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6" r:id="rId1"/>
  </p:sldMasterIdLst>
  <p:notesMasterIdLst>
    <p:notesMasterId r:id="rId11"/>
  </p:notesMasterIdLst>
  <p:sldIdLst>
    <p:sldId id="270" r:id="rId2"/>
    <p:sldId id="271" r:id="rId3"/>
    <p:sldId id="272" r:id="rId4"/>
    <p:sldId id="295" r:id="rId5"/>
    <p:sldId id="296" r:id="rId6"/>
    <p:sldId id="297" r:id="rId7"/>
    <p:sldId id="298" r:id="rId8"/>
    <p:sldId id="301" r:id="rId9"/>
    <p:sldId id="30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23"/>
    <p:restoredTop sz="94715"/>
  </p:normalViewPr>
  <p:slideViewPr>
    <p:cSldViewPr snapToGrid="0" snapToObjects="1">
      <p:cViewPr varScale="1">
        <p:scale>
          <a:sx n="69" d="100"/>
          <a:sy n="69" d="100"/>
        </p:scale>
        <p:origin x="-1056" y="-96"/>
      </p:cViewPr>
      <p:guideLst>
        <p:guide orient="horz" pos="2160"/>
        <p:guide pos="3840"/>
      </p:guideLst>
    </p:cSldViewPr>
  </p:slideViewPr>
  <p:outlineViewPr>
    <p:cViewPr>
      <p:scale>
        <a:sx n="33" d="100"/>
        <a:sy n="33" d="100"/>
      </p:scale>
      <p:origin x="0" y="-24784"/>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256E3-82D9-D547-AA14-2D4797225C39}"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3E6B1-05B3-CE4D-9AA1-137185B3300C}" type="slidenum">
              <a:rPr lang="en-US" smtClean="0"/>
              <a:t>‹#›</a:t>
            </a:fld>
            <a:endParaRPr lang="en-US"/>
          </a:p>
        </p:txBody>
      </p:sp>
    </p:spTree>
    <p:extLst>
      <p:ext uri="{BB962C8B-B14F-4D97-AF65-F5344CB8AC3E}">
        <p14:creationId xmlns:p14="http://schemas.microsoft.com/office/powerpoint/2010/main" val="34705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6D1425C-8D0C-B24E-8ED9-F564EFBF3968}"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271766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8ED1C39-9581-7C44-BE83-B52211B2457A}"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209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19DA71-2DA1-EF48-A6EF-943A2F51EFDB}"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11604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B4783F-D9F4-8E46-A6DD-9794FED198E6}"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70161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4C120FC-F954-7A4E-B2CF-9DDC073B27F0}" type="datetime1">
              <a:rPr lang="en-IN" smtClean="0"/>
              <a:t>23-01-2025</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Module-2, Software Engineering, SCOPE, VIT-AP University</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15495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FAF6F76-B64C-B44F-9B49-E328DC965904}" type="datetime1">
              <a:rPr lang="en-IN" smtClean="0"/>
              <a:t>23-01-2025</a:t>
            </a:fld>
            <a:endParaRPr lang="en-US"/>
          </a:p>
        </p:txBody>
      </p:sp>
      <p:sp>
        <p:nvSpPr>
          <p:cNvPr id="6" name="Footer Placeholder 5"/>
          <p:cNvSpPr>
            <a:spLocks noGrp="1"/>
          </p:cNvSpPr>
          <p:nvPr>
            <p:ph type="ftr" sz="quarter" idx="11"/>
          </p:nvPr>
        </p:nvSpPr>
        <p:spPr/>
        <p:txBody>
          <a:bodyPr/>
          <a:lstStyle/>
          <a:p>
            <a:r>
              <a:rPr lang="en-US"/>
              <a:t>Module-2, Software Engineering, SCOPE, VIT-AP University</a:t>
            </a:r>
          </a:p>
        </p:txBody>
      </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43938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C478411-7582-944E-BD67-07020F3B8073}" type="datetime1">
              <a:rPr lang="en-IN" smtClean="0"/>
              <a:t>23-01-2025</a:t>
            </a:fld>
            <a:endParaRPr lang="en-US"/>
          </a:p>
        </p:txBody>
      </p:sp>
      <p:sp>
        <p:nvSpPr>
          <p:cNvPr id="8" name="Footer Placeholder 7"/>
          <p:cNvSpPr>
            <a:spLocks noGrp="1"/>
          </p:cNvSpPr>
          <p:nvPr>
            <p:ph type="ftr" sz="quarter" idx="11"/>
          </p:nvPr>
        </p:nvSpPr>
        <p:spPr/>
        <p:txBody>
          <a:bodyPr/>
          <a:lstStyle/>
          <a:p>
            <a:r>
              <a:rPr lang="en-US"/>
              <a:t>Module-2, Software Engineering, SCOPE, VIT-AP University</a:t>
            </a:r>
          </a:p>
        </p:txBody>
      </p:sp>
      <p:sp>
        <p:nvSpPr>
          <p:cNvPr id="9" name="Slide Number Placeholder 8"/>
          <p:cNvSpPr>
            <a:spLocks noGrp="1"/>
          </p:cNvSpPr>
          <p:nvPr>
            <p:ph type="sldNum" sz="quarter" idx="12"/>
          </p:nvPr>
        </p:nvSpPr>
        <p:spPr/>
        <p:txBody>
          <a:bodyPr/>
          <a:lstStyle/>
          <a:p>
            <a:fld id="{860C8249-ED93-7640-8EF8-EF1CF6F3BBCA}"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3666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4058CE-D72A-3C4E-811F-C61099C6B046}" type="datetime1">
              <a:rPr lang="en-IN" smtClean="0"/>
              <a:t>23-01-2025</a:t>
            </a:fld>
            <a:endParaRPr lang="en-US"/>
          </a:p>
        </p:txBody>
      </p:sp>
      <p:sp>
        <p:nvSpPr>
          <p:cNvPr id="4" name="Footer Placeholder 3"/>
          <p:cNvSpPr>
            <a:spLocks noGrp="1"/>
          </p:cNvSpPr>
          <p:nvPr>
            <p:ph type="ftr" sz="quarter" idx="11"/>
          </p:nvPr>
        </p:nvSpPr>
        <p:spPr/>
        <p:txBody>
          <a:bodyPr/>
          <a:lstStyle/>
          <a:p>
            <a:r>
              <a:rPr lang="en-US"/>
              <a:t>Module-2, Software Engineering, SCOPE, VIT-AP University</a:t>
            </a:r>
          </a:p>
        </p:txBody>
      </p:sp>
      <p:sp>
        <p:nvSpPr>
          <p:cNvPr id="5" name="Slide Number Placeholder 4"/>
          <p:cNvSpPr>
            <a:spLocks noGrp="1"/>
          </p:cNvSpPr>
          <p:nvPr>
            <p:ph type="sldNum" sz="quarter" idx="12"/>
          </p:nvPr>
        </p:nvSpPr>
        <p:spPr/>
        <p:txBody>
          <a:bodyPr/>
          <a:lstStyle/>
          <a:p>
            <a:fld id="{860C8249-ED93-7640-8EF8-EF1CF6F3BBCA}"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56982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12CF7-6DAA-E44E-9B29-B985E6706539}" type="datetime1">
              <a:rPr lang="en-IN" smtClean="0"/>
              <a:t>23-01-2025</a:t>
            </a:fld>
            <a:endParaRPr lang="en-US"/>
          </a:p>
        </p:txBody>
      </p:sp>
      <p:sp>
        <p:nvSpPr>
          <p:cNvPr id="3" name="Footer Placeholder 2"/>
          <p:cNvSpPr>
            <a:spLocks noGrp="1"/>
          </p:cNvSpPr>
          <p:nvPr>
            <p:ph type="ftr" sz="quarter" idx="11"/>
          </p:nvPr>
        </p:nvSpPr>
        <p:spPr/>
        <p:txBody>
          <a:bodyPr/>
          <a:lstStyle/>
          <a:p>
            <a:r>
              <a:rPr lang="en-US"/>
              <a:t>Module-2, Software Engineering, SCOPE, VIT-AP University</a:t>
            </a:r>
          </a:p>
        </p:txBody>
      </p:sp>
      <p:sp>
        <p:nvSpPr>
          <p:cNvPr id="4" name="Slide Number Placeholder 3"/>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57959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3FDD2CB-4A3B-6942-93C0-7C8964A0EFFB}" type="datetime1">
              <a:rPr lang="en-IN" smtClean="0"/>
              <a:t>23-01-2025</a:t>
            </a:fld>
            <a:endParaRPr lang="en-US"/>
          </a:p>
        </p:txBody>
      </p:sp>
      <p:sp>
        <p:nvSpPr>
          <p:cNvPr id="6" name="Footer Placeholder 5"/>
          <p:cNvSpPr>
            <a:spLocks noGrp="1"/>
          </p:cNvSpPr>
          <p:nvPr>
            <p:ph type="ftr" sz="quarter" idx="11"/>
          </p:nvPr>
        </p:nvSpPr>
        <p:spPr/>
        <p:txBody>
          <a:bodyPr/>
          <a:lstStyle/>
          <a:p>
            <a:r>
              <a:rPr lang="en-US"/>
              <a:t>Module-2, Software Engineering, SCOPE, VIT-AP University</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402307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8328437-D956-4D4C-B793-BD0BBFF3EFDD}" type="datetime1">
              <a:rPr lang="en-IN" smtClean="0"/>
              <a:t>23-01-2025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5096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8D66E4-BA81-C14A-9C29-89C6FC66DC28}" type="datetime1">
              <a:rPr lang="en-IN" smtClean="0"/>
              <a:t>23-01-2025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Module-2, Software Engineering, SCOPE, VIT-AP University</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60C8249-ED93-7640-8EF8-EF1CF6F3BBCA}" type="slidenum">
              <a:rPr lang="en-US" smtClean="0"/>
              <a:t>‹#›</a:t>
            </a:fld>
            <a:endParaRPr lang="en-US"/>
          </a:p>
        </p:txBody>
      </p:sp>
    </p:spTree>
    <p:extLst>
      <p:ext uri="{BB962C8B-B14F-4D97-AF65-F5344CB8AC3E}">
        <p14:creationId xmlns:p14="http://schemas.microsoft.com/office/powerpoint/2010/main" val="150944979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FB6291-D6DE-8457-A8BD-3030A6F7A146}"/>
              </a:ext>
            </a:extLst>
          </p:cNvPr>
          <p:cNvSpPr>
            <a:spLocks noGrp="1"/>
          </p:cNvSpPr>
          <p:nvPr>
            <p:ph type="title"/>
          </p:nvPr>
        </p:nvSpPr>
        <p:spPr>
          <a:xfrm>
            <a:off x="1069848" y="-55713"/>
            <a:ext cx="10058400" cy="1609344"/>
          </a:xfrm>
        </p:spPr>
        <p:txBody>
          <a:bodyPr/>
          <a:lstStyle/>
          <a:p>
            <a:r>
              <a:rPr lang="en-US" dirty="0"/>
              <a:t>UML</a:t>
            </a:r>
          </a:p>
        </p:txBody>
      </p:sp>
      <p:sp>
        <p:nvSpPr>
          <p:cNvPr id="3" name="Content Placeholder 2">
            <a:extLst>
              <a:ext uri="{FF2B5EF4-FFF2-40B4-BE49-F238E27FC236}">
                <a16:creationId xmlns="" xmlns:a16="http://schemas.microsoft.com/office/drawing/2014/main" id="{D5C60E5E-6EBE-729A-5220-26107F53E442}"/>
              </a:ext>
            </a:extLst>
          </p:cNvPr>
          <p:cNvSpPr>
            <a:spLocks noGrp="1"/>
          </p:cNvSpPr>
          <p:nvPr>
            <p:ph idx="1"/>
          </p:nvPr>
        </p:nvSpPr>
        <p:spPr>
          <a:xfrm>
            <a:off x="1069848" y="1345528"/>
            <a:ext cx="10058400" cy="4695054"/>
          </a:xfrm>
        </p:spPr>
        <p:txBody>
          <a:bodyPr>
            <a:normAutofit lnSpcReduction="10000"/>
          </a:bodyPr>
          <a:lstStyle/>
          <a:p>
            <a:pPr algn="just"/>
            <a:r>
              <a:rPr lang="en-US" sz="2400" dirty="0"/>
              <a:t>Unified Modeling Language (UML) is a general-purpose modeling language. The main aim of UML is to define a standard way to visualize the way a system has been designed. It is quite similar to blueprints used in other fields of engineering. UML is not a programming language , it is rather a visual language. </a:t>
            </a:r>
          </a:p>
          <a:p>
            <a:pPr algn="just"/>
            <a:r>
              <a:rPr lang="en-US" sz="2400" dirty="0"/>
              <a:t>Unified Modeling Language (UML) is a standardized visual modeling language used in the field of software engineering to provide a general-purpose, developmental, and intuitive way to visualize the design of a system. UML helps in specifying, visualizing, constructing, and documenting the artifacts of software systems. </a:t>
            </a:r>
          </a:p>
          <a:p>
            <a:pPr algn="just"/>
            <a:r>
              <a:rPr lang="en-US" sz="2400" dirty="0"/>
              <a:t>We use UML diagrams to portray the behavior and structure of a system. </a:t>
            </a:r>
          </a:p>
          <a:p>
            <a:pPr algn="just"/>
            <a:r>
              <a:rPr lang="en-US" sz="2400" dirty="0"/>
              <a:t>UML helps software engineers, businessmen, and system architects with modeling, design, and analysis. </a:t>
            </a:r>
          </a:p>
          <a:p>
            <a:pPr algn="just"/>
            <a:endParaRPr lang="en-US" dirty="0"/>
          </a:p>
        </p:txBody>
      </p:sp>
      <p:sp>
        <p:nvSpPr>
          <p:cNvPr id="4" name="Date Placeholder 3">
            <a:extLst>
              <a:ext uri="{FF2B5EF4-FFF2-40B4-BE49-F238E27FC236}">
                <a16:creationId xmlns="" xmlns:a16="http://schemas.microsoft.com/office/drawing/2014/main" id="{FA48733C-DB44-9592-8B5D-74DE04EBBB7A}"/>
              </a:ext>
            </a:extLst>
          </p:cNvPr>
          <p:cNvSpPr>
            <a:spLocks noGrp="1"/>
          </p:cNvSpPr>
          <p:nvPr>
            <p:ph type="dt" sz="half" idx="10"/>
          </p:nvPr>
        </p:nvSpPr>
        <p:spPr/>
        <p:txBody>
          <a:bodyPr/>
          <a:lstStyle/>
          <a:p>
            <a:fld id="{19203011-2597-9E48-8E84-104C710A25DB}" type="datetime1">
              <a:rPr lang="en-IN" smtClean="0"/>
              <a:t>23-01-2025</a:t>
            </a:fld>
            <a:endParaRPr lang="en-US"/>
          </a:p>
        </p:txBody>
      </p:sp>
      <p:sp>
        <p:nvSpPr>
          <p:cNvPr id="5" name="Footer Placeholder 4">
            <a:extLst>
              <a:ext uri="{FF2B5EF4-FFF2-40B4-BE49-F238E27FC236}">
                <a16:creationId xmlns="" xmlns:a16="http://schemas.microsoft.com/office/drawing/2014/main" id="{DDF59AEE-C66D-9E4F-AA39-11144CC2FBF5}"/>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5DE88ABE-30E6-221F-8352-33F4A30D88B1}"/>
              </a:ext>
            </a:extLst>
          </p:cNvPr>
          <p:cNvSpPr>
            <a:spLocks noGrp="1"/>
          </p:cNvSpPr>
          <p:nvPr>
            <p:ph type="sldNum" sz="quarter" idx="12"/>
          </p:nvPr>
        </p:nvSpPr>
        <p:spPr/>
        <p:txBody>
          <a:bodyPr/>
          <a:lstStyle/>
          <a:p>
            <a:fld id="{860C8249-ED93-7640-8EF8-EF1CF6F3BBCA}" type="slidenum">
              <a:rPr lang="en-US" smtClean="0"/>
              <a:t>1</a:t>
            </a:fld>
            <a:endParaRPr lang="en-US"/>
          </a:p>
        </p:txBody>
      </p:sp>
    </p:spTree>
    <p:extLst>
      <p:ext uri="{BB962C8B-B14F-4D97-AF65-F5344CB8AC3E}">
        <p14:creationId xmlns:p14="http://schemas.microsoft.com/office/powerpoint/2010/main" val="3245803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02B99C-CD20-2A8C-87C3-93C3222CFCE9}"/>
              </a:ext>
            </a:extLst>
          </p:cNvPr>
          <p:cNvSpPr>
            <a:spLocks noGrp="1"/>
          </p:cNvSpPr>
          <p:nvPr>
            <p:ph idx="1"/>
          </p:nvPr>
        </p:nvSpPr>
        <p:spPr>
          <a:xfrm>
            <a:off x="563525" y="235527"/>
            <a:ext cx="10747603" cy="6037257"/>
          </a:xfrm>
        </p:spPr>
        <p:txBody>
          <a:bodyPr/>
          <a:lstStyle/>
          <a:p>
            <a:pPr marL="0" indent="0">
              <a:buNone/>
            </a:pPr>
            <a:r>
              <a:rPr lang="en-US" sz="2800" b="1" dirty="0" smtClean="0"/>
              <a:t>Why </a:t>
            </a:r>
            <a:r>
              <a:rPr lang="en-US" sz="2800" b="1" dirty="0"/>
              <a:t>do we need UML? </a:t>
            </a:r>
          </a:p>
          <a:p>
            <a:pPr algn="just"/>
            <a:r>
              <a:rPr lang="en-US" sz="2400" dirty="0"/>
              <a:t>Complex applications need collaboration and planning from multiple teams and hence require a clear and concise way to communicate amongst them. </a:t>
            </a:r>
          </a:p>
          <a:p>
            <a:pPr algn="just"/>
            <a:r>
              <a:rPr lang="en-US" sz="2400" dirty="0"/>
              <a:t>Businessmen do not understand code. So UML becomes essential to communicate with non-programmers about essential requirements, functionalities, and processes of the system. </a:t>
            </a:r>
          </a:p>
          <a:p>
            <a:pPr algn="just"/>
            <a:r>
              <a:rPr lang="en-US" sz="2400" dirty="0"/>
              <a:t>A lot of time is saved down the line when teams can visualize processes, user interactions, and the static structure of the system.</a:t>
            </a:r>
          </a:p>
          <a:p>
            <a:pPr marL="0" indent="0">
              <a:buNone/>
            </a:pPr>
            <a:endParaRPr lang="en-US" dirty="0"/>
          </a:p>
          <a:p>
            <a:pPr marL="0" indent="0">
              <a:buNone/>
            </a:pPr>
            <a:endParaRPr lang="en-US" dirty="0"/>
          </a:p>
          <a:p>
            <a:endParaRPr lang="en-US" dirty="0"/>
          </a:p>
        </p:txBody>
      </p:sp>
      <p:sp>
        <p:nvSpPr>
          <p:cNvPr id="4" name="Date Placeholder 3">
            <a:extLst>
              <a:ext uri="{FF2B5EF4-FFF2-40B4-BE49-F238E27FC236}">
                <a16:creationId xmlns="" xmlns:a16="http://schemas.microsoft.com/office/drawing/2014/main" id="{E141642E-D6DC-154B-FA1F-560822AC8797}"/>
              </a:ext>
            </a:extLst>
          </p:cNvPr>
          <p:cNvSpPr>
            <a:spLocks noGrp="1"/>
          </p:cNvSpPr>
          <p:nvPr>
            <p:ph type="dt" sz="half" idx="10"/>
          </p:nvPr>
        </p:nvSpPr>
        <p:spPr/>
        <p:txBody>
          <a:bodyPr/>
          <a:lstStyle/>
          <a:p>
            <a:fld id="{7179B710-4F2C-9441-BC0F-3CB0EC4A27CE}" type="datetime1">
              <a:rPr lang="en-IN" smtClean="0"/>
              <a:t>23-01-2025</a:t>
            </a:fld>
            <a:endParaRPr lang="en-US"/>
          </a:p>
        </p:txBody>
      </p:sp>
      <p:sp>
        <p:nvSpPr>
          <p:cNvPr id="5" name="Footer Placeholder 4">
            <a:extLst>
              <a:ext uri="{FF2B5EF4-FFF2-40B4-BE49-F238E27FC236}">
                <a16:creationId xmlns="" xmlns:a16="http://schemas.microsoft.com/office/drawing/2014/main" id="{0E84DD28-AC30-C0FC-5A0F-AAC0739B90EE}"/>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14ED8BB8-291F-9010-36EA-23D1AC4847BE}"/>
              </a:ext>
            </a:extLst>
          </p:cNvPr>
          <p:cNvSpPr>
            <a:spLocks noGrp="1"/>
          </p:cNvSpPr>
          <p:nvPr>
            <p:ph type="sldNum" sz="quarter" idx="12"/>
          </p:nvPr>
        </p:nvSpPr>
        <p:spPr/>
        <p:txBody>
          <a:bodyPr/>
          <a:lstStyle/>
          <a:p>
            <a:fld id="{860C8249-ED93-7640-8EF8-EF1CF6F3BBCA}" type="slidenum">
              <a:rPr lang="en-US" smtClean="0"/>
              <a:t>2</a:t>
            </a:fld>
            <a:endParaRPr lang="en-US"/>
          </a:p>
        </p:txBody>
      </p:sp>
    </p:spTree>
    <p:extLst>
      <p:ext uri="{BB962C8B-B14F-4D97-AF65-F5344CB8AC3E}">
        <p14:creationId xmlns:p14="http://schemas.microsoft.com/office/powerpoint/2010/main" val="744605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94B806B6-3278-737D-C19D-81271ACCB48C}"/>
              </a:ext>
            </a:extLst>
          </p:cNvPr>
          <p:cNvPicPr>
            <a:picLocks noGrp="1" noChangeAspect="1"/>
          </p:cNvPicPr>
          <p:nvPr>
            <p:ph idx="1"/>
          </p:nvPr>
        </p:nvPicPr>
        <p:blipFill>
          <a:blip r:embed="rId2"/>
          <a:stretch>
            <a:fillRect/>
          </a:stretch>
        </p:blipFill>
        <p:spPr>
          <a:xfrm>
            <a:off x="981198" y="712380"/>
            <a:ext cx="9922329" cy="5560403"/>
          </a:xfrm>
        </p:spPr>
      </p:pic>
      <p:sp>
        <p:nvSpPr>
          <p:cNvPr id="4" name="Date Placeholder 3">
            <a:extLst>
              <a:ext uri="{FF2B5EF4-FFF2-40B4-BE49-F238E27FC236}">
                <a16:creationId xmlns="" xmlns:a16="http://schemas.microsoft.com/office/drawing/2014/main" id="{6C3524CC-4015-22BF-3095-03D462542497}"/>
              </a:ext>
            </a:extLst>
          </p:cNvPr>
          <p:cNvSpPr>
            <a:spLocks noGrp="1"/>
          </p:cNvSpPr>
          <p:nvPr>
            <p:ph type="dt" sz="half" idx="10"/>
          </p:nvPr>
        </p:nvSpPr>
        <p:spPr/>
        <p:txBody>
          <a:bodyPr/>
          <a:lstStyle/>
          <a:p>
            <a:fld id="{99A7554E-A4FE-E541-8FE7-FF0445193777}" type="datetime1">
              <a:rPr lang="en-IN" smtClean="0"/>
              <a:t>23-01-2025</a:t>
            </a:fld>
            <a:endParaRPr lang="en-US"/>
          </a:p>
        </p:txBody>
      </p:sp>
      <p:sp>
        <p:nvSpPr>
          <p:cNvPr id="5" name="Footer Placeholder 4">
            <a:extLst>
              <a:ext uri="{FF2B5EF4-FFF2-40B4-BE49-F238E27FC236}">
                <a16:creationId xmlns="" xmlns:a16="http://schemas.microsoft.com/office/drawing/2014/main" id="{DBDF6E38-DAC6-7DE9-3BBC-CF587893EF13}"/>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44DF48B9-A43F-1E88-7034-CCCB2E19C7DB}"/>
              </a:ext>
            </a:extLst>
          </p:cNvPr>
          <p:cNvSpPr>
            <a:spLocks noGrp="1"/>
          </p:cNvSpPr>
          <p:nvPr>
            <p:ph type="sldNum" sz="quarter" idx="12"/>
          </p:nvPr>
        </p:nvSpPr>
        <p:spPr/>
        <p:txBody>
          <a:bodyPr/>
          <a:lstStyle/>
          <a:p>
            <a:fld id="{860C8249-ED93-7640-8EF8-EF1CF6F3BBCA}" type="slidenum">
              <a:rPr lang="en-US" smtClean="0"/>
              <a:t>3</a:t>
            </a:fld>
            <a:endParaRPr lang="en-US"/>
          </a:p>
        </p:txBody>
      </p:sp>
      <p:sp>
        <p:nvSpPr>
          <p:cNvPr id="3" name="TextBox 2"/>
          <p:cNvSpPr txBox="1"/>
          <p:nvPr/>
        </p:nvSpPr>
        <p:spPr>
          <a:xfrm>
            <a:off x="2078182" y="207818"/>
            <a:ext cx="7384473" cy="369332"/>
          </a:xfrm>
          <a:prstGeom prst="rect">
            <a:avLst/>
          </a:prstGeom>
          <a:noFill/>
        </p:spPr>
        <p:txBody>
          <a:bodyPr wrap="square" rtlCol="0">
            <a:spAutoFit/>
          </a:bodyPr>
          <a:lstStyle/>
          <a:p>
            <a:pPr algn="ctr"/>
            <a:r>
              <a:rPr lang="en-US" dirty="0"/>
              <a:t>Different Types of UML Diagrams </a:t>
            </a:r>
            <a:endParaRPr lang="en-US" dirty="0" smtClean="0"/>
          </a:p>
        </p:txBody>
      </p:sp>
    </p:spTree>
    <p:extLst>
      <p:ext uri="{BB962C8B-B14F-4D97-AF65-F5344CB8AC3E}">
        <p14:creationId xmlns:p14="http://schemas.microsoft.com/office/powerpoint/2010/main" val="369893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4D5C29-2A29-63DA-0A46-363F88A71534}"/>
              </a:ext>
            </a:extLst>
          </p:cNvPr>
          <p:cNvSpPr>
            <a:spLocks noGrp="1"/>
          </p:cNvSpPr>
          <p:nvPr>
            <p:ph type="title"/>
          </p:nvPr>
        </p:nvSpPr>
        <p:spPr/>
        <p:txBody>
          <a:bodyPr/>
          <a:lstStyle/>
          <a:p>
            <a:r>
              <a:rPr lang="en-US" dirty="0"/>
              <a:t>Use-case diagram</a:t>
            </a:r>
          </a:p>
        </p:txBody>
      </p:sp>
      <p:sp>
        <p:nvSpPr>
          <p:cNvPr id="3" name="Content Placeholder 2">
            <a:extLst>
              <a:ext uri="{FF2B5EF4-FFF2-40B4-BE49-F238E27FC236}">
                <a16:creationId xmlns="" xmlns:a16="http://schemas.microsoft.com/office/drawing/2014/main" id="{E17B9B49-C9D4-1295-6029-115F03C6B138}"/>
              </a:ext>
            </a:extLst>
          </p:cNvPr>
          <p:cNvSpPr>
            <a:spLocks noGrp="1"/>
          </p:cNvSpPr>
          <p:nvPr>
            <p:ph idx="1"/>
          </p:nvPr>
        </p:nvSpPr>
        <p:spPr/>
        <p:txBody>
          <a:bodyPr/>
          <a:lstStyle/>
          <a:p>
            <a:r>
              <a:rPr lang="en-US" dirty="0"/>
              <a:t>A Use Case Diagram is a type of Unified Modeling Language (UML) diagram that represents the interaction between actors (users or external systems) and a system under consideration to accomplish specific goals. It provides a high-level view of the system’s functionality by illustrating the various ways users can interact with it. </a:t>
            </a:r>
          </a:p>
          <a:p>
            <a:endParaRPr lang="en-US" dirty="0"/>
          </a:p>
        </p:txBody>
      </p:sp>
      <p:sp>
        <p:nvSpPr>
          <p:cNvPr id="4" name="Date Placeholder 3">
            <a:extLst>
              <a:ext uri="{FF2B5EF4-FFF2-40B4-BE49-F238E27FC236}">
                <a16:creationId xmlns="" xmlns:a16="http://schemas.microsoft.com/office/drawing/2014/main" id="{3FC3B434-D19A-CF53-B93B-CAD8E8F4CD41}"/>
              </a:ext>
            </a:extLst>
          </p:cNvPr>
          <p:cNvSpPr>
            <a:spLocks noGrp="1"/>
          </p:cNvSpPr>
          <p:nvPr>
            <p:ph type="dt" sz="half" idx="10"/>
          </p:nvPr>
        </p:nvSpPr>
        <p:spPr/>
        <p:txBody>
          <a:bodyPr/>
          <a:lstStyle/>
          <a:p>
            <a:fld id="{C2CB955A-2F82-6142-ACCE-94366BB106FA}" type="datetime1">
              <a:rPr lang="en-IN" smtClean="0"/>
              <a:t>23-01-2025</a:t>
            </a:fld>
            <a:endParaRPr lang="en-US"/>
          </a:p>
        </p:txBody>
      </p:sp>
      <p:sp>
        <p:nvSpPr>
          <p:cNvPr id="5" name="Footer Placeholder 4">
            <a:extLst>
              <a:ext uri="{FF2B5EF4-FFF2-40B4-BE49-F238E27FC236}">
                <a16:creationId xmlns="" xmlns:a16="http://schemas.microsoft.com/office/drawing/2014/main" id="{4E3BE040-DF2A-BB73-CC27-772DCD5DB958}"/>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BC511B1C-3D8D-2DB2-0C99-BF9F76146737}"/>
              </a:ext>
            </a:extLst>
          </p:cNvPr>
          <p:cNvSpPr>
            <a:spLocks noGrp="1"/>
          </p:cNvSpPr>
          <p:nvPr>
            <p:ph type="sldNum" sz="quarter" idx="12"/>
          </p:nvPr>
        </p:nvSpPr>
        <p:spPr/>
        <p:txBody>
          <a:bodyPr/>
          <a:lstStyle/>
          <a:p>
            <a:fld id="{860C8249-ED93-7640-8EF8-EF1CF6F3BBCA}" type="slidenum">
              <a:rPr lang="en-US" smtClean="0"/>
              <a:t>4</a:t>
            </a:fld>
            <a:endParaRPr lang="en-US"/>
          </a:p>
        </p:txBody>
      </p:sp>
      <p:pic>
        <p:nvPicPr>
          <p:cNvPr id="8" name="Picture 7">
            <a:extLst>
              <a:ext uri="{FF2B5EF4-FFF2-40B4-BE49-F238E27FC236}">
                <a16:creationId xmlns="" xmlns:a16="http://schemas.microsoft.com/office/drawing/2014/main" id="{E8356B20-5DFD-1203-D006-14993136A0BE}"/>
              </a:ext>
            </a:extLst>
          </p:cNvPr>
          <p:cNvPicPr>
            <a:picLocks noChangeAspect="1"/>
          </p:cNvPicPr>
          <p:nvPr/>
        </p:nvPicPr>
        <p:blipFill>
          <a:blip r:embed="rId2"/>
          <a:stretch>
            <a:fillRect/>
          </a:stretch>
        </p:blipFill>
        <p:spPr>
          <a:xfrm>
            <a:off x="2945171" y="3367598"/>
            <a:ext cx="6301657" cy="2854894"/>
          </a:xfrm>
          <a:prstGeom prst="rect">
            <a:avLst/>
          </a:prstGeom>
        </p:spPr>
      </p:pic>
    </p:spTree>
    <p:extLst>
      <p:ext uri="{BB962C8B-B14F-4D97-AF65-F5344CB8AC3E}">
        <p14:creationId xmlns:p14="http://schemas.microsoft.com/office/powerpoint/2010/main" val="106461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351A31F-C894-36F5-0DDF-63AF17F3D9FD}"/>
              </a:ext>
            </a:extLst>
          </p:cNvPr>
          <p:cNvSpPr>
            <a:spLocks noGrp="1"/>
          </p:cNvSpPr>
          <p:nvPr>
            <p:ph idx="1"/>
          </p:nvPr>
        </p:nvSpPr>
        <p:spPr>
          <a:xfrm>
            <a:off x="157316" y="220090"/>
            <a:ext cx="11793891" cy="5952109"/>
          </a:xfrm>
        </p:spPr>
        <p:txBody>
          <a:bodyPr/>
          <a:lstStyle/>
          <a:p>
            <a:pPr marL="0" indent="0">
              <a:buNone/>
            </a:pPr>
            <a:r>
              <a:rPr lang="en-US" dirty="0"/>
              <a:t>2. Use Case Diagram Notations</a:t>
            </a:r>
          </a:p>
          <a:p>
            <a:r>
              <a:rPr lang="en-US" dirty="0"/>
              <a:t>UML notations provide a visual language that enables software developers, designers, and other stakeholders to communicate and document system designs, architectures, and behaviors in a consistent and understandable manner.</a:t>
            </a:r>
          </a:p>
          <a:p>
            <a:pPr marL="0" indent="0">
              <a:buNone/>
            </a:pPr>
            <a:r>
              <a:rPr lang="en-US" dirty="0"/>
              <a:t>1.1. Actors </a:t>
            </a:r>
          </a:p>
          <a:p>
            <a:r>
              <a:rPr lang="en-US" dirty="0"/>
              <a:t>Actors are external entities that interact with the system. These can include users, other systems, or hardware devices. In the context of a Use Case Diagram, actors initiate use cases and receive the outcomes. Proper identification and understanding of actors are crucial for accurately modeling system behavior.</a:t>
            </a:r>
          </a:p>
          <a:p>
            <a:endParaRPr lang="en-US" dirty="0"/>
          </a:p>
          <a:p>
            <a:endParaRPr lang="en-US" dirty="0"/>
          </a:p>
        </p:txBody>
      </p:sp>
      <p:sp>
        <p:nvSpPr>
          <p:cNvPr id="4" name="Date Placeholder 3">
            <a:extLst>
              <a:ext uri="{FF2B5EF4-FFF2-40B4-BE49-F238E27FC236}">
                <a16:creationId xmlns="" xmlns:a16="http://schemas.microsoft.com/office/drawing/2014/main" id="{03ED4A24-FAAC-37ED-BEF3-D163DC4BABBE}"/>
              </a:ext>
            </a:extLst>
          </p:cNvPr>
          <p:cNvSpPr>
            <a:spLocks noGrp="1"/>
          </p:cNvSpPr>
          <p:nvPr>
            <p:ph type="dt" sz="half" idx="10"/>
          </p:nvPr>
        </p:nvSpPr>
        <p:spPr/>
        <p:txBody>
          <a:bodyPr/>
          <a:lstStyle/>
          <a:p>
            <a:fld id="{8CFC0907-919F-CE40-AFDC-2CF4B4B21017}" type="datetime1">
              <a:rPr lang="en-IN" smtClean="0"/>
              <a:t>23-01-2025</a:t>
            </a:fld>
            <a:endParaRPr lang="en-US"/>
          </a:p>
        </p:txBody>
      </p:sp>
      <p:sp>
        <p:nvSpPr>
          <p:cNvPr id="5" name="Footer Placeholder 4">
            <a:extLst>
              <a:ext uri="{FF2B5EF4-FFF2-40B4-BE49-F238E27FC236}">
                <a16:creationId xmlns="" xmlns:a16="http://schemas.microsoft.com/office/drawing/2014/main" id="{9E7F76FE-9BE3-AD2E-AD67-C20611147618}"/>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50814E18-CC33-EED1-37EB-523D30158520}"/>
              </a:ext>
            </a:extLst>
          </p:cNvPr>
          <p:cNvSpPr>
            <a:spLocks noGrp="1"/>
          </p:cNvSpPr>
          <p:nvPr>
            <p:ph type="sldNum" sz="quarter" idx="12"/>
          </p:nvPr>
        </p:nvSpPr>
        <p:spPr/>
        <p:txBody>
          <a:bodyPr/>
          <a:lstStyle/>
          <a:p>
            <a:fld id="{860C8249-ED93-7640-8EF8-EF1CF6F3BBCA}" type="slidenum">
              <a:rPr lang="en-US" smtClean="0"/>
              <a:t>5</a:t>
            </a:fld>
            <a:endParaRPr lang="en-US"/>
          </a:p>
        </p:txBody>
      </p:sp>
      <p:pic>
        <p:nvPicPr>
          <p:cNvPr id="8" name="Picture 7">
            <a:extLst>
              <a:ext uri="{FF2B5EF4-FFF2-40B4-BE49-F238E27FC236}">
                <a16:creationId xmlns="" xmlns:a16="http://schemas.microsoft.com/office/drawing/2014/main" id="{3F4F9F89-54A3-B987-2488-EA0C74774C21}"/>
              </a:ext>
            </a:extLst>
          </p:cNvPr>
          <p:cNvPicPr>
            <a:picLocks noChangeAspect="1"/>
          </p:cNvPicPr>
          <p:nvPr/>
        </p:nvPicPr>
        <p:blipFill>
          <a:blip r:embed="rId2"/>
          <a:stretch>
            <a:fillRect/>
          </a:stretch>
        </p:blipFill>
        <p:spPr>
          <a:xfrm>
            <a:off x="5318106" y="3027320"/>
            <a:ext cx="2097678" cy="3245464"/>
          </a:xfrm>
          <a:prstGeom prst="rect">
            <a:avLst/>
          </a:prstGeom>
        </p:spPr>
      </p:pic>
    </p:spTree>
    <p:extLst>
      <p:ext uri="{BB962C8B-B14F-4D97-AF65-F5344CB8AC3E}">
        <p14:creationId xmlns:p14="http://schemas.microsoft.com/office/powerpoint/2010/main" val="315538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41148CF-D907-989D-A5E4-6BA771262E0A}"/>
              </a:ext>
            </a:extLst>
          </p:cNvPr>
          <p:cNvSpPr>
            <a:spLocks noGrp="1"/>
          </p:cNvSpPr>
          <p:nvPr>
            <p:ph idx="1"/>
          </p:nvPr>
        </p:nvSpPr>
        <p:spPr>
          <a:xfrm>
            <a:off x="176981" y="220091"/>
            <a:ext cx="3539613" cy="5952109"/>
          </a:xfrm>
        </p:spPr>
        <p:txBody>
          <a:bodyPr/>
          <a:lstStyle/>
          <a:p>
            <a:pPr marL="0" indent="0">
              <a:buNone/>
            </a:pPr>
            <a:r>
              <a:rPr lang="en-US" dirty="0"/>
              <a:t>1.2. Use Cases</a:t>
            </a:r>
          </a:p>
          <a:p>
            <a:r>
              <a:rPr lang="en-US" dirty="0"/>
              <a:t>Use cases are like scenes in the play. They represent specific things your system can do. In the online shopping system, examples of use cases could be “Place Order,” “Track Delivery,” or “Update Product Information”. Use cases are represented by ovals.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 xmlns:a16="http://schemas.microsoft.com/office/drawing/2014/main" id="{44D40E21-DBE9-CFA8-0919-6355BFC3D712}"/>
              </a:ext>
            </a:extLst>
          </p:cNvPr>
          <p:cNvSpPr>
            <a:spLocks noGrp="1"/>
          </p:cNvSpPr>
          <p:nvPr>
            <p:ph type="dt" sz="half" idx="10"/>
          </p:nvPr>
        </p:nvSpPr>
        <p:spPr/>
        <p:txBody>
          <a:bodyPr/>
          <a:lstStyle/>
          <a:p>
            <a:fld id="{27527A3A-AF78-F147-B7DC-5AAA4AE2E024}" type="datetime1">
              <a:rPr lang="en-IN" smtClean="0"/>
              <a:t>23-01-2025</a:t>
            </a:fld>
            <a:endParaRPr lang="en-US"/>
          </a:p>
        </p:txBody>
      </p:sp>
      <p:sp>
        <p:nvSpPr>
          <p:cNvPr id="5" name="Footer Placeholder 4">
            <a:extLst>
              <a:ext uri="{FF2B5EF4-FFF2-40B4-BE49-F238E27FC236}">
                <a16:creationId xmlns="" xmlns:a16="http://schemas.microsoft.com/office/drawing/2014/main" id="{76AF967B-9B23-9F1E-736C-2A180C951AD1}"/>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A4BB2ADB-18D5-EF51-34F4-F43C1FB3D08F}"/>
              </a:ext>
            </a:extLst>
          </p:cNvPr>
          <p:cNvSpPr>
            <a:spLocks noGrp="1"/>
          </p:cNvSpPr>
          <p:nvPr>
            <p:ph type="sldNum" sz="quarter" idx="12"/>
          </p:nvPr>
        </p:nvSpPr>
        <p:spPr/>
        <p:txBody>
          <a:bodyPr/>
          <a:lstStyle/>
          <a:p>
            <a:fld id="{860C8249-ED93-7640-8EF8-EF1CF6F3BBCA}" type="slidenum">
              <a:rPr lang="en-US" smtClean="0"/>
              <a:t>6</a:t>
            </a:fld>
            <a:endParaRPr lang="en-US"/>
          </a:p>
        </p:txBody>
      </p:sp>
      <p:pic>
        <p:nvPicPr>
          <p:cNvPr id="8" name="Picture 7">
            <a:extLst>
              <a:ext uri="{FF2B5EF4-FFF2-40B4-BE49-F238E27FC236}">
                <a16:creationId xmlns="" xmlns:a16="http://schemas.microsoft.com/office/drawing/2014/main" id="{367A1DE8-7B0B-489F-2E57-F671F17C22BA}"/>
              </a:ext>
            </a:extLst>
          </p:cNvPr>
          <p:cNvPicPr>
            <a:picLocks noChangeAspect="1"/>
          </p:cNvPicPr>
          <p:nvPr/>
        </p:nvPicPr>
        <p:blipFill>
          <a:blip r:embed="rId2"/>
          <a:stretch>
            <a:fillRect/>
          </a:stretch>
        </p:blipFill>
        <p:spPr>
          <a:xfrm>
            <a:off x="423607" y="3791359"/>
            <a:ext cx="2692400" cy="2755900"/>
          </a:xfrm>
          <a:prstGeom prst="rect">
            <a:avLst/>
          </a:prstGeom>
        </p:spPr>
      </p:pic>
      <p:sp>
        <p:nvSpPr>
          <p:cNvPr id="10" name="TextBox 9">
            <a:extLst>
              <a:ext uri="{FF2B5EF4-FFF2-40B4-BE49-F238E27FC236}">
                <a16:creationId xmlns="" xmlns:a16="http://schemas.microsoft.com/office/drawing/2014/main" id="{473FCD78-14B6-BFC6-D8CE-0260C838C6F2}"/>
              </a:ext>
            </a:extLst>
          </p:cNvPr>
          <p:cNvSpPr txBox="1"/>
          <p:nvPr/>
        </p:nvSpPr>
        <p:spPr>
          <a:xfrm>
            <a:off x="4251959" y="220091"/>
            <a:ext cx="7841717" cy="3970318"/>
          </a:xfrm>
          <a:prstGeom prst="rect">
            <a:avLst/>
          </a:prstGeom>
          <a:noFill/>
        </p:spPr>
        <p:txBody>
          <a:bodyPr wrap="square">
            <a:spAutoFit/>
          </a:bodyPr>
          <a:lstStyle/>
          <a:p>
            <a:r>
              <a:rPr lang="en-US" dirty="0"/>
              <a:t>1.3. System Boundary</a:t>
            </a:r>
          </a:p>
          <a:p>
            <a:pPr marL="285750" indent="-285750">
              <a:buFont typeface="Arial" panose="020B0604020202020204" pitchFamily="34" charset="0"/>
              <a:buChar char="•"/>
            </a:pPr>
            <a:r>
              <a:rPr lang="en-US" dirty="0"/>
              <a:t>The system boundary is a visual representation of the scope or limits of the system you are modeling. It defines what is inside the system and what is outside. The boundary helps to establish a clear distinction between the elements that are part of the system and those that are external to it. The system boundary is typically represented by a rectangular box that surrounds all the use cases of the system.</a:t>
            </a:r>
          </a:p>
          <a:p>
            <a:r>
              <a:rPr lang="en-US" dirty="0"/>
              <a:t>Purpose of System Boundary:</a:t>
            </a:r>
          </a:p>
          <a:p>
            <a:pPr marL="285750" indent="-285750">
              <a:buFont typeface="Arial" panose="020B0604020202020204" pitchFamily="34" charset="0"/>
              <a:buChar char="•"/>
            </a:pPr>
            <a:r>
              <a:rPr lang="en-US" dirty="0"/>
              <a:t>Scope Definition: It clearly outlines the boundaries of the system, indicating which components are internal to the system and which are external actors or entities interacting with the system.</a:t>
            </a:r>
          </a:p>
          <a:p>
            <a:pPr marL="285750" indent="-285750">
              <a:buFont typeface="Arial" panose="020B0604020202020204" pitchFamily="34" charset="0"/>
              <a:buChar char="•"/>
            </a:pPr>
            <a:r>
              <a:rPr lang="en-US" dirty="0"/>
              <a:t>Focus on Relevance: By delineating the system’s scope, the diagram can focus on illustrating the essential functionalities provided by the system without unnecessary details about external entities.</a:t>
            </a:r>
          </a:p>
        </p:txBody>
      </p:sp>
      <p:pic>
        <p:nvPicPr>
          <p:cNvPr id="12" name="Picture 11">
            <a:extLst>
              <a:ext uri="{FF2B5EF4-FFF2-40B4-BE49-F238E27FC236}">
                <a16:creationId xmlns="" xmlns:a16="http://schemas.microsoft.com/office/drawing/2014/main" id="{FD19A472-2DE4-0450-D340-A3474341F7C7}"/>
              </a:ext>
            </a:extLst>
          </p:cNvPr>
          <p:cNvPicPr>
            <a:picLocks noChangeAspect="1"/>
          </p:cNvPicPr>
          <p:nvPr/>
        </p:nvPicPr>
        <p:blipFill>
          <a:blip r:embed="rId3"/>
          <a:stretch>
            <a:fillRect/>
          </a:stretch>
        </p:blipFill>
        <p:spPr>
          <a:xfrm>
            <a:off x="7415784" y="4102100"/>
            <a:ext cx="2204720" cy="2755900"/>
          </a:xfrm>
          <a:prstGeom prst="rect">
            <a:avLst/>
          </a:prstGeom>
        </p:spPr>
      </p:pic>
    </p:spTree>
    <p:extLst>
      <p:ext uri="{BB962C8B-B14F-4D97-AF65-F5344CB8AC3E}">
        <p14:creationId xmlns:p14="http://schemas.microsoft.com/office/powerpoint/2010/main" val="239179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9914A1-1C04-BC75-F72C-01FA537F1637}"/>
              </a:ext>
            </a:extLst>
          </p:cNvPr>
          <p:cNvSpPr>
            <a:spLocks noGrp="1"/>
          </p:cNvSpPr>
          <p:nvPr>
            <p:ph idx="1"/>
          </p:nvPr>
        </p:nvSpPr>
        <p:spPr>
          <a:xfrm>
            <a:off x="250723" y="492945"/>
            <a:ext cx="11690554" cy="5230762"/>
          </a:xfrm>
        </p:spPr>
        <p:txBody>
          <a:bodyPr>
            <a:normAutofit/>
          </a:bodyPr>
          <a:lstStyle/>
          <a:p>
            <a:pPr marL="0" indent="0">
              <a:buNone/>
            </a:pPr>
            <a:r>
              <a:rPr lang="en-US" dirty="0"/>
              <a:t>4. How to draw a Use Case diagram in UML?</a:t>
            </a:r>
          </a:p>
          <a:p>
            <a:pPr marL="0" indent="0">
              <a:buNone/>
            </a:pPr>
            <a:r>
              <a:rPr lang="en-US" dirty="0"/>
              <a:t>Step 1: Identify Actors</a:t>
            </a:r>
          </a:p>
          <a:p>
            <a:r>
              <a:rPr lang="en-US" dirty="0"/>
              <a:t>Determine who or what interacts with the system. These are your actors. They can be users, other systems, or external entities.</a:t>
            </a:r>
          </a:p>
          <a:p>
            <a:pPr marL="0" indent="0">
              <a:buNone/>
            </a:pPr>
            <a:r>
              <a:rPr lang="en-US" dirty="0"/>
              <a:t>Step 2: Identify Use Cases</a:t>
            </a:r>
          </a:p>
          <a:p>
            <a:r>
              <a:rPr lang="en-US" dirty="0"/>
              <a:t>Identify the main functionalities or actions the system must perform. These are your use cases. Each use case should represent a specific piece of functionality.</a:t>
            </a:r>
          </a:p>
          <a:p>
            <a:pPr marL="0" indent="0">
              <a:buNone/>
            </a:pPr>
            <a:r>
              <a:rPr lang="en-US" dirty="0"/>
              <a:t>Step 3: Connect Actors and Use Cases</a:t>
            </a:r>
          </a:p>
          <a:p>
            <a:r>
              <a:rPr lang="en-US" dirty="0"/>
              <a:t>Draw lines (associations) between actors and the use cases they are involved in. This represents the interactions between actors and the system.</a:t>
            </a:r>
          </a:p>
          <a:p>
            <a:pPr marL="0" indent="0">
              <a:buNone/>
            </a:pPr>
            <a:r>
              <a:rPr lang="en-US" dirty="0"/>
              <a:t>Step 4: Add System Boundary</a:t>
            </a:r>
          </a:p>
          <a:p>
            <a:r>
              <a:rPr lang="en-US" dirty="0"/>
              <a:t>Draw a box around the actors and use cases to represent the system boundary. This defines the scope of your system.</a:t>
            </a:r>
          </a:p>
        </p:txBody>
      </p:sp>
      <p:sp>
        <p:nvSpPr>
          <p:cNvPr id="4" name="Date Placeholder 3">
            <a:extLst>
              <a:ext uri="{FF2B5EF4-FFF2-40B4-BE49-F238E27FC236}">
                <a16:creationId xmlns="" xmlns:a16="http://schemas.microsoft.com/office/drawing/2014/main" id="{596A747C-02B3-1396-9A14-C5DC13549FC9}"/>
              </a:ext>
            </a:extLst>
          </p:cNvPr>
          <p:cNvSpPr>
            <a:spLocks noGrp="1"/>
          </p:cNvSpPr>
          <p:nvPr>
            <p:ph type="dt" sz="half" idx="10"/>
          </p:nvPr>
        </p:nvSpPr>
        <p:spPr/>
        <p:txBody>
          <a:bodyPr/>
          <a:lstStyle/>
          <a:p>
            <a:fld id="{BDAB19F6-6E97-0245-977C-F9FEC07F9EAC}" type="datetime1">
              <a:rPr lang="en-IN" smtClean="0"/>
              <a:t>23-01-2025</a:t>
            </a:fld>
            <a:endParaRPr lang="en-US"/>
          </a:p>
        </p:txBody>
      </p:sp>
      <p:sp>
        <p:nvSpPr>
          <p:cNvPr id="5" name="Footer Placeholder 4">
            <a:extLst>
              <a:ext uri="{FF2B5EF4-FFF2-40B4-BE49-F238E27FC236}">
                <a16:creationId xmlns="" xmlns:a16="http://schemas.microsoft.com/office/drawing/2014/main" id="{BBDB91A8-B357-C85A-127C-88E4F3CAE646}"/>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A9734A3F-0B74-4BD7-0CE2-368897F9E006}"/>
              </a:ext>
            </a:extLst>
          </p:cNvPr>
          <p:cNvSpPr>
            <a:spLocks noGrp="1"/>
          </p:cNvSpPr>
          <p:nvPr>
            <p:ph type="sldNum" sz="quarter" idx="12"/>
          </p:nvPr>
        </p:nvSpPr>
        <p:spPr/>
        <p:txBody>
          <a:bodyPr/>
          <a:lstStyle/>
          <a:p>
            <a:fld id="{860C8249-ED93-7640-8EF8-EF1CF6F3BBCA}" type="slidenum">
              <a:rPr lang="en-US" smtClean="0"/>
              <a:t>7</a:t>
            </a:fld>
            <a:endParaRPr lang="en-US"/>
          </a:p>
        </p:txBody>
      </p:sp>
    </p:spTree>
    <p:extLst>
      <p:ext uri="{BB962C8B-B14F-4D97-AF65-F5344CB8AC3E}">
        <p14:creationId xmlns:p14="http://schemas.microsoft.com/office/powerpoint/2010/main" val="372136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EB83F59-DA36-2E06-1735-487C6DEC60D7}"/>
              </a:ext>
            </a:extLst>
          </p:cNvPr>
          <p:cNvSpPr>
            <a:spLocks noGrp="1"/>
          </p:cNvSpPr>
          <p:nvPr>
            <p:ph idx="1"/>
          </p:nvPr>
        </p:nvSpPr>
        <p:spPr>
          <a:xfrm>
            <a:off x="214441" y="135292"/>
            <a:ext cx="10058400" cy="4050792"/>
          </a:xfrm>
        </p:spPr>
        <p:txBody>
          <a:bodyPr/>
          <a:lstStyle/>
          <a:p>
            <a:pPr marL="0" indent="0">
              <a:buNone/>
            </a:pPr>
            <a:r>
              <a:rPr lang="en-US" dirty="0"/>
              <a:t>Step 5: Define Relationships</a:t>
            </a:r>
          </a:p>
          <a:p>
            <a:r>
              <a:rPr lang="en-US" dirty="0"/>
              <a:t>If certain use cases are related or if one use case is an extension of another, you can indicate these relationships with appropriate notations.</a:t>
            </a:r>
          </a:p>
          <a:p>
            <a:pPr marL="0" indent="0">
              <a:buNone/>
            </a:pPr>
            <a:r>
              <a:rPr lang="en-US" dirty="0"/>
              <a:t>Step 6: Review and Refine</a:t>
            </a:r>
          </a:p>
          <a:p>
            <a:r>
              <a:rPr lang="en-US" dirty="0"/>
              <a:t>Step back and review your diagram. Ensure that it accurately represents the interactions and relationships in your system. Refine as needed.</a:t>
            </a:r>
          </a:p>
          <a:p>
            <a:pPr marL="0" indent="0">
              <a:buNone/>
            </a:pPr>
            <a:r>
              <a:rPr lang="en-US" dirty="0"/>
              <a:t>Step 7: Validate </a:t>
            </a:r>
          </a:p>
          <a:p>
            <a:r>
              <a:rPr lang="en-US" dirty="0"/>
              <a:t>Share your use case diagram with stakeholders and gather feedback. Ensure that it aligns with their understanding of the system’s functionality.</a:t>
            </a:r>
          </a:p>
          <a:p>
            <a:endParaRPr lang="en-US" dirty="0"/>
          </a:p>
        </p:txBody>
      </p:sp>
      <p:sp>
        <p:nvSpPr>
          <p:cNvPr id="4" name="Date Placeholder 3">
            <a:extLst>
              <a:ext uri="{FF2B5EF4-FFF2-40B4-BE49-F238E27FC236}">
                <a16:creationId xmlns="" xmlns:a16="http://schemas.microsoft.com/office/drawing/2014/main" id="{31C29E0C-87C5-B91D-0BEC-1F6D073ED74C}"/>
              </a:ext>
            </a:extLst>
          </p:cNvPr>
          <p:cNvSpPr>
            <a:spLocks noGrp="1"/>
          </p:cNvSpPr>
          <p:nvPr>
            <p:ph type="dt" sz="half" idx="10"/>
          </p:nvPr>
        </p:nvSpPr>
        <p:spPr/>
        <p:txBody>
          <a:bodyPr/>
          <a:lstStyle/>
          <a:p>
            <a:fld id="{C61B2D77-E583-7144-9641-1E2593D6E197}" type="datetime1">
              <a:rPr lang="en-IN" smtClean="0"/>
              <a:t>23-01-2025</a:t>
            </a:fld>
            <a:endParaRPr lang="en-US"/>
          </a:p>
        </p:txBody>
      </p:sp>
      <p:sp>
        <p:nvSpPr>
          <p:cNvPr id="5" name="Footer Placeholder 4">
            <a:extLst>
              <a:ext uri="{FF2B5EF4-FFF2-40B4-BE49-F238E27FC236}">
                <a16:creationId xmlns="" xmlns:a16="http://schemas.microsoft.com/office/drawing/2014/main" id="{5C9AD245-A4C4-1829-ECE0-0A5652D902CE}"/>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D23D13D8-46E5-93D1-ECC6-053F7450D5AB}"/>
              </a:ext>
            </a:extLst>
          </p:cNvPr>
          <p:cNvSpPr>
            <a:spLocks noGrp="1"/>
          </p:cNvSpPr>
          <p:nvPr>
            <p:ph type="sldNum" sz="quarter" idx="12"/>
          </p:nvPr>
        </p:nvSpPr>
        <p:spPr/>
        <p:txBody>
          <a:bodyPr/>
          <a:lstStyle/>
          <a:p>
            <a:fld id="{860C8249-ED93-7640-8EF8-EF1CF6F3BBCA}" type="slidenum">
              <a:rPr lang="en-US" smtClean="0"/>
              <a:t>8</a:t>
            </a:fld>
            <a:endParaRPr lang="en-US"/>
          </a:p>
        </p:txBody>
      </p:sp>
    </p:spTree>
    <p:extLst>
      <p:ext uri="{BB962C8B-B14F-4D97-AF65-F5344CB8AC3E}">
        <p14:creationId xmlns:p14="http://schemas.microsoft.com/office/powerpoint/2010/main" val="270978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8E7791-F1A0-7F40-8501-A584E32664E1}"/>
              </a:ext>
            </a:extLst>
          </p:cNvPr>
          <p:cNvSpPr>
            <a:spLocks noGrp="1"/>
          </p:cNvSpPr>
          <p:nvPr>
            <p:ph idx="1"/>
          </p:nvPr>
        </p:nvSpPr>
        <p:spPr>
          <a:xfrm>
            <a:off x="206478" y="220091"/>
            <a:ext cx="3864078" cy="5952109"/>
          </a:xfrm>
        </p:spPr>
        <p:txBody>
          <a:bodyPr/>
          <a:lstStyle/>
          <a:p>
            <a:pPr marL="0" indent="0">
              <a:buNone/>
            </a:pPr>
            <a:r>
              <a:rPr lang="en-US" dirty="0"/>
              <a:t>Ex: Online Shopping System:</a:t>
            </a:r>
          </a:p>
          <a:p>
            <a:pPr marL="0" indent="0">
              <a:buNone/>
            </a:pPr>
            <a:r>
              <a:rPr lang="en-US" dirty="0"/>
              <a:t>1. Actors:</a:t>
            </a:r>
          </a:p>
          <a:p>
            <a:pPr marL="0" indent="0">
              <a:buNone/>
            </a:pPr>
            <a:r>
              <a:rPr lang="en-US" dirty="0"/>
              <a:t>Customer</a:t>
            </a:r>
          </a:p>
          <a:p>
            <a:pPr marL="0" indent="0">
              <a:buNone/>
            </a:pPr>
            <a:r>
              <a:rPr lang="en-US" dirty="0"/>
              <a:t>Admin</a:t>
            </a:r>
          </a:p>
          <a:p>
            <a:pPr marL="0" indent="0">
              <a:buNone/>
            </a:pPr>
            <a:r>
              <a:rPr lang="en-US" dirty="0"/>
              <a:t>2. Use Cases:</a:t>
            </a:r>
          </a:p>
          <a:p>
            <a:pPr marL="0" indent="0">
              <a:buNone/>
            </a:pPr>
            <a:r>
              <a:rPr lang="en-US" dirty="0"/>
              <a:t>Browse Products</a:t>
            </a:r>
          </a:p>
          <a:p>
            <a:pPr marL="0" indent="0">
              <a:buNone/>
            </a:pPr>
            <a:r>
              <a:rPr lang="en-US" dirty="0"/>
              <a:t>Add to Cart</a:t>
            </a:r>
          </a:p>
          <a:p>
            <a:pPr marL="0" indent="0">
              <a:buNone/>
            </a:pPr>
            <a:r>
              <a:rPr lang="en-US" dirty="0"/>
              <a:t>Checkout</a:t>
            </a:r>
          </a:p>
          <a:p>
            <a:pPr marL="0" indent="0">
              <a:buNone/>
            </a:pPr>
            <a:r>
              <a:rPr lang="en-US" dirty="0"/>
              <a:t>Manage Inventory (Admin)</a:t>
            </a:r>
          </a:p>
          <a:p>
            <a:pPr marL="0" indent="0">
              <a:buNone/>
            </a:pPr>
            <a:r>
              <a:rPr lang="en-US" dirty="0"/>
              <a:t>3. Relations:</a:t>
            </a:r>
          </a:p>
          <a:p>
            <a:pPr marL="0" indent="0">
              <a:buNone/>
            </a:pPr>
            <a:r>
              <a:rPr lang="en-US" dirty="0"/>
              <a:t>The Customer can browse products, add to the cart, and complete the checkout.</a:t>
            </a:r>
          </a:p>
          <a:p>
            <a:pPr marL="0" indent="0">
              <a:buNone/>
            </a:pPr>
            <a:r>
              <a:rPr lang="en-US" dirty="0"/>
              <a:t>The Admin can manage the inventory.</a:t>
            </a:r>
          </a:p>
          <a:p>
            <a:pPr marL="0" indent="0">
              <a:buNone/>
            </a:pPr>
            <a:endParaRPr lang="en-US" dirty="0"/>
          </a:p>
          <a:p>
            <a:endParaRPr lang="en-US" dirty="0"/>
          </a:p>
        </p:txBody>
      </p:sp>
      <p:sp>
        <p:nvSpPr>
          <p:cNvPr id="4" name="Date Placeholder 3">
            <a:extLst>
              <a:ext uri="{FF2B5EF4-FFF2-40B4-BE49-F238E27FC236}">
                <a16:creationId xmlns="" xmlns:a16="http://schemas.microsoft.com/office/drawing/2014/main" id="{19701A5D-A097-568F-C498-4B7583EAF2A5}"/>
              </a:ext>
            </a:extLst>
          </p:cNvPr>
          <p:cNvSpPr>
            <a:spLocks noGrp="1"/>
          </p:cNvSpPr>
          <p:nvPr>
            <p:ph type="dt" sz="half" idx="10"/>
          </p:nvPr>
        </p:nvSpPr>
        <p:spPr/>
        <p:txBody>
          <a:bodyPr/>
          <a:lstStyle/>
          <a:p>
            <a:fld id="{7C77FF1F-E176-204A-9C20-0BAD350116FA}" type="datetime1">
              <a:rPr lang="en-IN" smtClean="0"/>
              <a:t>23-01-2025</a:t>
            </a:fld>
            <a:endParaRPr lang="en-US"/>
          </a:p>
        </p:txBody>
      </p:sp>
      <p:sp>
        <p:nvSpPr>
          <p:cNvPr id="5" name="Footer Placeholder 4">
            <a:extLst>
              <a:ext uri="{FF2B5EF4-FFF2-40B4-BE49-F238E27FC236}">
                <a16:creationId xmlns="" xmlns:a16="http://schemas.microsoft.com/office/drawing/2014/main" id="{35F61712-2B9B-BBEB-C034-0C5A558EBAA0}"/>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409D61E8-043F-7BF7-6FE5-427223AE36CE}"/>
              </a:ext>
            </a:extLst>
          </p:cNvPr>
          <p:cNvSpPr>
            <a:spLocks noGrp="1"/>
          </p:cNvSpPr>
          <p:nvPr>
            <p:ph type="sldNum" sz="quarter" idx="12"/>
          </p:nvPr>
        </p:nvSpPr>
        <p:spPr/>
        <p:txBody>
          <a:bodyPr/>
          <a:lstStyle/>
          <a:p>
            <a:fld id="{860C8249-ED93-7640-8EF8-EF1CF6F3BBCA}" type="slidenum">
              <a:rPr lang="en-US" smtClean="0"/>
              <a:t>9</a:t>
            </a:fld>
            <a:endParaRPr lang="en-US"/>
          </a:p>
        </p:txBody>
      </p:sp>
      <p:pic>
        <p:nvPicPr>
          <p:cNvPr id="8" name="Picture 7">
            <a:extLst>
              <a:ext uri="{FF2B5EF4-FFF2-40B4-BE49-F238E27FC236}">
                <a16:creationId xmlns="" xmlns:a16="http://schemas.microsoft.com/office/drawing/2014/main" id="{E789A905-9181-598A-9403-B2E1E585832C}"/>
              </a:ext>
            </a:extLst>
          </p:cNvPr>
          <p:cNvPicPr>
            <a:picLocks noChangeAspect="1"/>
          </p:cNvPicPr>
          <p:nvPr/>
        </p:nvPicPr>
        <p:blipFill>
          <a:blip r:embed="rId2"/>
          <a:stretch>
            <a:fillRect/>
          </a:stretch>
        </p:blipFill>
        <p:spPr>
          <a:xfrm>
            <a:off x="3542390" y="685800"/>
            <a:ext cx="8531620" cy="4011766"/>
          </a:xfrm>
          <a:prstGeom prst="rect">
            <a:avLst/>
          </a:prstGeom>
        </p:spPr>
      </p:pic>
    </p:spTree>
    <p:extLst>
      <p:ext uri="{BB962C8B-B14F-4D97-AF65-F5344CB8AC3E}">
        <p14:creationId xmlns:p14="http://schemas.microsoft.com/office/powerpoint/2010/main" val="1824181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{4520BBD6-496A-0F49-878A-B46C98E25610}tf10001070</Template>
  <TotalTime>7409</TotalTime>
  <Words>615</Words>
  <Application>Microsoft Office PowerPoint</Application>
  <PresentationFormat>Custom</PresentationFormat>
  <Paragraphs>84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Wood Type</vt:lpstr>
      <vt:lpstr>UML</vt:lpstr>
      <vt:lpstr>PowerPoint Presentation</vt:lpstr>
      <vt:lpstr>PowerPoint Presentation</vt:lpstr>
      <vt:lpstr>Use-case diagram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Course Code: CSE2005</dc:title>
  <dc:creator>nagendra panini</dc:creator>
  <cp:lastModifiedBy>Lenovo</cp:lastModifiedBy>
  <cp:revision>781</cp:revision>
  <dcterms:created xsi:type="dcterms:W3CDTF">2022-03-25T08:49:35Z</dcterms:created>
  <dcterms:modified xsi:type="dcterms:W3CDTF">2025-01-23T08:41:03Z</dcterms:modified>
</cp:coreProperties>
</file>