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58" r:id="rId5"/>
    <p:sldId id="264" r:id="rId6"/>
    <p:sldId id="265" r:id="rId7"/>
    <p:sldId id="259" r:id="rId8"/>
    <p:sldId id="267" r:id="rId9"/>
    <p:sldId id="260"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84971-4FBE-43F6-9B0E-7D14569816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B1E094-D1BC-43A5-9BAE-67D500C0F5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14BD6D-8E34-4E21-8724-4D33B41A657C}"/>
              </a:ext>
            </a:extLst>
          </p:cNvPr>
          <p:cNvSpPr>
            <a:spLocks noGrp="1"/>
          </p:cNvSpPr>
          <p:nvPr>
            <p:ph type="dt" sz="half" idx="10"/>
          </p:nvPr>
        </p:nvSpPr>
        <p:spPr/>
        <p:txBody>
          <a:bodyPr/>
          <a:lstStyle/>
          <a:p>
            <a:fld id="{AED0A9BE-EC81-44FD-97CA-48305E603DF5}" type="datetimeFigureOut">
              <a:rPr lang="en-IN" smtClean="0"/>
              <a:t>28-02-2025</a:t>
            </a:fld>
            <a:endParaRPr lang="en-IN"/>
          </a:p>
        </p:txBody>
      </p:sp>
      <p:sp>
        <p:nvSpPr>
          <p:cNvPr id="5" name="Footer Placeholder 4">
            <a:extLst>
              <a:ext uri="{FF2B5EF4-FFF2-40B4-BE49-F238E27FC236}">
                <a16:creationId xmlns:a16="http://schemas.microsoft.com/office/drawing/2014/main" id="{B4849F05-0757-48D1-B4E2-E6E8A15A8D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D6A87C-4469-45D0-AA2A-EAC69059CA2B}"/>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841714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83B1-0573-4580-9BF1-4892E63929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969C9A-83E5-4EB7-8AFA-6ABCA53E2E1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60D7DC-C70F-40E3-B1C5-A05A33C1945A}"/>
              </a:ext>
            </a:extLst>
          </p:cNvPr>
          <p:cNvSpPr>
            <a:spLocks noGrp="1"/>
          </p:cNvSpPr>
          <p:nvPr>
            <p:ph type="dt" sz="half" idx="10"/>
          </p:nvPr>
        </p:nvSpPr>
        <p:spPr/>
        <p:txBody>
          <a:bodyPr/>
          <a:lstStyle/>
          <a:p>
            <a:fld id="{AED0A9BE-EC81-44FD-97CA-48305E603DF5}" type="datetimeFigureOut">
              <a:rPr lang="en-IN" smtClean="0"/>
              <a:t>28-02-2025</a:t>
            </a:fld>
            <a:endParaRPr lang="en-IN"/>
          </a:p>
        </p:txBody>
      </p:sp>
      <p:sp>
        <p:nvSpPr>
          <p:cNvPr id="5" name="Footer Placeholder 4">
            <a:extLst>
              <a:ext uri="{FF2B5EF4-FFF2-40B4-BE49-F238E27FC236}">
                <a16:creationId xmlns:a16="http://schemas.microsoft.com/office/drawing/2014/main" id="{58B025F2-BC38-4E69-AD95-F7DADFDAA5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9CCB71-25BB-4511-9401-8440E49DF564}"/>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373350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1C9474-62B7-41D5-858B-093E661357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CCB701-D703-4F73-9585-FABA8ECC96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194D32-7E8C-425A-9B4B-F0FF04A0B131}"/>
              </a:ext>
            </a:extLst>
          </p:cNvPr>
          <p:cNvSpPr>
            <a:spLocks noGrp="1"/>
          </p:cNvSpPr>
          <p:nvPr>
            <p:ph type="dt" sz="half" idx="10"/>
          </p:nvPr>
        </p:nvSpPr>
        <p:spPr/>
        <p:txBody>
          <a:bodyPr/>
          <a:lstStyle/>
          <a:p>
            <a:fld id="{AED0A9BE-EC81-44FD-97CA-48305E603DF5}" type="datetimeFigureOut">
              <a:rPr lang="en-IN" smtClean="0"/>
              <a:t>28-02-2025</a:t>
            </a:fld>
            <a:endParaRPr lang="en-IN"/>
          </a:p>
        </p:txBody>
      </p:sp>
      <p:sp>
        <p:nvSpPr>
          <p:cNvPr id="5" name="Footer Placeholder 4">
            <a:extLst>
              <a:ext uri="{FF2B5EF4-FFF2-40B4-BE49-F238E27FC236}">
                <a16:creationId xmlns:a16="http://schemas.microsoft.com/office/drawing/2014/main" id="{E02CE33F-B088-4333-8E2F-F0580D79B7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814831-431D-4D50-9C6F-973924880C4B}"/>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2463015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B63BA-96A4-484B-8309-0375079BE9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F4451D-A38D-43E4-ADBF-B888B64D5FB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C7B88D-ED46-4C4D-8685-2E880C9B2CAE}"/>
              </a:ext>
            </a:extLst>
          </p:cNvPr>
          <p:cNvSpPr>
            <a:spLocks noGrp="1"/>
          </p:cNvSpPr>
          <p:nvPr>
            <p:ph type="dt" sz="half" idx="10"/>
          </p:nvPr>
        </p:nvSpPr>
        <p:spPr/>
        <p:txBody>
          <a:bodyPr/>
          <a:lstStyle/>
          <a:p>
            <a:fld id="{AED0A9BE-EC81-44FD-97CA-48305E603DF5}" type="datetimeFigureOut">
              <a:rPr lang="en-IN" smtClean="0"/>
              <a:t>28-02-2025</a:t>
            </a:fld>
            <a:endParaRPr lang="en-IN"/>
          </a:p>
        </p:txBody>
      </p:sp>
      <p:sp>
        <p:nvSpPr>
          <p:cNvPr id="5" name="Footer Placeholder 4">
            <a:extLst>
              <a:ext uri="{FF2B5EF4-FFF2-40B4-BE49-F238E27FC236}">
                <a16:creationId xmlns:a16="http://schemas.microsoft.com/office/drawing/2014/main" id="{07284CD6-5E06-4BB0-9321-81FD9D0CD2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7E6C5C-954B-4E1F-802D-456175E0FF56}"/>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3713759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14319-1C12-4275-A735-FBE132B537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8DE4756-8093-4B56-BADD-5D22B97C6A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9C4856-FA80-4C2B-ADD5-CF572D297238}"/>
              </a:ext>
            </a:extLst>
          </p:cNvPr>
          <p:cNvSpPr>
            <a:spLocks noGrp="1"/>
          </p:cNvSpPr>
          <p:nvPr>
            <p:ph type="dt" sz="half" idx="10"/>
          </p:nvPr>
        </p:nvSpPr>
        <p:spPr/>
        <p:txBody>
          <a:bodyPr/>
          <a:lstStyle/>
          <a:p>
            <a:fld id="{AED0A9BE-EC81-44FD-97CA-48305E603DF5}" type="datetimeFigureOut">
              <a:rPr lang="en-IN" smtClean="0"/>
              <a:t>28-02-2025</a:t>
            </a:fld>
            <a:endParaRPr lang="en-IN"/>
          </a:p>
        </p:txBody>
      </p:sp>
      <p:sp>
        <p:nvSpPr>
          <p:cNvPr id="5" name="Footer Placeholder 4">
            <a:extLst>
              <a:ext uri="{FF2B5EF4-FFF2-40B4-BE49-F238E27FC236}">
                <a16:creationId xmlns:a16="http://schemas.microsoft.com/office/drawing/2014/main" id="{7EB78F8A-ABD1-4B7A-8B12-C58E9B8783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7C6643-C1EA-4EC3-ACBB-C2E32126CAE7}"/>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3081424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F1F3-0E03-44AB-ACD0-2E29183004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6C7DC4-43BE-4EAD-9ED6-A3A584C1E27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1B757F-C264-4AE4-B2C6-B329E1FC34C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0AF68D-CD99-48F4-A56A-4AF0B92D895C}"/>
              </a:ext>
            </a:extLst>
          </p:cNvPr>
          <p:cNvSpPr>
            <a:spLocks noGrp="1"/>
          </p:cNvSpPr>
          <p:nvPr>
            <p:ph type="dt" sz="half" idx="10"/>
          </p:nvPr>
        </p:nvSpPr>
        <p:spPr/>
        <p:txBody>
          <a:bodyPr/>
          <a:lstStyle/>
          <a:p>
            <a:fld id="{AED0A9BE-EC81-44FD-97CA-48305E603DF5}" type="datetimeFigureOut">
              <a:rPr lang="en-IN" smtClean="0"/>
              <a:t>28-02-2025</a:t>
            </a:fld>
            <a:endParaRPr lang="en-IN"/>
          </a:p>
        </p:txBody>
      </p:sp>
      <p:sp>
        <p:nvSpPr>
          <p:cNvPr id="6" name="Footer Placeholder 5">
            <a:extLst>
              <a:ext uri="{FF2B5EF4-FFF2-40B4-BE49-F238E27FC236}">
                <a16:creationId xmlns:a16="http://schemas.microsoft.com/office/drawing/2014/main" id="{C373EB59-DEEA-4798-947A-47C5651D83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D67E15-C0A1-4CE5-BA69-55D507C0D0C8}"/>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4083747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3033-C91C-4BAD-AC43-BF5BEE24297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0606B3-B2E0-41E4-BF4E-BB8E64482E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7E8A655-9D20-46F8-A20C-8251C450695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52D753F-9A69-4032-B9C2-2CA59CE387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3B7A7B-E380-4F77-BBB9-5F0AD7E3741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3DDEF9-21E6-4325-9003-77E4040DFAF3}"/>
              </a:ext>
            </a:extLst>
          </p:cNvPr>
          <p:cNvSpPr>
            <a:spLocks noGrp="1"/>
          </p:cNvSpPr>
          <p:nvPr>
            <p:ph type="dt" sz="half" idx="10"/>
          </p:nvPr>
        </p:nvSpPr>
        <p:spPr/>
        <p:txBody>
          <a:bodyPr/>
          <a:lstStyle/>
          <a:p>
            <a:fld id="{AED0A9BE-EC81-44FD-97CA-48305E603DF5}" type="datetimeFigureOut">
              <a:rPr lang="en-IN" smtClean="0"/>
              <a:t>28-02-2025</a:t>
            </a:fld>
            <a:endParaRPr lang="en-IN"/>
          </a:p>
        </p:txBody>
      </p:sp>
      <p:sp>
        <p:nvSpPr>
          <p:cNvPr id="8" name="Footer Placeholder 7">
            <a:extLst>
              <a:ext uri="{FF2B5EF4-FFF2-40B4-BE49-F238E27FC236}">
                <a16:creationId xmlns:a16="http://schemas.microsoft.com/office/drawing/2014/main" id="{2EBD39B0-8259-4C97-A1F0-90ED40659E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4A7CD9-463D-4A92-997E-D1A44ABCE0C1}"/>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3755835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E157-295E-4671-89F1-1BCB99F860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5658F5-D996-4359-A20C-C0319DB1B508}"/>
              </a:ext>
            </a:extLst>
          </p:cNvPr>
          <p:cNvSpPr>
            <a:spLocks noGrp="1"/>
          </p:cNvSpPr>
          <p:nvPr>
            <p:ph type="dt" sz="half" idx="10"/>
          </p:nvPr>
        </p:nvSpPr>
        <p:spPr/>
        <p:txBody>
          <a:bodyPr/>
          <a:lstStyle/>
          <a:p>
            <a:fld id="{AED0A9BE-EC81-44FD-97CA-48305E603DF5}" type="datetimeFigureOut">
              <a:rPr lang="en-IN" smtClean="0"/>
              <a:t>28-02-2025</a:t>
            </a:fld>
            <a:endParaRPr lang="en-IN"/>
          </a:p>
        </p:txBody>
      </p:sp>
      <p:sp>
        <p:nvSpPr>
          <p:cNvPr id="4" name="Footer Placeholder 3">
            <a:extLst>
              <a:ext uri="{FF2B5EF4-FFF2-40B4-BE49-F238E27FC236}">
                <a16:creationId xmlns:a16="http://schemas.microsoft.com/office/drawing/2014/main" id="{CBE31F39-0041-4CA9-A078-7C8F8EB01E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281847D-018D-433B-A503-5AC0C9E7FE86}"/>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705377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732F8D-6D95-4795-B78F-23C26362F5D5}"/>
              </a:ext>
            </a:extLst>
          </p:cNvPr>
          <p:cNvSpPr>
            <a:spLocks noGrp="1"/>
          </p:cNvSpPr>
          <p:nvPr>
            <p:ph type="dt" sz="half" idx="10"/>
          </p:nvPr>
        </p:nvSpPr>
        <p:spPr/>
        <p:txBody>
          <a:bodyPr/>
          <a:lstStyle/>
          <a:p>
            <a:fld id="{AED0A9BE-EC81-44FD-97CA-48305E603DF5}" type="datetimeFigureOut">
              <a:rPr lang="en-IN" smtClean="0"/>
              <a:t>28-02-2025</a:t>
            </a:fld>
            <a:endParaRPr lang="en-IN"/>
          </a:p>
        </p:txBody>
      </p:sp>
      <p:sp>
        <p:nvSpPr>
          <p:cNvPr id="3" name="Footer Placeholder 2">
            <a:extLst>
              <a:ext uri="{FF2B5EF4-FFF2-40B4-BE49-F238E27FC236}">
                <a16:creationId xmlns:a16="http://schemas.microsoft.com/office/drawing/2014/main" id="{2EC84529-20C0-4925-9B07-ED3D8F4141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903B5C2-5B48-4422-AAFD-C20DDD83C5BB}"/>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398466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57920-2BDE-4350-9DEE-62CE42CA4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A381F5-94D9-46EF-B055-D39DE6E8C4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F3126F-9E60-41EE-BF26-F6CD01904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335F4C6-2A64-4D91-BAB3-2391CF2FDFBD}"/>
              </a:ext>
            </a:extLst>
          </p:cNvPr>
          <p:cNvSpPr>
            <a:spLocks noGrp="1"/>
          </p:cNvSpPr>
          <p:nvPr>
            <p:ph type="dt" sz="half" idx="10"/>
          </p:nvPr>
        </p:nvSpPr>
        <p:spPr/>
        <p:txBody>
          <a:bodyPr/>
          <a:lstStyle/>
          <a:p>
            <a:fld id="{AED0A9BE-EC81-44FD-97CA-48305E603DF5}" type="datetimeFigureOut">
              <a:rPr lang="en-IN" smtClean="0"/>
              <a:t>28-02-2025</a:t>
            </a:fld>
            <a:endParaRPr lang="en-IN"/>
          </a:p>
        </p:txBody>
      </p:sp>
      <p:sp>
        <p:nvSpPr>
          <p:cNvPr id="6" name="Footer Placeholder 5">
            <a:extLst>
              <a:ext uri="{FF2B5EF4-FFF2-40B4-BE49-F238E27FC236}">
                <a16:creationId xmlns:a16="http://schemas.microsoft.com/office/drawing/2014/main" id="{0A6F4639-F3EC-4811-AB37-00226A137D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D144619-F4F1-4E99-AE7C-0F394E05D6B5}"/>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728205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7A992-9246-4295-97BF-59603380D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A950E6-0A23-4D42-8CD5-2440FB3A8B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88D5E30-04E4-4D46-95FB-0CF2E69BE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459FAC-60A4-43A7-B601-4BBE870128F6}"/>
              </a:ext>
            </a:extLst>
          </p:cNvPr>
          <p:cNvSpPr>
            <a:spLocks noGrp="1"/>
          </p:cNvSpPr>
          <p:nvPr>
            <p:ph type="dt" sz="half" idx="10"/>
          </p:nvPr>
        </p:nvSpPr>
        <p:spPr/>
        <p:txBody>
          <a:bodyPr/>
          <a:lstStyle/>
          <a:p>
            <a:fld id="{AED0A9BE-EC81-44FD-97CA-48305E603DF5}" type="datetimeFigureOut">
              <a:rPr lang="en-IN" smtClean="0"/>
              <a:t>28-02-2025</a:t>
            </a:fld>
            <a:endParaRPr lang="en-IN"/>
          </a:p>
        </p:txBody>
      </p:sp>
      <p:sp>
        <p:nvSpPr>
          <p:cNvPr id="6" name="Footer Placeholder 5">
            <a:extLst>
              <a:ext uri="{FF2B5EF4-FFF2-40B4-BE49-F238E27FC236}">
                <a16:creationId xmlns:a16="http://schemas.microsoft.com/office/drawing/2014/main" id="{D3C6FF5E-25C9-4F88-86EC-6C01356876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8A09D3-2107-4303-A28B-E090807A8575}"/>
              </a:ext>
            </a:extLst>
          </p:cNvPr>
          <p:cNvSpPr>
            <a:spLocks noGrp="1"/>
          </p:cNvSpPr>
          <p:nvPr>
            <p:ph type="sldNum" sz="quarter" idx="12"/>
          </p:nvPr>
        </p:nvSpPr>
        <p:spPr/>
        <p:txBody>
          <a:bodyPr/>
          <a:lstStyle/>
          <a:p>
            <a:fld id="{6E71CA61-7BF1-40CE-A80B-E86968CB7759}" type="slidenum">
              <a:rPr lang="en-IN" smtClean="0"/>
              <a:t>‹#›</a:t>
            </a:fld>
            <a:endParaRPr lang="en-IN"/>
          </a:p>
        </p:txBody>
      </p:sp>
    </p:spTree>
    <p:extLst>
      <p:ext uri="{BB962C8B-B14F-4D97-AF65-F5344CB8AC3E}">
        <p14:creationId xmlns:p14="http://schemas.microsoft.com/office/powerpoint/2010/main" val="1161563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423CD1-6C4C-40F9-B9D6-EEF39BBE8F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C63445-490C-48B8-BF41-E6BF1FF4F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264B22-71C6-4943-96D2-D27423FC9C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0A9BE-EC81-44FD-97CA-48305E603DF5}" type="datetimeFigureOut">
              <a:rPr lang="en-IN" smtClean="0"/>
              <a:t>28-02-2025</a:t>
            </a:fld>
            <a:endParaRPr lang="en-IN"/>
          </a:p>
        </p:txBody>
      </p:sp>
      <p:sp>
        <p:nvSpPr>
          <p:cNvPr id="5" name="Footer Placeholder 4">
            <a:extLst>
              <a:ext uri="{FF2B5EF4-FFF2-40B4-BE49-F238E27FC236}">
                <a16:creationId xmlns:a16="http://schemas.microsoft.com/office/drawing/2014/main" id="{43D03286-0DA9-4323-A73D-4696D03BCC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2F02BEA-30CC-465F-8C64-B5304A54A7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71CA61-7BF1-40CE-A80B-E86968CB7759}" type="slidenum">
              <a:rPr lang="en-IN" smtClean="0"/>
              <a:t>‹#›</a:t>
            </a:fld>
            <a:endParaRPr lang="en-IN"/>
          </a:p>
        </p:txBody>
      </p:sp>
    </p:spTree>
    <p:extLst>
      <p:ext uri="{BB962C8B-B14F-4D97-AF65-F5344CB8AC3E}">
        <p14:creationId xmlns:p14="http://schemas.microsoft.com/office/powerpoint/2010/main" val="2358666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99F48D6-5EF4-471C-AD2D-8D2CCBA96E66}"/>
              </a:ext>
            </a:extLst>
          </p:cNvPr>
          <p:cNvSpPr>
            <a:spLocks noGrp="1"/>
          </p:cNvSpPr>
          <p:nvPr>
            <p:ph type="subTitle" idx="1"/>
          </p:nvPr>
        </p:nvSpPr>
        <p:spPr>
          <a:xfrm>
            <a:off x="1524000" y="2464904"/>
            <a:ext cx="9144000" cy="1378226"/>
          </a:xfrm>
        </p:spPr>
        <p:txBody>
          <a:bodyPr>
            <a:normAutofit/>
          </a:bodyPr>
          <a:lstStyle/>
          <a:p>
            <a:r>
              <a:rPr lang="en-GB" sz="3200" b="1" dirty="0">
                <a:latin typeface="Times New Roman" panose="02020603050405020304" pitchFamily="18" charset="0"/>
                <a:cs typeface="Times New Roman" panose="02020603050405020304" pitchFamily="18" charset="0"/>
              </a:rPr>
              <a:t>Module-3</a:t>
            </a:r>
          </a:p>
          <a:p>
            <a:r>
              <a:rPr lang="en-GB" sz="3200" b="1" dirty="0">
                <a:latin typeface="Times New Roman" panose="02020603050405020304" pitchFamily="18" charset="0"/>
                <a:cs typeface="Times New Roman" panose="02020603050405020304" pitchFamily="18" charset="0"/>
              </a:rPr>
              <a:t>Software Testing</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204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BD3051-9FD2-47CF-B9D6-BC4BD55CA2D9}"/>
              </a:ext>
            </a:extLst>
          </p:cNvPr>
          <p:cNvSpPr>
            <a:spLocks noGrp="1"/>
          </p:cNvSpPr>
          <p:nvPr>
            <p:ph idx="1"/>
          </p:nvPr>
        </p:nvSpPr>
        <p:spPr>
          <a:xfrm>
            <a:off x="397565" y="304800"/>
            <a:ext cx="11476383" cy="6188765"/>
          </a:xfrm>
        </p:spPr>
        <p:txBody>
          <a:bodyPr>
            <a:normAutofit fontScale="92500" lnSpcReduction="20000"/>
          </a:bodyPr>
          <a:lstStyle/>
          <a:p>
            <a:pPr marL="0" indent="0" algn="just">
              <a:buNone/>
            </a:pPr>
            <a:r>
              <a:rPr lang="en-GB" b="1" dirty="0">
                <a:latin typeface="Times New Roman" panose="02020603050405020304" pitchFamily="18" charset="0"/>
                <a:cs typeface="Times New Roman" panose="02020603050405020304" pitchFamily="18" charset="0"/>
              </a:rPr>
              <a:t>Integration Testing: </a:t>
            </a:r>
            <a:r>
              <a:rPr lang="en-GB" dirty="0">
                <a:latin typeface="Times New Roman" panose="02020603050405020304" pitchFamily="18" charset="0"/>
                <a:cs typeface="Times New Roman" panose="02020603050405020304" pitchFamily="18" charset="0"/>
              </a:rPr>
              <a:t>Integration testing is a systematic technique for constructing the software architecture while at the same time conducting tests to uncover errors associated with interfacing. The objective is to take unit-tested components and build a program structure that has been dictated by design.</a:t>
            </a:r>
          </a:p>
          <a:p>
            <a:pPr marL="0" indent="0" algn="just">
              <a:buNone/>
            </a:pPr>
            <a:r>
              <a:rPr lang="en-GB" b="1" dirty="0">
                <a:latin typeface="Times New Roman" panose="02020603050405020304" pitchFamily="18" charset="0"/>
                <a:cs typeface="Times New Roman" panose="02020603050405020304" pitchFamily="18" charset="0"/>
              </a:rPr>
              <a:t>Top-down integration:</a:t>
            </a:r>
            <a:r>
              <a:rPr lang="en-GB" dirty="0">
                <a:latin typeface="Times New Roman" panose="02020603050405020304" pitchFamily="18" charset="0"/>
                <a:cs typeface="Times New Roman" panose="02020603050405020304" pitchFamily="18" charset="0"/>
              </a:rPr>
              <a:t> Top-down integration testing is an incremental approach to construction of the software architecture. Modules are integrated by moving downward through the control hierarchy, beginning with the main control module (main program).</a:t>
            </a:r>
          </a:p>
          <a:p>
            <a:pPr marL="0" indent="0" algn="just">
              <a:buNone/>
            </a:pPr>
            <a:r>
              <a:rPr lang="en-IN" b="1" dirty="0">
                <a:latin typeface="Times New Roman" panose="02020603050405020304" pitchFamily="18" charset="0"/>
                <a:cs typeface="Times New Roman" panose="02020603050405020304" pitchFamily="18" charset="0"/>
              </a:rPr>
              <a:t>Bottom-up integration: </a:t>
            </a:r>
            <a:r>
              <a:rPr lang="en-GB" dirty="0">
                <a:latin typeface="Times New Roman" panose="02020603050405020304" pitchFamily="18" charset="0"/>
                <a:cs typeface="Times New Roman" panose="02020603050405020304" pitchFamily="18" charset="0"/>
              </a:rPr>
              <a:t>A bottom-up integration strategy may be implemented with the following steps: </a:t>
            </a:r>
          </a:p>
          <a:p>
            <a:pPr marL="514350" indent="-514350" algn="just">
              <a:buAutoNum type="arabicPeriod"/>
            </a:pPr>
            <a:r>
              <a:rPr lang="en-GB" dirty="0">
                <a:latin typeface="Times New Roman" panose="02020603050405020304" pitchFamily="18" charset="0"/>
                <a:cs typeface="Times New Roman" panose="02020603050405020304" pitchFamily="18" charset="0"/>
              </a:rPr>
              <a:t>Low-level components are combined into clusters (sometimes called builds) that perform a specific software subfunction. </a:t>
            </a:r>
          </a:p>
          <a:p>
            <a:pPr marL="514350" indent="-514350" algn="just">
              <a:buAutoNum type="arabicPeriod"/>
            </a:pPr>
            <a:r>
              <a:rPr lang="en-GB" dirty="0">
                <a:latin typeface="Times New Roman" panose="02020603050405020304" pitchFamily="18" charset="0"/>
                <a:cs typeface="Times New Roman" panose="02020603050405020304" pitchFamily="18" charset="0"/>
              </a:rPr>
              <a:t>A driver (a control program for testing) is written to coordinate test case input and output. </a:t>
            </a:r>
          </a:p>
          <a:p>
            <a:pPr marL="514350" indent="-514350" algn="just">
              <a:buAutoNum type="arabicPeriod"/>
            </a:pPr>
            <a:r>
              <a:rPr lang="en-GB" dirty="0">
                <a:latin typeface="Times New Roman" panose="02020603050405020304" pitchFamily="18" charset="0"/>
                <a:cs typeface="Times New Roman" panose="02020603050405020304" pitchFamily="18" charset="0"/>
              </a:rPr>
              <a:t>The cluster is tested. </a:t>
            </a:r>
          </a:p>
          <a:p>
            <a:pPr marL="514350" indent="-514350" algn="just">
              <a:buAutoNum type="arabicPeriod"/>
            </a:pPr>
            <a:r>
              <a:rPr lang="en-GB" dirty="0">
                <a:latin typeface="Times New Roman" panose="02020603050405020304" pitchFamily="18" charset="0"/>
                <a:cs typeface="Times New Roman" panose="02020603050405020304" pitchFamily="18" charset="0"/>
              </a:rPr>
              <a:t>Drivers are removed and clusters are combined moving upward in the program structure. </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50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F0369-C998-4C34-A15D-E5DA4A278CDC}"/>
              </a:ext>
            </a:extLst>
          </p:cNvPr>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Agenda</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1707B3-CD18-4C6B-8F03-26684C37568C}"/>
              </a:ext>
            </a:extLst>
          </p:cNvPr>
          <p:cNvSpPr>
            <a:spLocks noGrp="1"/>
          </p:cNvSpPr>
          <p:nvPr>
            <p:ph idx="1"/>
          </p:nvPr>
        </p:nvSpPr>
        <p:spPr/>
        <p:txBody>
          <a:bodyPr>
            <a:normAutofit/>
          </a:bodyPr>
          <a:lstStyle/>
          <a:p>
            <a:pPr marL="0" indent="0">
              <a:buNone/>
            </a:pPr>
            <a:r>
              <a:rPr lang="en-IN" sz="3600" dirty="0">
                <a:latin typeface="Times New Roman" panose="02020603050405020304" pitchFamily="18" charset="0"/>
                <a:cs typeface="Times New Roman" panose="02020603050405020304" pitchFamily="18" charset="0"/>
              </a:rPr>
              <a:t>Strategic Approach to Software Testing </a:t>
            </a:r>
          </a:p>
          <a:p>
            <a:pPr marL="0" indent="0">
              <a:buNone/>
            </a:pPr>
            <a:r>
              <a:rPr lang="en-IN" sz="3600" dirty="0">
                <a:latin typeface="Times New Roman" panose="02020603050405020304" pitchFamily="18" charset="0"/>
                <a:cs typeface="Times New Roman" panose="02020603050405020304" pitchFamily="18" charset="0"/>
              </a:rPr>
              <a:t>Strategic Issues</a:t>
            </a:r>
          </a:p>
          <a:p>
            <a:pPr marL="0" indent="0">
              <a:buNone/>
            </a:pPr>
            <a:r>
              <a:rPr lang="en-IN" sz="3600" dirty="0">
                <a:latin typeface="Times New Roman" panose="02020603050405020304" pitchFamily="18" charset="0"/>
                <a:cs typeface="Times New Roman" panose="02020603050405020304" pitchFamily="18" charset="0"/>
              </a:rPr>
              <a:t>Test Strategies for Conventional Software </a:t>
            </a:r>
          </a:p>
          <a:p>
            <a:pPr marL="0" indent="0">
              <a:buNone/>
            </a:pPr>
            <a:r>
              <a:rPr lang="en-IN" sz="3600" dirty="0">
                <a:latin typeface="Times New Roman" panose="02020603050405020304" pitchFamily="18" charset="0"/>
                <a:cs typeface="Times New Roman" panose="02020603050405020304" pitchFamily="18" charset="0"/>
              </a:rPr>
              <a:t>Fundamentals</a:t>
            </a:r>
          </a:p>
          <a:p>
            <a:pPr marL="0" indent="0">
              <a:buNone/>
            </a:pPr>
            <a:r>
              <a:rPr lang="en-IN" sz="3600" dirty="0">
                <a:latin typeface="Times New Roman" panose="02020603050405020304" pitchFamily="18" charset="0"/>
                <a:cs typeface="Times New Roman" panose="02020603050405020304" pitchFamily="18" charset="0"/>
              </a:rPr>
              <a:t>Black box Testing </a:t>
            </a:r>
          </a:p>
          <a:p>
            <a:pPr marL="0" indent="0">
              <a:buNone/>
            </a:pPr>
            <a:r>
              <a:rPr lang="en-IN" sz="3600" dirty="0">
                <a:latin typeface="Times New Roman" panose="02020603050405020304" pitchFamily="18" charset="0"/>
                <a:cs typeface="Times New Roman" panose="02020603050405020304" pitchFamily="18" charset="0"/>
              </a:rPr>
              <a:t>White box testing</a:t>
            </a:r>
          </a:p>
        </p:txBody>
      </p:sp>
    </p:spTree>
    <p:extLst>
      <p:ext uri="{BB962C8B-B14F-4D97-AF65-F5344CB8AC3E}">
        <p14:creationId xmlns:p14="http://schemas.microsoft.com/office/powerpoint/2010/main" val="4267839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1ED8C-7326-45E4-ABDC-8B2162534E39}"/>
              </a:ext>
            </a:extLst>
          </p:cNvPr>
          <p:cNvSpPr>
            <a:spLocks noGrp="1"/>
          </p:cNvSpPr>
          <p:nvPr>
            <p:ph idx="1"/>
          </p:nvPr>
        </p:nvSpPr>
        <p:spPr>
          <a:xfrm>
            <a:off x="251791" y="291548"/>
            <a:ext cx="11661913" cy="6387548"/>
          </a:xfrm>
        </p:spPr>
        <p:txBody>
          <a:bodyPr/>
          <a:lstStyle/>
          <a:p>
            <a:pPr marL="0" indent="0">
              <a:buNone/>
            </a:pPr>
            <a:r>
              <a:rPr lang="en-GB" b="1" dirty="0">
                <a:latin typeface="Times New Roman" panose="02020603050405020304" pitchFamily="18" charset="0"/>
                <a:cs typeface="Times New Roman" panose="02020603050405020304" pitchFamily="18" charset="0"/>
              </a:rPr>
              <a:t>Software testing</a:t>
            </a:r>
            <a:r>
              <a:rPr lang="en-GB" dirty="0">
                <a:latin typeface="Times New Roman" panose="02020603050405020304" pitchFamily="18" charset="0"/>
                <a:cs typeface="Times New Roman" panose="02020603050405020304" pitchFamily="18" charset="0"/>
              </a:rPr>
              <a:t> is the process of checking the quality of software before launching to ensure that all requirements are fulfilled.</a:t>
            </a:r>
          </a:p>
          <a:p>
            <a:pPr marL="0" indent="0">
              <a:buNone/>
            </a:pPr>
            <a:endParaRPr lang="en-IN" dirty="0"/>
          </a:p>
        </p:txBody>
      </p:sp>
      <p:pic>
        <p:nvPicPr>
          <p:cNvPr id="4" name="Picture 3">
            <a:extLst>
              <a:ext uri="{FF2B5EF4-FFF2-40B4-BE49-F238E27FC236}">
                <a16:creationId xmlns:a16="http://schemas.microsoft.com/office/drawing/2014/main" id="{812C73B6-61B3-4A7B-B4B6-F199CFC868CA}"/>
              </a:ext>
            </a:extLst>
          </p:cNvPr>
          <p:cNvPicPr>
            <a:picLocks noChangeAspect="1"/>
          </p:cNvPicPr>
          <p:nvPr/>
        </p:nvPicPr>
        <p:blipFill>
          <a:blip r:embed="rId2"/>
          <a:stretch>
            <a:fillRect/>
          </a:stretch>
        </p:blipFill>
        <p:spPr>
          <a:xfrm>
            <a:off x="967409" y="1126434"/>
            <a:ext cx="9899374" cy="5526979"/>
          </a:xfrm>
          <a:prstGeom prst="rect">
            <a:avLst/>
          </a:prstGeom>
          <a:solidFill>
            <a:schemeClr val="accent1">
              <a:lumMod val="75000"/>
            </a:schemeClr>
          </a:solidFill>
        </p:spPr>
      </p:pic>
      <p:sp>
        <p:nvSpPr>
          <p:cNvPr id="5" name="Rectangle 4">
            <a:extLst>
              <a:ext uri="{FF2B5EF4-FFF2-40B4-BE49-F238E27FC236}">
                <a16:creationId xmlns:a16="http://schemas.microsoft.com/office/drawing/2014/main" id="{91F50023-AA1C-471F-9978-86F03D873F8C}"/>
              </a:ext>
            </a:extLst>
          </p:cNvPr>
          <p:cNvSpPr/>
          <p:nvPr/>
        </p:nvSpPr>
        <p:spPr>
          <a:xfrm>
            <a:off x="9766852" y="1258957"/>
            <a:ext cx="927652" cy="50358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1D0C6EC9-8095-4B0B-90C9-E8CF4237821D}"/>
              </a:ext>
            </a:extLst>
          </p:cNvPr>
          <p:cNvSpPr txBox="1"/>
          <p:nvPr/>
        </p:nvSpPr>
        <p:spPr>
          <a:xfrm>
            <a:off x="9872870" y="1325217"/>
            <a:ext cx="715617" cy="369332"/>
          </a:xfrm>
          <a:prstGeom prst="rect">
            <a:avLst/>
          </a:prstGeom>
          <a:noFill/>
        </p:spPr>
        <p:txBody>
          <a:bodyPr wrap="square" rtlCol="0">
            <a:spAutoFit/>
          </a:bodyPr>
          <a:lstStyle/>
          <a:p>
            <a:pPr algn="ctr"/>
            <a:r>
              <a:rPr lang="en-GB" b="1" dirty="0"/>
              <a:t>SE</a:t>
            </a:r>
            <a:endParaRPr lang="en-IN" b="1" dirty="0"/>
          </a:p>
        </p:txBody>
      </p:sp>
    </p:spTree>
    <p:extLst>
      <p:ext uri="{BB962C8B-B14F-4D97-AF65-F5344CB8AC3E}">
        <p14:creationId xmlns:p14="http://schemas.microsoft.com/office/powerpoint/2010/main" val="3374207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47F04-8393-4322-971B-F8A961B52C55}"/>
              </a:ext>
            </a:extLst>
          </p:cNvPr>
          <p:cNvSpPr>
            <a:spLocks noGrp="1"/>
          </p:cNvSpPr>
          <p:nvPr>
            <p:ph type="title"/>
          </p:nvPr>
        </p:nvSpPr>
        <p:spPr>
          <a:xfrm>
            <a:off x="838200" y="681038"/>
            <a:ext cx="10515600" cy="445398"/>
          </a:xfrm>
        </p:spPr>
        <p:txBody>
          <a:bodyPr>
            <a:normAutofit fontScale="90000"/>
          </a:bodyPr>
          <a:lstStyle/>
          <a:p>
            <a:r>
              <a:rPr lang="en-IN" b="1" dirty="0">
                <a:latin typeface="Times New Roman" panose="02020603050405020304" pitchFamily="18" charset="0"/>
                <a:cs typeface="Times New Roman" panose="02020603050405020304" pitchFamily="18" charset="0"/>
              </a:rPr>
              <a:t>Strategic Approach to Software Testing </a:t>
            </a:r>
            <a:br>
              <a:rPr lang="en-IN" dirty="0"/>
            </a:br>
            <a:endParaRPr lang="en-IN" dirty="0"/>
          </a:p>
        </p:txBody>
      </p:sp>
      <p:sp>
        <p:nvSpPr>
          <p:cNvPr id="3" name="Content Placeholder 2">
            <a:extLst>
              <a:ext uri="{FF2B5EF4-FFF2-40B4-BE49-F238E27FC236}">
                <a16:creationId xmlns:a16="http://schemas.microsoft.com/office/drawing/2014/main" id="{F0A3CB22-8D20-4F3C-8FE4-9C170F63FE33}"/>
              </a:ext>
            </a:extLst>
          </p:cNvPr>
          <p:cNvSpPr>
            <a:spLocks noGrp="1"/>
          </p:cNvSpPr>
          <p:nvPr>
            <p:ph idx="1"/>
          </p:nvPr>
        </p:nvSpPr>
        <p:spPr>
          <a:xfrm>
            <a:off x="838200" y="901148"/>
            <a:ext cx="10515600" cy="5751443"/>
          </a:xfrm>
        </p:spPr>
        <p:txBody>
          <a:bodyPr>
            <a:noAutofit/>
          </a:bodyPr>
          <a:lstStyle/>
          <a:p>
            <a:pPr marL="0" indent="0" algn="just">
              <a:buNone/>
            </a:pPr>
            <a:r>
              <a:rPr lang="en-GB" sz="2400" dirty="0">
                <a:latin typeface="Times New Roman" panose="02020603050405020304" pitchFamily="18" charset="0"/>
                <a:cs typeface="Times New Roman" panose="02020603050405020304" pitchFamily="18" charset="0"/>
              </a:rPr>
              <a:t>Testing is </a:t>
            </a:r>
            <a:r>
              <a:rPr lang="en-GB" sz="2400" b="1" dirty="0">
                <a:latin typeface="Times New Roman" panose="02020603050405020304" pitchFamily="18" charset="0"/>
                <a:cs typeface="Times New Roman" panose="02020603050405020304" pitchFamily="18" charset="0"/>
              </a:rPr>
              <a:t>a set of activities that can be planned in advance and conducted systematically</a:t>
            </a:r>
            <a:r>
              <a:rPr lang="en-GB" sz="2400" dirty="0">
                <a:latin typeface="Times New Roman" panose="02020603050405020304" pitchFamily="18" charset="0"/>
                <a:cs typeface="Times New Roman" panose="02020603050405020304" pitchFamily="18" charset="0"/>
              </a:rPr>
              <a:t>. A number of software testing strategies have been proposed. All provide you with a template for testing and all have the following generic characteristics:</a:t>
            </a:r>
          </a:p>
          <a:p>
            <a:pPr marL="0" indent="0" algn="just">
              <a:buNone/>
            </a:pPr>
            <a:r>
              <a:rPr lang="en-GB" sz="2400" dirty="0">
                <a:latin typeface="Times New Roman" panose="02020603050405020304" pitchFamily="18" charset="0"/>
                <a:cs typeface="Times New Roman" panose="02020603050405020304" pitchFamily="18" charset="0"/>
              </a:rPr>
              <a:t>• </a:t>
            </a:r>
            <a:r>
              <a:rPr lang="en-GB" sz="2200" dirty="0">
                <a:latin typeface="Times New Roman" panose="02020603050405020304" pitchFamily="18" charset="0"/>
                <a:cs typeface="Times New Roman" panose="02020603050405020304" pitchFamily="18" charset="0"/>
              </a:rPr>
              <a:t>To perform effective testing, you should conduct </a:t>
            </a:r>
            <a:r>
              <a:rPr lang="en-GB" sz="2200" b="1" dirty="0">
                <a:latin typeface="Times New Roman" panose="02020603050405020304" pitchFamily="18" charset="0"/>
                <a:cs typeface="Times New Roman" panose="02020603050405020304" pitchFamily="18" charset="0"/>
              </a:rPr>
              <a:t>effective technical reviews</a:t>
            </a:r>
            <a:r>
              <a:rPr lang="en-GB" sz="2200" dirty="0">
                <a:latin typeface="Times New Roman" panose="02020603050405020304" pitchFamily="18" charset="0"/>
                <a:cs typeface="Times New Roman" panose="02020603050405020304" pitchFamily="18" charset="0"/>
              </a:rPr>
              <a:t>. By   </a:t>
            </a:r>
          </a:p>
          <a:p>
            <a:pPr marL="0" indent="0" algn="just">
              <a:buNone/>
            </a:pPr>
            <a:r>
              <a:rPr lang="en-GB" sz="2200" dirty="0">
                <a:latin typeface="Times New Roman" panose="02020603050405020304" pitchFamily="18" charset="0"/>
                <a:cs typeface="Times New Roman" panose="02020603050405020304" pitchFamily="18" charset="0"/>
              </a:rPr>
              <a:t>   doing this, many errors will be eliminated before testing commences.</a:t>
            </a:r>
          </a:p>
          <a:p>
            <a:pPr marL="0" indent="0" algn="just">
              <a:buNone/>
            </a:pPr>
            <a:r>
              <a:rPr lang="en-GB" sz="2200" dirty="0">
                <a:latin typeface="Times New Roman" panose="02020603050405020304" pitchFamily="18" charset="0"/>
                <a:cs typeface="Times New Roman" panose="02020603050405020304" pitchFamily="18" charset="0"/>
              </a:rPr>
              <a:t>• Testing begins at the </a:t>
            </a:r>
            <a:r>
              <a:rPr lang="en-GB" sz="2200" b="1" dirty="0">
                <a:latin typeface="Times New Roman" panose="02020603050405020304" pitchFamily="18" charset="0"/>
                <a:cs typeface="Times New Roman" panose="02020603050405020304" pitchFamily="18" charset="0"/>
              </a:rPr>
              <a:t>component level</a:t>
            </a:r>
            <a:r>
              <a:rPr lang="en-GB" sz="2200" dirty="0">
                <a:latin typeface="Times New Roman" panose="02020603050405020304" pitchFamily="18" charset="0"/>
                <a:cs typeface="Times New Roman" panose="02020603050405020304" pitchFamily="18" charset="0"/>
              </a:rPr>
              <a:t> and works “outward” toward the integration  </a:t>
            </a:r>
          </a:p>
          <a:p>
            <a:pPr marL="0" indent="0" algn="just">
              <a:buNone/>
            </a:pPr>
            <a:r>
              <a:rPr lang="en-GB" sz="2200" dirty="0">
                <a:latin typeface="Times New Roman" panose="02020603050405020304" pitchFamily="18" charset="0"/>
                <a:cs typeface="Times New Roman" panose="02020603050405020304" pitchFamily="18" charset="0"/>
              </a:rPr>
              <a:t>   of the entire </a:t>
            </a:r>
            <a:r>
              <a:rPr lang="en-IN" sz="2200" dirty="0">
                <a:latin typeface="Times New Roman" panose="02020603050405020304" pitchFamily="18" charset="0"/>
                <a:cs typeface="Times New Roman" panose="02020603050405020304" pitchFamily="18" charset="0"/>
              </a:rPr>
              <a:t>computer-based system.</a:t>
            </a:r>
          </a:p>
          <a:p>
            <a:pPr marL="0" indent="0" algn="just">
              <a:buNone/>
            </a:pPr>
            <a:r>
              <a:rPr lang="en-GB" sz="2200" dirty="0">
                <a:latin typeface="Times New Roman" panose="02020603050405020304" pitchFamily="18" charset="0"/>
                <a:cs typeface="Times New Roman" panose="02020603050405020304" pitchFamily="18" charset="0"/>
              </a:rPr>
              <a:t>• Different testing techniques are appropriate for different software engineering </a:t>
            </a:r>
          </a:p>
          <a:p>
            <a:pPr marL="0" indent="0" algn="just">
              <a:buNone/>
            </a:pPr>
            <a:r>
              <a:rPr lang="en-GB" sz="2200" dirty="0">
                <a:latin typeface="Times New Roman" panose="02020603050405020304" pitchFamily="18" charset="0"/>
                <a:cs typeface="Times New Roman" panose="02020603050405020304" pitchFamily="18" charset="0"/>
              </a:rPr>
              <a:t>   approaches and at different points in time.</a:t>
            </a:r>
          </a:p>
          <a:p>
            <a:pPr marL="0" indent="0" algn="just">
              <a:buNone/>
            </a:pPr>
            <a:r>
              <a:rPr lang="en-GB" sz="2200" dirty="0">
                <a:latin typeface="Times New Roman" panose="02020603050405020304" pitchFamily="18" charset="0"/>
                <a:cs typeface="Times New Roman" panose="02020603050405020304" pitchFamily="18" charset="0"/>
              </a:rPr>
              <a:t>• Testing is </a:t>
            </a:r>
            <a:r>
              <a:rPr lang="en-GB" sz="2200" b="1" dirty="0">
                <a:latin typeface="Times New Roman" panose="02020603050405020304" pitchFamily="18" charset="0"/>
                <a:cs typeface="Times New Roman" panose="02020603050405020304" pitchFamily="18" charset="0"/>
              </a:rPr>
              <a:t>conducted by the developer </a:t>
            </a:r>
            <a:r>
              <a:rPr lang="en-GB" sz="2200" dirty="0">
                <a:latin typeface="Times New Roman" panose="02020603050405020304" pitchFamily="18" charset="0"/>
                <a:cs typeface="Times New Roman" panose="02020603050405020304" pitchFamily="18" charset="0"/>
              </a:rPr>
              <a:t>of the software and an independent test   </a:t>
            </a:r>
          </a:p>
          <a:p>
            <a:pPr marL="0" indent="0" algn="just">
              <a:buNone/>
            </a:pPr>
            <a:r>
              <a:rPr lang="en-GB" sz="2200" dirty="0">
                <a:latin typeface="Times New Roman" panose="02020603050405020304" pitchFamily="18" charset="0"/>
                <a:cs typeface="Times New Roman" panose="02020603050405020304" pitchFamily="18" charset="0"/>
              </a:rPr>
              <a:t>   group.</a:t>
            </a:r>
          </a:p>
          <a:p>
            <a:pPr marL="0" indent="0" algn="just">
              <a:buNone/>
            </a:pPr>
            <a:r>
              <a:rPr lang="en-GB" sz="2200" dirty="0">
                <a:latin typeface="Times New Roman" panose="02020603050405020304" pitchFamily="18" charset="0"/>
                <a:cs typeface="Times New Roman" panose="02020603050405020304" pitchFamily="18" charset="0"/>
              </a:rPr>
              <a:t>• </a:t>
            </a:r>
            <a:r>
              <a:rPr lang="en-GB" sz="2200" b="1" dirty="0">
                <a:latin typeface="Times New Roman" panose="02020603050405020304" pitchFamily="18" charset="0"/>
                <a:cs typeface="Times New Roman" panose="02020603050405020304" pitchFamily="18" charset="0"/>
              </a:rPr>
              <a:t>Testing and debugging </a:t>
            </a:r>
            <a:r>
              <a:rPr lang="en-GB" sz="2200" dirty="0">
                <a:latin typeface="Times New Roman" panose="02020603050405020304" pitchFamily="18" charset="0"/>
                <a:cs typeface="Times New Roman" panose="02020603050405020304" pitchFamily="18" charset="0"/>
              </a:rPr>
              <a:t>are different activities, but debugging must be accommodated in </a:t>
            </a:r>
          </a:p>
          <a:p>
            <a:pPr marL="0" indent="0" algn="just">
              <a:buNone/>
            </a:pPr>
            <a:r>
              <a:rPr lang="en-GB" sz="2200" dirty="0">
                <a:latin typeface="Times New Roman" panose="02020603050405020304" pitchFamily="18" charset="0"/>
                <a:cs typeface="Times New Roman" panose="02020603050405020304" pitchFamily="18" charset="0"/>
              </a:rPr>
              <a:t>   any </a:t>
            </a:r>
            <a:r>
              <a:rPr lang="en-IN" sz="2200" dirty="0">
                <a:latin typeface="Times New Roman" panose="02020603050405020304" pitchFamily="18" charset="0"/>
                <a:cs typeface="Times New Roman" panose="02020603050405020304" pitchFamily="18" charset="0"/>
              </a:rPr>
              <a:t>testing strategy.</a:t>
            </a:r>
          </a:p>
        </p:txBody>
      </p:sp>
    </p:spTree>
    <p:extLst>
      <p:ext uri="{BB962C8B-B14F-4D97-AF65-F5344CB8AC3E}">
        <p14:creationId xmlns:p14="http://schemas.microsoft.com/office/powerpoint/2010/main" val="1582352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A34D50-069D-4465-89D9-1119AFAAD610}"/>
              </a:ext>
            </a:extLst>
          </p:cNvPr>
          <p:cNvSpPr>
            <a:spLocks noGrp="1"/>
          </p:cNvSpPr>
          <p:nvPr>
            <p:ph idx="1"/>
          </p:nvPr>
        </p:nvSpPr>
        <p:spPr>
          <a:xfrm>
            <a:off x="159025" y="198782"/>
            <a:ext cx="11820939" cy="6533321"/>
          </a:xfrm>
        </p:spPr>
        <p:txBody>
          <a:bodyPr/>
          <a:lstStyle/>
          <a:p>
            <a:pPr algn="just">
              <a:buFont typeface="Wingdings" panose="05000000000000000000" pitchFamily="2" charset="2"/>
              <a:buChar char="v"/>
            </a:pPr>
            <a:r>
              <a:rPr lang="en-GB" b="1" dirty="0">
                <a:latin typeface="Times New Roman" panose="02020603050405020304" pitchFamily="18" charset="0"/>
                <a:cs typeface="Times New Roman" panose="02020603050405020304" pitchFamily="18" charset="0"/>
              </a:rPr>
              <a:t>Verification and Validation: </a:t>
            </a:r>
            <a:r>
              <a:rPr lang="en-GB" dirty="0">
                <a:latin typeface="Times New Roman" panose="02020603050405020304" pitchFamily="18" charset="0"/>
                <a:cs typeface="Times New Roman" panose="02020603050405020304" pitchFamily="18" charset="0"/>
              </a:rPr>
              <a:t>Software testing is one element that is often referred to as verification and validation (V&amp;V). Verification refers to the set of tasks that ensure that software correctly implements a specific function. Validation refers to a different set of tasks that ensure that the software that has been built is traceable to customer requirements.</a:t>
            </a:r>
          </a:p>
          <a:p>
            <a:pPr marL="0" indent="0">
              <a:buNone/>
            </a:pPr>
            <a:r>
              <a:rPr lang="en-GB" dirty="0">
                <a:latin typeface="Times New Roman" panose="02020603050405020304" pitchFamily="18" charset="0"/>
                <a:cs typeface="Times New Roman" panose="02020603050405020304" pitchFamily="18" charset="0"/>
              </a:rPr>
              <a:t>Boehm states this another way:</a:t>
            </a:r>
          </a:p>
          <a:p>
            <a:r>
              <a:rPr lang="en-GB" b="1" dirty="0">
                <a:latin typeface="Times New Roman" panose="02020603050405020304" pitchFamily="18" charset="0"/>
                <a:cs typeface="Times New Roman" panose="02020603050405020304" pitchFamily="18" charset="0"/>
              </a:rPr>
              <a:t>Verification:</a:t>
            </a:r>
            <a:r>
              <a:rPr lang="en-GB" dirty="0">
                <a:latin typeface="Times New Roman" panose="02020603050405020304" pitchFamily="18" charset="0"/>
                <a:cs typeface="Times New Roman" panose="02020603050405020304" pitchFamily="18" charset="0"/>
              </a:rPr>
              <a:t> “Are we building the product right?”</a:t>
            </a:r>
          </a:p>
          <a:p>
            <a:r>
              <a:rPr lang="en-GB" b="1" dirty="0">
                <a:latin typeface="Times New Roman" panose="02020603050405020304" pitchFamily="18" charset="0"/>
                <a:cs typeface="Times New Roman" panose="02020603050405020304" pitchFamily="18" charset="0"/>
              </a:rPr>
              <a:t>Validation:</a:t>
            </a:r>
            <a:r>
              <a:rPr lang="en-GB" dirty="0">
                <a:latin typeface="Times New Roman" panose="02020603050405020304" pitchFamily="18" charset="0"/>
                <a:cs typeface="Times New Roman" panose="02020603050405020304" pitchFamily="18" charset="0"/>
              </a:rPr>
              <a:t> “Are we building the right product?”</a:t>
            </a:r>
          </a:p>
          <a:p>
            <a:pPr>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Organizing for Software Testing: </a:t>
            </a:r>
            <a:r>
              <a:rPr lang="en-GB" dirty="0">
                <a:latin typeface="Times New Roman" panose="02020603050405020304" pitchFamily="18" charset="0"/>
                <a:cs typeface="Times New Roman" panose="02020603050405020304" pitchFamily="18" charset="0"/>
              </a:rPr>
              <a:t>The people who have built the software are now asked to test the software. This seems harmless in itself; after all, who knows the program better than </a:t>
            </a:r>
            <a:r>
              <a:rPr lang="en-IN" dirty="0">
                <a:latin typeface="Times New Roman" panose="02020603050405020304" pitchFamily="18" charset="0"/>
                <a:cs typeface="Times New Roman" panose="02020603050405020304" pitchFamily="18" charset="0"/>
              </a:rPr>
              <a:t>its developers?</a:t>
            </a:r>
            <a:endParaRPr lang="en-GB"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18559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3FA093-2E69-4DDA-A28A-3DE429472C9F}"/>
              </a:ext>
            </a:extLst>
          </p:cNvPr>
          <p:cNvSpPr>
            <a:spLocks noGrp="1"/>
          </p:cNvSpPr>
          <p:nvPr>
            <p:ph idx="1"/>
          </p:nvPr>
        </p:nvSpPr>
        <p:spPr>
          <a:xfrm>
            <a:off x="838200" y="172278"/>
            <a:ext cx="10515600" cy="6004685"/>
          </a:xfrm>
        </p:spPr>
        <p:txBody>
          <a:bodyPr/>
          <a:lstStyle/>
          <a:p>
            <a:r>
              <a:rPr lang="en-GB" b="1" dirty="0">
                <a:latin typeface="Times New Roman" panose="02020603050405020304" pitchFamily="18" charset="0"/>
                <a:cs typeface="Times New Roman" panose="02020603050405020304" pitchFamily="18" charset="0"/>
              </a:rPr>
              <a:t>Software Testing Strategy—The Big Picture: </a:t>
            </a:r>
            <a:r>
              <a:rPr lang="en-GB" dirty="0">
                <a:latin typeface="Times New Roman" panose="02020603050405020304" pitchFamily="18" charset="0"/>
                <a:cs typeface="Times New Roman" panose="02020603050405020304" pitchFamily="18" charset="0"/>
              </a:rPr>
              <a:t>The software process may be viewed as the spiral illustrated in the following figure.</a:t>
            </a:r>
          </a:p>
          <a:p>
            <a:pPr marL="0" indent="0">
              <a:buNone/>
            </a:pPr>
            <a:endParaRPr lang="en-IN" dirty="0"/>
          </a:p>
        </p:txBody>
      </p:sp>
      <p:pic>
        <p:nvPicPr>
          <p:cNvPr id="4" name="Picture 3">
            <a:extLst>
              <a:ext uri="{FF2B5EF4-FFF2-40B4-BE49-F238E27FC236}">
                <a16:creationId xmlns:a16="http://schemas.microsoft.com/office/drawing/2014/main" id="{BBF57FD1-9542-4824-AA4B-ED1E929E6ED2}"/>
              </a:ext>
            </a:extLst>
          </p:cNvPr>
          <p:cNvPicPr>
            <a:picLocks noChangeAspect="1"/>
          </p:cNvPicPr>
          <p:nvPr/>
        </p:nvPicPr>
        <p:blipFill>
          <a:blip r:embed="rId2"/>
          <a:stretch>
            <a:fillRect/>
          </a:stretch>
        </p:blipFill>
        <p:spPr>
          <a:xfrm>
            <a:off x="2451651" y="1232453"/>
            <a:ext cx="6904383" cy="4944510"/>
          </a:xfrm>
          <a:prstGeom prst="rect">
            <a:avLst/>
          </a:prstGeom>
        </p:spPr>
      </p:pic>
    </p:spTree>
    <p:extLst>
      <p:ext uri="{BB962C8B-B14F-4D97-AF65-F5344CB8AC3E}">
        <p14:creationId xmlns:p14="http://schemas.microsoft.com/office/powerpoint/2010/main" val="1307166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87D8-8420-4240-9477-507542290116}"/>
              </a:ext>
            </a:extLst>
          </p:cNvPr>
          <p:cNvSpPr>
            <a:spLocks noGrp="1"/>
          </p:cNvSpPr>
          <p:nvPr>
            <p:ph type="title"/>
          </p:nvPr>
        </p:nvSpPr>
        <p:spPr>
          <a:xfrm>
            <a:off x="838200" y="365125"/>
            <a:ext cx="10515600" cy="854075"/>
          </a:xfrm>
        </p:spPr>
        <p:txBody>
          <a:bodyPr>
            <a:normAutofit fontScale="90000"/>
          </a:bodyPr>
          <a:lstStyle/>
          <a:p>
            <a:r>
              <a:rPr lang="en-IN" b="1" dirty="0">
                <a:latin typeface="Times New Roman" panose="02020603050405020304" pitchFamily="18" charset="0"/>
                <a:cs typeface="Times New Roman" panose="02020603050405020304" pitchFamily="18" charset="0"/>
              </a:rPr>
              <a:t>Strategic Issues</a:t>
            </a:r>
            <a:br>
              <a:rPr lang="en-IN" dirty="0"/>
            </a:br>
            <a:endParaRPr lang="en-IN" dirty="0"/>
          </a:p>
        </p:txBody>
      </p:sp>
      <p:sp>
        <p:nvSpPr>
          <p:cNvPr id="3" name="Content Placeholder 2">
            <a:extLst>
              <a:ext uri="{FF2B5EF4-FFF2-40B4-BE49-F238E27FC236}">
                <a16:creationId xmlns:a16="http://schemas.microsoft.com/office/drawing/2014/main" id="{F4BFB50C-EC65-40F3-902F-1C20B634F9BD}"/>
              </a:ext>
            </a:extLst>
          </p:cNvPr>
          <p:cNvSpPr>
            <a:spLocks noGrp="1"/>
          </p:cNvSpPr>
          <p:nvPr>
            <p:ph idx="1"/>
          </p:nvPr>
        </p:nvSpPr>
        <p:spPr>
          <a:xfrm>
            <a:off x="636104" y="940904"/>
            <a:ext cx="11224592" cy="5551971"/>
          </a:xfrm>
        </p:spPr>
        <p:txBody>
          <a:bodyPr/>
          <a:lstStyle/>
          <a:p>
            <a:pPr algn="just"/>
            <a:r>
              <a:rPr lang="en-GB" dirty="0">
                <a:latin typeface="Times New Roman" panose="02020603050405020304" pitchFamily="18" charset="0"/>
                <a:cs typeface="Times New Roman" panose="02020603050405020304" pitchFamily="18" charset="0"/>
              </a:rPr>
              <a:t>Some times the best strategy will fail if a series of overriding issues are not addressed. </a:t>
            </a:r>
          </a:p>
          <a:p>
            <a:pPr algn="just"/>
            <a:r>
              <a:rPr lang="en-GB" dirty="0">
                <a:latin typeface="Times New Roman" panose="02020603050405020304" pitchFamily="18" charset="0"/>
                <a:cs typeface="Times New Roman" panose="02020603050405020304" pitchFamily="18" charset="0"/>
              </a:rPr>
              <a:t>Tom </a:t>
            </a:r>
            <a:r>
              <a:rPr lang="en-GB" dirty="0" err="1">
                <a:latin typeface="Times New Roman" panose="02020603050405020304" pitchFamily="18" charset="0"/>
                <a:cs typeface="Times New Roman" panose="02020603050405020304" pitchFamily="18" charset="0"/>
              </a:rPr>
              <a:t>Gilb</a:t>
            </a:r>
            <a:r>
              <a:rPr lang="en-GB" dirty="0">
                <a:latin typeface="Times New Roman" panose="02020603050405020304" pitchFamily="18" charset="0"/>
                <a:cs typeface="Times New Roman" panose="02020603050405020304" pitchFamily="18" charset="0"/>
              </a:rPr>
              <a:t> argues that a software testing strategy will succeed when software testers: Specify product requirements in a quantifiable manner long before testing commences.</a:t>
            </a:r>
          </a:p>
          <a:p>
            <a:pPr algn="just"/>
            <a:r>
              <a:rPr lang="en-GB" dirty="0">
                <a:latin typeface="Times New Roman" panose="02020603050405020304" pitchFamily="18" charset="0"/>
                <a:cs typeface="Times New Roman" panose="02020603050405020304" pitchFamily="18" charset="0"/>
              </a:rPr>
              <a:t>Although the overriding objective of testing is to find errors, a good testing strategy also assesses other quality characteristics such as portability, maintainability, and usability.</a:t>
            </a:r>
          </a:p>
          <a:p>
            <a:pPr algn="just"/>
            <a:r>
              <a:rPr lang="en-GB" dirty="0">
                <a:latin typeface="Times New Roman" panose="02020603050405020304" pitchFamily="18" charset="0"/>
                <a:cs typeface="Times New Roman" panose="02020603050405020304" pitchFamily="18" charset="0"/>
              </a:rPr>
              <a:t>The specific objectives of testing should be stated in measurable terms. For example, test effectiveness, test coverage, meantime-to-failure, the cost to find and fix defects, and test work-hours should be stated in the test plan.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98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70E99-6D55-4F6B-BAF7-80A559A7DE10}"/>
              </a:ext>
            </a:extLst>
          </p:cNvPr>
          <p:cNvSpPr>
            <a:spLocks noGrp="1"/>
          </p:cNvSpPr>
          <p:nvPr>
            <p:ph idx="1"/>
          </p:nvPr>
        </p:nvSpPr>
        <p:spPr>
          <a:xfrm>
            <a:off x="410817" y="278296"/>
            <a:ext cx="11463131" cy="6308034"/>
          </a:xfrm>
        </p:spPr>
        <p:txBody>
          <a:bodyPr>
            <a:normAutofit fontScale="92500" lnSpcReduction="20000"/>
          </a:bodyPr>
          <a:lstStyle/>
          <a:p>
            <a:pPr algn="just"/>
            <a:r>
              <a:rPr lang="en-GB" b="1" dirty="0">
                <a:latin typeface="Times New Roman" panose="02020603050405020304" pitchFamily="18" charset="0"/>
                <a:cs typeface="Times New Roman" panose="02020603050405020304" pitchFamily="18" charset="0"/>
              </a:rPr>
              <a:t>Develop a testing plan that emphasizes “rapid cycle testing: </a:t>
            </a:r>
            <a:r>
              <a:rPr lang="en-GB" sz="2400" dirty="0">
                <a:latin typeface="Times New Roman" panose="02020603050405020304" pitchFamily="18" charset="0"/>
                <a:cs typeface="Times New Roman" panose="02020603050405020304" pitchFamily="18" charset="0"/>
              </a:rPr>
              <a:t>learn to test in rapid cycles of customer-useful, The feedback generated from these rapid cycle tests can be used to control quality levels and the corresponding test strategies</a:t>
            </a:r>
          </a:p>
          <a:p>
            <a:pPr marL="0" indent="0" algn="just">
              <a:buNone/>
            </a:pPr>
            <a:endParaRPr lang="en-GB"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Build “robust” software that is designed to test itself: </a:t>
            </a:r>
            <a:r>
              <a:rPr lang="en-GB" sz="2600" dirty="0">
                <a:latin typeface="Times New Roman" panose="02020603050405020304" pitchFamily="18" charset="0"/>
                <a:cs typeface="Times New Roman" panose="02020603050405020304" pitchFamily="18" charset="0"/>
              </a:rPr>
              <a:t>Software should be capable of diagnosing certain classes of errors. </a:t>
            </a:r>
          </a:p>
          <a:p>
            <a:pPr marL="0" indent="0" algn="just">
              <a:buNone/>
            </a:pPr>
            <a:endParaRPr lang="en-GB"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Use effective technical reviews as a filter prior to testing: </a:t>
            </a:r>
            <a:r>
              <a:rPr lang="en-GB" sz="2600" dirty="0">
                <a:latin typeface="Times New Roman" panose="02020603050405020304" pitchFamily="18" charset="0"/>
                <a:cs typeface="Times New Roman" panose="02020603050405020304" pitchFamily="18" charset="0"/>
              </a:rPr>
              <a:t>Technical reviews can be as effective as testing in uncovering errors. For this reason, reviews can reduce the amount of testing effort that is required to produce high quality software. </a:t>
            </a:r>
          </a:p>
          <a:p>
            <a:pPr marL="0" indent="0" algn="just">
              <a:buNone/>
            </a:pPr>
            <a:endParaRPr lang="en-GB"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Conduct technical reviews to assess the test strategy and test cases themselves:</a:t>
            </a:r>
            <a:r>
              <a:rPr lang="en-GB" dirty="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Technical reviews can uncover inconsistencies, omissions, and outright errors in the testing approach. This saves time and also improves product quality. </a:t>
            </a:r>
          </a:p>
          <a:p>
            <a:pPr marL="0" indent="0" algn="just">
              <a:buNone/>
            </a:pPr>
            <a:endParaRPr lang="en-GB" sz="2600"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Develop a continuous improvement approach for the testing process: </a:t>
            </a:r>
            <a:r>
              <a:rPr lang="en-GB" sz="2600" dirty="0">
                <a:latin typeface="Times New Roman" panose="02020603050405020304" pitchFamily="18" charset="0"/>
                <a:cs typeface="Times New Roman" panose="02020603050405020304" pitchFamily="18" charset="0"/>
              </a:rPr>
              <a:t>The test strategy should be measured. The metrics collected during testing should be used as part of a statistical process control approach for software testing.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6542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FF89-9185-446A-9376-749F3EAB6DEE}"/>
              </a:ext>
            </a:extLst>
          </p:cNvPr>
          <p:cNvSpPr>
            <a:spLocks noGrp="1"/>
          </p:cNvSpPr>
          <p:nvPr>
            <p:ph type="title"/>
          </p:nvPr>
        </p:nvSpPr>
        <p:spPr>
          <a:xfrm>
            <a:off x="838200" y="365126"/>
            <a:ext cx="10515600" cy="946840"/>
          </a:xfrm>
        </p:spPr>
        <p:txBody>
          <a:bodyPr>
            <a:normAutofit fontScale="90000"/>
          </a:bodyPr>
          <a:lstStyle/>
          <a:p>
            <a:r>
              <a:rPr lang="en-IN" b="1" dirty="0">
                <a:latin typeface="Times New Roman" panose="02020603050405020304" pitchFamily="18" charset="0"/>
                <a:cs typeface="Times New Roman" panose="02020603050405020304" pitchFamily="18" charset="0"/>
              </a:rPr>
              <a:t>Test Strategies for Conventional Software</a:t>
            </a:r>
            <a:r>
              <a:rPr lang="en-IN" dirty="0"/>
              <a:t> </a:t>
            </a:r>
            <a:br>
              <a:rPr lang="en-IN" dirty="0"/>
            </a:br>
            <a:endParaRPr lang="en-IN" dirty="0"/>
          </a:p>
        </p:txBody>
      </p:sp>
      <p:sp>
        <p:nvSpPr>
          <p:cNvPr id="3" name="Content Placeholder 2">
            <a:extLst>
              <a:ext uri="{FF2B5EF4-FFF2-40B4-BE49-F238E27FC236}">
                <a16:creationId xmlns:a16="http://schemas.microsoft.com/office/drawing/2014/main" id="{FFC127C7-819E-40DA-AFE4-EB2533B47A98}"/>
              </a:ext>
            </a:extLst>
          </p:cNvPr>
          <p:cNvSpPr>
            <a:spLocks noGrp="1"/>
          </p:cNvSpPr>
          <p:nvPr>
            <p:ph idx="1"/>
          </p:nvPr>
        </p:nvSpPr>
        <p:spPr>
          <a:xfrm>
            <a:off x="838200" y="1007165"/>
            <a:ext cx="10515600" cy="5169798"/>
          </a:xfrm>
        </p:spPr>
        <p:txBody>
          <a:bodyPr/>
          <a:lstStyle/>
          <a:p>
            <a:pPr marL="0" indent="0" algn="just">
              <a:buNone/>
            </a:pPr>
            <a:r>
              <a:rPr lang="en-GB" dirty="0">
                <a:latin typeface="Times New Roman" panose="02020603050405020304" pitchFamily="18" charset="0"/>
                <a:cs typeface="Times New Roman" panose="02020603050405020304" pitchFamily="18" charset="0"/>
              </a:rPr>
              <a:t>A testing strategy that is chosen by most software teams falls between the two extremes. </a:t>
            </a:r>
          </a:p>
          <a:p>
            <a:pPr algn="just"/>
            <a:r>
              <a:rPr lang="en-GB" dirty="0">
                <a:latin typeface="Times New Roman" panose="02020603050405020304" pitchFamily="18" charset="0"/>
                <a:cs typeface="Times New Roman" panose="02020603050405020304" pitchFamily="18" charset="0"/>
              </a:rPr>
              <a:t>beginning with the testing of individual program units</a:t>
            </a:r>
          </a:p>
          <a:p>
            <a:pPr algn="just"/>
            <a:r>
              <a:rPr lang="en-GB" dirty="0">
                <a:latin typeface="Times New Roman" panose="02020603050405020304" pitchFamily="18" charset="0"/>
                <a:cs typeface="Times New Roman" panose="02020603050405020304" pitchFamily="18" charset="0"/>
              </a:rPr>
              <a:t>moving to tests designed to facilitate the integration of the units</a:t>
            </a:r>
          </a:p>
          <a:p>
            <a:pPr marL="0" indent="0" algn="just">
              <a:buNone/>
            </a:pPr>
            <a:r>
              <a:rPr lang="en-GB" dirty="0">
                <a:latin typeface="Times New Roman" panose="02020603050405020304" pitchFamily="18" charset="0"/>
                <a:cs typeface="Times New Roman" panose="02020603050405020304" pitchFamily="18" charset="0"/>
              </a:rPr>
              <a:t>Each of these classes of tests is described in the sections that follow.</a:t>
            </a:r>
          </a:p>
          <a:p>
            <a:pPr marL="0" indent="0" algn="just">
              <a:buNone/>
            </a:pPr>
            <a:r>
              <a:rPr lang="en-GB" b="1" dirty="0">
                <a:latin typeface="Times New Roman" panose="02020603050405020304" pitchFamily="18" charset="0"/>
                <a:cs typeface="Times New Roman" panose="02020603050405020304" pitchFamily="18" charset="0"/>
              </a:rPr>
              <a:t>Unit Testing: </a:t>
            </a:r>
            <a:r>
              <a:rPr lang="en-GB" dirty="0">
                <a:latin typeface="Times New Roman" panose="02020603050405020304" pitchFamily="18" charset="0"/>
                <a:cs typeface="Times New Roman" panose="02020603050405020304" pitchFamily="18" charset="0"/>
              </a:rPr>
              <a:t>Unit testing focuses verification effort on the smallest unit of software design—the software component or module. The unit test focuses on the internal processing logic and data structures within the boundaries of a component. This type of testing can be conducted in parallel for multiple components.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3766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912</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PowerPoint Presentation</vt:lpstr>
      <vt:lpstr>Agenda</vt:lpstr>
      <vt:lpstr>PowerPoint Presentation</vt:lpstr>
      <vt:lpstr>Strategic Approach to Software Testing  </vt:lpstr>
      <vt:lpstr>PowerPoint Presentation</vt:lpstr>
      <vt:lpstr>PowerPoint Presentation</vt:lpstr>
      <vt:lpstr>Strategic Issues </vt:lpstr>
      <vt:lpstr>PowerPoint Presentation</vt:lpstr>
      <vt:lpstr>Test Strategies for Conventional Software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new</dc:creator>
  <cp:lastModifiedBy>new</cp:lastModifiedBy>
  <cp:revision>14</cp:revision>
  <dcterms:created xsi:type="dcterms:W3CDTF">2025-02-18T16:58:01Z</dcterms:created>
  <dcterms:modified xsi:type="dcterms:W3CDTF">2025-02-28T05:43:19Z</dcterms:modified>
</cp:coreProperties>
</file>