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793-BC40-9861-E154-EB6421BF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277816"/>
            <a:ext cx="8915399" cy="990826"/>
          </a:xfrm>
        </p:spPr>
        <p:txBody>
          <a:bodyPr/>
          <a:lstStyle/>
          <a:p>
            <a:r>
              <a:rPr lang="en-US" dirty="0"/>
              <a:t>Market Place for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6010-7278-0FAD-1642-F9219CF5D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901688"/>
            <a:ext cx="8915399" cy="2385420"/>
          </a:xfrm>
        </p:spPr>
        <p:txBody>
          <a:bodyPr>
            <a:normAutofit/>
          </a:bodyPr>
          <a:lstStyle/>
          <a:p>
            <a:br>
              <a:rPr lang="en-US" sz="2500" dirty="0"/>
            </a:br>
            <a:r>
              <a:rPr lang="en-US" sz="2500" b="1" i="1" dirty="0"/>
              <a:t>Team Name: </a:t>
            </a:r>
            <a:r>
              <a:rPr lang="en-US" sz="2500" dirty="0"/>
              <a:t>DMQL_6 </a:t>
            </a:r>
          </a:p>
          <a:p>
            <a:r>
              <a:rPr lang="en-US" sz="2500" b="1" i="1" dirty="0"/>
              <a:t>Team Members: </a:t>
            </a:r>
            <a:endParaRPr lang="en-US" sz="2500" dirty="0"/>
          </a:p>
          <a:p>
            <a:r>
              <a:rPr lang="en-US" sz="2500" dirty="0"/>
              <a:t>I. Karthik </a:t>
            </a:r>
            <a:r>
              <a:rPr lang="en-US" sz="2500" dirty="0" err="1"/>
              <a:t>Vasireddy</a:t>
            </a:r>
            <a:r>
              <a:rPr lang="en-US" sz="2500" dirty="0"/>
              <a:t>, UBID: </a:t>
            </a:r>
            <a:r>
              <a:rPr lang="en-US" sz="2500" dirty="0" err="1"/>
              <a:t>kvasired</a:t>
            </a:r>
            <a:r>
              <a:rPr lang="en-US" sz="2500" dirty="0"/>
              <a:t> </a:t>
            </a:r>
          </a:p>
          <a:p>
            <a:r>
              <a:rPr lang="en-US" sz="2500" dirty="0"/>
              <a:t>II. Sai Srinivas </a:t>
            </a:r>
            <a:r>
              <a:rPr lang="en-US" sz="2500" dirty="0" err="1"/>
              <a:t>Chetti</a:t>
            </a:r>
            <a:r>
              <a:rPr lang="en-US" sz="2500" dirty="0"/>
              <a:t>, UBID: </a:t>
            </a:r>
            <a:r>
              <a:rPr lang="en-US" sz="2500" dirty="0" err="1"/>
              <a:t>chettisa</a:t>
            </a:r>
            <a:r>
              <a:rPr lang="en-US" sz="25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DDA-BC66-622B-25ED-4C0919AD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38" y="624110"/>
            <a:ext cx="9757875" cy="888167"/>
          </a:xfrm>
        </p:spPr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1281-2AB6-01DA-7D1B-48D1F995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738" y="1910862"/>
            <a:ext cx="9757874" cy="4000360"/>
          </a:xfrm>
        </p:spPr>
        <p:txBody>
          <a:bodyPr>
            <a:normAutofit/>
          </a:bodyPr>
          <a:lstStyle/>
          <a:p>
            <a:r>
              <a:rPr lang="en-US" dirty="0"/>
              <a:t>Designed a marketplace for users to Buy or Rent a Movie.</a:t>
            </a:r>
          </a:p>
          <a:p>
            <a:r>
              <a:rPr lang="en-US" b="1" i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 wanted to design a marketplace for movies, where any person can visit the marketplace to </a:t>
            </a:r>
            <a:r>
              <a:rPr lang="en-US" b="1" i="1" dirty="0"/>
              <a:t>sell or rent </a:t>
            </a:r>
            <a:r>
              <a:rPr lang="en-US" dirty="0"/>
              <a:t>a movie. To watch a movie, people spends a lot of time browsing online to decide on a movie which is a waste of time. Our proposed database design tries to solve this problem by recommending movies to a user based on the user’s inputs.</a:t>
            </a:r>
          </a:p>
          <a:p>
            <a:r>
              <a:rPr lang="en-US" b="1" i="1" dirty="0"/>
              <a:t>Target Users: </a:t>
            </a:r>
            <a:r>
              <a:rPr lang="en-US" dirty="0"/>
              <a:t>All the movie buffs are potential target users for this application. </a:t>
            </a:r>
          </a:p>
          <a:p>
            <a:r>
              <a:rPr lang="en-US" b="1" i="1" dirty="0"/>
              <a:t>Real Life Scenario: </a:t>
            </a:r>
            <a:r>
              <a:rPr lang="en-US" dirty="0"/>
              <a:t> When a user wants a list of horror movies directed by James Wan, they can query the database by selecting  genre=Horror and director = James Wan using a user interface.  </a:t>
            </a:r>
            <a:endParaRPr lang="en-US" b="1" i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r>
              <a:rPr lang="en-US" dirty="0"/>
              <a:t>We have used 8 relations to design out database. Below are those relations(E/R diagram in the next slide).</a:t>
            </a:r>
          </a:p>
          <a:p>
            <a:pPr lvl="1"/>
            <a:r>
              <a:rPr lang="en-US" b="1" dirty="0"/>
              <a:t>Movies</a:t>
            </a:r>
            <a:r>
              <a:rPr lang="en-US" dirty="0"/>
              <a:t> – details of a movie.</a:t>
            </a:r>
          </a:p>
          <a:p>
            <a:pPr lvl="1"/>
            <a:r>
              <a:rPr lang="en-US" b="1" dirty="0"/>
              <a:t>Actors</a:t>
            </a:r>
            <a:r>
              <a:rPr lang="en-US" dirty="0"/>
              <a:t> -  details of an actor.</a:t>
            </a:r>
          </a:p>
          <a:p>
            <a:pPr lvl="1"/>
            <a:r>
              <a:rPr lang="en-US" b="1" dirty="0"/>
              <a:t>Directors</a:t>
            </a:r>
            <a:r>
              <a:rPr lang="en-US" dirty="0"/>
              <a:t> - details of a director.</a:t>
            </a:r>
          </a:p>
          <a:p>
            <a:pPr lvl="1"/>
            <a:r>
              <a:rPr lang="en-US" b="1" dirty="0"/>
              <a:t>Roles</a:t>
            </a:r>
            <a:r>
              <a:rPr lang="en-US" dirty="0"/>
              <a:t> – details of role of an actor for a particular movie.</a:t>
            </a:r>
          </a:p>
          <a:p>
            <a:pPr lvl="1"/>
            <a:r>
              <a:rPr lang="en-US" b="1" dirty="0" err="1"/>
              <a:t>Movies_genres</a:t>
            </a:r>
            <a:r>
              <a:rPr lang="en-US" b="1" dirty="0"/>
              <a:t> </a:t>
            </a:r>
            <a:r>
              <a:rPr lang="en-US" dirty="0"/>
              <a:t>– genre of a movie.</a:t>
            </a:r>
          </a:p>
          <a:p>
            <a:pPr lvl="1"/>
            <a:r>
              <a:rPr lang="en-US" b="1" dirty="0" err="1"/>
              <a:t>Director_genres</a:t>
            </a:r>
            <a:r>
              <a:rPr lang="en-US" b="1" dirty="0"/>
              <a:t> </a:t>
            </a:r>
            <a:r>
              <a:rPr lang="en-US" dirty="0"/>
              <a:t>– genres of movies for a director.</a:t>
            </a:r>
          </a:p>
          <a:p>
            <a:pPr lvl="1"/>
            <a:r>
              <a:rPr lang="en-US" b="1" dirty="0" err="1"/>
              <a:t>Movies_directors</a:t>
            </a:r>
            <a:r>
              <a:rPr lang="en-US" b="1" dirty="0"/>
              <a:t> </a:t>
            </a:r>
            <a:r>
              <a:rPr lang="en-US" dirty="0"/>
              <a:t>– table linking movies and director’s relation.</a:t>
            </a:r>
          </a:p>
          <a:p>
            <a:pPr lvl="1"/>
            <a:r>
              <a:rPr lang="en-US" b="1" dirty="0" err="1"/>
              <a:t>Purchase_History</a:t>
            </a:r>
            <a:r>
              <a:rPr lang="en-US" b="1" dirty="0"/>
              <a:t> </a:t>
            </a:r>
            <a:r>
              <a:rPr lang="en-US" dirty="0"/>
              <a:t>– shows how many times a movie has been rented.</a:t>
            </a:r>
          </a:p>
          <a:p>
            <a:r>
              <a:rPr lang="en-US" dirty="0"/>
              <a:t>We used “.</a:t>
            </a:r>
            <a:r>
              <a:rPr lang="en-US" dirty="0" err="1"/>
              <a:t>sql</a:t>
            </a:r>
            <a:r>
              <a:rPr lang="en-US" dirty="0"/>
              <a:t>” files to create tables, triggers and Insert the data.</a:t>
            </a:r>
          </a:p>
          <a:p>
            <a:pPr lvl="1"/>
            <a:r>
              <a:rPr lang="en-US" b="1" i="1" dirty="0" err="1"/>
              <a:t>create.sql</a:t>
            </a:r>
            <a:r>
              <a:rPr lang="en-US" b="1" i="1" dirty="0"/>
              <a:t> </a:t>
            </a:r>
            <a:r>
              <a:rPr lang="en-US" dirty="0"/>
              <a:t>– creates all the tables with </a:t>
            </a:r>
            <a:r>
              <a:rPr lang="en-US" i="1" dirty="0" err="1"/>
              <a:t>constaints</a:t>
            </a:r>
            <a:r>
              <a:rPr lang="en-US" dirty="0"/>
              <a:t> and </a:t>
            </a:r>
            <a:r>
              <a:rPr lang="en-US" i="1" dirty="0"/>
              <a:t>triggers</a:t>
            </a:r>
            <a:r>
              <a:rPr lang="en-US" dirty="0"/>
              <a:t>.</a:t>
            </a:r>
          </a:p>
          <a:p>
            <a:pPr lvl="1"/>
            <a:r>
              <a:rPr lang="en-US" b="1" i="1" dirty="0" err="1"/>
              <a:t>load.sql</a:t>
            </a:r>
            <a:r>
              <a:rPr lang="en-US" b="1" i="1" dirty="0"/>
              <a:t> </a:t>
            </a:r>
            <a:r>
              <a:rPr lang="en-US" dirty="0"/>
              <a:t>– Inserts records into the tables, each table contains around 50000 rows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9C8-DF25-8C93-7A40-0047488D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755" y="624110"/>
            <a:ext cx="9546858" cy="1280890"/>
          </a:xfrm>
        </p:spPr>
        <p:txBody>
          <a:bodyPr/>
          <a:lstStyle/>
          <a:p>
            <a:r>
              <a:rPr lang="en-US" u="sng" dirty="0"/>
              <a:t>Database Design – E/R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72E64-914B-F3A2-96DC-00266178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0" y="1458397"/>
            <a:ext cx="104775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2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-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7" y="1488831"/>
            <a:ext cx="4314093" cy="4876800"/>
          </a:xfrm>
        </p:spPr>
        <p:txBody>
          <a:bodyPr>
            <a:normAutofit fontScale="32500" lnSpcReduction="20000"/>
          </a:bodyPr>
          <a:lstStyle/>
          <a:p>
            <a:r>
              <a:rPr lang="en-US" sz="4400" b="1" i="1" dirty="0">
                <a:solidFill>
                  <a:schemeClr val="tx1"/>
                </a:solidFill>
              </a:rPr>
              <a:t>Primary Keys: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movies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Actors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Directors – id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Movies-directors – (</a:t>
            </a:r>
            <a:r>
              <a:rPr lang="en-US" sz="4400" dirty="0" err="1">
                <a:solidFill>
                  <a:schemeClr val="tx1"/>
                </a:solidFill>
              </a:rPr>
              <a:t>director_id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Movies_genres</a:t>
            </a:r>
            <a:r>
              <a:rPr lang="en-US" sz="4400" dirty="0">
                <a:solidFill>
                  <a:schemeClr val="tx1"/>
                </a:solidFill>
              </a:rPr>
              <a:t> – (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, genre)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Directors_genres</a:t>
            </a:r>
            <a:r>
              <a:rPr lang="en-US" sz="4400" dirty="0">
                <a:solidFill>
                  <a:schemeClr val="tx1"/>
                </a:solidFill>
              </a:rPr>
              <a:t> – (</a:t>
            </a:r>
            <a:r>
              <a:rPr lang="en-US" sz="4400" dirty="0" err="1">
                <a:solidFill>
                  <a:schemeClr val="tx1"/>
                </a:solidFill>
              </a:rPr>
              <a:t>director_id</a:t>
            </a:r>
            <a:r>
              <a:rPr lang="en-US" sz="4400" dirty="0">
                <a:solidFill>
                  <a:schemeClr val="tx1"/>
                </a:solidFill>
              </a:rPr>
              <a:t>, genre)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Roles – (</a:t>
            </a:r>
            <a:r>
              <a:rPr lang="en-US" sz="4400" dirty="0" err="1">
                <a:solidFill>
                  <a:schemeClr val="tx1"/>
                </a:solidFill>
              </a:rPr>
              <a:t>actor_id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r>
              <a:rPr lang="en-US" sz="4400" dirty="0">
                <a:solidFill>
                  <a:schemeClr val="tx1"/>
                </a:solidFill>
              </a:rPr>
              <a:t>, role)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</a:rPr>
              <a:t>Purchase_history</a:t>
            </a:r>
            <a:r>
              <a:rPr lang="en-US" sz="4400" dirty="0">
                <a:solidFill>
                  <a:schemeClr val="tx1"/>
                </a:solidFill>
              </a:rPr>
              <a:t> – </a:t>
            </a:r>
            <a:r>
              <a:rPr lang="en-US" sz="4400" dirty="0" err="1">
                <a:solidFill>
                  <a:schemeClr val="tx1"/>
                </a:solidFill>
              </a:rPr>
              <a:t>movie_id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i="1" dirty="0">
                <a:solidFill>
                  <a:schemeClr val="tx1"/>
                </a:solidFill>
              </a:rPr>
              <a:t>Foreign Keys:</a:t>
            </a:r>
          </a:p>
          <a:p>
            <a:pPr lvl="1"/>
            <a:r>
              <a:rPr lang="en-US" sz="4300" dirty="0">
                <a:solidFill>
                  <a:schemeClr val="tx1"/>
                </a:solidFill>
              </a:rPr>
              <a:t>Movies-directors – (</a:t>
            </a:r>
            <a:r>
              <a:rPr lang="en-US" sz="4300" dirty="0" err="1">
                <a:solidFill>
                  <a:schemeClr val="tx1"/>
                </a:solidFill>
              </a:rPr>
              <a:t>director_id</a:t>
            </a:r>
            <a:r>
              <a:rPr lang="en-US" sz="4300" dirty="0">
                <a:solidFill>
                  <a:schemeClr val="tx1"/>
                </a:solidFill>
              </a:rPr>
              <a:t>,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r>
              <a:rPr lang="en-US" sz="43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4300" dirty="0" err="1">
                <a:solidFill>
                  <a:schemeClr val="tx1"/>
                </a:solidFill>
              </a:rPr>
              <a:t>Movies_genres</a:t>
            </a:r>
            <a:r>
              <a:rPr lang="en-US" sz="4300" dirty="0">
                <a:solidFill>
                  <a:schemeClr val="tx1"/>
                </a:solidFill>
              </a:rPr>
              <a:t> –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 err="1">
                <a:solidFill>
                  <a:schemeClr val="tx1"/>
                </a:solidFill>
              </a:rPr>
              <a:t>Directors_genres</a:t>
            </a:r>
            <a:r>
              <a:rPr lang="en-US" sz="4300" dirty="0">
                <a:solidFill>
                  <a:schemeClr val="tx1"/>
                </a:solidFill>
              </a:rPr>
              <a:t> – </a:t>
            </a:r>
            <a:r>
              <a:rPr lang="en-US" sz="4300" dirty="0" err="1">
                <a:solidFill>
                  <a:schemeClr val="tx1"/>
                </a:solidFill>
              </a:rPr>
              <a:t>director_id</a:t>
            </a:r>
            <a:endParaRPr lang="en-US" sz="4300" dirty="0">
              <a:solidFill>
                <a:schemeClr val="tx1"/>
              </a:solidFill>
            </a:endParaRPr>
          </a:p>
          <a:p>
            <a:pPr lvl="1"/>
            <a:r>
              <a:rPr lang="en-US" sz="4300" dirty="0">
                <a:solidFill>
                  <a:schemeClr val="tx1"/>
                </a:solidFill>
              </a:rPr>
              <a:t>Roles – (</a:t>
            </a:r>
            <a:r>
              <a:rPr lang="en-US" sz="4300" dirty="0" err="1">
                <a:solidFill>
                  <a:schemeClr val="tx1"/>
                </a:solidFill>
              </a:rPr>
              <a:t>actor_id</a:t>
            </a:r>
            <a:r>
              <a:rPr lang="en-US" sz="4300" dirty="0">
                <a:solidFill>
                  <a:schemeClr val="tx1"/>
                </a:solidFill>
              </a:rPr>
              <a:t>, </a:t>
            </a:r>
            <a:r>
              <a:rPr lang="en-US" sz="4300" dirty="0" err="1">
                <a:solidFill>
                  <a:schemeClr val="tx1"/>
                </a:solidFill>
              </a:rPr>
              <a:t>movie_id</a:t>
            </a:r>
            <a:r>
              <a:rPr lang="en-US" sz="4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B86895-9EAB-46A4-6C79-8BE53DE87275}"/>
              </a:ext>
            </a:extLst>
          </p:cNvPr>
          <p:cNvSpPr txBox="1">
            <a:spLocks/>
          </p:cNvSpPr>
          <p:nvPr/>
        </p:nvSpPr>
        <p:spPr>
          <a:xfrm>
            <a:off x="6459414" y="1488830"/>
            <a:ext cx="4314093" cy="442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chemeClr val="tx1"/>
                </a:solidFill>
              </a:rPr>
              <a:t>Triggers:</a:t>
            </a:r>
          </a:p>
          <a:p>
            <a:pPr lvl="1"/>
            <a:r>
              <a:rPr lang="en-US" sz="1200" b="1" i="1" dirty="0" err="1">
                <a:solidFill>
                  <a:schemeClr val="tx1"/>
                </a:solidFill>
              </a:rPr>
              <a:t>Log_purchase_history</a:t>
            </a:r>
            <a:r>
              <a:rPr lang="en-US" sz="1200" b="1" i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automatically keeps track of the number of times a movie is rented.</a:t>
            </a:r>
          </a:p>
          <a:p>
            <a:pPr lvl="1"/>
            <a:r>
              <a:rPr lang="en-US" sz="1200" b="1" i="1" dirty="0" err="1">
                <a:solidFill>
                  <a:schemeClr val="tx1"/>
                </a:solidFill>
              </a:rPr>
              <a:t>Actor_Gender</a:t>
            </a:r>
            <a:r>
              <a:rPr lang="en-US" sz="1200" b="1" i="1" dirty="0">
                <a:solidFill>
                  <a:schemeClr val="tx1"/>
                </a:solidFill>
              </a:rPr>
              <a:t> – </a:t>
            </a:r>
            <a:r>
              <a:rPr lang="en-US" sz="1200" dirty="0">
                <a:solidFill>
                  <a:schemeClr val="tx1"/>
                </a:solidFill>
              </a:rPr>
              <a:t>Only allows (M, F and NB) in gender attribute.</a:t>
            </a:r>
          </a:p>
          <a:p>
            <a:pPr marL="457200" lvl="1" indent="0">
              <a:buNone/>
            </a:pPr>
            <a:endParaRPr lang="en-US" sz="1200" b="1" i="1" dirty="0">
              <a:solidFill>
                <a:srgbClr val="FF0000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Check Conditions: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Movies price cannot be negative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Movie rating should be between 1 to 10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400" b="1" i="1" dirty="0">
                <a:solidFill>
                  <a:schemeClr val="tx1"/>
                </a:solidFill>
              </a:rPr>
              <a:t>Sequences: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actors_id_seq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directors_id_seq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movies_id_seq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Wingdings 3" charset="2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Design – BCNF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88831"/>
            <a:ext cx="4953574" cy="4745059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actors (id, </a:t>
            </a: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first_name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last_name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gender)</a:t>
            </a: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first_name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last_name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gender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directors (Id, </a:t>
            </a: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first_name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last_name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first_name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last_name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directors_genres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director_id</a:t>
            </a: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genre, prob) </a:t>
            </a: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director_id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genre -&gt; prob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movies (Id, name, year, rating, availability, price)</a:t>
            </a:r>
            <a:endParaRPr lang="en-US" sz="16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name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year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rating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availability</a:t>
            </a:r>
          </a:p>
          <a:p>
            <a:pPr marL="400050" lvl="1"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Id-&gt; price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48B18-CD2F-15BD-37EC-769B70AF5126}"/>
              </a:ext>
            </a:extLst>
          </p:cNvPr>
          <p:cNvSpPr txBox="1">
            <a:spLocks/>
          </p:cNvSpPr>
          <p:nvPr/>
        </p:nvSpPr>
        <p:spPr>
          <a:xfrm>
            <a:off x="8299938" y="1488830"/>
            <a:ext cx="3302782" cy="442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5DDF73-0370-9DF0-1464-290685FFEEB7}"/>
              </a:ext>
            </a:extLst>
          </p:cNvPr>
          <p:cNvSpPr txBox="1">
            <a:spLocks/>
          </p:cNvSpPr>
          <p:nvPr/>
        </p:nvSpPr>
        <p:spPr>
          <a:xfrm>
            <a:off x="6599494" y="1488829"/>
            <a:ext cx="5429946" cy="474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movies_directors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director_id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movies_genres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genre)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Roles (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actor_id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role)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There are no nontrivial functional dependencies as all the columns combined form a candidate key.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Purchase_history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movie_id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purchase_count</a:t>
            </a:r>
            <a:r>
              <a:rPr lang="en-US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Functional dependencies: </a:t>
            </a:r>
          </a:p>
          <a:p>
            <a:pPr marL="400050" lvl="1">
              <a:spcBef>
                <a:spcPts val="0"/>
              </a:spcBef>
            </a:pP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movie_id</a:t>
            </a:r>
            <a:r>
              <a:rPr lang="en-US" sz="1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-&gt; </a:t>
            </a:r>
            <a:r>
              <a:rPr lang="en-US" sz="12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purchase_count</a:t>
            </a:r>
            <a:endParaRPr lang="en-US" sz="12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u="sng" dirty="0"/>
              <a:t>Database Testing – 11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488831"/>
            <a:ext cx="9835662" cy="4947138"/>
          </a:xfrm>
        </p:spPr>
        <p:txBody>
          <a:bodyPr>
            <a:normAutofit/>
          </a:bodyPr>
          <a:lstStyle/>
          <a:p>
            <a:r>
              <a:rPr lang="en-US" dirty="0"/>
              <a:t>We have designed several SQL queries to test our database. We will show the execution of each of these queries during our Demo.</a:t>
            </a:r>
          </a:p>
          <a:p>
            <a:r>
              <a:rPr lang="en-US" b="1" dirty="0"/>
              <a:t>5 Select Queries: </a:t>
            </a:r>
          </a:p>
          <a:p>
            <a:pPr lvl="1"/>
            <a:r>
              <a:rPr lang="en-US" i="1" dirty="0"/>
              <a:t>Get 5 Top Rated Movies of a Director that are available for rent: </a:t>
            </a:r>
            <a:r>
              <a:rPr lang="en-US" dirty="0"/>
              <a:t>Joined 3 tables and used order by, group by and having.</a:t>
            </a:r>
          </a:p>
          <a:p>
            <a:pPr lvl="1"/>
            <a:r>
              <a:rPr lang="en-US" i="1" dirty="0"/>
              <a:t>Get 5 Top Rated Movies based on Genre that are available for rent: </a:t>
            </a:r>
            <a:r>
              <a:rPr lang="en-US" dirty="0"/>
              <a:t>Joined 2 tables and used order by and Limit.</a:t>
            </a:r>
          </a:p>
          <a:p>
            <a:pPr lvl="1"/>
            <a:r>
              <a:rPr lang="en-US" i="1" dirty="0"/>
              <a:t>Recommend movies based on actor, director, year and genre: </a:t>
            </a:r>
            <a:r>
              <a:rPr lang="en-US" dirty="0"/>
              <a:t>Joined 6 tables and used order by and Limit. This contains other sub-queries based on all possible combinations.</a:t>
            </a:r>
          </a:p>
          <a:p>
            <a:r>
              <a:rPr lang="en-US" b="1" dirty="0"/>
              <a:t>1 Insert Query: </a:t>
            </a:r>
            <a:r>
              <a:rPr lang="en-US" dirty="0"/>
              <a:t>this query will insert a new movie tuple to the movies table.</a:t>
            </a:r>
          </a:p>
          <a:p>
            <a:r>
              <a:rPr lang="en-US" b="1" i="1" dirty="0"/>
              <a:t>2 Update Queries: </a:t>
            </a:r>
          </a:p>
          <a:p>
            <a:pPr lvl="1"/>
            <a:r>
              <a:rPr lang="en-US" dirty="0"/>
              <a:t>Updating Director name from director's table.</a:t>
            </a:r>
          </a:p>
          <a:p>
            <a:pPr lvl="1"/>
            <a:r>
              <a:rPr lang="en-US" dirty="0"/>
              <a:t>Updating movie name, rating and availability from movies table.</a:t>
            </a:r>
          </a:p>
          <a:p>
            <a:r>
              <a:rPr lang="en-US" b="1" i="1" dirty="0"/>
              <a:t>3 Delete Queries: </a:t>
            </a:r>
            <a:r>
              <a:rPr lang="en-US" dirty="0"/>
              <a:t>Deletes a row from a table based on user selection.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DAC9-D46A-BDBE-1903-09F9335D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9" y="624110"/>
            <a:ext cx="9605474" cy="864721"/>
          </a:xfrm>
        </p:spPr>
        <p:txBody>
          <a:bodyPr/>
          <a:lstStyle/>
          <a:p>
            <a:r>
              <a:rPr lang="en-US" i="1" u="sng" dirty="0"/>
              <a:t>Query execution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F1E-CE27-DFD6-3332-C48EAA5B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491762"/>
            <a:ext cx="4032587" cy="5169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SELECT DISTINCT </a:t>
            </a:r>
            <a:r>
              <a:rPr lang="en-US" sz="1400" b="1" dirty="0" err="1">
                <a:solidFill>
                  <a:srgbClr val="FF0000"/>
                </a:solidFill>
              </a:rPr>
              <a:t>C.first_name,A.year</a:t>
            </a:r>
            <a:r>
              <a:rPr lang="en-US" sz="1400" b="1" dirty="0">
                <a:solidFill>
                  <a:srgbClr val="FF0000"/>
                </a:solidFill>
              </a:rPr>
              <a:t>, count(</a:t>
            </a:r>
            <a:r>
              <a:rPr lang="en-US" sz="1400" b="1" dirty="0" err="1">
                <a:solidFill>
                  <a:srgbClr val="FF0000"/>
                </a:solidFill>
              </a:rPr>
              <a:t>A.id</a:t>
            </a:r>
            <a:r>
              <a:rPr lang="en-US" sz="1400" b="1" dirty="0">
                <a:solidFill>
                  <a:srgbClr val="FF0000"/>
                </a:solidFill>
              </a:rPr>
              <a:t>) from movies A, </a:t>
            </a:r>
            <a:r>
              <a:rPr lang="en-US" sz="1400" b="1" dirty="0" err="1">
                <a:solidFill>
                  <a:srgbClr val="FF0000"/>
                </a:solidFill>
              </a:rPr>
              <a:t>movies_directors</a:t>
            </a:r>
            <a:r>
              <a:rPr lang="en-US" sz="1400" b="1" dirty="0">
                <a:solidFill>
                  <a:srgbClr val="FF0000"/>
                </a:solidFill>
              </a:rPr>
              <a:t> B, directors C where </a:t>
            </a:r>
            <a:r>
              <a:rPr lang="en-US" sz="1400" b="1" dirty="0" err="1">
                <a:solidFill>
                  <a:srgbClr val="FF0000"/>
                </a:solidFill>
              </a:rPr>
              <a:t>A.id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B.movie_id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B.director_id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C.id</a:t>
            </a:r>
            <a:r>
              <a:rPr lang="en-US" sz="1400" b="1" dirty="0">
                <a:solidFill>
                  <a:srgbClr val="FF0000"/>
                </a:solidFill>
              </a:rPr>
              <a:t>  and </a:t>
            </a:r>
            <a:r>
              <a:rPr lang="en-US" sz="1400" b="1" dirty="0" err="1">
                <a:solidFill>
                  <a:srgbClr val="FF0000"/>
                </a:solidFill>
              </a:rPr>
              <a:t>A.year</a:t>
            </a:r>
            <a:r>
              <a:rPr lang="en-US" sz="1400" b="1" dirty="0">
                <a:solidFill>
                  <a:srgbClr val="FF0000"/>
                </a:solidFill>
              </a:rPr>
              <a:t> &gt; 1930 group by </a:t>
            </a:r>
            <a:r>
              <a:rPr lang="en-US" sz="1400" b="1" dirty="0" err="1">
                <a:solidFill>
                  <a:srgbClr val="FF0000"/>
                </a:solidFill>
              </a:rPr>
              <a:t>C.first_name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A.year</a:t>
            </a:r>
            <a:r>
              <a:rPr lang="en-US" sz="1400" b="1" dirty="0">
                <a:solidFill>
                  <a:srgbClr val="FF0000"/>
                </a:solidFill>
              </a:rPr>
              <a:t> having count(</a:t>
            </a:r>
            <a:r>
              <a:rPr lang="en-US" sz="1400" b="1" dirty="0" err="1">
                <a:solidFill>
                  <a:srgbClr val="FF0000"/>
                </a:solidFill>
              </a:rPr>
              <a:t>B.movie_id</a:t>
            </a:r>
            <a:r>
              <a:rPr lang="en-US" sz="1400" b="1" dirty="0">
                <a:solidFill>
                  <a:srgbClr val="FF0000"/>
                </a:solidFill>
              </a:rPr>
              <a:t>) &gt; 5;</a:t>
            </a:r>
          </a:p>
          <a:p>
            <a:pPr marL="0" indent="0">
              <a:buNone/>
            </a:pPr>
            <a:r>
              <a:rPr lang="en-US" b="1" i="1" dirty="0"/>
              <a:t>Before Indexing: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Creating Indexes:</a:t>
            </a:r>
          </a:p>
          <a:p>
            <a:pPr marL="0" indent="0">
              <a:buNone/>
            </a:pPr>
            <a:r>
              <a:rPr lang="en-US" sz="1200" dirty="0"/>
              <a:t>CREATE INDEX test ON movies(id, year);</a:t>
            </a:r>
          </a:p>
          <a:p>
            <a:pPr marL="0" indent="0">
              <a:buNone/>
            </a:pPr>
            <a:r>
              <a:rPr lang="en-US" sz="1300" dirty="0"/>
              <a:t>CREATE INDEX test1 ON  directors(</a:t>
            </a:r>
            <a:r>
              <a:rPr lang="en-US" sz="1300" dirty="0" err="1"/>
              <a:t>id,first_name</a:t>
            </a:r>
            <a:r>
              <a:rPr lang="en-US" sz="1300" dirty="0"/>
              <a:t>);</a:t>
            </a:r>
            <a:endParaRPr lang="en-US" sz="1300" i="1" dirty="0"/>
          </a:p>
          <a:p>
            <a:pPr marL="0" indent="0">
              <a:buNone/>
            </a:pPr>
            <a:r>
              <a:rPr lang="en-US" b="1" i="1" dirty="0"/>
              <a:t>After Indexing:</a:t>
            </a:r>
          </a:p>
          <a:p>
            <a:endParaRPr lang="en-US" b="1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1A354013-D427-CD8A-71E8-CA36ABF0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3429000"/>
            <a:ext cx="2032000" cy="4318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D739C7C-DCB2-52D8-1FEC-9EB15F2D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8" y="5729913"/>
            <a:ext cx="2032000" cy="4445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54E832A-1FE3-D01C-42E0-E4CD54E825B7}"/>
              </a:ext>
            </a:extLst>
          </p:cNvPr>
          <p:cNvSpPr txBox="1">
            <a:spLocks/>
          </p:cNvSpPr>
          <p:nvPr/>
        </p:nvSpPr>
        <p:spPr>
          <a:xfrm>
            <a:off x="4440480" y="1488831"/>
            <a:ext cx="3901587" cy="516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UPDATE movies SET availability = 'False', rating = 2.5 WHERE id = 13334; </a:t>
            </a:r>
          </a:p>
          <a:p>
            <a:pPr marL="0" indent="0">
              <a:buNone/>
            </a:pPr>
            <a:r>
              <a:rPr lang="en-US" b="1" i="1" dirty="0"/>
              <a:t>Before Indexing:</a:t>
            </a:r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Creating Indexes:</a:t>
            </a:r>
          </a:p>
          <a:p>
            <a:pPr marL="0" indent="0">
              <a:buNone/>
            </a:pPr>
            <a:r>
              <a:rPr lang="en-US" sz="1200" dirty="0"/>
              <a:t>CREATE INDEX test2 ON movies(id, availability);</a:t>
            </a:r>
          </a:p>
          <a:p>
            <a:pPr marL="0" indent="0">
              <a:buNone/>
            </a:pPr>
            <a:r>
              <a:rPr lang="en-US" sz="1200" dirty="0"/>
              <a:t>CREATE INDEX test3 ON movies(id, rating);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After Indexing:</a:t>
            </a:r>
          </a:p>
          <a:p>
            <a:endParaRPr lang="en-US" b="1" dirty="0"/>
          </a:p>
        </p:txBody>
      </p:sp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1E1ACAD-A5BE-466C-DA1A-C6BB3FB0A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125" y="5611691"/>
            <a:ext cx="3048000" cy="69850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41AA883-DA42-92B5-AE52-E1D685C63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125" y="2948691"/>
            <a:ext cx="2999232" cy="7498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99E55-5FA0-F2BB-45DE-DE7BCF8BC838}"/>
              </a:ext>
            </a:extLst>
          </p:cNvPr>
          <p:cNvSpPr txBox="1">
            <a:spLocks/>
          </p:cNvSpPr>
          <p:nvPr/>
        </p:nvSpPr>
        <p:spPr>
          <a:xfrm>
            <a:off x="8211067" y="1488831"/>
            <a:ext cx="4032587" cy="516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select </a:t>
            </a:r>
            <a:r>
              <a:rPr lang="en-US" sz="1200" b="1" dirty="0" err="1">
                <a:solidFill>
                  <a:srgbClr val="FF0000"/>
                </a:solidFill>
              </a:rPr>
              <a:t>B.movie_id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c.name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c.rating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c.availability,c.year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A.last_name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dirty="0" err="1">
                <a:solidFill>
                  <a:srgbClr val="FF0000"/>
                </a:solidFill>
              </a:rPr>
              <a:t>A.gender</a:t>
            </a:r>
            <a:r>
              <a:rPr lang="en-US" sz="1200" b="1" dirty="0">
                <a:solidFill>
                  <a:srgbClr val="FF0000"/>
                </a:solidFill>
              </a:rPr>
              <a:t> from actors A inner join roles B on </a:t>
            </a:r>
            <a:r>
              <a:rPr lang="en-US" sz="1200" b="1" dirty="0" err="1">
                <a:solidFill>
                  <a:srgbClr val="FF0000"/>
                </a:solidFill>
              </a:rPr>
              <a:t>A.id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B.actor_id</a:t>
            </a:r>
            <a:r>
              <a:rPr lang="en-US" sz="1200" b="1" dirty="0">
                <a:solidFill>
                  <a:srgbClr val="FF0000"/>
                </a:solidFill>
              </a:rPr>
              <a:t> inner join movies c on </a:t>
            </a:r>
            <a:r>
              <a:rPr lang="en-US" sz="1200" b="1" dirty="0" err="1">
                <a:solidFill>
                  <a:srgbClr val="FF0000"/>
                </a:solidFill>
              </a:rPr>
              <a:t>B.movie_id</a:t>
            </a:r>
            <a:r>
              <a:rPr lang="en-US" sz="1200" b="1" dirty="0">
                <a:solidFill>
                  <a:srgbClr val="FF0000"/>
                </a:solidFill>
              </a:rPr>
              <a:t> = </a:t>
            </a:r>
            <a:r>
              <a:rPr lang="en-US" sz="1200" b="1" dirty="0" err="1">
                <a:solidFill>
                  <a:srgbClr val="FF0000"/>
                </a:solidFill>
              </a:rPr>
              <a:t>c.id</a:t>
            </a:r>
            <a:r>
              <a:rPr lang="en-US" sz="1200" b="1" dirty="0">
                <a:solidFill>
                  <a:srgbClr val="FF0000"/>
                </a:solidFill>
              </a:rPr>
              <a:t> where </a:t>
            </a:r>
            <a:r>
              <a:rPr lang="en-US" sz="1200" b="1" dirty="0" err="1">
                <a:solidFill>
                  <a:srgbClr val="FF0000"/>
                </a:solidFill>
              </a:rPr>
              <a:t>B.movie_id</a:t>
            </a:r>
            <a:r>
              <a:rPr lang="en-US" sz="1200" b="1" dirty="0">
                <a:solidFill>
                  <a:srgbClr val="FF0000"/>
                </a:solidFill>
              </a:rPr>
              <a:t> in (select </a:t>
            </a:r>
            <a:r>
              <a:rPr lang="en-US" sz="1200" b="1" dirty="0" err="1">
                <a:solidFill>
                  <a:srgbClr val="FF0000"/>
                </a:solidFill>
              </a:rPr>
              <a:t>movie_id</a:t>
            </a:r>
            <a:r>
              <a:rPr lang="en-US" sz="1200" b="1" dirty="0">
                <a:solidFill>
                  <a:srgbClr val="FF0000"/>
                </a:solidFill>
              </a:rPr>
              <a:t> from </a:t>
            </a:r>
            <a:r>
              <a:rPr lang="en-US" sz="1200" b="1" dirty="0" err="1">
                <a:solidFill>
                  <a:srgbClr val="FF0000"/>
                </a:solidFill>
              </a:rPr>
              <a:t>movies_genres</a:t>
            </a:r>
            <a:r>
              <a:rPr lang="en-US" sz="1200" b="1" dirty="0">
                <a:solidFill>
                  <a:srgbClr val="FF0000"/>
                </a:solidFill>
              </a:rPr>
              <a:t> where genre = 'Crime’) and </a:t>
            </a:r>
            <a:r>
              <a:rPr lang="en-US" sz="1200" b="1" dirty="0" err="1">
                <a:solidFill>
                  <a:srgbClr val="FF0000"/>
                </a:solidFill>
              </a:rPr>
              <a:t>A.id</a:t>
            </a:r>
            <a:r>
              <a:rPr lang="en-US" sz="1200" b="1" dirty="0">
                <a:solidFill>
                  <a:srgbClr val="FF0000"/>
                </a:solidFill>
              </a:rPr>
              <a:t> in (select id from actors where gender = 'M’);</a:t>
            </a:r>
          </a:p>
          <a:p>
            <a:pPr marL="0" indent="0">
              <a:buNone/>
            </a:pPr>
            <a:r>
              <a:rPr lang="en-US" b="1" i="1" dirty="0"/>
              <a:t>Before Indexing: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dirty="0"/>
              <a:t>Creating Indexes:</a:t>
            </a:r>
          </a:p>
          <a:p>
            <a:pPr marL="0" indent="0">
              <a:buNone/>
            </a:pPr>
            <a:r>
              <a:rPr lang="en-US" sz="1100" dirty="0"/>
              <a:t>CREATE INDEX test4 ON movies(id, name);</a:t>
            </a:r>
          </a:p>
          <a:p>
            <a:pPr marL="0" indent="0">
              <a:buNone/>
            </a:pPr>
            <a:r>
              <a:rPr lang="en-US" sz="1100" dirty="0"/>
              <a:t>CREATE INDEX test5 ON movies(id, rating);</a:t>
            </a:r>
          </a:p>
          <a:p>
            <a:pPr marL="0" indent="0">
              <a:buNone/>
            </a:pPr>
            <a:r>
              <a:rPr lang="en-US" sz="1100" dirty="0"/>
              <a:t>CREATE INDEX test6 ON movies(id, availability);</a:t>
            </a:r>
          </a:p>
          <a:p>
            <a:pPr marL="0" indent="0">
              <a:buNone/>
            </a:pPr>
            <a:r>
              <a:rPr lang="en-US" sz="1100" dirty="0"/>
              <a:t>CREATE INDEX test7 ON movies(id, year);</a:t>
            </a:r>
          </a:p>
          <a:p>
            <a:pPr marL="0" indent="0">
              <a:buNone/>
            </a:pPr>
            <a:r>
              <a:rPr lang="en-US" sz="1100" dirty="0"/>
              <a:t>CREATE INDEX test8 ON actors(id, gender);</a:t>
            </a:r>
          </a:p>
          <a:p>
            <a:pPr marL="0" indent="0">
              <a:buNone/>
            </a:pPr>
            <a:r>
              <a:rPr lang="en-US" sz="1100" dirty="0"/>
              <a:t>CREATE INDEX test9 ON actors(id, </a:t>
            </a:r>
            <a:r>
              <a:rPr lang="en-US" sz="1100" dirty="0" err="1"/>
              <a:t>last_name</a:t>
            </a:r>
            <a:r>
              <a:rPr lang="en-US" sz="1100" dirty="0"/>
              <a:t>);</a:t>
            </a:r>
          </a:p>
          <a:p>
            <a:pPr marL="0" indent="0">
              <a:buNone/>
            </a:pPr>
            <a:r>
              <a:rPr lang="en-US" b="1" i="1" dirty="0"/>
              <a:t>After Indexing:</a:t>
            </a:r>
          </a:p>
          <a:p>
            <a:endParaRPr lang="en-US" b="1" dirty="0"/>
          </a:p>
        </p:txBody>
      </p:sp>
      <p:pic>
        <p:nvPicPr>
          <p:cNvPr id="22" name="Picture 2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5E392C-47DF-A34F-20FE-C085603E9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760" y="3186705"/>
            <a:ext cx="2070100" cy="520700"/>
          </a:xfrm>
          <a:prstGeom prst="rect">
            <a:avLst/>
          </a:prstGeom>
        </p:spPr>
      </p:pic>
      <p:pic>
        <p:nvPicPr>
          <p:cNvPr id="24" name="Picture 23" descr="Graphical user interface, text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8E76F330-62A2-A7AF-BFA5-A56CE5FD6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330" y="6310191"/>
            <a:ext cx="2019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0FC2-604A-B061-BCCF-D01EC217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89738"/>
            <a:ext cx="8915400" cy="1078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On to the Web Application !!</a:t>
            </a:r>
          </a:p>
        </p:txBody>
      </p:sp>
    </p:spTree>
    <p:extLst>
      <p:ext uri="{BB962C8B-B14F-4D97-AF65-F5344CB8AC3E}">
        <p14:creationId xmlns:p14="http://schemas.microsoft.com/office/powerpoint/2010/main" val="316210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1142</TotalTime>
  <Words>1236</Words>
  <Application>Microsoft Macintosh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Market Place for Movies</vt:lpstr>
      <vt:lpstr>Problem Statement</vt:lpstr>
      <vt:lpstr>Database Design - Relations</vt:lpstr>
      <vt:lpstr>Database Design – E/R Diagram</vt:lpstr>
      <vt:lpstr>Database Design - Constraints</vt:lpstr>
      <vt:lpstr>Database Design – BCNF </vt:lpstr>
      <vt:lpstr>Database Testing – 11 Queries</vt:lpstr>
      <vt:lpstr>Query execution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Srinivas Chetti</dc:creator>
  <cp:lastModifiedBy>Sai Srinivas Chetti</cp:lastModifiedBy>
  <cp:revision>19</cp:revision>
  <dcterms:created xsi:type="dcterms:W3CDTF">2022-05-02T17:42:52Z</dcterms:created>
  <dcterms:modified xsi:type="dcterms:W3CDTF">2022-05-03T12:51:13Z</dcterms:modified>
</cp:coreProperties>
</file>