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6" r:id="rId18"/>
    <p:sldId id="273" r:id="rId19"/>
    <p:sldId id="277" r:id="rId20"/>
    <p:sldId id="278" r:id="rId21"/>
    <p:sldId id="279" r:id="rId22"/>
    <p:sldId id="280" r:id="rId23"/>
    <p:sldId id="281" r:id="rId24"/>
    <p:sldId id="282" r:id="rId25"/>
    <p:sldId id="286" r:id="rId26"/>
    <p:sldId id="284" r:id="rId27"/>
    <p:sldId id="28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E40FA-54E9-4E1B-947D-3B46FE964629}" type="datetimeFigureOut">
              <a:rPr lang="en-US" smtClean="0"/>
              <a:pPr/>
              <a:t>12/19/2018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1172D-0CBA-4004-B40C-8964A1EF442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7756-2692-4E1A-977F-EE359DF74E01}" type="datetimeFigureOut">
              <a:rPr lang="en-US" smtClean="0"/>
              <a:pPr/>
              <a:t>12/19/2018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DE8F-976E-4362-B111-2866C0C5619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7756-2692-4E1A-977F-EE359DF74E01}" type="datetimeFigureOut">
              <a:rPr lang="en-US" smtClean="0"/>
              <a:pPr/>
              <a:t>12/19/2018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DE8F-976E-4362-B111-2866C0C5619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7756-2692-4E1A-977F-EE359DF74E01}" type="datetimeFigureOut">
              <a:rPr lang="en-US" smtClean="0"/>
              <a:pPr/>
              <a:t>12/19/2018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DE8F-976E-4362-B111-2866C0C5619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7756-2692-4E1A-977F-EE359DF74E01}" type="datetimeFigureOut">
              <a:rPr lang="en-US" smtClean="0"/>
              <a:pPr/>
              <a:t>12/19/2018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DE8F-976E-4362-B111-2866C0C5619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7756-2692-4E1A-977F-EE359DF74E01}" type="datetimeFigureOut">
              <a:rPr lang="en-US" smtClean="0"/>
              <a:pPr/>
              <a:t>12/19/2018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DE8F-976E-4362-B111-2866C0C5619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7756-2692-4E1A-977F-EE359DF74E01}" type="datetimeFigureOut">
              <a:rPr lang="en-US" smtClean="0"/>
              <a:pPr/>
              <a:t>12/19/2018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DE8F-976E-4362-B111-2866C0C5619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7756-2692-4E1A-977F-EE359DF74E01}" type="datetimeFigureOut">
              <a:rPr lang="en-US" smtClean="0"/>
              <a:pPr/>
              <a:t>12/19/2018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DE8F-976E-4362-B111-2866C0C5619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7756-2692-4E1A-977F-EE359DF74E01}" type="datetimeFigureOut">
              <a:rPr lang="en-US" smtClean="0"/>
              <a:pPr/>
              <a:t>12/19/2018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DE8F-976E-4362-B111-2866C0C5619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7756-2692-4E1A-977F-EE359DF74E01}" type="datetimeFigureOut">
              <a:rPr lang="en-US" smtClean="0"/>
              <a:pPr/>
              <a:t>12/19/2018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DE8F-976E-4362-B111-2866C0C5619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7756-2692-4E1A-977F-EE359DF74E01}" type="datetimeFigureOut">
              <a:rPr lang="en-US" smtClean="0"/>
              <a:pPr/>
              <a:t>12/19/2018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DE8F-976E-4362-B111-2866C0C5619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7756-2692-4E1A-977F-EE359DF74E01}" type="datetimeFigureOut">
              <a:rPr lang="en-US" smtClean="0"/>
              <a:pPr/>
              <a:t>12/19/2018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DE8F-976E-4362-B111-2866C0C5619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87756-2692-4E1A-977F-EE359DF74E01}" type="datetimeFigureOut">
              <a:rPr lang="en-US" smtClean="0"/>
              <a:pPr/>
              <a:t>12/19/2018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6DE8F-976E-4362-B111-2866C0C5619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428604"/>
            <a:ext cx="8358246" cy="5929354"/>
          </a:xfrm>
        </p:spPr>
        <p:txBody>
          <a:bodyPr/>
          <a:lstStyle/>
          <a:p>
            <a:r>
              <a:rPr lang="en-US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D.C.Generators</a:t>
            </a:r>
          </a:p>
          <a:p>
            <a:endParaRPr lang="en-US" sz="3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Generator is a machine that converts input mechanical energy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(rotational ) to output electrical energy.</a:t>
            </a:r>
          </a:p>
          <a:p>
            <a:endParaRPr lang="en-US" sz="2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works on the principle of faradays laws of electro magnetic induction.</a:t>
            </a:r>
          </a:p>
          <a:p>
            <a:pPr>
              <a:buFont typeface="Arial" pitchFamily="34" charset="0"/>
              <a:buChar char="•"/>
            </a:pPr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Faradays first law : It is the basic law which states  the principle of D.C Generator. </a:t>
            </a:r>
          </a:p>
          <a:p>
            <a:pPr>
              <a:buFont typeface="Arial" pitchFamily="34" charset="0"/>
              <a:buChar char="•"/>
            </a:pPr>
            <a:endParaRPr lang="en-US" sz="2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“ When ever a conductor cuts magnetic lines of force induced emf is produced in the conductor”</a:t>
            </a:r>
          </a:p>
          <a:p>
            <a:endParaRPr lang="en-US" sz="2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742950" indent="-742950">
              <a:buFont typeface="Arial" pitchFamily="34" charset="0"/>
              <a:buChar char="•"/>
            </a:pPr>
            <a:endParaRPr lang="en-US" sz="3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36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lvl="8"/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>
            <a:normAutofit/>
          </a:bodyPr>
          <a:lstStyle/>
          <a:p>
            <a:pPr eaLnBrk="0" hangingPunct="0">
              <a:spcBef>
                <a:spcPct val="0"/>
              </a:spcBef>
              <a:defRPr/>
            </a:pP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2)Field Magnets:-</a:t>
            </a:r>
          </a:p>
          <a:p>
            <a:pPr eaLnBrk="0" hangingPunct="0">
              <a:spcBef>
                <a:spcPct val="0"/>
              </a:spcBef>
              <a:defRPr/>
            </a:pP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                  a) Pole core (Pole body) :- --Carry the field coils</a:t>
            </a:r>
          </a:p>
          <a:p>
            <a:pPr eaLnBrk="0" hangingPunct="0">
              <a:spcBef>
                <a:spcPct val="0"/>
              </a:spcBef>
              <a:defRPr/>
            </a:pP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                                                         --Rectangle Cross sections</a:t>
            </a:r>
          </a:p>
          <a:p>
            <a:pPr eaLnBrk="0" hangingPunct="0">
              <a:spcBef>
                <a:spcPct val="0"/>
              </a:spcBef>
              <a:defRPr/>
            </a:pP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                                                         -- Laminated to reduce heat losses    </a:t>
            </a:r>
          </a:p>
          <a:p>
            <a:pPr eaLnBrk="0" hangingPunct="0">
              <a:spcBef>
                <a:spcPct val="0"/>
              </a:spcBef>
              <a:defRPr/>
            </a:pP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                                                         --Fitted to yoke through bolts           </a:t>
            </a:r>
          </a:p>
          <a:p>
            <a:pPr eaLnBrk="0" hangingPunct="0">
              <a:spcBef>
                <a:spcPct val="0"/>
              </a:spcBef>
              <a:defRPr/>
            </a:pP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/>
          <a:lstStyle/>
          <a:p>
            <a:pPr eaLnBrk="0" hangingPunct="0">
              <a:spcBef>
                <a:spcPct val="0"/>
              </a:spcBef>
              <a:defRPr/>
            </a:pPr>
            <a:r>
              <a:rPr lang="en-US" sz="2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Pole </a:t>
            </a:r>
            <a:r>
              <a:rPr lang="en-US" sz="28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shoe:- Acts as support to field poles </a:t>
            </a:r>
            <a:r>
              <a:rPr lang="en-US" sz="2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8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spreads out </a:t>
            </a:r>
            <a:r>
              <a:rPr lang="en-US" sz="2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flux in the air gap</a:t>
            </a:r>
          </a:p>
          <a:p>
            <a:pPr eaLnBrk="0" hangingPunct="0">
              <a:spcBef>
                <a:spcPct val="0"/>
              </a:spcBef>
              <a:defRPr/>
            </a:pPr>
            <a:endParaRPr lang="en-US" sz="2800" dirty="0" smtClean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eaLnBrk="0" hangingPunct="0">
              <a:spcBef>
                <a:spcPct val="0"/>
              </a:spcBef>
              <a:defRPr/>
            </a:pPr>
            <a:r>
              <a:rPr lang="en-US" sz="2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Pole </a:t>
            </a:r>
            <a:r>
              <a:rPr lang="en-US" sz="28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core &amp; Pole shoe are laminated of annealed </a:t>
            </a:r>
            <a:r>
              <a:rPr lang="en-US" sz="2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steel</a:t>
            </a:r>
          </a:p>
          <a:p>
            <a:pPr eaLnBrk="0" hangingPunct="0">
              <a:spcBef>
                <a:spcPct val="0"/>
              </a:spcBef>
              <a:defRPr/>
            </a:pPr>
            <a:endParaRPr lang="en-US" sz="2800" dirty="0" smtClean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eaLnBrk="0" hangingPunct="0">
              <a:spcBef>
                <a:spcPct val="0"/>
              </a:spcBef>
              <a:buNone/>
              <a:defRPr/>
            </a:pPr>
            <a:r>
              <a:rPr lang="en-US" sz="2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8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(Of thickness of 1mm to 0.25 mm)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1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500034" y="357166"/>
            <a:ext cx="8143932" cy="5643602"/>
          </a:xfr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911873"/>
          </a:xfrm>
        </p:spPr>
        <p:txBody>
          <a:bodyPr/>
          <a:lstStyle/>
          <a:p>
            <a:r>
              <a:rPr lang="en-US" sz="2800" b="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2)Field Magnets:-</a:t>
            </a:r>
          </a:p>
          <a:p>
            <a:r>
              <a:rPr lang="en-US" sz="2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To produce magnetic field. It consists of a rectangular coil of copper mounted on the pole shoe. The coil is excited when dc current is passed through it and produces magnetic flux.  </a:t>
            </a:r>
            <a:endParaRPr lang="en-US" sz="2800" b="0" dirty="0" smtClean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pic>
        <p:nvPicPr>
          <p:cNvPr id="4" name="Picture 3" descr="s1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00034" y="2928934"/>
            <a:ext cx="6929486" cy="307183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91187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3)Armature core: It acts as an housing for armature conductors. The conductors are placed in the slots punched on the outer periphery.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 is cylindrical in shape and made up of cast iron.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 is laminated into thin sheets to reduce iron losses.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s1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04800" y="2928934"/>
            <a:ext cx="8139113" cy="33194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/>
          <a:lstStyle/>
          <a:p>
            <a:pPr eaLnBrk="0" hangingPunct="0">
              <a:spcBef>
                <a:spcPct val="0"/>
              </a:spcBef>
              <a:defRPr/>
            </a:pPr>
            <a:r>
              <a:rPr lang="en-US" sz="28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Armature Winding</a:t>
            </a:r>
            <a:r>
              <a:rPr lang="en-US" sz="2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:-</a:t>
            </a:r>
          </a:p>
          <a:p>
            <a:pPr eaLnBrk="0" hangingPunct="0">
              <a:spcBef>
                <a:spcPct val="0"/>
              </a:spcBef>
              <a:defRPr/>
            </a:pPr>
            <a:r>
              <a:rPr lang="en-US" sz="2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It is the part which when rotated in magnetic field when placed in armature core and rotated by the prime mover . When these armature conductors cut the magnetic flux produced by the poles emf is induced in it.</a:t>
            </a:r>
          </a:p>
          <a:p>
            <a:pPr eaLnBrk="0" hangingPunct="0">
              <a:spcBef>
                <a:spcPct val="0"/>
              </a:spcBef>
              <a:defRPr/>
            </a:pPr>
            <a:endParaRPr lang="en-US" sz="2800" dirty="0" smtClean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eaLnBrk="0" hangingPunct="0">
              <a:spcBef>
                <a:spcPct val="0"/>
              </a:spcBef>
              <a:defRPr/>
            </a:pPr>
            <a:r>
              <a:rPr lang="en-US" sz="2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These winding </a:t>
            </a:r>
            <a:r>
              <a:rPr lang="en-US" sz="28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made of Copper (or) </a:t>
            </a:r>
            <a:r>
              <a:rPr lang="en-US" sz="2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Aluminum and </a:t>
            </a:r>
            <a:endParaRPr lang="en-US" sz="2800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eaLnBrk="0" hangingPunct="0">
              <a:spcBef>
                <a:spcPct val="0"/>
              </a:spcBef>
              <a:defRPr/>
            </a:pPr>
            <a:r>
              <a:rPr lang="en-US" sz="2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US" sz="28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insulated each other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>
            <a:normAutofit lnSpcReduction="10000"/>
          </a:bodyPr>
          <a:lstStyle/>
          <a:p>
            <a:pPr eaLnBrk="0" hangingPunct="0">
              <a:spcBef>
                <a:spcPct val="0"/>
              </a:spcBef>
              <a:defRPr/>
            </a:pPr>
            <a:r>
              <a:rPr lang="en-US" sz="2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Commutator:--The output of dc generator is alternating in nature.</a:t>
            </a:r>
          </a:p>
          <a:p>
            <a:pPr eaLnBrk="0" hangingPunct="0">
              <a:spcBef>
                <a:spcPct val="0"/>
              </a:spcBef>
              <a:defRPr/>
            </a:pPr>
            <a:r>
              <a:rPr lang="en-US" sz="2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To convert this alternating emf to unidirectional emf commutator is required.</a:t>
            </a:r>
          </a:p>
          <a:p>
            <a:pPr eaLnBrk="0" hangingPunct="0">
              <a:spcBef>
                <a:spcPct val="0"/>
              </a:spcBef>
              <a:defRPr/>
            </a:pPr>
            <a:r>
              <a:rPr lang="en-US" sz="2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It consists of hard </a:t>
            </a:r>
            <a:r>
              <a:rPr lang="en-US" sz="28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drawn copper bars segments insulated from each </a:t>
            </a:r>
            <a:r>
              <a:rPr lang="en-US" sz="2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other </a:t>
            </a:r>
            <a:r>
              <a:rPr lang="en-US" sz="28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by mica </a:t>
            </a:r>
            <a:r>
              <a:rPr lang="en-US" sz="2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segments  </a:t>
            </a:r>
            <a:r>
              <a:rPr lang="en-US" sz="28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(insulation</a:t>
            </a:r>
            <a:r>
              <a:rPr lang="en-US" sz="2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eaLnBrk="0" hangingPunct="0">
              <a:spcBef>
                <a:spcPct val="0"/>
              </a:spcBef>
              <a:defRPr/>
            </a:pPr>
            <a:r>
              <a:rPr lang="en-US" sz="2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It is present  armature </a:t>
            </a:r>
            <a:r>
              <a:rPr lang="en-US" sz="28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&amp; External </a:t>
            </a:r>
            <a:r>
              <a:rPr lang="en-US" sz="2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circuit and                       acts </a:t>
            </a:r>
            <a:r>
              <a:rPr lang="en-US" sz="28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like </a:t>
            </a:r>
            <a:r>
              <a:rPr lang="en-US" sz="2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Rectifier to convert  </a:t>
            </a:r>
            <a:r>
              <a:rPr lang="en-US" sz="28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AC to </a:t>
            </a:r>
            <a:r>
              <a:rPr lang="en-US" sz="2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DC</a:t>
            </a:r>
          </a:p>
          <a:p>
            <a:pPr eaLnBrk="0" hangingPunct="0">
              <a:spcBef>
                <a:spcPct val="0"/>
              </a:spcBef>
              <a:defRPr/>
            </a:pPr>
            <a:r>
              <a:rPr lang="en-US" sz="2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It is wedge shaped with no of commutator segments equal to no of armature conductors.</a:t>
            </a:r>
          </a:p>
          <a:p>
            <a:pPr eaLnBrk="0" hangingPunct="0">
              <a:spcBef>
                <a:spcPct val="0"/>
              </a:spcBef>
              <a:defRPr/>
            </a:pPr>
            <a:r>
              <a:rPr lang="en-US" sz="2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Each commutator segment is connected to one armature conductor.</a:t>
            </a:r>
            <a:endParaRPr lang="en-US" sz="2800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eaLnBrk="0" hangingPunct="0">
              <a:spcBef>
                <a:spcPct val="0"/>
              </a:spcBef>
              <a:defRPr/>
            </a:pPr>
            <a:r>
              <a:rPr lang="en-US" sz="28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                        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2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571472" y="285728"/>
            <a:ext cx="6858048" cy="4500594"/>
          </a:xfr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911873"/>
          </a:xfrm>
        </p:spPr>
        <p:txBody>
          <a:bodyPr>
            <a:normAutofit/>
          </a:bodyPr>
          <a:lstStyle/>
          <a:p>
            <a:pPr eaLnBrk="0" hangingPunct="0">
              <a:spcBef>
                <a:spcPct val="0"/>
              </a:spcBef>
              <a:defRPr/>
            </a:pPr>
            <a:r>
              <a:rPr lang="en-US" sz="2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Brushes </a:t>
            </a:r>
            <a:r>
              <a:rPr lang="en-US" sz="28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and brush gear</a:t>
            </a:r>
            <a:r>
              <a:rPr lang="en-US" sz="2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:-To collect the current from commutator segments and supply to load brushes are used. They are made up of  </a:t>
            </a:r>
            <a:r>
              <a:rPr lang="en-US" sz="28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Carbon, Carbon graphite, </a:t>
            </a:r>
            <a:r>
              <a:rPr lang="en-US" sz="2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copper.</a:t>
            </a:r>
          </a:p>
          <a:p>
            <a:pPr eaLnBrk="0" hangingPunct="0">
              <a:spcBef>
                <a:spcPct val="0"/>
              </a:spcBef>
              <a:defRPr/>
            </a:pPr>
            <a:endParaRPr lang="en-US" sz="2800" dirty="0" smtClean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eaLnBrk="0" hangingPunct="0">
              <a:spcBef>
                <a:spcPct val="0"/>
              </a:spcBef>
              <a:defRPr/>
            </a:pPr>
            <a:r>
              <a:rPr lang="en-US" sz="2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Since the brushes slide on commutator segments there is frequent wear and tear and are frequently replaced.</a:t>
            </a:r>
          </a:p>
          <a:p>
            <a:pPr eaLnBrk="0" hangingPunct="0">
              <a:spcBef>
                <a:spcPct val="0"/>
              </a:spcBef>
              <a:defRPr/>
            </a:pPr>
            <a:endParaRPr lang="en-US" sz="2800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eaLnBrk="0" hangingPunct="0">
              <a:spcBef>
                <a:spcPct val="0"/>
              </a:spcBef>
              <a:defRPr/>
            </a:pPr>
            <a:r>
              <a:rPr lang="en-US" sz="2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Bearings</a:t>
            </a:r>
            <a:r>
              <a:rPr lang="en-US" sz="28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:- </a:t>
            </a:r>
            <a:r>
              <a:rPr lang="en-US" sz="2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To reduce friction between rotating parts </a:t>
            </a:r>
            <a:r>
              <a:rPr lang="en-US" sz="2800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ie</a:t>
            </a:r>
            <a:r>
              <a:rPr lang="en-US" sz="2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prime mover and generator bearings are used.</a:t>
            </a:r>
          </a:p>
          <a:p>
            <a:pPr eaLnBrk="0" hangingPunct="0">
              <a:spcBef>
                <a:spcPct val="0"/>
              </a:spcBef>
              <a:defRPr/>
            </a:pPr>
            <a:endParaRPr lang="en-US" sz="2800" dirty="0" smtClean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eaLnBrk="0" hangingPunct="0">
              <a:spcBef>
                <a:spcPct val="0"/>
              </a:spcBef>
              <a:defRPr/>
            </a:pPr>
            <a:r>
              <a:rPr lang="en-US" sz="2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Generally ball bearings are used.</a:t>
            </a:r>
            <a:endParaRPr lang="en-US" sz="2800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2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714348" y="500042"/>
            <a:ext cx="7786742" cy="5000660"/>
          </a:xfr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Faradays’ second law: This law gives the magnitude of emf induced in the conductor.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states that the magnitude of induced emf is directly proportional to rate of change of flux linkages.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 direction of induced emf is given by Flemings right hand rule :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Hold your fore finger, middle finger and thumb of right hand perpendicular to  each other .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 thumb points direction of rotation of conductor , fore finger direction of magnetic field , then middle finger points direction of induced emf.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81150" y="2285993"/>
            <a:ext cx="5981700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ig8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8" y="1857364"/>
            <a:ext cx="7715304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ig7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8" y="500042"/>
            <a:ext cx="7000924" cy="4926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450827" y="5786454"/>
            <a:ext cx="22423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solidFill>
                  <a:srgbClr val="3333CC"/>
                </a:solidFill>
                <a:cs typeface="Arial" charset="0"/>
              </a:rPr>
              <a:t>Rotor of a dc machine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ig8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714356"/>
            <a:ext cx="7429552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064824" y="5460326"/>
            <a:ext cx="30143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solidFill>
                  <a:srgbClr val="3333CC"/>
                </a:solidFill>
                <a:cs typeface="Arial" charset="0"/>
              </a:rPr>
              <a:t>Cutaway view of a dc machine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Armature Winding: These are the conductors where induced emf is produced . They are made up of pure copper.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order to obtain rated voltage and current ratings they are divided into two types: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Lap winding and Wave winding.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For high current and low voltage requirement lap winding is used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              and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For high voltage and low current applications wave winding is used.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defRPr/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Lap Winding: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defRPr/>
            </a:pPr>
            <a:endParaRPr 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are </a:t>
            </a:r>
            <a:r>
              <a:rPr lang="en-US" sz="2000" dirty="0">
                <a:solidFill>
                  <a:srgbClr val="6600FF"/>
                </a:solidFill>
                <a:latin typeface="Times New Roman" pitchFamily="18" charset="0"/>
                <a:cs typeface="Times New Roman" pitchFamily="18" charset="0"/>
              </a:rPr>
              <a:t>used in machines designed for low voltage and high current </a:t>
            </a:r>
          </a:p>
          <a:p>
            <a:pPr lvl="1" algn="just">
              <a:lnSpc>
                <a:spcPct val="110000"/>
              </a:lnSpc>
              <a:buFont typeface="Wingdings" pitchFamily="2" charset="2"/>
              <a:buChar char="Ø"/>
              <a:defRPr/>
            </a:pPr>
            <a:r>
              <a:rPr lang="en-US" sz="2000" dirty="0">
                <a:solidFill>
                  <a:srgbClr val="6600FF"/>
                </a:solidFill>
                <a:latin typeface="Times New Roman" pitchFamily="18" charset="0"/>
                <a:cs typeface="Times New Roman" pitchFamily="18" charset="0"/>
              </a:rPr>
              <a:t>armatures 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 constructed </a:t>
            </a:r>
            <a:r>
              <a:rPr lang="en-US" sz="2000" dirty="0">
                <a:solidFill>
                  <a:srgbClr val="6600FF"/>
                </a:solidFill>
                <a:latin typeface="Times New Roman" pitchFamily="18" charset="0"/>
                <a:cs typeface="Times New Roman" pitchFamily="18" charset="0"/>
              </a:rPr>
              <a:t>with large wire because of high current </a:t>
            </a:r>
            <a:endParaRPr lang="en-US" sz="2000" dirty="0" smtClean="0">
              <a:solidFill>
                <a:srgbClr val="6600FF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10000"/>
              </a:lnSpc>
              <a:buFont typeface="Wingdings" pitchFamily="2" charset="2"/>
              <a:buChar char="Ø"/>
              <a:defRPr/>
            </a:pPr>
            <a:endParaRPr lang="en-US" sz="2000" dirty="0">
              <a:solidFill>
                <a:srgbClr val="6600FF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10000"/>
              </a:lnSpc>
              <a:buFont typeface="Wingdings" pitchFamily="2" charset="2"/>
              <a:buChar char="Ø"/>
              <a:defRPr/>
            </a:pPr>
            <a:r>
              <a:rPr lang="en-US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- are </a:t>
            </a:r>
            <a:r>
              <a:rPr lang="en-US" sz="2000" dirty="0">
                <a:solidFill>
                  <a:srgbClr val="6600FF"/>
                </a:solidFill>
                <a:latin typeface="Times New Roman" pitchFamily="18" charset="0"/>
                <a:cs typeface="Times New Roman" pitchFamily="18" charset="0"/>
              </a:rPr>
              <a:t>used is in the starter motor of almost all automobiles </a:t>
            </a:r>
            <a:endParaRPr lang="en-US" sz="2000" dirty="0" smtClean="0">
              <a:solidFill>
                <a:srgbClr val="6600FF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10000"/>
              </a:lnSpc>
              <a:buFont typeface="Wingdings" pitchFamily="2" charset="2"/>
              <a:buChar char="Ø"/>
              <a:defRPr/>
            </a:pPr>
            <a:endParaRPr lang="en-US" sz="2000" dirty="0">
              <a:solidFill>
                <a:srgbClr val="6600FF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10000"/>
              </a:lnSpc>
              <a:buFont typeface="Wingdings" pitchFamily="2" charset="2"/>
              <a:buChar char="Ø"/>
              <a:defRPr/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>
                <a:solidFill>
                  <a:srgbClr val="6600FF"/>
                </a:solidFill>
                <a:latin typeface="Times New Roman" pitchFamily="18" charset="0"/>
                <a:cs typeface="Times New Roman" pitchFamily="18" charset="0"/>
              </a:rPr>
              <a:t>windings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of a lap wound armature are </a:t>
            </a:r>
            <a:r>
              <a:rPr lang="en-US" sz="2000" dirty="0">
                <a:solidFill>
                  <a:srgbClr val="6600FF"/>
                </a:solidFill>
                <a:latin typeface="Times New Roman" pitchFamily="18" charset="0"/>
                <a:cs typeface="Times New Roman" pitchFamily="18" charset="0"/>
              </a:rPr>
              <a:t>connected in parallel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This   permits the </a:t>
            </a:r>
            <a:r>
              <a:rPr lang="en-US" sz="2000" dirty="0">
                <a:solidFill>
                  <a:srgbClr val="6600FF"/>
                </a:solidFill>
                <a:latin typeface="Times New Roman" pitchFamily="18" charset="0"/>
                <a:cs typeface="Times New Roman" pitchFamily="18" charset="0"/>
              </a:rPr>
              <a:t>current capacity of each winding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sz="2000" dirty="0">
                <a:solidFill>
                  <a:srgbClr val="6600FF"/>
                </a:solidFill>
                <a:latin typeface="Times New Roman" pitchFamily="18" charset="0"/>
                <a:cs typeface="Times New Roman" pitchFamily="18" charset="0"/>
              </a:rPr>
              <a:t>be added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and provides a higher operating current. </a:t>
            </a:r>
            <a:endParaRPr lang="en-US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10000"/>
              </a:lnSpc>
              <a:buFont typeface="Wingdings" pitchFamily="2" charset="2"/>
              <a:buChar char="Ø"/>
              <a:defRPr/>
            </a:pPr>
            <a:endParaRPr lang="en-US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10000"/>
              </a:lnSpc>
              <a:buFont typeface="Wingdings" pitchFamily="2" charset="2"/>
              <a:buChar char="Ø"/>
              <a:defRPr/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 of parallel path, A=P ; P = no. of 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poles</a:t>
            </a:r>
          </a:p>
          <a:p>
            <a:pPr lvl="1" algn="just">
              <a:lnSpc>
                <a:spcPct val="110000"/>
              </a:lnSpc>
              <a:buFont typeface="Wingdings" pitchFamily="2" charset="2"/>
              <a:buChar char="Ø"/>
              <a:defRPr/>
            </a:pPr>
            <a:endParaRPr lang="en-US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71472" y="4857760"/>
            <a:ext cx="5214974" cy="164307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911873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Wave winding:</a:t>
            </a:r>
          </a:p>
          <a:p>
            <a:pPr>
              <a:lnSpc>
                <a:spcPct val="90000"/>
              </a:lnSpc>
              <a:buNone/>
            </a:pPr>
            <a:endParaRPr lang="en-US" sz="2400" dirty="0" smtClean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 used in machines </a:t>
            </a:r>
            <a:r>
              <a:rPr lang="en-US" sz="2000" dirty="0" smtClean="0">
                <a:solidFill>
                  <a:srgbClr val="6600FF"/>
                </a:solidFill>
                <a:latin typeface="Times New Roman" pitchFamily="18" charset="0"/>
                <a:cs typeface="Times New Roman" pitchFamily="18" charset="0"/>
              </a:rPr>
              <a:t>designed for high voltage and low current </a:t>
            </a:r>
          </a:p>
          <a:p>
            <a:pPr lvl="1">
              <a:lnSpc>
                <a:spcPct val="90000"/>
              </a:lnSpc>
              <a:buNone/>
            </a:pPr>
            <a:endParaRPr lang="en-US" sz="2000" dirty="0" smtClean="0">
              <a:solidFill>
                <a:srgbClr val="6600FF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their </a:t>
            </a:r>
            <a:r>
              <a:rPr lang="en-US" sz="2000" dirty="0" smtClean="0">
                <a:solidFill>
                  <a:srgbClr val="6600FF"/>
                </a:solidFill>
                <a:latin typeface="Times New Roman" pitchFamily="18" charset="0"/>
                <a:cs typeface="Times New Roman" pitchFamily="18" charset="0"/>
              </a:rPr>
              <a:t>windings connected in series</a:t>
            </a:r>
          </a:p>
          <a:p>
            <a:pPr lvl="1">
              <a:lnSpc>
                <a:spcPct val="90000"/>
              </a:lnSpc>
              <a:buNone/>
            </a:pPr>
            <a:endParaRPr lang="en-US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When the windings are connected in series, </a:t>
            </a:r>
            <a:r>
              <a:rPr lang="en-US" sz="2000" dirty="0" smtClean="0">
                <a:solidFill>
                  <a:srgbClr val="6600FF"/>
                </a:solidFill>
                <a:latin typeface="Times New Roman" pitchFamily="18" charset="0"/>
                <a:cs typeface="Times New Roman" pitchFamily="18" charset="0"/>
              </a:rPr>
              <a:t>the voltage of each winding adds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smtClean="0">
                <a:solidFill>
                  <a:srgbClr val="6600FF"/>
                </a:solidFill>
                <a:latin typeface="Times New Roman" pitchFamily="18" charset="0"/>
                <a:cs typeface="Times New Roman" pitchFamily="18" charset="0"/>
              </a:rPr>
              <a:t>but the current capacity remains the same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US" sz="2000" dirty="0" smtClean="0">
                <a:solidFill>
                  <a:srgbClr val="6600FF"/>
                </a:solidFill>
                <a:latin typeface="Times New Roman" pitchFamily="18" charset="0"/>
                <a:cs typeface="Times New Roman" pitchFamily="18" charset="0"/>
              </a:rPr>
              <a:t>used is in the small generator.</a:t>
            </a:r>
          </a:p>
          <a:p>
            <a:pPr lvl="1">
              <a:lnSpc>
                <a:spcPct val="90000"/>
              </a:lnSpc>
              <a:buNone/>
            </a:pPr>
            <a:endParaRPr lang="en-US" sz="2000" dirty="0" smtClean="0">
              <a:solidFill>
                <a:srgbClr val="6600FF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6600FF"/>
                </a:solidFill>
                <a:latin typeface="Times New Roman" pitchFamily="18" charset="0"/>
                <a:cs typeface="Times New Roman" pitchFamily="18" charset="0"/>
              </a:rPr>
              <a:t>No of parallel path, A=2,</a:t>
            </a:r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8596" y="357166"/>
            <a:ext cx="8229600" cy="591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wave wound in seri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4572008"/>
            <a:ext cx="4143404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>
            <a:normAutofit fontScale="25000" lnSpcReduction="20000"/>
          </a:bodyPr>
          <a:lstStyle/>
          <a:p>
            <a:r>
              <a:rPr lang="en-US" sz="5100" b="0" dirty="0" smtClean="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Generated EMF or EMF Equation of a generator</a:t>
            </a:r>
          </a:p>
          <a:p>
            <a:endParaRPr lang="en-US" sz="2800" b="0" dirty="0" smtClean="0">
              <a:solidFill>
                <a:srgbClr val="003366"/>
              </a:solidFill>
              <a:latin typeface="Times New Roman" pitchFamily="18" charset="0"/>
              <a:cs typeface="Times New Roman" pitchFamily="18" charset="0"/>
            </a:endParaRPr>
          </a:p>
          <a:p>
            <a:pPr marL="2400300" indent="-2400300" eaLnBrk="0" hangingPunct="0">
              <a:lnSpc>
                <a:spcPct val="120000"/>
              </a:lnSpc>
            </a:pPr>
            <a:r>
              <a:rPr lang="en-US" sz="6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en-US" sz="6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 </a:t>
            </a:r>
            <a:r>
              <a:rPr lang="en-US" sz="6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flux/pole in Weber   </a:t>
            </a:r>
          </a:p>
          <a:p>
            <a:pPr marL="2400300" indent="-2400300" eaLnBrk="0" hangingPunct="0">
              <a:lnSpc>
                <a:spcPct val="120000"/>
              </a:lnSpc>
            </a:pPr>
            <a:r>
              <a:rPr lang="en-US" sz="6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Z =Total number of armature conductors </a:t>
            </a:r>
          </a:p>
          <a:p>
            <a:pPr marL="2400300" indent="-2400300" eaLnBrk="0" hangingPunct="0">
              <a:lnSpc>
                <a:spcPct val="120000"/>
              </a:lnSpc>
            </a:pPr>
            <a:r>
              <a:rPr lang="en-US" sz="6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=No. of slot </a:t>
            </a:r>
            <a:r>
              <a:rPr lang="en-US" sz="6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×</a:t>
            </a:r>
            <a:r>
              <a:rPr lang="en-US" sz="6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No. of conductors/slot</a:t>
            </a:r>
          </a:p>
          <a:p>
            <a:pPr marL="2400300" indent="-2400300" eaLnBrk="0" hangingPunct="0">
              <a:lnSpc>
                <a:spcPct val="120000"/>
              </a:lnSpc>
            </a:pPr>
            <a:endParaRPr lang="en-US" sz="6200" b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400300" indent="-2400300" eaLnBrk="0" hangingPunct="0">
              <a:lnSpc>
                <a:spcPct val="120000"/>
              </a:lnSpc>
            </a:pPr>
            <a:r>
              <a:rPr lang="en-US" sz="6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P= No. of generator poles</a:t>
            </a:r>
          </a:p>
          <a:p>
            <a:pPr marL="2400300" indent="-2400300" eaLnBrk="0" hangingPunct="0">
              <a:lnSpc>
                <a:spcPct val="120000"/>
              </a:lnSpc>
            </a:pPr>
            <a:endParaRPr lang="en-US" sz="6200" b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400300" indent="-2400300" eaLnBrk="0" hangingPunct="0">
              <a:lnSpc>
                <a:spcPct val="120000"/>
              </a:lnSpc>
            </a:pPr>
            <a:r>
              <a:rPr lang="en-US" sz="6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=No. of parallel paths in armature</a:t>
            </a:r>
          </a:p>
          <a:p>
            <a:pPr marL="2400300" indent="-2400300" eaLnBrk="0" hangingPunct="0">
              <a:lnSpc>
                <a:spcPct val="120000"/>
              </a:lnSpc>
            </a:pPr>
            <a:endParaRPr lang="en-US" sz="6200" b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400300" indent="-2400300" eaLnBrk="0" hangingPunct="0">
              <a:lnSpc>
                <a:spcPct val="120000"/>
              </a:lnSpc>
            </a:pPr>
            <a:r>
              <a:rPr lang="en-US" sz="6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N= Armature rotation in revolutions per minute (r. p. m) </a:t>
            </a:r>
          </a:p>
          <a:p>
            <a:pPr marL="2400300" indent="-2400300" eaLnBrk="0" hangingPunct="0">
              <a:lnSpc>
                <a:spcPct val="120000"/>
              </a:lnSpc>
            </a:pPr>
            <a:endParaRPr lang="en-US" sz="6200" b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400300" indent="-2400300" eaLnBrk="0" hangingPunct="0">
              <a:lnSpc>
                <a:spcPct val="120000"/>
              </a:lnSpc>
            </a:pPr>
            <a:r>
              <a:rPr lang="en-US" sz="6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E= </a:t>
            </a:r>
            <a:r>
              <a:rPr lang="en-US" sz="6200" b="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e.m.f</a:t>
            </a:r>
            <a:r>
              <a:rPr lang="en-US" sz="6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induced in any parallel path in armature</a:t>
            </a:r>
          </a:p>
          <a:p>
            <a:pPr marL="2400300" indent="-2400300" eaLnBrk="0" hangingPunct="0">
              <a:lnSpc>
                <a:spcPct val="120000"/>
              </a:lnSpc>
            </a:pPr>
            <a:r>
              <a:rPr lang="en-US" sz="6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Generated </a:t>
            </a:r>
          </a:p>
          <a:p>
            <a:pPr marL="2400300" indent="-2400300" eaLnBrk="0" hangingPunct="0">
              <a:lnSpc>
                <a:spcPct val="120000"/>
              </a:lnSpc>
            </a:pPr>
            <a:endParaRPr lang="en-US" sz="6200" b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400300" indent="-2400300" eaLnBrk="0" hangingPunct="0">
              <a:lnSpc>
                <a:spcPct val="120000"/>
              </a:lnSpc>
            </a:pPr>
            <a:r>
              <a:rPr lang="en-US" sz="6200" b="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e.m.f</a:t>
            </a:r>
            <a:r>
              <a:rPr lang="en-US" sz="6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200" b="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6200" b="0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6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6200" b="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e.m.f</a:t>
            </a:r>
            <a:r>
              <a:rPr lang="en-US" sz="6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generated in any one of the parallel </a:t>
            </a:r>
          </a:p>
          <a:p>
            <a:pPr marL="2400300" indent="-2400300" eaLnBrk="0" hangingPunct="0">
              <a:lnSpc>
                <a:spcPct val="120000"/>
              </a:lnSpc>
            </a:pPr>
            <a:r>
              <a:rPr lang="en-US" sz="6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paths </a:t>
            </a:r>
            <a:r>
              <a:rPr lang="en-US" sz="6200" b="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i.e</a:t>
            </a:r>
            <a:r>
              <a:rPr lang="en-US" sz="6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</a:t>
            </a:r>
          </a:p>
          <a:p>
            <a:pPr marL="2400300" indent="-2400300" eaLnBrk="0" hangingPunct="0">
              <a:lnSpc>
                <a:spcPct val="120000"/>
              </a:lnSpc>
            </a:pPr>
            <a:endParaRPr lang="en-US" sz="6200" b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400300" indent="-2400300" eaLnBrk="0" hangingPunct="0">
              <a:lnSpc>
                <a:spcPct val="120000"/>
              </a:lnSpc>
            </a:pPr>
            <a:r>
              <a:rPr lang="en-US" sz="6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Average </a:t>
            </a:r>
            <a:r>
              <a:rPr lang="en-US" sz="6200" b="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e.m.f</a:t>
            </a:r>
            <a:r>
              <a:rPr lang="en-US" sz="6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generated/conductor =  </a:t>
            </a:r>
            <a:r>
              <a:rPr lang="en-US" sz="6200" b="0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en-US" sz="6200" b="0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</a:t>
            </a:r>
            <a:r>
              <a:rPr lang="en-US" sz="6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volt</a:t>
            </a:r>
          </a:p>
          <a:p>
            <a:pPr marL="2400300" indent="-2400300" eaLnBrk="0" hangingPunct="0">
              <a:lnSpc>
                <a:spcPct val="120000"/>
              </a:lnSpc>
            </a:pPr>
            <a:r>
              <a:rPr lang="en-US" sz="6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</a:t>
            </a:r>
            <a:r>
              <a:rPr lang="en-US" sz="6200" b="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dt</a:t>
            </a:r>
            <a:r>
              <a:rPr lang="en-US" sz="6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			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  <a:buNone/>
            </a:pPr>
            <a:r>
              <a:rPr lang="en-US" dirty="0" smtClean="0"/>
              <a:t>No. of revolutions/sec=N/ 60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>
                <a:sym typeface="Symbol" pitchFamily="18" charset="2"/>
              </a:rPr>
              <a:t></a:t>
            </a:r>
            <a:r>
              <a:rPr lang="en-US" dirty="0" smtClean="0"/>
              <a:t>Time for one revolution , </a:t>
            </a:r>
            <a:r>
              <a:rPr lang="en-US" dirty="0" err="1" smtClean="0"/>
              <a:t>dt</a:t>
            </a:r>
            <a:r>
              <a:rPr lang="en-US" dirty="0" smtClean="0"/>
              <a:t>= 60 /N sec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    According to Faraday’s Law of electro magnetic induction 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    E.M.F generated/conductor = </a:t>
            </a:r>
            <a:r>
              <a:rPr lang="en-US" u="sng" dirty="0" smtClean="0"/>
              <a:t>d</a:t>
            </a:r>
            <a:r>
              <a:rPr lang="en-US" u="sng" dirty="0" smtClean="0">
                <a:sym typeface="Symbol" pitchFamily="18" charset="2"/>
              </a:rPr>
              <a:t></a:t>
            </a:r>
            <a:r>
              <a:rPr lang="en-US" dirty="0" smtClean="0">
                <a:sym typeface="Symbol" pitchFamily="18" charset="2"/>
              </a:rPr>
              <a:t>=  </a:t>
            </a:r>
            <a:r>
              <a:rPr lang="en-US" u="sng" dirty="0" smtClean="0">
                <a:sym typeface="Symbol" pitchFamily="18" charset="2"/>
              </a:rPr>
              <a:t>PN</a:t>
            </a:r>
            <a:r>
              <a:rPr lang="en-US" dirty="0" smtClean="0">
                <a:sym typeface="Symbol" pitchFamily="18" charset="2"/>
              </a:rPr>
              <a:t> volts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>
                <a:sym typeface="Symbol" pitchFamily="18" charset="2"/>
              </a:rPr>
              <a:t>                                                    </a:t>
            </a:r>
            <a:r>
              <a:rPr lang="en-US" dirty="0" smtClean="0">
                <a:sym typeface="Symbol" pitchFamily="18" charset="2"/>
              </a:rPr>
              <a:t>       </a:t>
            </a:r>
            <a:r>
              <a:rPr lang="en-US" dirty="0" err="1" smtClean="0">
                <a:sym typeface="Symbol" pitchFamily="18" charset="2"/>
              </a:rPr>
              <a:t>dt</a:t>
            </a:r>
            <a:r>
              <a:rPr lang="en-US" dirty="0" smtClean="0">
                <a:sym typeface="Symbol" pitchFamily="18" charset="2"/>
              </a:rPr>
              <a:t>        </a:t>
            </a:r>
            <a:r>
              <a:rPr lang="en-US" dirty="0" smtClean="0">
                <a:sym typeface="Symbol" pitchFamily="18" charset="2"/>
              </a:rPr>
              <a:t>60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>
                <a:sym typeface="Symbol" pitchFamily="18" charset="2"/>
              </a:rPr>
              <a:t>No. of conductors (in series) in one parallel path</a:t>
            </a:r>
            <a:r>
              <a:rPr lang="en-US" dirty="0" smtClean="0">
                <a:sym typeface="Symbol" pitchFamily="18" charset="2"/>
              </a:rPr>
              <a:t>=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Z / A</a:t>
            </a:r>
          </a:p>
          <a:p>
            <a:pPr>
              <a:lnSpc>
                <a:spcPct val="80000"/>
              </a:lnSpc>
              <a:buNone/>
            </a:pPr>
            <a:endParaRPr lang="en-US" dirty="0" smtClean="0">
              <a:solidFill>
                <a:srgbClr val="002060"/>
              </a:solidFill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dirty="0" smtClean="0">
                <a:solidFill>
                  <a:srgbClr val="002060"/>
                </a:solidFill>
                <a:sym typeface="Symbol" pitchFamily="18" charset="2"/>
              </a:rPr>
              <a:t>E.M.F generated/path= </a:t>
            </a:r>
            <a:r>
              <a:rPr lang="en-US" u="sng" dirty="0" smtClean="0">
                <a:solidFill>
                  <a:srgbClr val="002060"/>
                </a:solidFill>
                <a:sym typeface="Symbol" pitchFamily="18" charset="2"/>
              </a:rPr>
              <a:t> PN</a:t>
            </a:r>
            <a:r>
              <a:rPr lang="en-US" dirty="0" smtClean="0">
                <a:solidFill>
                  <a:srgbClr val="002060"/>
                </a:solidFill>
                <a:sym typeface="Symbol" pitchFamily="18" charset="2"/>
              </a:rPr>
              <a:t> × </a:t>
            </a:r>
            <a:r>
              <a:rPr lang="en-US" u="sng" dirty="0" smtClean="0">
                <a:solidFill>
                  <a:srgbClr val="002060"/>
                </a:solidFill>
                <a:sym typeface="Symbol" pitchFamily="18" charset="2"/>
              </a:rPr>
              <a:t>Z   </a:t>
            </a:r>
            <a:r>
              <a:rPr lang="en-US" dirty="0" smtClean="0">
                <a:solidFill>
                  <a:srgbClr val="002060"/>
                </a:solidFill>
                <a:sym typeface="Symbol" pitchFamily="18" charset="2"/>
              </a:rPr>
              <a:t> Volts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>
                <a:solidFill>
                  <a:srgbClr val="002060"/>
                </a:solidFill>
                <a:sym typeface="Symbol" pitchFamily="18" charset="2"/>
              </a:rPr>
              <a:t>                                           </a:t>
            </a:r>
            <a:r>
              <a:rPr lang="en-US" dirty="0" smtClean="0">
                <a:solidFill>
                  <a:srgbClr val="002060"/>
                </a:solidFill>
                <a:sym typeface="Symbol" pitchFamily="18" charset="2"/>
              </a:rPr>
              <a:t>    60        </a:t>
            </a:r>
            <a:r>
              <a:rPr lang="en-US" dirty="0" smtClean="0">
                <a:solidFill>
                  <a:srgbClr val="002060"/>
                </a:solidFill>
                <a:sym typeface="Symbol" pitchFamily="18" charset="2"/>
              </a:rPr>
              <a:t>A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>
                <a:solidFill>
                  <a:srgbClr val="002060"/>
                </a:solidFill>
                <a:sym typeface="Symbol" pitchFamily="18" charset="2"/>
              </a:rPr>
              <a:t>  Generate  E.M.F, </a:t>
            </a:r>
            <a:r>
              <a:rPr lang="en-US" dirty="0" err="1" smtClean="0">
                <a:solidFill>
                  <a:srgbClr val="002060"/>
                </a:solidFill>
                <a:sym typeface="Symbol" pitchFamily="18" charset="2"/>
              </a:rPr>
              <a:t>E</a:t>
            </a:r>
            <a:r>
              <a:rPr lang="en-US" baseline="-25000" dirty="0" err="1" smtClean="0">
                <a:solidFill>
                  <a:srgbClr val="002060"/>
                </a:solidFill>
                <a:sym typeface="Symbol" pitchFamily="18" charset="2"/>
              </a:rPr>
              <a:t>g</a:t>
            </a:r>
            <a:r>
              <a:rPr lang="en-US" dirty="0" smtClean="0">
                <a:solidFill>
                  <a:srgbClr val="002060"/>
                </a:solidFill>
                <a:sym typeface="Symbol" pitchFamily="18" charset="2"/>
              </a:rPr>
              <a:t>=   </a:t>
            </a:r>
            <a:r>
              <a:rPr lang="en-US" u="sng" dirty="0" smtClean="0">
                <a:solidFill>
                  <a:srgbClr val="002060"/>
                </a:solidFill>
                <a:sym typeface="Symbol" pitchFamily="18" charset="2"/>
              </a:rPr>
              <a:t>Z N</a:t>
            </a:r>
            <a:r>
              <a:rPr lang="en-US" dirty="0" smtClean="0">
                <a:solidFill>
                  <a:srgbClr val="002060"/>
                </a:solidFill>
                <a:sym typeface="Symbol" pitchFamily="18" charset="2"/>
              </a:rPr>
              <a:t> × </a:t>
            </a:r>
            <a:r>
              <a:rPr lang="en-US" u="sng" dirty="0" smtClean="0">
                <a:solidFill>
                  <a:srgbClr val="002060"/>
                </a:solidFill>
                <a:sym typeface="Symbol" pitchFamily="18" charset="2"/>
              </a:rPr>
              <a:t>P </a:t>
            </a:r>
            <a:r>
              <a:rPr lang="en-US" dirty="0" smtClean="0">
                <a:solidFill>
                  <a:srgbClr val="002060"/>
                </a:solidFill>
                <a:sym typeface="Symbol" pitchFamily="18" charset="2"/>
              </a:rPr>
              <a:t> Volts</a:t>
            </a:r>
          </a:p>
          <a:p>
            <a:pPr>
              <a:lnSpc>
                <a:spcPct val="80000"/>
              </a:lnSpc>
              <a:buNone/>
            </a:pPr>
            <a:r>
              <a:rPr lang="en-US" smtClean="0">
                <a:solidFill>
                  <a:srgbClr val="002060"/>
                </a:solidFill>
                <a:sym typeface="Symbol" pitchFamily="18" charset="2"/>
              </a:rPr>
              <a:t>                                             </a:t>
            </a:r>
            <a:r>
              <a:rPr lang="en-US" smtClean="0">
                <a:solidFill>
                  <a:srgbClr val="002060"/>
                </a:solidFill>
                <a:sym typeface="Symbol" pitchFamily="18" charset="2"/>
              </a:rPr>
              <a:t>   60      </a:t>
            </a:r>
            <a:r>
              <a:rPr lang="en-US" dirty="0" smtClean="0">
                <a:solidFill>
                  <a:srgbClr val="002060"/>
                </a:solidFill>
                <a:sym typeface="Symbol" pitchFamily="18" charset="2"/>
              </a:rPr>
              <a:t>A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>
                <a:solidFill>
                  <a:srgbClr val="002060"/>
                </a:solidFill>
                <a:sym typeface="Symbol" pitchFamily="18" charset="2"/>
              </a:rPr>
              <a:t>For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>
                <a:solidFill>
                  <a:srgbClr val="002060"/>
                </a:solidFill>
                <a:sym typeface="Symbol" pitchFamily="18" charset="2"/>
              </a:rPr>
              <a:t>                     i) Wave winding   A = 2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>
                <a:solidFill>
                  <a:srgbClr val="002060"/>
                </a:solidFill>
                <a:sym typeface="Symbol" pitchFamily="18" charset="2"/>
              </a:rPr>
              <a:t>                     ii) Lap winding     A = P 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RightHandOutline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500042"/>
            <a:ext cx="5643602" cy="291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142976" y="3857628"/>
            <a:ext cx="735811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Thumb represents the direction of Motion of the conductor.</a:t>
            </a:r>
          </a:p>
          <a:p>
            <a:pPr>
              <a:buFontTx/>
              <a:buChar char="•"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First finger (four finger) represents direction of magnetic field</a:t>
            </a:r>
          </a:p>
          <a:p>
            <a:pPr>
              <a:buFontTx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Tx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The Second finger (Middle finger) represents  direction of induced emf.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91187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nature of induced emf is given by lenzs’ law: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cs typeface="Arial" charset="0"/>
              </a:rPr>
              <a:t>The direction of induced E.M.F in a coil (conductor) is such that it opposes the cause of producing it.</a:t>
            </a:r>
          </a:p>
          <a:p>
            <a:endParaRPr lang="en-US" sz="2400" dirty="0" smtClean="0">
              <a:solidFill>
                <a:schemeClr val="tx1"/>
              </a:solidFill>
              <a:cs typeface="Arial" charset="0"/>
            </a:endParaRPr>
          </a:p>
          <a:p>
            <a:r>
              <a:rPr lang="en-US" sz="2400" dirty="0" smtClean="0"/>
              <a:t>The following are the basic requirements to be satisfied for generation of E.M.F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</a:rPr>
              <a:t>1.A uniform Magnetic field</a:t>
            </a:r>
          </a:p>
          <a:p>
            <a:pPr eaLnBrk="0" hangingPunct="0"/>
            <a:endParaRPr lang="en-US" sz="2400" b="0" dirty="0" smtClean="0">
              <a:solidFill>
                <a:schemeClr val="tx1"/>
              </a:solidFill>
              <a:latin typeface="Times New Roman" pitchFamily="18" charset="0"/>
            </a:endParaRPr>
          </a:p>
          <a:p>
            <a:pPr eaLnBrk="0" hangingPunct="0"/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</a:rPr>
              <a:t>2.A System of conductors</a:t>
            </a:r>
          </a:p>
          <a:p>
            <a:pPr eaLnBrk="0" hangingPunct="0"/>
            <a:endParaRPr lang="en-US" sz="2400" b="0" dirty="0" smtClean="0">
              <a:solidFill>
                <a:schemeClr val="tx1"/>
              </a:solidFill>
              <a:latin typeface="Times New Roman" pitchFamily="18" charset="0"/>
            </a:endParaRPr>
          </a:p>
          <a:p>
            <a:pPr eaLnBrk="0" hangingPunct="0"/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</a:rPr>
              <a:t>3.Relative motion between the magnetic field and conductors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>
            <a:normAutofit fontScale="85000" lnSpcReduction="20000"/>
          </a:bodyPr>
          <a:lstStyle/>
          <a:p>
            <a:pPr algn="ctr">
              <a:buFontTx/>
              <a:buNone/>
            </a:pPr>
            <a:r>
              <a:rPr lang="en-US" dirty="0" smtClean="0">
                <a:solidFill>
                  <a:srgbClr val="FF0000"/>
                </a:solidFill>
                <a:latin typeface="Verdana" pitchFamily="34" charset="0"/>
              </a:rPr>
              <a:t>Constructional Details Of DC Machine</a:t>
            </a:r>
          </a:p>
          <a:p>
            <a:pPr algn="just">
              <a:buFontTx/>
              <a:buNone/>
            </a:pPr>
            <a:endParaRPr lang="en-US" b="1" dirty="0" smtClean="0"/>
          </a:p>
          <a:p>
            <a:pPr algn="just">
              <a:buFont typeface="Wingdings" pitchFamily="2" charset="2"/>
              <a:buChar char="Ø"/>
            </a:pPr>
            <a:r>
              <a:rPr lang="en-US" b="1" dirty="0" smtClean="0"/>
              <a:t>Yoke:</a:t>
            </a:r>
          </a:p>
          <a:p>
            <a:pPr algn="just">
              <a:buFont typeface="Wingdings" pitchFamily="2" charset="2"/>
              <a:buChar char="Ø"/>
            </a:pPr>
            <a:r>
              <a:rPr lang="en-US" b="1" dirty="0" smtClean="0"/>
              <a:t>Rotor:</a:t>
            </a:r>
            <a:r>
              <a:rPr lang="en-US" dirty="0" smtClean="0"/>
              <a:t> </a:t>
            </a:r>
          </a:p>
          <a:p>
            <a:pPr algn="just">
              <a:buFont typeface="Wingdings" pitchFamily="2" charset="2"/>
              <a:buChar char="Ø"/>
            </a:pPr>
            <a:r>
              <a:rPr lang="en-US" b="1" dirty="0" smtClean="0"/>
              <a:t>Stator: </a:t>
            </a:r>
          </a:p>
          <a:p>
            <a:pPr algn="just">
              <a:buFont typeface="Wingdings" pitchFamily="2" charset="2"/>
              <a:buChar char="Ø"/>
            </a:pPr>
            <a:r>
              <a:rPr lang="en-US" b="1" dirty="0" smtClean="0"/>
              <a:t>Field electromagnets: </a:t>
            </a:r>
          </a:p>
          <a:p>
            <a:pPr algn="just">
              <a:buFont typeface="Wingdings" pitchFamily="2" charset="2"/>
              <a:buChar char="Ø"/>
            </a:pPr>
            <a:r>
              <a:rPr lang="en-US" b="1" dirty="0" smtClean="0"/>
              <a:t>Pole core and pole shoe:</a:t>
            </a:r>
          </a:p>
          <a:p>
            <a:pPr algn="just">
              <a:buFont typeface="Wingdings" pitchFamily="2" charset="2"/>
              <a:buChar char="Ø"/>
            </a:pPr>
            <a:r>
              <a:rPr lang="en-US" b="1" dirty="0" smtClean="0"/>
              <a:t>Brushes:</a:t>
            </a:r>
          </a:p>
          <a:p>
            <a:pPr algn="just">
              <a:buFont typeface="Wingdings" pitchFamily="2" charset="2"/>
              <a:buChar char="Ø"/>
            </a:pPr>
            <a:r>
              <a:rPr lang="en-US" b="1" dirty="0" smtClean="0"/>
              <a:t>Shaft: </a:t>
            </a:r>
          </a:p>
          <a:p>
            <a:pPr algn="just">
              <a:buFont typeface="Wingdings" pitchFamily="2" charset="2"/>
              <a:buChar char="Ø"/>
            </a:pPr>
            <a:r>
              <a:rPr lang="en-US" b="1" dirty="0" smtClean="0"/>
              <a:t>Armature:</a:t>
            </a:r>
            <a:r>
              <a:rPr lang="en-US" dirty="0" smtClean="0"/>
              <a:t> </a:t>
            </a:r>
          </a:p>
          <a:p>
            <a:pPr algn="just">
              <a:buFont typeface="Wingdings" pitchFamily="2" charset="2"/>
              <a:buChar char="Ø"/>
            </a:pPr>
            <a:r>
              <a:rPr lang="en-US" b="1" dirty="0" smtClean="0"/>
              <a:t>Coil:</a:t>
            </a:r>
            <a:r>
              <a:rPr lang="en-US" dirty="0" smtClean="0"/>
              <a:t> </a:t>
            </a:r>
          </a:p>
          <a:p>
            <a:pPr algn="just">
              <a:buFont typeface="Wingdings" pitchFamily="2" charset="2"/>
              <a:buChar char="Ø"/>
            </a:pPr>
            <a:r>
              <a:rPr lang="en-US" b="1" dirty="0" smtClean="0"/>
              <a:t>Commutator:</a:t>
            </a:r>
            <a:endParaRPr lang="en-US" dirty="0" smtClean="0"/>
          </a:p>
          <a:p>
            <a:pPr algn="just">
              <a:buFont typeface="Wingdings" pitchFamily="2" charset="2"/>
              <a:buChar char="Ø"/>
            </a:pPr>
            <a:r>
              <a:rPr lang="en-US" b="1" dirty="0" smtClean="0"/>
              <a:t>Bearings:</a:t>
            </a:r>
            <a:endParaRPr lang="en-US" dirty="0" smtClean="0"/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/>
          <a:lstStyle/>
          <a:p>
            <a:r>
              <a:rPr lang="en-US" dirty="0" smtClean="0"/>
              <a:t>Cross section view of dc machine</a:t>
            </a:r>
            <a:endParaRPr lang="en-IN" dirty="0"/>
          </a:p>
        </p:txBody>
      </p:sp>
      <p:pic>
        <p:nvPicPr>
          <p:cNvPr id="4" name="Picture 3" descr="s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09600" y="1524000"/>
            <a:ext cx="8077200" cy="4953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1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071538" y="785794"/>
            <a:ext cx="6786610" cy="5357850"/>
          </a:xfrm>
          <a:noFill/>
        </p:spPr>
      </p:pic>
      <p:sp>
        <p:nvSpPr>
          <p:cNvPr id="5" name="Rectangle 4"/>
          <p:cNvSpPr/>
          <p:nvPr/>
        </p:nvSpPr>
        <p:spPr>
          <a:xfrm>
            <a:off x="1714480" y="214290"/>
            <a:ext cx="55007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dirty="0" smtClean="0">
                <a:solidFill>
                  <a:srgbClr val="CC3300"/>
                </a:solidFill>
                <a:latin typeface="Verdana" pitchFamily="34" charset="0"/>
              </a:rPr>
              <a:t>Practical Dc Machine</a:t>
            </a:r>
            <a:endParaRPr lang="en-US" dirty="0">
              <a:solidFill>
                <a:srgbClr val="CC3300"/>
              </a:solidFill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911873"/>
          </a:xfrm>
        </p:spPr>
        <p:txBody>
          <a:bodyPr>
            <a:normAutofit/>
          </a:bodyPr>
          <a:lstStyle/>
          <a:p>
            <a:pPr eaLnBrk="0" hangingPunct="0">
              <a:spcBef>
                <a:spcPct val="0"/>
              </a:spcBef>
              <a:defRPr/>
            </a:pPr>
            <a:r>
              <a:rPr 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1)Yoke:-</a:t>
            </a:r>
          </a:p>
          <a:p>
            <a:pPr eaLnBrk="0" hangingPunct="0">
              <a:spcBef>
                <a:spcPct val="0"/>
              </a:spcBef>
              <a:defRPr/>
            </a:pPr>
            <a:r>
              <a:rPr 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            - Acts as frame of the machine</a:t>
            </a:r>
          </a:p>
          <a:p>
            <a:pPr eaLnBrk="0" hangingPunct="0">
              <a:spcBef>
                <a:spcPct val="0"/>
              </a:spcBef>
              <a:defRPr/>
            </a:pPr>
            <a:r>
              <a:rPr 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            - Mechanical support</a:t>
            </a:r>
          </a:p>
          <a:p>
            <a:pPr eaLnBrk="0" hangingPunct="0">
              <a:spcBef>
                <a:spcPct val="0"/>
              </a:spcBef>
              <a:defRPr/>
            </a:pPr>
            <a:r>
              <a:rPr 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            - low reluctance for magnetic flux </a:t>
            </a:r>
          </a:p>
          <a:p>
            <a:pPr eaLnBrk="0" hangingPunct="0">
              <a:spcBef>
                <a:spcPct val="0"/>
              </a:spcBef>
              <a:defRPr/>
            </a:pPr>
            <a:r>
              <a:rPr 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            - High Permeability</a:t>
            </a:r>
          </a:p>
          <a:p>
            <a:pPr eaLnBrk="0" hangingPunct="0">
              <a:spcBef>
                <a:spcPct val="0"/>
              </a:spcBef>
              <a:defRPr/>
            </a:pPr>
            <a:r>
              <a:rPr 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                   -- For Small machines -- Cast iron—low cost</a:t>
            </a:r>
          </a:p>
          <a:p>
            <a:pPr eaLnBrk="0" hangingPunct="0">
              <a:spcBef>
                <a:spcPct val="0"/>
              </a:spcBef>
              <a:defRPr/>
            </a:pPr>
            <a:r>
              <a:rPr 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                   -- For Large Machines --  Cast Steel (Rolled </a:t>
            </a:r>
            <a:r>
              <a:rPr lang="en-US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steel)</a:t>
            </a:r>
          </a:p>
          <a:p>
            <a:pPr eaLnBrk="0" hangingPunct="0">
              <a:spcBef>
                <a:spcPct val="0"/>
              </a:spcBef>
              <a:defRPr/>
            </a:pPr>
            <a:r>
              <a:rPr lang="en-US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YOKE OF LARGE MACHINE 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s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81000" y="3429000"/>
            <a:ext cx="7119958" cy="278608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911873"/>
          </a:xfrm>
        </p:spPr>
        <p:txBody>
          <a:bodyPr/>
          <a:lstStyle/>
          <a:p>
            <a:r>
              <a:rPr lang="en-US" dirty="0" smtClean="0"/>
              <a:t>Yoke of a small dc machine</a:t>
            </a:r>
          </a:p>
          <a:p>
            <a:endParaRPr lang="en-IN" dirty="0"/>
          </a:p>
        </p:txBody>
      </p:sp>
      <p:pic>
        <p:nvPicPr>
          <p:cNvPr id="7" name="Picture 4" descr="s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42976" y="1071546"/>
            <a:ext cx="5929354" cy="41434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</TotalTime>
  <Words>1127</Words>
  <Application>Microsoft Office PowerPoint</Application>
  <PresentationFormat>On-screen Show (4:3)</PresentationFormat>
  <Paragraphs>169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50</cp:revision>
  <dcterms:created xsi:type="dcterms:W3CDTF">2018-12-15T09:43:56Z</dcterms:created>
  <dcterms:modified xsi:type="dcterms:W3CDTF">2018-12-19T06:18:52Z</dcterms:modified>
</cp:coreProperties>
</file>