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1"/>
  </p:notesMasterIdLst>
  <p:handoutMasterIdLst>
    <p:handoutMasterId r:id="rId12"/>
  </p:handoutMasterIdLst>
  <p:sldIdLst>
    <p:sldId id="256" r:id="rId2"/>
    <p:sldId id="260" r:id="rId3"/>
    <p:sldId id="258"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CCCB47-5AC6-4518-9BF8-558012567A38}">
          <p14:sldIdLst>
            <p14:sldId id="256"/>
            <p14:sldId id="260"/>
          </p14:sldIdLst>
        </p14:section>
        <p14:section name="Untitled Section" id="{A143F768-404B-4B90-98CF-A3B9077935D9}">
          <p14:sldIdLst>
            <p14:sldId id="258"/>
            <p14:sldId id="261"/>
            <p14:sldId id="262"/>
            <p14:sldId id="263"/>
            <p14:sldId id="264"/>
            <p14:sldId id="265"/>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4E79"/>
    <a:srgbClr val="8BBA8A"/>
    <a:srgbClr val="F0F0F0"/>
    <a:srgbClr val="81944E"/>
    <a:srgbClr val="860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94660" autoAdjust="0"/>
  </p:normalViewPr>
  <p:slideViewPr>
    <p:cSldViewPr snapToGrid="0">
      <p:cViewPr varScale="1">
        <p:scale>
          <a:sx n="74" d="100"/>
          <a:sy n="74" d="100"/>
        </p:scale>
        <p:origin x="1363"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1699C-E928-777C-E676-80547D7A9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A7B00A-1C64-CBB6-25B5-F7D71E2868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F78B62-F469-489B-A8FB-8BBE7ADF0EA3}" type="datetimeFigureOut">
              <a:rPr lang="en-IN" smtClean="0"/>
              <a:t>20-04-2025</a:t>
            </a:fld>
            <a:endParaRPr lang="en-IN"/>
          </a:p>
        </p:txBody>
      </p:sp>
      <p:sp>
        <p:nvSpPr>
          <p:cNvPr id="4" name="Footer Placeholder 3">
            <a:extLst>
              <a:ext uri="{FF2B5EF4-FFF2-40B4-BE49-F238E27FC236}">
                <a16:creationId xmlns:a16="http://schemas.microsoft.com/office/drawing/2014/main" id="{C50C7192-D1D8-6C91-0EE6-CE835F5EB7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A3B8CE0-58F9-5BBC-6BB6-9364943075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43EBE5-3E40-416C-9615-52BD8CA9EBCF}" type="slidenum">
              <a:rPr lang="en-IN" smtClean="0"/>
              <a:t>‹#›</a:t>
            </a:fld>
            <a:endParaRPr lang="en-IN"/>
          </a:p>
        </p:txBody>
      </p:sp>
    </p:spTree>
    <p:extLst>
      <p:ext uri="{BB962C8B-B14F-4D97-AF65-F5344CB8AC3E}">
        <p14:creationId xmlns:p14="http://schemas.microsoft.com/office/powerpoint/2010/main" val="254163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68B34-4FA5-42E1-8EAD-176CD86FD7A0}"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63667-9334-44D8-99CB-05A523CF12F2}" type="slidenum">
              <a:rPr lang="en-IN" smtClean="0"/>
              <a:t>‹#›</a:t>
            </a:fld>
            <a:endParaRPr lang="en-IN"/>
          </a:p>
        </p:txBody>
      </p:sp>
    </p:spTree>
    <p:extLst>
      <p:ext uri="{BB962C8B-B14F-4D97-AF65-F5344CB8AC3E}">
        <p14:creationId xmlns:p14="http://schemas.microsoft.com/office/powerpoint/2010/main" val="247205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AF63667-9334-44D8-99CB-05A523CF12F2}" type="slidenum">
              <a:rPr lang="en-IN" smtClean="0"/>
              <a:t>1</a:t>
            </a:fld>
            <a:endParaRPr lang="en-IN"/>
          </a:p>
        </p:txBody>
      </p:sp>
    </p:spTree>
    <p:extLst>
      <p:ext uri="{BB962C8B-B14F-4D97-AF65-F5344CB8AC3E}">
        <p14:creationId xmlns:p14="http://schemas.microsoft.com/office/powerpoint/2010/main" val="17528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Iris-virginica</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1AF63667-9334-44D8-99CB-05A523CF12F2}" type="slidenum">
              <a:rPr lang="en-IN" smtClean="0"/>
              <a:t>7</a:t>
            </a:fld>
            <a:endParaRPr lang="en-IN"/>
          </a:p>
        </p:txBody>
      </p:sp>
    </p:spTree>
    <p:extLst>
      <p:ext uri="{BB962C8B-B14F-4D97-AF65-F5344CB8AC3E}">
        <p14:creationId xmlns:p14="http://schemas.microsoft.com/office/powerpoint/2010/main" val="124355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941E-69C6-4BB2-5259-D9B9B6B334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4FD1CD-ACEA-2C6F-7B3D-59A98E865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CFFE8-6487-86D1-F993-6A7D9C1DB50F}"/>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5" name="Footer Placeholder 4">
            <a:extLst>
              <a:ext uri="{FF2B5EF4-FFF2-40B4-BE49-F238E27FC236}">
                <a16:creationId xmlns:a16="http://schemas.microsoft.com/office/drawing/2014/main" id="{3058321F-C1AE-8E79-1D5C-7DA8ABFBEE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86587-CDD1-F9E1-C947-97557183E5E2}"/>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2165327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56AB-884B-C1A3-5AB3-FB1F43766B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75D76C-F53D-4365-089A-79AB76AF0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53731-D9FC-D508-BE9D-E03674D6E0BD}"/>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5" name="Footer Placeholder 4">
            <a:extLst>
              <a:ext uri="{FF2B5EF4-FFF2-40B4-BE49-F238E27FC236}">
                <a16:creationId xmlns:a16="http://schemas.microsoft.com/office/drawing/2014/main" id="{2888C04A-D775-2FC9-69C4-C687AB1585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1AD2E-0B5B-E0CF-A351-5A5956A6061F}"/>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50837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755C7-8438-62DC-A952-006D5AE684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E75940-3BCB-E3E3-6A2B-98A6433A6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58C0F-196D-8B87-422D-9E458CD5AC7D}"/>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5" name="Footer Placeholder 4">
            <a:extLst>
              <a:ext uri="{FF2B5EF4-FFF2-40B4-BE49-F238E27FC236}">
                <a16:creationId xmlns:a16="http://schemas.microsoft.com/office/drawing/2014/main" id="{2D8AF3C7-9A13-F1FF-D00D-F0D5F8D86F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86B2B-985F-6D98-3AFF-27A8C221A765}"/>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1035679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F869-2CD3-E514-6D84-118FB481E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752982-F222-9B7A-39F7-191A34B4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30017-22F7-C6D2-D52A-1FC186E20797}"/>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5" name="Footer Placeholder 4">
            <a:extLst>
              <a:ext uri="{FF2B5EF4-FFF2-40B4-BE49-F238E27FC236}">
                <a16:creationId xmlns:a16="http://schemas.microsoft.com/office/drawing/2014/main" id="{B13D8EA8-6E47-F6D7-26AE-C7CF1A0DB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9EFAB-9C4D-67B9-ECCA-0365D4F116C5}"/>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1705680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C211-0220-8DD5-9430-6F90711C67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471C7F-5A15-2786-0863-B9732732A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833FB-FB1C-D0A0-B47B-51D852A64C1E}"/>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5" name="Footer Placeholder 4">
            <a:extLst>
              <a:ext uri="{FF2B5EF4-FFF2-40B4-BE49-F238E27FC236}">
                <a16:creationId xmlns:a16="http://schemas.microsoft.com/office/drawing/2014/main" id="{0F5CB22A-46FF-A7F4-A355-F5B5C9A6E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A7AEE-E3CD-C8F8-BA1B-8A46BB09A5E7}"/>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489957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1921-4F77-C39D-3BF6-1CB7564A6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E979A-9A0B-9D52-DDA9-B485B9F10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191362-2A0B-4DCB-E0C8-E64F5E12F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B2A86D-C183-1657-5A90-22B57BB39CBC}"/>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6" name="Footer Placeholder 5">
            <a:extLst>
              <a:ext uri="{FF2B5EF4-FFF2-40B4-BE49-F238E27FC236}">
                <a16:creationId xmlns:a16="http://schemas.microsoft.com/office/drawing/2014/main" id="{D746E4F1-67D6-E4DA-A38C-9654A291A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7E0128-4DDE-677E-8AED-60C4DDAEE566}"/>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33747895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5CA2-25ED-93F1-66BA-2E6CE7F417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BD1FD-2004-0CBC-C2FC-1FFBDF7B7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4F547-8A83-BFC9-33EC-CE6CF80D5B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165BBF-D510-33A2-174D-FFB34878F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A6846-6B2E-8CD5-74EC-9F27AA7762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A365AC-94CF-072B-2556-876690F6DA96}"/>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8" name="Footer Placeholder 7">
            <a:extLst>
              <a:ext uri="{FF2B5EF4-FFF2-40B4-BE49-F238E27FC236}">
                <a16:creationId xmlns:a16="http://schemas.microsoft.com/office/drawing/2014/main" id="{CDAEE15F-25F0-2ED2-7443-CFC1BD328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66D3D4-12A1-BAB2-2355-9A71D5889F8C}"/>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3400448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8EAB-E72B-3CEE-3618-968BC2B5A2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64B727-C14B-B2B3-4C22-2E20F96C790E}"/>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4" name="Footer Placeholder 3">
            <a:extLst>
              <a:ext uri="{FF2B5EF4-FFF2-40B4-BE49-F238E27FC236}">
                <a16:creationId xmlns:a16="http://schemas.microsoft.com/office/drawing/2014/main" id="{8FAE99CE-81EF-4464-EBF4-E6A3304BE7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C6B528-2D7E-9560-A2BB-AF1FC9FAFA78}"/>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3599720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B2AF6-CFDC-1A14-3459-DF12D44F3332}"/>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3" name="Footer Placeholder 2">
            <a:extLst>
              <a:ext uri="{FF2B5EF4-FFF2-40B4-BE49-F238E27FC236}">
                <a16:creationId xmlns:a16="http://schemas.microsoft.com/office/drawing/2014/main" id="{F580D265-C862-B7A6-30C1-9C5CB11C52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E76DDE-59E9-0ABD-02D7-7329FE40B65C}"/>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742096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230B-5D65-B231-30C7-0C7D1F192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2301A6-FD10-BCC3-9023-25A7EE83D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F40996-A1F9-C433-BD8E-10FC0E047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E06B8-5089-AB03-FBF0-1B3F1228E0A2}"/>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6" name="Footer Placeholder 5">
            <a:extLst>
              <a:ext uri="{FF2B5EF4-FFF2-40B4-BE49-F238E27FC236}">
                <a16:creationId xmlns:a16="http://schemas.microsoft.com/office/drawing/2014/main" id="{E49E3FFC-C76D-412D-FB11-1A7F7ABCA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3B617-8924-2B54-06D7-C34E6060B635}"/>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514788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3BEC-B266-3A32-2AD9-ADCBE5279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DB1E42-FAC5-6FAE-447B-8E0B7A181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BD3A68-CE09-BA25-2543-3F2CB3061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2497F-E4B8-320A-229B-818FDF2FCA03}"/>
              </a:ext>
            </a:extLst>
          </p:cNvPr>
          <p:cNvSpPr>
            <a:spLocks noGrp="1"/>
          </p:cNvSpPr>
          <p:nvPr>
            <p:ph type="dt" sz="half" idx="10"/>
          </p:nvPr>
        </p:nvSpPr>
        <p:spPr/>
        <p:txBody>
          <a:bodyPr/>
          <a:lstStyle/>
          <a:p>
            <a:fld id="{43E56250-C207-4C1A-8254-8B7182BE37B5}" type="datetimeFigureOut">
              <a:rPr lang="en-IN" smtClean="0"/>
              <a:t>20-04-2025</a:t>
            </a:fld>
            <a:endParaRPr lang="en-IN"/>
          </a:p>
        </p:txBody>
      </p:sp>
      <p:sp>
        <p:nvSpPr>
          <p:cNvPr id="6" name="Footer Placeholder 5">
            <a:extLst>
              <a:ext uri="{FF2B5EF4-FFF2-40B4-BE49-F238E27FC236}">
                <a16:creationId xmlns:a16="http://schemas.microsoft.com/office/drawing/2014/main" id="{420A3ABB-1B18-76E1-6936-933F981B7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FC2DB-BC6A-72B6-4443-97030CF80C5F}"/>
              </a:ext>
            </a:extLst>
          </p:cNvPr>
          <p:cNvSpPr>
            <a:spLocks noGrp="1"/>
          </p:cNvSpPr>
          <p:nvPr>
            <p:ph type="sldNum" sz="quarter" idx="12"/>
          </p:nvPr>
        </p:nvSpPr>
        <p:spPr/>
        <p:txBody>
          <a:bodyPr/>
          <a:lstStyle/>
          <a:p>
            <a:fld id="{9379F20B-8F60-46BC-8089-061496910485}" type="slidenum">
              <a:rPr lang="en-IN" smtClean="0"/>
              <a:t>‹#›</a:t>
            </a:fld>
            <a:endParaRPr lang="en-IN"/>
          </a:p>
        </p:txBody>
      </p:sp>
    </p:spTree>
    <p:extLst>
      <p:ext uri="{BB962C8B-B14F-4D97-AF65-F5344CB8AC3E}">
        <p14:creationId xmlns:p14="http://schemas.microsoft.com/office/powerpoint/2010/main" val="3173006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F0F0"/>
            </a:gs>
            <a:gs pos="59000">
              <a:srgbClr val="A8CAA8">
                <a:lumMod val="69000"/>
                <a:lumOff val="31000"/>
              </a:srgbClr>
            </a:gs>
            <a:gs pos="100000">
              <a:schemeClr val="accent1">
                <a:alpha val="91000"/>
                <a:lumMod val="13000"/>
                <a:lumOff val="87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7444E-7FA9-85B5-7AE3-600525D0B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9B5A5B-9207-BCBB-3A1A-6BA768B0E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3C2BF-B578-24FF-DC92-2A3730967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56250-C207-4C1A-8254-8B7182BE37B5}" type="datetimeFigureOut">
              <a:rPr lang="en-IN" smtClean="0"/>
              <a:t>20-04-2025</a:t>
            </a:fld>
            <a:endParaRPr lang="en-IN"/>
          </a:p>
        </p:txBody>
      </p:sp>
      <p:sp>
        <p:nvSpPr>
          <p:cNvPr id="5" name="Footer Placeholder 4">
            <a:extLst>
              <a:ext uri="{FF2B5EF4-FFF2-40B4-BE49-F238E27FC236}">
                <a16:creationId xmlns:a16="http://schemas.microsoft.com/office/drawing/2014/main" id="{A2BBC1EC-ABCD-50F7-6B20-6F4CF94A7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75F751-E19A-9595-0541-90828CEC9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9F20B-8F60-46BC-8089-061496910485}" type="slidenum">
              <a:rPr lang="en-IN" smtClean="0"/>
              <a:t>‹#›</a:t>
            </a:fld>
            <a:endParaRPr lang="en-IN"/>
          </a:p>
        </p:txBody>
      </p:sp>
    </p:spTree>
    <p:extLst>
      <p:ext uri="{BB962C8B-B14F-4D97-AF65-F5344CB8AC3E}">
        <p14:creationId xmlns:p14="http://schemas.microsoft.com/office/powerpoint/2010/main" val="1633770625"/>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F0F0"/>
            </a:gs>
            <a:gs pos="59000">
              <a:srgbClr val="A8CAA8">
                <a:lumMod val="65000"/>
                <a:lumOff val="35000"/>
              </a:srgbClr>
            </a:gs>
            <a:gs pos="100000">
              <a:schemeClr val="accent1">
                <a:alpha val="91000"/>
                <a:lumMod val="13000"/>
                <a:lumOff val="87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3CC1-5210-242E-4EE9-E20A29470254}"/>
              </a:ext>
            </a:extLst>
          </p:cNvPr>
          <p:cNvSpPr>
            <a:spLocks noGrp="1"/>
          </p:cNvSpPr>
          <p:nvPr>
            <p:ph type="ctrTitle"/>
          </p:nvPr>
        </p:nvSpPr>
        <p:spPr>
          <a:xfrm>
            <a:off x="251496" y="1829064"/>
            <a:ext cx="6963497" cy="2265218"/>
          </a:xfrm>
        </p:spPr>
        <p:txBody>
          <a:bodyPr>
            <a:normAutofit/>
          </a:bodyPr>
          <a:lstStyle/>
          <a:p>
            <a:pPr algn="l"/>
            <a:r>
              <a:rPr lang="en-US" sz="4400" dirty="0">
                <a:solidFill>
                  <a:srgbClr val="860788"/>
                </a:solidFill>
                <a:latin typeface="Microsoft Sans Serif" panose="020B0604020202020204" pitchFamily="34" charset="0"/>
                <a:ea typeface="Microsoft Sans Serif" panose="020B0604020202020204" pitchFamily="34" charset="0"/>
                <a:cs typeface="Microsoft Sans Serif" panose="020B0604020202020204" pitchFamily="34" charset="0"/>
              </a:rPr>
              <a:t>CLASSIFYING </a:t>
            </a:r>
            <a:br>
              <a:rPr lang="en-US" sz="4400" dirty="0">
                <a:solidFill>
                  <a:srgbClr val="860788"/>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4400" dirty="0">
                <a:solidFill>
                  <a:srgbClr val="860788"/>
                </a:solidFill>
                <a:latin typeface="Microsoft Sans Serif" panose="020B0604020202020204" pitchFamily="34" charset="0"/>
                <a:ea typeface="Microsoft Sans Serif" panose="020B0604020202020204" pitchFamily="34" charset="0"/>
                <a:cs typeface="Microsoft Sans Serif" panose="020B0604020202020204" pitchFamily="34" charset="0"/>
              </a:rPr>
              <a:t>IRIS DATASET</a:t>
            </a:r>
            <a:r>
              <a:rPr lang="en-US" sz="4400" dirty="0">
                <a:solidFill>
                  <a:srgbClr val="E04E79"/>
                </a:solidFill>
                <a:latin typeface="Microsoft Sans Serif" panose="020B0604020202020204" pitchFamily="34" charset="0"/>
                <a:ea typeface="Microsoft Sans Serif" panose="020B0604020202020204" pitchFamily="34" charset="0"/>
                <a:cs typeface="Microsoft Sans Serif" panose="020B0604020202020204" pitchFamily="34" charset="0"/>
              </a:rPr>
              <a:t> USING</a:t>
            </a:r>
            <a:br>
              <a:rPr lang="en-US" sz="4400" dirty="0">
                <a:solidFill>
                  <a:srgbClr val="E04E79"/>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4400" dirty="0">
                <a:solidFill>
                  <a:srgbClr val="E04E79"/>
                </a:solidFill>
                <a:latin typeface="Microsoft Sans Serif" panose="020B0604020202020204" pitchFamily="34" charset="0"/>
                <a:ea typeface="Microsoft Sans Serif" panose="020B0604020202020204" pitchFamily="34" charset="0"/>
                <a:cs typeface="Microsoft Sans Serif" panose="020B0604020202020204" pitchFamily="34" charset="0"/>
              </a:rPr>
              <a:t>K-MEANS CLUSTERING </a:t>
            </a:r>
            <a:endParaRPr lang="en-IN" sz="4400" dirty="0">
              <a:solidFill>
                <a:srgbClr val="E04E79"/>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a:extLst>
              <a:ext uri="{FF2B5EF4-FFF2-40B4-BE49-F238E27FC236}">
                <a16:creationId xmlns:a16="http://schemas.microsoft.com/office/drawing/2014/main" id="{555981A6-7F32-34D8-7E20-27480B52A5C4}"/>
              </a:ext>
            </a:extLst>
          </p:cNvPr>
          <p:cNvSpPr>
            <a:spLocks noGrp="1"/>
          </p:cNvSpPr>
          <p:nvPr>
            <p:ph type="subTitle" idx="1"/>
          </p:nvPr>
        </p:nvSpPr>
        <p:spPr>
          <a:xfrm>
            <a:off x="4977006" y="5439943"/>
            <a:ext cx="2237987" cy="1186563"/>
          </a:xfrm>
        </p:spPr>
        <p:txBody>
          <a:bodyPr>
            <a:normAutofit/>
          </a:bodyPr>
          <a:lstStyle/>
          <a:p>
            <a:r>
              <a:rPr lang="en-IN" sz="3200" dirty="0">
                <a:solidFill>
                  <a:schemeClr val="tx2">
                    <a:lumMod val="50000"/>
                  </a:schemeClr>
                </a:solidFill>
              </a:rPr>
              <a:t>M.SRINIVAS</a:t>
            </a:r>
          </a:p>
          <a:p>
            <a:r>
              <a:rPr lang="en-IN" sz="3200" dirty="0">
                <a:solidFill>
                  <a:schemeClr val="tx2">
                    <a:lumMod val="50000"/>
                  </a:schemeClr>
                </a:solidFill>
              </a:rPr>
              <a:t>22AUCS036</a:t>
            </a:r>
          </a:p>
        </p:txBody>
      </p:sp>
      <p:pic>
        <p:nvPicPr>
          <p:cNvPr id="4" name="Image 0" descr="preencoded.png">
            <a:extLst>
              <a:ext uri="{FF2B5EF4-FFF2-40B4-BE49-F238E27FC236}">
                <a16:creationId xmlns:a16="http://schemas.microsoft.com/office/drawing/2014/main" id="{11F3FBD3-F184-234A-5793-D8E7F9CF9537}"/>
              </a:ext>
            </a:extLst>
          </p:cNvPr>
          <p:cNvPicPr>
            <a:picLocks noChangeAspect="1"/>
          </p:cNvPicPr>
          <p:nvPr/>
        </p:nvPicPr>
        <p:blipFill>
          <a:blip r:embed="rId3"/>
          <a:stretch>
            <a:fillRect/>
          </a:stretch>
        </p:blipFill>
        <p:spPr>
          <a:xfrm>
            <a:off x="7573109" y="-1"/>
            <a:ext cx="4618892" cy="6858001"/>
          </a:xfrm>
          <a:prstGeom prst="rect">
            <a:avLst/>
          </a:prstGeom>
        </p:spPr>
      </p:pic>
    </p:spTree>
    <p:extLst>
      <p:ext uri="{BB962C8B-B14F-4D97-AF65-F5344CB8AC3E}">
        <p14:creationId xmlns:p14="http://schemas.microsoft.com/office/powerpoint/2010/main" val="2179929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466F-D2BC-C3A4-184A-ED1702509FB5}"/>
              </a:ext>
            </a:extLst>
          </p:cNvPr>
          <p:cNvSpPr>
            <a:spLocks noGrp="1"/>
          </p:cNvSpPr>
          <p:nvPr>
            <p:ph type="title"/>
          </p:nvPr>
        </p:nvSpPr>
        <p:spPr>
          <a:xfrm>
            <a:off x="1976437" y="79375"/>
            <a:ext cx="8239125" cy="1325563"/>
          </a:xfrm>
        </p:spPr>
        <p:txBody>
          <a:bodyPr>
            <a:normAutofit/>
          </a:bodyPr>
          <a:lstStyle/>
          <a:p>
            <a:pPr algn="ctr"/>
            <a:r>
              <a:rPr lang="en-IN" sz="36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3" name="Content Placeholder 2">
            <a:extLst>
              <a:ext uri="{FF2B5EF4-FFF2-40B4-BE49-F238E27FC236}">
                <a16:creationId xmlns:a16="http://schemas.microsoft.com/office/drawing/2014/main" id="{2BA1385B-57ED-8B31-508E-BBA3BCC625AF}"/>
              </a:ext>
            </a:extLst>
          </p:cNvPr>
          <p:cNvSpPr>
            <a:spLocks noGrp="1"/>
          </p:cNvSpPr>
          <p:nvPr>
            <p:ph idx="1"/>
          </p:nvPr>
        </p:nvSpPr>
        <p:spPr>
          <a:xfrm>
            <a:off x="1785936" y="1404938"/>
            <a:ext cx="8620125" cy="4888897"/>
          </a:xfrm>
        </p:spPr>
        <p:txBody>
          <a:bodyPr>
            <a:noAutofit/>
          </a:bodyPr>
          <a:lstStyle/>
          <a:p>
            <a:r>
              <a:rPr lang="en-US"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What is K-Means Clustering?</a:t>
            </a:r>
            <a:endParaRPr lang="en-US"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lvl="1"/>
            <a:r>
              <a:rPr lang="en-US" dirty="0">
                <a:latin typeface="Open Sans" panose="020B0606030504020204" pitchFamily="34" charset="0"/>
                <a:ea typeface="Open Sans" panose="020B0606030504020204" pitchFamily="34" charset="0"/>
                <a:cs typeface="Open Sans" panose="020B0606030504020204" pitchFamily="34" charset="0"/>
              </a:rPr>
              <a:t>A popular unsupervised machine learning algorithm</a:t>
            </a:r>
          </a:p>
          <a:p>
            <a:pPr lvl="1"/>
            <a:r>
              <a:rPr lang="en-US" dirty="0">
                <a:latin typeface="Open Sans" panose="020B0606030504020204" pitchFamily="34" charset="0"/>
                <a:ea typeface="Open Sans" panose="020B0606030504020204" pitchFamily="34" charset="0"/>
                <a:cs typeface="Open Sans" panose="020B0606030504020204" pitchFamily="34" charset="0"/>
              </a:rPr>
              <a:t>Used for partitioning data into clusters based on similarity.</a:t>
            </a:r>
          </a:p>
          <a:p>
            <a:pPr marL="457200" lvl="1"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Objective of the Project</a:t>
            </a:r>
            <a:endParaRPr lang="en-US"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lvl="1"/>
            <a:r>
              <a:rPr lang="en-US" dirty="0">
                <a:latin typeface="Open Sans" panose="020B0606030504020204" pitchFamily="34" charset="0"/>
                <a:ea typeface="Open Sans" panose="020B0606030504020204" pitchFamily="34" charset="0"/>
                <a:cs typeface="Open Sans" panose="020B0606030504020204" pitchFamily="34" charset="0"/>
              </a:rPr>
              <a:t>Implement K-Means clustering on the Iris dataset</a:t>
            </a:r>
          </a:p>
          <a:p>
            <a:pPr lvl="1"/>
            <a:r>
              <a:rPr lang="en-US" dirty="0">
                <a:latin typeface="Open Sans" panose="020B0606030504020204" pitchFamily="34" charset="0"/>
                <a:ea typeface="Open Sans" panose="020B0606030504020204" pitchFamily="34" charset="0"/>
                <a:cs typeface="Open Sans" panose="020B0606030504020204" pitchFamily="34" charset="0"/>
              </a:rPr>
              <a:t>Analyze clustering results and evaluate performance.</a:t>
            </a:r>
          </a:p>
          <a:p>
            <a:pPr lvl="1"/>
            <a:endParaRPr lang="en-US" dirty="0">
              <a:latin typeface="Open Sans" panose="020B0606030504020204" pitchFamily="34" charset="0"/>
              <a:ea typeface="Open Sans" panose="020B0606030504020204" pitchFamily="34" charset="0"/>
              <a:cs typeface="Open Sans" panose="020B0606030504020204" pitchFamily="34" charset="0"/>
            </a:endParaRPr>
          </a:p>
          <a:p>
            <a:pPr marL="457200" lvl="1" indent="0">
              <a:buNone/>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For example:</a:t>
            </a:r>
          </a:p>
          <a:p>
            <a:pPr marL="457200" lvl="1" indent="0">
              <a:buNone/>
            </a:pPr>
            <a:r>
              <a:rPr lang="en-US" dirty="0">
                <a:latin typeface="Open Sans" panose="020B0606030504020204" pitchFamily="34" charset="0"/>
                <a:ea typeface="Open Sans" panose="020B0606030504020204" pitchFamily="34" charset="0"/>
                <a:cs typeface="Open Sans" panose="020B0606030504020204" pitchFamily="34" charset="0"/>
              </a:rPr>
              <a:t>		If  K=4,then the data points are partitioned into 4 clusters each having a cluster head namely </a:t>
            </a:r>
            <a:r>
              <a:rPr lang="en-US"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centroid</a:t>
            </a:r>
          </a:p>
        </p:txBody>
      </p:sp>
      <p:grpSp>
        <p:nvGrpSpPr>
          <p:cNvPr id="12" name="Group 11">
            <a:extLst>
              <a:ext uri="{FF2B5EF4-FFF2-40B4-BE49-F238E27FC236}">
                <a16:creationId xmlns:a16="http://schemas.microsoft.com/office/drawing/2014/main" id="{5A27A011-B1A8-4689-8132-89BF53A68E16}"/>
              </a:ext>
            </a:extLst>
          </p:cNvPr>
          <p:cNvGrpSpPr/>
          <p:nvPr/>
        </p:nvGrpSpPr>
        <p:grpSpPr>
          <a:xfrm>
            <a:off x="0" y="-679320"/>
            <a:ext cx="12446643" cy="8135616"/>
            <a:chOff x="0" y="-679320"/>
            <a:chExt cx="12446643" cy="8135616"/>
          </a:xfrm>
        </p:grpSpPr>
        <p:sp>
          <p:nvSpPr>
            <p:cNvPr id="5" name="Rectangle 4">
              <a:extLst>
                <a:ext uri="{FF2B5EF4-FFF2-40B4-BE49-F238E27FC236}">
                  <a16:creationId xmlns:a16="http://schemas.microsoft.com/office/drawing/2014/main" id="{35FE5B8E-CFC5-41BF-AEB6-4B53DEFEECA4}"/>
                </a:ext>
              </a:extLst>
            </p:cNvPr>
            <p:cNvSpPr/>
            <p:nvPr/>
          </p:nvSpPr>
          <p:spPr>
            <a:xfrm>
              <a:off x="11786887" y="6259703"/>
              <a:ext cx="405113" cy="11965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BC79223-3164-423D-86CD-C3353A1D568E}"/>
                </a:ext>
              </a:extLst>
            </p:cNvPr>
            <p:cNvSpPr/>
            <p:nvPr/>
          </p:nvSpPr>
          <p:spPr>
            <a:xfrm>
              <a:off x="0" y="-679320"/>
              <a:ext cx="405113" cy="11965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FD0DE1D2-A8C2-44D4-A1AE-A9B80214E9AD}"/>
                </a:ext>
              </a:extLst>
            </p:cNvPr>
            <p:cNvCxnSpPr/>
            <p:nvPr/>
          </p:nvCxnSpPr>
          <p:spPr>
            <a:xfrm>
              <a:off x="0" y="5943600"/>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252F0B79-4BE5-44AD-A7EC-BDB91740B90F}"/>
                </a:ext>
              </a:extLst>
            </p:cNvPr>
            <p:cNvCxnSpPr/>
            <p:nvPr/>
          </p:nvCxnSpPr>
          <p:spPr>
            <a:xfrm>
              <a:off x="11532243" y="-253256"/>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863626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A638EB-1740-BE0C-EE1D-DF8403F6F3EA}"/>
              </a:ext>
            </a:extLst>
          </p:cNvPr>
          <p:cNvGraphicFramePr>
            <a:graphicFrameLocks noGrp="1"/>
          </p:cNvGraphicFramePr>
          <p:nvPr>
            <p:extLst>
              <p:ext uri="{D42A27DB-BD31-4B8C-83A1-F6EECF244321}">
                <p14:modId xmlns:p14="http://schemas.microsoft.com/office/powerpoint/2010/main" val="3002917315"/>
              </p:ext>
            </p:extLst>
          </p:nvPr>
        </p:nvGraphicFramePr>
        <p:xfrm>
          <a:off x="2265680" y="365125"/>
          <a:ext cx="8128000" cy="111252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889042940"/>
                    </a:ext>
                  </a:extLst>
                </a:gridCol>
                <a:gridCol w="1625600">
                  <a:extLst>
                    <a:ext uri="{9D8B030D-6E8A-4147-A177-3AD203B41FA5}">
                      <a16:colId xmlns:a16="http://schemas.microsoft.com/office/drawing/2014/main" val="2936923167"/>
                    </a:ext>
                  </a:extLst>
                </a:gridCol>
                <a:gridCol w="1625600">
                  <a:extLst>
                    <a:ext uri="{9D8B030D-6E8A-4147-A177-3AD203B41FA5}">
                      <a16:colId xmlns:a16="http://schemas.microsoft.com/office/drawing/2014/main" val="1556116856"/>
                    </a:ext>
                  </a:extLst>
                </a:gridCol>
                <a:gridCol w="1625600">
                  <a:extLst>
                    <a:ext uri="{9D8B030D-6E8A-4147-A177-3AD203B41FA5}">
                      <a16:colId xmlns:a16="http://schemas.microsoft.com/office/drawing/2014/main" val="2739952581"/>
                    </a:ext>
                  </a:extLst>
                </a:gridCol>
                <a:gridCol w="1625600">
                  <a:extLst>
                    <a:ext uri="{9D8B030D-6E8A-4147-A177-3AD203B41FA5}">
                      <a16:colId xmlns:a16="http://schemas.microsoft.com/office/drawing/2014/main" val="1076157392"/>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3111742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70216392"/>
                  </a:ext>
                </a:extLst>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82555886"/>
                  </a:ext>
                </a:extLst>
              </a:tr>
            </a:tbl>
          </a:graphicData>
        </a:graphic>
      </p:graphicFrame>
      <p:sp>
        <p:nvSpPr>
          <p:cNvPr id="5" name="Title 4">
            <a:extLst>
              <a:ext uri="{FF2B5EF4-FFF2-40B4-BE49-F238E27FC236}">
                <a16:creationId xmlns:a16="http://schemas.microsoft.com/office/drawing/2014/main" id="{EC84E516-AFF2-4E96-AD6C-3E1F0C840119}"/>
              </a:ext>
            </a:extLst>
          </p:cNvPr>
          <p:cNvSpPr>
            <a:spLocks noGrp="1"/>
          </p:cNvSpPr>
          <p:nvPr>
            <p:ph type="title"/>
          </p:nvPr>
        </p:nvSpPr>
        <p:spPr>
          <a:xfrm>
            <a:off x="838199" y="152082"/>
            <a:ext cx="10515600" cy="1325563"/>
          </a:xfrm>
        </p:spPr>
        <p:txBody>
          <a:bodyPr>
            <a:normAutofit/>
          </a:bodyPr>
          <a:lstStyle/>
          <a:p>
            <a:pPr algn="ctr"/>
            <a:r>
              <a:rPr lang="en-IN" sz="3200" dirty="0">
                <a:latin typeface="Open Sans" panose="020B0606030504020204" pitchFamily="34" charset="0"/>
                <a:ea typeface="Open Sans" panose="020B0606030504020204" pitchFamily="34" charset="0"/>
                <a:cs typeface="Open Sans" panose="020B0606030504020204" pitchFamily="34" charset="0"/>
              </a:rPr>
              <a:t>DATASET OVERVIEW &amp; PREPROCESSING </a:t>
            </a:r>
          </a:p>
        </p:txBody>
      </p:sp>
      <p:sp>
        <p:nvSpPr>
          <p:cNvPr id="7" name="Rectangle 1">
            <a:extLst>
              <a:ext uri="{FF2B5EF4-FFF2-40B4-BE49-F238E27FC236}">
                <a16:creationId xmlns:a16="http://schemas.microsoft.com/office/drawing/2014/main" id="{8D1498A8-7769-434B-B124-1CE19631CA7F}"/>
              </a:ext>
            </a:extLst>
          </p:cNvPr>
          <p:cNvSpPr>
            <a:spLocks noGrp="1" noChangeArrowheads="1"/>
          </p:cNvSpPr>
          <p:nvPr>
            <p:ph idx="1"/>
          </p:nvPr>
        </p:nvSpPr>
        <p:spPr bwMode="auto">
          <a:xfrm>
            <a:off x="1841052" y="1391423"/>
            <a:ext cx="8090535" cy="2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Iris Dataset</a:t>
            </a:r>
            <a:r>
              <a:rPr lang="en-US" altLang="en-US" sz="2000" b="1" dirty="0">
                <a:latin typeface="Open Sans" panose="020B0606030504020204" pitchFamily="34" charset="0"/>
                <a:ea typeface="Open Sans" panose="020B0606030504020204" pitchFamily="34" charset="0"/>
                <a:cs typeface="Open Sans" panose="020B0606030504020204" pitchFamily="34" charset="0"/>
              </a:rPr>
              <a:t>:</a:t>
            </a:r>
            <a:endPar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457200" lvl="1" indent="0" algn="just"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800"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Features</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Sepal length, Sepal width, Petal length, Petal width</a:t>
            </a:r>
          </a:p>
          <a:p>
            <a:pPr marL="457200" lvl="1" indent="0" algn="just"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800"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Labels</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Three species of Iris flowers (</a:t>
            </a:r>
            <a:r>
              <a:rPr kumimoji="0" lang="en-US" altLang="en-US" sz="18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Setosa</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Versicolor, Virginica)</a:t>
            </a:r>
          </a:p>
          <a:p>
            <a:pPr marL="457200" lvl="1" indent="0" algn="just"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800"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150</a:t>
            </a:r>
            <a:r>
              <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samples in total</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F60932A9-9E24-40CA-8D98-721BC1216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6320" y="1135710"/>
            <a:ext cx="1942033" cy="1942033"/>
          </a:xfrm>
          <a:prstGeom prst="rect">
            <a:avLst/>
          </a:prstGeom>
        </p:spPr>
      </p:pic>
      <p:sp>
        <p:nvSpPr>
          <p:cNvPr id="14" name="Rectangle 3">
            <a:extLst>
              <a:ext uri="{FF2B5EF4-FFF2-40B4-BE49-F238E27FC236}">
                <a16:creationId xmlns:a16="http://schemas.microsoft.com/office/drawing/2014/main" id="{30497C7B-31A4-49F6-8F52-D0FBB8B05FE6}"/>
              </a:ext>
            </a:extLst>
          </p:cNvPr>
          <p:cNvSpPr>
            <a:spLocks noChangeArrowheads="1"/>
          </p:cNvSpPr>
          <p:nvPr/>
        </p:nvSpPr>
        <p:spPr bwMode="auto">
          <a:xfrm>
            <a:off x="1841052" y="3447625"/>
            <a:ext cx="7550468" cy="2587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Data Preprocessing:</a:t>
            </a:r>
            <a:endPar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Encoding</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categorical variables</a:t>
            </a: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For </a:t>
            </a:r>
            <a:r>
              <a:rPr kumimoji="0" lang="en-US" altLang="en-US"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eg</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Iris-</a:t>
            </a:r>
            <a:r>
              <a:rPr kumimoji="0" lang="en-US" altLang="en-US"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setosa</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=&gt; 0,Iris-versicolor =&gt;1</a:t>
            </a:r>
            <a:r>
              <a:rPr lang="en-US" altLang="en-US" dirty="0">
                <a:latin typeface="Open Sans" panose="020B0606030504020204" pitchFamily="34" charset="0"/>
                <a:ea typeface="Open Sans" panose="020B0606030504020204" pitchFamily="34" charset="0"/>
                <a:cs typeface="Open Sans" panose="020B0606030504020204" pitchFamily="34" charset="0"/>
              </a:rPr>
              <a:t>,Iris-Virginica=&gt;2</a:t>
            </a:r>
            <a:endPar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Normalization</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of numerical features</a:t>
            </a:r>
          </a:p>
          <a:p>
            <a:pPr lvl="1"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  Splitting </a:t>
            </a:r>
            <a:r>
              <a:rPr kumimoji="0" lang="en-US" altLang="en-US"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dataset into </a:t>
            </a:r>
            <a:r>
              <a:rPr kumimoji="0" lang="en-US" altLang="en-US"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training (80%)</a:t>
            </a:r>
            <a:r>
              <a:rPr kumimoji="0" lang="en-US" altLang="en-US" i="0" u="none" strike="noStrike" cap="none" normalizeH="0" baseline="0" dirty="0">
                <a:ln>
                  <a:noFill/>
                </a:ln>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and </a:t>
            </a:r>
            <a:r>
              <a:rPr kumimoji="0" lang="en-US" altLang="en-US" b="1" i="0" u="none" strike="noStrike" cap="none" normalizeH="0" baseline="0" dirty="0">
                <a:ln>
                  <a:noFill/>
                </a:ln>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testing (20%)</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6" name="Picture 15">
            <a:extLst>
              <a:ext uri="{FF2B5EF4-FFF2-40B4-BE49-F238E27FC236}">
                <a16:creationId xmlns:a16="http://schemas.microsoft.com/office/drawing/2014/main" id="{9A516CC2-514F-41E9-8A1A-CBB87F355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3993" y="4061371"/>
            <a:ext cx="1588567" cy="1588567"/>
          </a:xfrm>
          <a:prstGeom prst="rect">
            <a:avLst/>
          </a:prstGeom>
        </p:spPr>
      </p:pic>
      <p:grpSp>
        <p:nvGrpSpPr>
          <p:cNvPr id="17" name="Group 16">
            <a:extLst>
              <a:ext uri="{FF2B5EF4-FFF2-40B4-BE49-F238E27FC236}">
                <a16:creationId xmlns:a16="http://schemas.microsoft.com/office/drawing/2014/main" id="{2E6A9DFE-C0DC-4974-BF29-473D9735AB92}"/>
              </a:ext>
            </a:extLst>
          </p:cNvPr>
          <p:cNvGrpSpPr/>
          <p:nvPr/>
        </p:nvGrpSpPr>
        <p:grpSpPr>
          <a:xfrm rot="10800000">
            <a:off x="-254643" y="-638808"/>
            <a:ext cx="12446643" cy="8135616"/>
            <a:chOff x="0" y="-679320"/>
            <a:chExt cx="12446643" cy="8135616"/>
          </a:xfrm>
        </p:grpSpPr>
        <p:sp>
          <p:nvSpPr>
            <p:cNvPr id="18" name="Rectangle 17">
              <a:extLst>
                <a:ext uri="{FF2B5EF4-FFF2-40B4-BE49-F238E27FC236}">
                  <a16:creationId xmlns:a16="http://schemas.microsoft.com/office/drawing/2014/main" id="{D1B26A74-40C5-422D-BBF9-C407F068F50D}"/>
                </a:ext>
              </a:extLst>
            </p:cNvPr>
            <p:cNvSpPr/>
            <p:nvPr/>
          </p:nvSpPr>
          <p:spPr>
            <a:xfrm>
              <a:off x="11786887" y="6259703"/>
              <a:ext cx="405113" cy="11965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74C7E3E-06CF-4AF9-BC66-AA18F7383F15}"/>
                </a:ext>
              </a:extLst>
            </p:cNvPr>
            <p:cNvSpPr/>
            <p:nvPr/>
          </p:nvSpPr>
          <p:spPr>
            <a:xfrm>
              <a:off x="0" y="-679320"/>
              <a:ext cx="405113" cy="1196593"/>
            </a:xfrm>
            <a:prstGeom prst="rect">
              <a:avLst/>
            </a:prstGeom>
            <a:solidFill>
              <a:schemeClr val="accent6">
                <a:lumMod val="75000"/>
              </a:schemeClr>
            </a:soli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CC107D13-3DE2-4E03-B291-C8819C856273}"/>
                </a:ext>
              </a:extLst>
            </p:cNvPr>
            <p:cNvCxnSpPr/>
            <p:nvPr/>
          </p:nvCxnSpPr>
          <p:spPr>
            <a:xfrm>
              <a:off x="0" y="5943600"/>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2FB6B85-15D6-4DF1-811F-DA2645664340}"/>
                </a:ext>
              </a:extLst>
            </p:cNvPr>
            <p:cNvCxnSpPr/>
            <p:nvPr/>
          </p:nvCxnSpPr>
          <p:spPr>
            <a:xfrm>
              <a:off x="11532243" y="-253256"/>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706284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D9988A2-B0FF-4727-91FB-6180705E40B7}"/>
              </a:ext>
            </a:extLst>
          </p:cNvPr>
          <p:cNvSpPr/>
          <p:nvPr/>
        </p:nvSpPr>
        <p:spPr>
          <a:xfrm flipH="1" flipV="1">
            <a:off x="2606170" y="0"/>
            <a:ext cx="6334126" cy="6312943"/>
          </a:xfrm>
          <a:prstGeom prst="ellipse">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2DA7485-EA1D-4BBE-8C45-D26142B7E072}"/>
              </a:ext>
            </a:extLst>
          </p:cNvPr>
          <p:cNvSpPr>
            <a:spLocks noGrp="1"/>
          </p:cNvSpPr>
          <p:nvPr>
            <p:ph type="title"/>
          </p:nvPr>
        </p:nvSpPr>
        <p:spPr>
          <a:xfrm>
            <a:off x="3719814" y="318827"/>
            <a:ext cx="4752372" cy="1046985"/>
          </a:xfrm>
        </p:spPr>
        <p:txBody>
          <a:bodyPr>
            <a:normAutofit/>
          </a:bodyPr>
          <a:lstStyle/>
          <a:p>
            <a:pPr algn="ctr"/>
            <a:r>
              <a:rPr lang="en-IN" sz="3200" dirty="0">
                <a:latin typeface="Open Sans" panose="020B0606030504020204" pitchFamily="34" charset="0"/>
                <a:ea typeface="Open Sans" panose="020B0606030504020204" pitchFamily="34" charset="0"/>
                <a:cs typeface="Open Sans" panose="020B0606030504020204" pitchFamily="34" charset="0"/>
              </a:rPr>
              <a:t>METHODOLOGY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307CE97-EE57-4E9E-8E76-2168D92651F0}"/>
                  </a:ext>
                </a:extLst>
              </p:cNvPr>
              <p:cNvSpPr txBox="1"/>
              <p:nvPr/>
            </p:nvSpPr>
            <p:spPr>
              <a:xfrm>
                <a:off x="1440807" y="1365812"/>
                <a:ext cx="10091436" cy="4296754"/>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Initialize K centroids randomly.</a:t>
                </a:r>
              </a:p>
              <a:p>
                <a:pPr marL="742950" lvl="1" indent="-285750" algn="just">
                  <a:lnSpc>
                    <a:spcPct val="15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Assign each data point to the nearest centroid.</a:t>
                </a:r>
              </a:p>
              <a:p>
                <a:pPr marL="742950" lvl="1" indent="-285750" algn="just">
                  <a:lnSpc>
                    <a:spcPct val="15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By calculating Euclidean distance formula.</a:t>
                </a:r>
              </a:p>
              <a:p>
                <a:pPr lvl="1" algn="just">
                  <a:lnSpc>
                    <a:spcPct val="150000"/>
                  </a:lnSpc>
                </a:pPr>
                <a:r>
                  <a:rPr lang="en-US"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sSub>
                      <m:sSubPr>
                        <m:ctrlPr>
                          <a:rPr lang="en-IN" sz="2000" b="1" i="1" kern="100" smtClean="0">
                            <a:effectLst/>
                            <a:latin typeface="Cambria Math" panose="02040503050406030204" pitchFamily="18" charset="0"/>
                            <a:ea typeface="Calibri" panose="020F0502020204030204" pitchFamily="34" charset="0"/>
                            <a:cs typeface="Arial" panose="020B0604020202020204" pitchFamily="34" charset="0"/>
                          </a:rPr>
                        </m:ctrlPr>
                      </m:sSubPr>
                      <m:e>
                        <m:r>
                          <a:rPr lang="en-IN" sz="2000" b="1" i="0" kern="100">
                            <a:effectLst/>
                            <a:latin typeface="Cambria Math" panose="02040503050406030204" pitchFamily="18" charset="0"/>
                            <a:ea typeface="Calibri" panose="020F0502020204030204" pitchFamily="34" charset="0"/>
                            <a:cs typeface="Arial" panose="020B0604020202020204" pitchFamily="34" charset="0"/>
                          </a:rPr>
                          <m:t>𝐝</m:t>
                        </m:r>
                      </m:e>
                      <m:sub>
                        <m:r>
                          <a:rPr lang="en-IN" sz="2000" b="1" i="0" kern="100">
                            <a:effectLst/>
                            <a:latin typeface="Cambria Math" panose="02040503050406030204" pitchFamily="18" charset="0"/>
                            <a:ea typeface="Calibri" panose="020F0502020204030204" pitchFamily="34" charset="0"/>
                            <a:cs typeface="Arial" panose="020B0604020202020204" pitchFamily="34" charset="0"/>
                          </a:rPr>
                          <m:t>𝐢𝐣</m:t>
                        </m:r>
                      </m:sub>
                    </m:sSub>
                    <m:r>
                      <a:rPr lang="en-IN" sz="2000" b="1" i="0" kern="100">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en-IN" sz="2000" b="1" i="1" kern="100">
                            <a:effectLst/>
                            <a:latin typeface="Cambria Math" panose="02040503050406030204" pitchFamily="18" charset="0"/>
                            <a:ea typeface="Calibri" panose="020F0502020204030204" pitchFamily="34" charset="0"/>
                            <a:cs typeface="Arial" panose="020B0604020202020204" pitchFamily="34" charset="0"/>
                          </a:rPr>
                        </m:ctrlPr>
                      </m:radPr>
                      <m:deg/>
                      <m:e>
                        <m:nary>
                          <m:naryPr>
                            <m:chr m:val="∑"/>
                            <m:ctrlPr>
                              <a:rPr lang="en-IN" sz="2000" b="1" i="1" kern="100">
                                <a:effectLst/>
                                <a:latin typeface="Cambria Math" panose="02040503050406030204" pitchFamily="18" charset="0"/>
                                <a:ea typeface="Calibri" panose="020F0502020204030204" pitchFamily="34" charset="0"/>
                                <a:cs typeface="Arial" panose="020B0604020202020204" pitchFamily="34" charset="0"/>
                              </a:rPr>
                            </m:ctrlPr>
                          </m:naryPr>
                          <m:sub>
                            <m:r>
                              <a:rPr lang="en-IN" sz="2000" b="1" i="0" kern="100">
                                <a:effectLst/>
                                <a:latin typeface="Cambria Math" panose="02040503050406030204" pitchFamily="18" charset="0"/>
                                <a:ea typeface="Calibri" panose="020F0502020204030204" pitchFamily="34" charset="0"/>
                                <a:cs typeface="Arial" panose="020B0604020202020204" pitchFamily="34" charset="0"/>
                              </a:rPr>
                              <m:t>𝐤</m:t>
                            </m:r>
                            <m:r>
                              <a:rPr lang="en-IN" sz="2000" b="1" i="0" kern="100">
                                <a:effectLst/>
                                <a:latin typeface="Cambria Math" panose="02040503050406030204" pitchFamily="18" charset="0"/>
                                <a:ea typeface="Calibri" panose="020F0502020204030204" pitchFamily="34" charset="0"/>
                                <a:cs typeface="Arial" panose="020B0604020202020204" pitchFamily="34" charset="0"/>
                              </a:rPr>
                              <m:t>=</m:t>
                            </m:r>
                            <m:r>
                              <a:rPr lang="en-IN" sz="2000" b="1" i="0" kern="100">
                                <a:effectLst/>
                                <a:latin typeface="Cambria Math" panose="02040503050406030204" pitchFamily="18" charset="0"/>
                                <a:ea typeface="Calibri" panose="020F0502020204030204" pitchFamily="34" charset="0"/>
                                <a:cs typeface="Arial" panose="020B0604020202020204" pitchFamily="34" charset="0"/>
                              </a:rPr>
                              <m:t>𝟏</m:t>
                            </m:r>
                          </m:sub>
                          <m:sup>
                            <m:r>
                              <a:rPr lang="en-IN" sz="2000" b="1" i="0" kern="100">
                                <a:effectLst/>
                                <a:latin typeface="Cambria Math" panose="02040503050406030204" pitchFamily="18" charset="0"/>
                                <a:ea typeface="Calibri" panose="020F0502020204030204" pitchFamily="34" charset="0"/>
                                <a:cs typeface="Arial" panose="020B0604020202020204" pitchFamily="34" charset="0"/>
                              </a:rPr>
                              <m:t>𝐩</m:t>
                            </m:r>
                          </m:sup>
                          <m:e>
                            <m:sSup>
                              <m:sSupPr>
                                <m:ctrlPr>
                                  <a:rPr lang="en-IN" sz="2000" b="1" i="1" kern="100">
                                    <a:effectLst/>
                                    <a:latin typeface="Cambria Math" panose="02040503050406030204" pitchFamily="18" charset="0"/>
                                    <a:ea typeface="Calibri" panose="020F0502020204030204" pitchFamily="34" charset="0"/>
                                    <a:cs typeface="Arial" panose="020B0604020202020204" pitchFamily="34" charset="0"/>
                                  </a:rPr>
                                </m:ctrlPr>
                              </m:sSupPr>
                              <m:e>
                                <m:d>
                                  <m:dPr>
                                    <m:ctrlPr>
                                      <a:rPr lang="en-IN" sz="2000" b="1" i="1" kern="10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N" sz="2000" b="1" i="1" kern="100">
                                            <a:effectLst/>
                                            <a:latin typeface="Cambria Math" panose="02040503050406030204" pitchFamily="18" charset="0"/>
                                            <a:ea typeface="Calibri" panose="020F0502020204030204" pitchFamily="34" charset="0"/>
                                            <a:cs typeface="Arial" panose="020B0604020202020204" pitchFamily="34" charset="0"/>
                                          </a:rPr>
                                        </m:ctrlPr>
                                      </m:sSubPr>
                                      <m:e>
                                        <m:r>
                                          <a:rPr lang="en-IN" sz="2000" b="1" i="0" kern="100">
                                            <a:effectLst/>
                                            <a:latin typeface="Cambria Math" panose="02040503050406030204" pitchFamily="18" charset="0"/>
                                            <a:ea typeface="Calibri" panose="020F0502020204030204" pitchFamily="34" charset="0"/>
                                            <a:cs typeface="Arial" panose="020B0604020202020204" pitchFamily="34" charset="0"/>
                                          </a:rPr>
                                          <m:t>𝐱</m:t>
                                        </m:r>
                                      </m:e>
                                      <m:sub>
                                        <m:r>
                                          <a:rPr lang="en-IN" sz="2000" b="1" i="0" kern="100">
                                            <a:effectLst/>
                                            <a:latin typeface="Cambria Math" panose="02040503050406030204" pitchFamily="18" charset="0"/>
                                            <a:ea typeface="Calibri" panose="020F0502020204030204" pitchFamily="34" charset="0"/>
                                            <a:cs typeface="Arial" panose="020B0604020202020204" pitchFamily="34" charset="0"/>
                                          </a:rPr>
                                          <m:t>𝐢𝐤</m:t>
                                        </m:r>
                                      </m:sub>
                                    </m:sSub>
                                    <m:r>
                                      <a:rPr lang="en-IN" sz="2000" b="1" i="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IN" sz="2000" b="1" i="1" kern="100">
                                            <a:effectLst/>
                                            <a:latin typeface="Cambria Math" panose="02040503050406030204" pitchFamily="18" charset="0"/>
                                            <a:ea typeface="Calibri" panose="020F0502020204030204" pitchFamily="34" charset="0"/>
                                            <a:cs typeface="Arial" panose="020B0604020202020204" pitchFamily="34" charset="0"/>
                                          </a:rPr>
                                        </m:ctrlPr>
                                      </m:sSubPr>
                                      <m:e>
                                        <m:r>
                                          <a:rPr lang="en-IN" sz="2000" b="1" i="0" kern="100">
                                            <a:effectLst/>
                                            <a:latin typeface="Cambria Math" panose="02040503050406030204" pitchFamily="18" charset="0"/>
                                            <a:ea typeface="Calibri" panose="020F0502020204030204" pitchFamily="34" charset="0"/>
                                            <a:cs typeface="Arial" panose="020B0604020202020204" pitchFamily="34" charset="0"/>
                                          </a:rPr>
                                          <m:t>𝐜</m:t>
                                        </m:r>
                                      </m:e>
                                      <m:sub>
                                        <m:r>
                                          <a:rPr lang="en-IN" sz="2000" b="1" i="0" kern="100">
                                            <a:effectLst/>
                                            <a:latin typeface="Cambria Math" panose="02040503050406030204" pitchFamily="18" charset="0"/>
                                            <a:ea typeface="Calibri" panose="020F0502020204030204" pitchFamily="34" charset="0"/>
                                            <a:cs typeface="Arial" panose="020B0604020202020204" pitchFamily="34" charset="0"/>
                                          </a:rPr>
                                          <m:t>𝐣𝐤</m:t>
                                        </m:r>
                                      </m:sub>
                                    </m:sSub>
                                  </m:e>
                                </m:d>
                              </m:e>
                              <m:sup>
                                <m:r>
                                  <a:rPr lang="en-IN" sz="2000" b="1" i="0" kern="100">
                                    <a:effectLst/>
                                    <a:latin typeface="Cambria Math" panose="02040503050406030204" pitchFamily="18" charset="0"/>
                                    <a:ea typeface="Calibri" panose="020F0502020204030204" pitchFamily="34" charset="0"/>
                                    <a:cs typeface="Arial" panose="020B0604020202020204" pitchFamily="34" charset="0"/>
                                  </a:rPr>
                                  <m:t>𝟐</m:t>
                                </m:r>
                              </m:sup>
                            </m:sSup>
                          </m:e>
                        </m:nary>
                      </m:e>
                    </m:rad>
                  </m:oMath>
                </a14:m>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742950" lvl="1" indent="-285750">
                  <a:lnSpc>
                    <a:spcPct val="15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Update centroids by computing the mean of points in each cluster.</a:t>
                </a:r>
              </a:p>
              <a:p>
                <a:pPr marL="742950" lvl="1" indent="-285750">
                  <a:lnSpc>
                    <a:spcPct val="15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Repeat until centroids no longer change or until convergence.</a:t>
                </a:r>
              </a:p>
            </p:txBody>
          </p:sp>
        </mc:Choice>
        <mc:Fallback xmlns="">
          <p:sp>
            <p:nvSpPr>
              <p:cNvPr id="4" name="TextBox 3">
                <a:extLst>
                  <a:ext uri="{FF2B5EF4-FFF2-40B4-BE49-F238E27FC236}">
                    <a16:creationId xmlns:a16="http://schemas.microsoft.com/office/drawing/2014/main" id="{8307CE97-EE57-4E9E-8E76-2168D92651F0}"/>
                  </a:ext>
                </a:extLst>
              </p:cNvPr>
              <p:cNvSpPr txBox="1">
                <a:spLocks noRot="1" noChangeAspect="1" noMove="1" noResize="1" noEditPoints="1" noAdjustHandles="1" noChangeArrowheads="1" noChangeShapeType="1" noTextEdit="1"/>
              </p:cNvSpPr>
              <p:nvPr/>
            </p:nvSpPr>
            <p:spPr>
              <a:xfrm>
                <a:off x="1440807" y="1365812"/>
                <a:ext cx="10091436" cy="4296754"/>
              </a:xfrm>
              <a:prstGeom prst="rect">
                <a:avLst/>
              </a:prstGeom>
              <a:blipFill>
                <a:blip r:embed="rId2"/>
                <a:stretch>
                  <a:fillRect b="-2270"/>
                </a:stretch>
              </a:blipFill>
            </p:spPr>
            <p:txBody>
              <a:bodyPr/>
              <a:lstStyle/>
              <a:p>
                <a:r>
                  <a:rPr lang="en-IN">
                    <a:noFill/>
                  </a:rPr>
                  <a:t> </a:t>
                </a:r>
              </a:p>
            </p:txBody>
          </p:sp>
        </mc:Fallback>
      </mc:AlternateContent>
      <p:grpSp>
        <p:nvGrpSpPr>
          <p:cNvPr id="5" name="Group 4">
            <a:extLst>
              <a:ext uri="{FF2B5EF4-FFF2-40B4-BE49-F238E27FC236}">
                <a16:creationId xmlns:a16="http://schemas.microsoft.com/office/drawing/2014/main" id="{71B39A95-D586-47A1-91EA-59ABA88C6D74}"/>
              </a:ext>
            </a:extLst>
          </p:cNvPr>
          <p:cNvGrpSpPr/>
          <p:nvPr/>
        </p:nvGrpSpPr>
        <p:grpSpPr>
          <a:xfrm>
            <a:off x="0" y="-755520"/>
            <a:ext cx="12446643" cy="8135616"/>
            <a:chOff x="0" y="-679320"/>
            <a:chExt cx="12446643" cy="8135616"/>
          </a:xfrm>
        </p:grpSpPr>
        <p:sp>
          <p:nvSpPr>
            <p:cNvPr id="6" name="Rectangle 5">
              <a:extLst>
                <a:ext uri="{FF2B5EF4-FFF2-40B4-BE49-F238E27FC236}">
                  <a16:creationId xmlns:a16="http://schemas.microsoft.com/office/drawing/2014/main" id="{B519D7F9-8E24-48A5-BE71-6653D1FE3773}"/>
                </a:ext>
              </a:extLst>
            </p:cNvPr>
            <p:cNvSpPr/>
            <p:nvPr/>
          </p:nvSpPr>
          <p:spPr>
            <a:xfrm>
              <a:off x="11786887" y="6259703"/>
              <a:ext cx="405113" cy="11965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3FAF580-EFAA-4263-9E4D-C37381921961}"/>
                </a:ext>
              </a:extLst>
            </p:cNvPr>
            <p:cNvSpPr/>
            <p:nvPr/>
          </p:nvSpPr>
          <p:spPr>
            <a:xfrm>
              <a:off x="0" y="-679320"/>
              <a:ext cx="405113" cy="1196593"/>
            </a:xfrm>
            <a:prstGeom prst="rect">
              <a:avLst/>
            </a:prstGeom>
            <a:solidFill>
              <a:schemeClr val="accent6">
                <a:lumMod val="75000"/>
              </a:schemeClr>
            </a:soli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B7F97266-0033-49C2-AB9B-27078B04B629}"/>
                </a:ext>
              </a:extLst>
            </p:cNvPr>
            <p:cNvCxnSpPr/>
            <p:nvPr/>
          </p:nvCxnSpPr>
          <p:spPr>
            <a:xfrm>
              <a:off x="0" y="5943600"/>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82CA3E26-9592-42C6-A571-CD9300557424}"/>
                </a:ext>
              </a:extLst>
            </p:cNvPr>
            <p:cNvCxnSpPr/>
            <p:nvPr/>
          </p:nvCxnSpPr>
          <p:spPr>
            <a:xfrm>
              <a:off x="11532243" y="-253256"/>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4135899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017E3C1E-B37E-4574-9CA3-A8141F74856B}"/>
              </a:ext>
            </a:extLst>
          </p:cNvPr>
          <p:cNvSpPr/>
          <p:nvPr/>
        </p:nvSpPr>
        <p:spPr>
          <a:xfrm flipH="1" flipV="1">
            <a:off x="109554" y="536815"/>
            <a:ext cx="2196047" cy="1963285"/>
          </a:xfrm>
          <a:prstGeom prst="ellipse">
            <a:avLst/>
          </a:prstGeom>
          <a:solidFill>
            <a:schemeClr val="bg1">
              <a:lumMod val="8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192F1339-EA01-4120-A0E3-F84ABDA329AE}"/>
              </a:ext>
            </a:extLst>
          </p:cNvPr>
          <p:cNvSpPr/>
          <p:nvPr/>
        </p:nvSpPr>
        <p:spPr>
          <a:xfrm flipH="1" flipV="1">
            <a:off x="9747173" y="3705780"/>
            <a:ext cx="2196047" cy="1963285"/>
          </a:xfrm>
          <a:prstGeom prst="ellipse">
            <a:avLst/>
          </a:prstGeom>
          <a:solidFill>
            <a:schemeClr val="bg1">
              <a:lumMod val="8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04BB467B-260D-4638-B1C1-6D2141692CEE}"/>
              </a:ext>
            </a:extLst>
          </p:cNvPr>
          <p:cNvSpPr/>
          <p:nvPr/>
        </p:nvSpPr>
        <p:spPr>
          <a:xfrm flipH="1" flipV="1">
            <a:off x="3025270" y="272528"/>
            <a:ext cx="6334126" cy="6312943"/>
          </a:xfrm>
          <a:prstGeom prst="ellipse">
            <a:avLst/>
          </a:prstGeom>
          <a:solidFill>
            <a:schemeClr val="bg1">
              <a:lumMod val="8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1F33319-77EE-4942-B89F-7068544916BB}"/>
              </a:ext>
            </a:extLst>
          </p:cNvPr>
          <p:cNvSpPr>
            <a:spLocks noGrp="1"/>
          </p:cNvSpPr>
          <p:nvPr>
            <p:ph type="title"/>
          </p:nvPr>
        </p:nvSpPr>
        <p:spPr>
          <a:xfrm>
            <a:off x="2197743" y="272529"/>
            <a:ext cx="7796514" cy="665022"/>
          </a:xfrm>
        </p:spPr>
        <p:txBody>
          <a:bodyPr>
            <a:normAutofit/>
          </a:bodyPr>
          <a:lstStyle/>
          <a:p>
            <a:pPr algn="ctr"/>
            <a:r>
              <a:rPr lang="en-IN" sz="3200" dirty="0">
                <a:latin typeface="Open Sans" panose="020B0606030504020204" pitchFamily="34" charset="0"/>
                <a:ea typeface="Open Sans" panose="020B0606030504020204" pitchFamily="34" charset="0"/>
                <a:cs typeface="Open Sans" panose="020B0606030504020204" pitchFamily="34" charset="0"/>
              </a:rPr>
              <a:t>IMPLEMENT THE K-MEANS ALGORITHM</a:t>
            </a:r>
          </a:p>
        </p:txBody>
      </p:sp>
      <p:sp>
        <p:nvSpPr>
          <p:cNvPr id="4" name="TextBox 3">
            <a:extLst>
              <a:ext uri="{FF2B5EF4-FFF2-40B4-BE49-F238E27FC236}">
                <a16:creationId xmlns:a16="http://schemas.microsoft.com/office/drawing/2014/main" id="{4F65FC71-FB9B-4E94-B048-7C53DC21CD0D}"/>
              </a:ext>
            </a:extLst>
          </p:cNvPr>
          <p:cNvSpPr txBox="1"/>
          <p:nvPr/>
        </p:nvSpPr>
        <p:spPr>
          <a:xfrm>
            <a:off x="861350" y="1321178"/>
            <a:ext cx="5030163" cy="2956579"/>
          </a:xfrm>
          <a:prstGeom prst="rect">
            <a:avLst/>
          </a:prstGeom>
          <a:noFill/>
        </p:spPr>
        <p:txBody>
          <a:bodyPr wrap="square">
            <a:spAutoFit/>
          </a:bodyPr>
          <a:lstStyle/>
          <a:p>
            <a:pPr>
              <a:lnSpc>
                <a:spcPct val="150000"/>
              </a:lnSpc>
            </a:pPr>
            <a:r>
              <a:rPr lang="en-IN" b="1" dirty="0">
                <a:latin typeface="Open Sans" panose="020B0606030504020204" pitchFamily="34" charset="0"/>
                <a:ea typeface="Open Sans" panose="020B0606030504020204" pitchFamily="34" charset="0"/>
                <a:cs typeface="Open Sans" panose="020B0606030504020204" pitchFamily="34" charset="0"/>
              </a:rPr>
              <a:t>Python Libraries Used:</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742950" lvl="1"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Pandas, NumPy, Math, Scikit-learn</a:t>
            </a:r>
          </a:p>
          <a:p>
            <a:pPr marL="742950" lvl="1"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To Split 80% Training and 20% Testing by invoke the built in the method </a:t>
            </a:r>
            <a:r>
              <a:rPr lang="en-IN" dirty="0" err="1">
                <a:latin typeface="Open Sans" panose="020B0606030504020204" pitchFamily="34" charset="0"/>
                <a:ea typeface="Open Sans" panose="020B0606030504020204" pitchFamily="34" charset="0"/>
                <a:cs typeface="Open Sans" panose="020B0606030504020204" pitchFamily="34" charset="0"/>
              </a:rPr>
              <a:t>train_test_split</a:t>
            </a:r>
            <a:r>
              <a:rPr lang="en-IN" dirty="0">
                <a:latin typeface="Open Sans" panose="020B0606030504020204" pitchFamily="34" charset="0"/>
                <a:ea typeface="Open Sans" panose="020B0606030504020204" pitchFamily="34" charset="0"/>
                <a:cs typeface="Open Sans" panose="020B0606030504020204" pitchFamily="34" charset="0"/>
              </a:rPr>
              <a:t>() from </a:t>
            </a:r>
            <a:r>
              <a:rPr lang="en-IN" dirty="0" err="1">
                <a:latin typeface="Open Sans" panose="020B0606030504020204" pitchFamily="34" charset="0"/>
                <a:ea typeface="Open Sans" panose="020B0606030504020204" pitchFamily="34" charset="0"/>
                <a:cs typeface="Open Sans" panose="020B0606030504020204" pitchFamily="34" charset="0"/>
              </a:rPr>
              <a:t>sklearn</a:t>
            </a:r>
            <a:r>
              <a:rPr lang="en-IN" dirty="0">
                <a:latin typeface="Open Sans" panose="020B0606030504020204" pitchFamily="34" charset="0"/>
                <a:ea typeface="Open Sans" panose="020B0606030504020204" pitchFamily="34" charset="0"/>
                <a:cs typeface="Open Sans" panose="020B0606030504020204" pitchFamily="34" charset="0"/>
              </a:rPr>
              <a:t>.</a:t>
            </a:r>
          </a:p>
          <a:p>
            <a:pPr marL="742950" lvl="1"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Invoke </a:t>
            </a:r>
            <a:r>
              <a:rPr lang="en-IN" dirty="0" err="1">
                <a:latin typeface="Open Sans" panose="020B0606030504020204" pitchFamily="34" charset="0"/>
                <a:ea typeface="Open Sans" panose="020B0606030504020204" pitchFamily="34" charset="0"/>
                <a:cs typeface="Open Sans" panose="020B0606030504020204" pitchFamily="34" charset="0"/>
              </a:rPr>
              <a:t>accuracy_score</a:t>
            </a:r>
            <a:r>
              <a:rPr lang="en-IN" dirty="0">
                <a:latin typeface="Open Sans" panose="020B0606030504020204" pitchFamily="34" charset="0"/>
                <a:ea typeface="Open Sans" panose="020B0606030504020204" pitchFamily="34" charset="0"/>
                <a:cs typeface="Open Sans" panose="020B0606030504020204" pitchFamily="34" charset="0"/>
              </a:rPr>
              <a:t>() for find accuracy from </a:t>
            </a:r>
            <a:r>
              <a:rPr lang="en-IN" dirty="0" err="1">
                <a:latin typeface="Open Sans" panose="020B0606030504020204" pitchFamily="34" charset="0"/>
                <a:ea typeface="Open Sans" panose="020B0606030504020204" pitchFamily="34" charset="0"/>
                <a:cs typeface="Open Sans" panose="020B0606030504020204" pitchFamily="34" charset="0"/>
              </a:rPr>
              <a:t>sklearn</a:t>
            </a:r>
            <a:r>
              <a:rPr lang="en-IN"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F4482A0C-AA91-4251-B893-44B11FFFF8D7}"/>
              </a:ext>
            </a:extLst>
          </p:cNvPr>
          <p:cNvSpPr txBox="1"/>
          <p:nvPr/>
        </p:nvSpPr>
        <p:spPr>
          <a:xfrm>
            <a:off x="6192333" y="1379557"/>
            <a:ext cx="6094070" cy="3373103"/>
          </a:xfrm>
          <a:prstGeom prst="rect">
            <a:avLst/>
          </a:prstGeom>
          <a:noFill/>
        </p:spPr>
        <p:txBody>
          <a:bodyPr wrap="square">
            <a:spAutoFit/>
          </a:bodyPr>
          <a:lstStyle/>
          <a:p>
            <a:pPr>
              <a:lnSpc>
                <a:spcPct val="150000"/>
              </a:lnSpc>
            </a:pPr>
            <a:r>
              <a:rPr lang="en-IN" b="1" dirty="0">
                <a:latin typeface="Open Sans" panose="020B0606030504020204" pitchFamily="34" charset="0"/>
                <a:ea typeface="Open Sans" panose="020B0606030504020204" pitchFamily="34" charset="0"/>
                <a:cs typeface="Open Sans" panose="020B0606030504020204" pitchFamily="34" charset="0"/>
              </a:rPr>
              <a:t>Modules:</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742950" lvl="1"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Encoding()</a:t>
            </a:r>
          </a:p>
          <a:p>
            <a:pPr marL="742950" lvl="1"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Normalize()</a:t>
            </a:r>
          </a:p>
          <a:p>
            <a:pPr marL="742950" lvl="1" indent="-285750">
              <a:lnSpc>
                <a:spcPct val="150000"/>
              </a:lnSpc>
              <a:buFont typeface="Arial" panose="020B0604020202020204" pitchFamily="34" charset="0"/>
              <a:buChar char="•"/>
            </a:pPr>
            <a:r>
              <a:rPr lang="en-IN" dirty="0" err="1">
                <a:latin typeface="Open Sans" panose="020B0606030504020204" pitchFamily="34" charset="0"/>
                <a:ea typeface="Open Sans" panose="020B0606030504020204" pitchFamily="34" charset="0"/>
                <a:cs typeface="Open Sans" panose="020B0606030504020204" pitchFamily="34" charset="0"/>
              </a:rPr>
              <a:t>Eucli_dist</a:t>
            </a:r>
            <a:r>
              <a:rPr lang="en-IN" dirty="0">
                <a:latin typeface="Open Sans" panose="020B0606030504020204" pitchFamily="34" charset="0"/>
                <a:ea typeface="Open Sans" panose="020B0606030504020204" pitchFamily="34" charset="0"/>
                <a:cs typeface="Open Sans" panose="020B0606030504020204" pitchFamily="34" charset="0"/>
              </a:rPr>
              <a:t>()</a:t>
            </a:r>
          </a:p>
          <a:p>
            <a:pPr marL="742950" lvl="1" indent="-285750">
              <a:lnSpc>
                <a:spcPct val="150000"/>
              </a:lnSpc>
              <a:buFont typeface="Arial" panose="020B0604020202020204" pitchFamily="34" charset="0"/>
              <a:buChar char="•"/>
            </a:pPr>
            <a:r>
              <a:rPr lang="en-IN" dirty="0" err="1">
                <a:latin typeface="Open Sans" panose="020B0606030504020204" pitchFamily="34" charset="0"/>
                <a:ea typeface="Open Sans" panose="020B0606030504020204" pitchFamily="34" charset="0"/>
                <a:cs typeface="Open Sans" panose="020B0606030504020204" pitchFamily="34" charset="0"/>
              </a:rPr>
              <a:t>centroid_initial</a:t>
            </a:r>
            <a:r>
              <a:rPr lang="en-IN" dirty="0">
                <a:latin typeface="Open Sans" panose="020B0606030504020204" pitchFamily="34" charset="0"/>
                <a:ea typeface="Open Sans" panose="020B0606030504020204" pitchFamily="34" charset="0"/>
                <a:cs typeface="Open Sans" panose="020B0606030504020204" pitchFamily="34" charset="0"/>
              </a:rPr>
              <a:t>()</a:t>
            </a:r>
          </a:p>
          <a:p>
            <a:pPr marL="742950" lvl="1" indent="-285750">
              <a:lnSpc>
                <a:spcPct val="150000"/>
              </a:lnSpc>
              <a:buFont typeface="Arial" panose="020B0604020202020204" pitchFamily="34" charset="0"/>
              <a:buChar char="•"/>
            </a:pPr>
            <a:r>
              <a:rPr lang="en-IN" dirty="0" err="1">
                <a:latin typeface="Open Sans" panose="020B0606030504020204" pitchFamily="34" charset="0"/>
                <a:ea typeface="Open Sans" panose="020B0606030504020204" pitchFamily="34" charset="0"/>
                <a:cs typeface="Open Sans" panose="020B0606030504020204" pitchFamily="34" charset="0"/>
              </a:rPr>
              <a:t>updatecent</a:t>
            </a:r>
            <a:r>
              <a:rPr lang="en-IN" dirty="0">
                <a:latin typeface="Open Sans" panose="020B0606030504020204" pitchFamily="34" charset="0"/>
                <a:ea typeface="Open Sans" panose="020B0606030504020204" pitchFamily="34" charset="0"/>
                <a:cs typeface="Open Sans" panose="020B0606030504020204" pitchFamily="34" charset="0"/>
              </a:rPr>
              <a:t>()</a:t>
            </a:r>
          </a:p>
          <a:p>
            <a:pPr marL="742950" lvl="1" indent="-285750">
              <a:lnSpc>
                <a:spcPct val="150000"/>
              </a:lnSpc>
              <a:buFont typeface="Arial" panose="020B0604020202020204" pitchFamily="34" charset="0"/>
              <a:buChar char="•"/>
            </a:pPr>
            <a:r>
              <a:rPr lang="en-IN" dirty="0" err="1">
                <a:latin typeface="Open Sans" panose="020B0606030504020204" pitchFamily="34" charset="0"/>
                <a:ea typeface="Open Sans" panose="020B0606030504020204" pitchFamily="34" charset="0"/>
                <a:cs typeface="Open Sans" panose="020B0606030504020204" pitchFamily="34" charset="0"/>
              </a:rPr>
              <a:t>cluster_assign</a:t>
            </a:r>
            <a:r>
              <a:rPr lang="en-IN" dirty="0">
                <a:latin typeface="Open Sans" panose="020B0606030504020204" pitchFamily="34" charset="0"/>
                <a:ea typeface="Open Sans" panose="020B0606030504020204" pitchFamily="34" charset="0"/>
                <a:cs typeface="Open Sans" panose="020B0606030504020204" pitchFamily="34" charset="0"/>
              </a:rPr>
              <a:t>()</a:t>
            </a:r>
          </a:p>
          <a:p>
            <a:pPr marL="742950" lvl="1" indent="-285750">
              <a:lnSpc>
                <a:spcPct val="150000"/>
              </a:lnSpc>
              <a:buFont typeface="Arial" panose="020B0604020202020204" pitchFamily="34" charset="0"/>
              <a:buChar char="•"/>
            </a:pPr>
            <a:r>
              <a:rPr lang="en-IN" dirty="0" err="1">
                <a:latin typeface="Open Sans" panose="020B0606030504020204" pitchFamily="34" charset="0"/>
                <a:ea typeface="Open Sans" panose="020B0606030504020204" pitchFamily="34" charset="0"/>
                <a:cs typeface="Open Sans" panose="020B0606030504020204" pitchFamily="34" charset="0"/>
              </a:rPr>
              <a:t>label_assign</a:t>
            </a:r>
            <a:r>
              <a:rPr lang="en-IN" dirty="0">
                <a:latin typeface="Open Sans" panose="020B0606030504020204" pitchFamily="34" charset="0"/>
                <a:ea typeface="Open Sans" panose="020B0606030504020204" pitchFamily="34" charset="0"/>
                <a:cs typeface="Open Sans" panose="020B0606030504020204" pitchFamily="34" charset="0"/>
              </a:rPr>
              <a:t>()</a:t>
            </a:r>
            <a:endParaRPr lang="en-IN" dirty="0"/>
          </a:p>
        </p:txBody>
      </p:sp>
      <p:pic>
        <p:nvPicPr>
          <p:cNvPr id="8" name="Picture 7">
            <a:extLst>
              <a:ext uri="{FF2B5EF4-FFF2-40B4-BE49-F238E27FC236}">
                <a16:creationId xmlns:a16="http://schemas.microsoft.com/office/drawing/2014/main" id="{4DE98181-626C-4393-9A17-D9166027B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6989" y="4770072"/>
            <a:ext cx="2792561" cy="1629574"/>
          </a:xfrm>
          <a:prstGeom prst="rect">
            <a:avLst/>
          </a:prstGeom>
        </p:spPr>
      </p:pic>
      <p:pic>
        <p:nvPicPr>
          <p:cNvPr id="10" name="Picture 9">
            <a:extLst>
              <a:ext uri="{FF2B5EF4-FFF2-40B4-BE49-F238E27FC236}">
                <a16:creationId xmlns:a16="http://schemas.microsoft.com/office/drawing/2014/main" id="{8678BAF0-BC40-40AC-A47D-5947AD679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72" y="4770072"/>
            <a:ext cx="2447421" cy="1629574"/>
          </a:xfrm>
          <a:prstGeom prst="rect">
            <a:avLst/>
          </a:prstGeom>
        </p:spPr>
      </p:pic>
      <p:grpSp>
        <p:nvGrpSpPr>
          <p:cNvPr id="11" name="Group 10">
            <a:extLst>
              <a:ext uri="{FF2B5EF4-FFF2-40B4-BE49-F238E27FC236}">
                <a16:creationId xmlns:a16="http://schemas.microsoft.com/office/drawing/2014/main" id="{7F7A594B-E0A3-4C33-8979-B5E59BF0DE00}"/>
              </a:ext>
            </a:extLst>
          </p:cNvPr>
          <p:cNvGrpSpPr/>
          <p:nvPr/>
        </p:nvGrpSpPr>
        <p:grpSpPr>
          <a:xfrm>
            <a:off x="-46222" y="-40512"/>
            <a:ext cx="12587739" cy="6898512"/>
            <a:chOff x="0" y="-40512"/>
            <a:chExt cx="12587739" cy="6898512"/>
          </a:xfrm>
        </p:grpSpPr>
        <p:sp>
          <p:nvSpPr>
            <p:cNvPr id="12" name="Rectangle 11">
              <a:extLst>
                <a:ext uri="{FF2B5EF4-FFF2-40B4-BE49-F238E27FC236}">
                  <a16:creationId xmlns:a16="http://schemas.microsoft.com/office/drawing/2014/main" id="{4703F3DC-A26C-4331-9631-326BBEA9C77D}"/>
                </a:ext>
              </a:extLst>
            </p:cNvPr>
            <p:cNvSpPr/>
            <p:nvPr/>
          </p:nvSpPr>
          <p:spPr>
            <a:xfrm rot="16200000">
              <a:off x="11786886" y="6020135"/>
              <a:ext cx="405113" cy="11965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4FA81FC-9AEC-4F51-B6E3-6235D55C8F16}"/>
                </a:ext>
              </a:extLst>
            </p:cNvPr>
            <p:cNvSpPr/>
            <p:nvPr/>
          </p:nvSpPr>
          <p:spPr>
            <a:xfrm rot="5400000">
              <a:off x="395740" y="-436252"/>
              <a:ext cx="405113" cy="1196593"/>
            </a:xfrm>
            <a:prstGeom prst="rect">
              <a:avLst/>
            </a:prstGeom>
            <a:solidFill>
              <a:schemeClr val="accent6">
                <a:lumMod val="75000"/>
              </a:schemeClr>
            </a:soli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Straight Connector 13">
              <a:extLst>
                <a:ext uri="{FF2B5EF4-FFF2-40B4-BE49-F238E27FC236}">
                  <a16:creationId xmlns:a16="http://schemas.microsoft.com/office/drawing/2014/main" id="{CED110E6-DADE-4FD5-AE01-FE9161421E59}"/>
                </a:ext>
              </a:extLst>
            </p:cNvPr>
            <p:cNvCxnSpPr/>
            <p:nvPr/>
          </p:nvCxnSpPr>
          <p:spPr>
            <a:xfrm>
              <a:off x="0" y="5943600"/>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AE44A4A4-F1C8-47A2-A2E9-B5C0BEECEA32}"/>
                </a:ext>
              </a:extLst>
            </p:cNvPr>
            <p:cNvCxnSpPr/>
            <p:nvPr/>
          </p:nvCxnSpPr>
          <p:spPr>
            <a:xfrm>
              <a:off x="11362322" y="-13918"/>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082802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339E13AA-68DC-4B84-91AF-708EF8DF2096}"/>
              </a:ext>
            </a:extLst>
          </p:cNvPr>
          <p:cNvSpPr/>
          <p:nvPr/>
        </p:nvSpPr>
        <p:spPr>
          <a:xfrm flipH="1" flipV="1">
            <a:off x="-731713" y="564413"/>
            <a:ext cx="5526679" cy="5729173"/>
          </a:xfrm>
          <a:prstGeom prst="ellipse">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1">
            <a:extLst>
              <a:ext uri="{FF2B5EF4-FFF2-40B4-BE49-F238E27FC236}">
                <a16:creationId xmlns:a16="http://schemas.microsoft.com/office/drawing/2014/main" id="{67FCC757-58F2-42CC-BAEE-69E56AD4AE0D}"/>
              </a:ext>
            </a:extLst>
          </p:cNvPr>
          <p:cNvSpPr>
            <a:spLocks noChangeArrowheads="1"/>
          </p:cNvSpPr>
          <p:nvPr/>
        </p:nvSpPr>
        <p:spPr bwMode="auto">
          <a:xfrm>
            <a:off x="240889" y="2871282"/>
            <a:ext cx="4874035" cy="300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Initial random centroids</a:t>
            </a: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Take the Labels for the initial centroids</a:t>
            </a: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Iterative centroid updates</a:t>
            </a: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Final cluster formation</a:t>
            </a:r>
          </a:p>
          <a:p>
            <a:pPr marR="0" lvl="1" algn="just" defTabSz="914400" rtl="0" eaLnBrk="0" fontAlgn="base" latinLnBrk="0" hangingPunct="0">
              <a:lnSpc>
                <a:spcPct val="15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1FB0E74-B74D-4178-9D42-1477883161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60631" y1="19119" x2="60631" y2="19119"/>
                        <a14:foregroundMark x1="60631" y1="19119" x2="60631" y2="19119"/>
                        <a14:foregroundMark x1="78456" y1="14794" x2="83266" y2="15764"/>
                      </a14:backgroundRemoval>
                    </a14:imgEffect>
                  </a14:imgLayer>
                </a14:imgProps>
              </a:ext>
              <a:ext uri="{28A0092B-C50C-407E-A947-70E740481C1C}">
                <a14:useLocalDpi xmlns:a14="http://schemas.microsoft.com/office/drawing/2010/main" val="0"/>
              </a:ext>
            </a:extLst>
          </a:blip>
          <a:stretch>
            <a:fillRect/>
          </a:stretch>
        </p:blipFill>
        <p:spPr>
          <a:xfrm>
            <a:off x="8576845" y="1582448"/>
            <a:ext cx="1846552" cy="1846552"/>
          </a:xfrm>
          <a:prstGeom prst="rect">
            <a:avLst/>
          </a:prstGeom>
        </p:spPr>
      </p:pic>
      <p:pic>
        <p:nvPicPr>
          <p:cNvPr id="15" name="Picture 14">
            <a:extLst>
              <a:ext uri="{FF2B5EF4-FFF2-40B4-BE49-F238E27FC236}">
                <a16:creationId xmlns:a16="http://schemas.microsoft.com/office/drawing/2014/main" id="{6DE3098D-0539-4F11-9190-FB1355909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728" y="1891426"/>
            <a:ext cx="2284223" cy="1427639"/>
          </a:xfrm>
          <a:prstGeom prst="rect">
            <a:avLst/>
          </a:prstGeom>
        </p:spPr>
      </p:pic>
      <p:pic>
        <p:nvPicPr>
          <p:cNvPr id="17" name="Picture 16">
            <a:extLst>
              <a:ext uri="{FF2B5EF4-FFF2-40B4-BE49-F238E27FC236}">
                <a16:creationId xmlns:a16="http://schemas.microsoft.com/office/drawing/2014/main" id="{D41A0088-3150-4D74-9F78-DF5922E203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106" y="2001361"/>
            <a:ext cx="2373284" cy="1317704"/>
          </a:xfrm>
          <a:prstGeom prst="rect">
            <a:avLst/>
          </a:prstGeom>
        </p:spPr>
      </p:pic>
      <p:sp>
        <p:nvSpPr>
          <p:cNvPr id="19" name="TextBox 18">
            <a:extLst>
              <a:ext uri="{FF2B5EF4-FFF2-40B4-BE49-F238E27FC236}">
                <a16:creationId xmlns:a16="http://schemas.microsoft.com/office/drawing/2014/main" id="{9E7A63D3-C7C4-4E7D-BB4D-6615643DE4EA}"/>
              </a:ext>
            </a:extLst>
          </p:cNvPr>
          <p:cNvSpPr txBox="1"/>
          <p:nvPr/>
        </p:nvSpPr>
        <p:spPr>
          <a:xfrm>
            <a:off x="4912636" y="1210009"/>
            <a:ext cx="2284223" cy="369332"/>
          </a:xfrm>
          <a:prstGeom prst="rect">
            <a:avLst/>
          </a:prstGeom>
          <a:noFill/>
        </p:spPr>
        <p:txBody>
          <a:bodyPr wrap="square">
            <a:spAutoFit/>
          </a:bodyPr>
          <a:lstStyle/>
          <a:p>
            <a:pPr algn="ctr"/>
            <a:r>
              <a:rPr kumimoji="0" lang="en-US" altLang="en-US" sz="1800" b="1" i="0" u="none" strike="noStrike" cap="none" normalizeH="0" baseline="0" dirty="0">
                <a:ln>
                  <a:noFill/>
                </a:ln>
                <a:solidFill>
                  <a:schemeClr val="tx1"/>
                </a:solidFill>
                <a:effectLst/>
                <a:latin typeface="Arial" panose="020B0604020202020204" pitchFamily="34" charset="0"/>
              </a:rPr>
              <a:t>Testing Phase</a:t>
            </a:r>
            <a:endParaRPr lang="en-IN" dirty="0"/>
          </a:p>
        </p:txBody>
      </p:sp>
      <p:sp>
        <p:nvSpPr>
          <p:cNvPr id="22" name="TextBox 21">
            <a:extLst>
              <a:ext uri="{FF2B5EF4-FFF2-40B4-BE49-F238E27FC236}">
                <a16:creationId xmlns:a16="http://schemas.microsoft.com/office/drawing/2014/main" id="{017B9C48-CCB5-4CC9-98FE-AF54F21D2562}"/>
              </a:ext>
            </a:extLst>
          </p:cNvPr>
          <p:cNvSpPr txBox="1"/>
          <p:nvPr/>
        </p:nvSpPr>
        <p:spPr>
          <a:xfrm>
            <a:off x="981728" y="1209842"/>
            <a:ext cx="2284223" cy="369332"/>
          </a:xfrm>
          <a:prstGeom prst="rect">
            <a:avLst/>
          </a:prstGeom>
          <a:noFill/>
        </p:spPr>
        <p:txBody>
          <a:bodyPr wrap="square">
            <a:spAutoFit/>
          </a:bodyPr>
          <a:lstStyle/>
          <a:p>
            <a:pPr algn="ctr"/>
            <a:r>
              <a:rPr kumimoji="0" lang="en-US" altLang="en-US" sz="1800" b="1" i="0" u="none" strike="noStrike" cap="none" normalizeH="0" baseline="0" dirty="0">
                <a:ln>
                  <a:noFill/>
                </a:ln>
                <a:solidFill>
                  <a:schemeClr val="tx1"/>
                </a:solidFill>
                <a:effectLst/>
                <a:latin typeface="Arial" panose="020B0604020202020204" pitchFamily="34" charset="0"/>
              </a:rPr>
              <a:t>Training Phase</a:t>
            </a:r>
            <a:endParaRPr lang="en-IN" dirty="0"/>
          </a:p>
        </p:txBody>
      </p:sp>
      <p:sp>
        <p:nvSpPr>
          <p:cNvPr id="23" name="TextBox 22">
            <a:extLst>
              <a:ext uri="{FF2B5EF4-FFF2-40B4-BE49-F238E27FC236}">
                <a16:creationId xmlns:a16="http://schemas.microsoft.com/office/drawing/2014/main" id="{7315F120-710A-4374-BBA0-9DFA7B766FFE}"/>
              </a:ext>
            </a:extLst>
          </p:cNvPr>
          <p:cNvSpPr txBox="1"/>
          <p:nvPr/>
        </p:nvSpPr>
        <p:spPr>
          <a:xfrm>
            <a:off x="8358009" y="1177826"/>
            <a:ext cx="2284223" cy="369332"/>
          </a:xfrm>
          <a:prstGeom prst="rect">
            <a:avLst/>
          </a:prstGeom>
          <a:noFill/>
        </p:spPr>
        <p:txBody>
          <a:bodyPr wrap="square">
            <a:spAutoFit/>
          </a:bodyPr>
          <a:lstStyle/>
          <a:p>
            <a:pPr algn="ctr"/>
            <a:r>
              <a:rPr lang="en-US" b="1" dirty="0">
                <a:latin typeface="Arial" panose="020B0604020202020204" pitchFamily="34" charset="0"/>
              </a:rPr>
              <a:t>Accuracy</a:t>
            </a:r>
            <a:endParaRPr lang="en-IN" dirty="0"/>
          </a:p>
        </p:txBody>
      </p:sp>
      <p:sp>
        <p:nvSpPr>
          <p:cNvPr id="25" name="TextBox 24">
            <a:extLst>
              <a:ext uri="{FF2B5EF4-FFF2-40B4-BE49-F238E27FC236}">
                <a16:creationId xmlns:a16="http://schemas.microsoft.com/office/drawing/2014/main" id="{4AEE2FEA-2053-4AC5-BCD5-03460B9BC589}"/>
              </a:ext>
            </a:extLst>
          </p:cNvPr>
          <p:cNvSpPr txBox="1"/>
          <p:nvPr/>
        </p:nvSpPr>
        <p:spPr>
          <a:xfrm>
            <a:off x="4410906" y="3833340"/>
            <a:ext cx="3708738" cy="1077218"/>
          </a:xfrm>
          <a:prstGeom prst="rect">
            <a:avLst/>
          </a:prstGeom>
          <a:noFill/>
        </p:spPr>
        <p:txBody>
          <a:bodyPr wrap="square">
            <a:spAutoFit/>
          </a:bodyPr>
          <a:lstStyle/>
          <a:p>
            <a:pPr marL="742950" marR="0" indent="-285750" algn="l" rtl="0" eaLnBrk="0" fontAlgn="base" latinLnBrk="0" hangingPunct="0">
              <a:spcBef>
                <a:spcPts val="0"/>
              </a:spcBef>
              <a:spcAft>
                <a:spcPts val="0"/>
              </a:spcAft>
              <a:buFont typeface="Wingdings" panose="05000000000000000000" pitchFamily="2" charset="2"/>
              <a:buChar char="§"/>
            </a:pPr>
            <a:r>
              <a:rPr lang="en-US" sz="1600" b="0" i="0" kern="1200" baseline="0" dirty="0">
                <a:ln>
                  <a:noFill/>
                </a:ln>
                <a:solidFill>
                  <a:srgbClr val="000000"/>
                </a:solidFill>
                <a:effectLst/>
                <a:latin typeface="Arial" panose="020B0604020202020204" pitchFamily="34" charset="0"/>
                <a:ea typeface="+mn-ea"/>
                <a:cs typeface="+mn-cs"/>
              </a:rPr>
              <a:t>Assign test points to the nearest cluster</a:t>
            </a:r>
            <a:endParaRPr lang="en-IN" sz="1600" dirty="0">
              <a:effectLst/>
            </a:endParaRPr>
          </a:p>
          <a:p>
            <a:pPr marL="742950" marR="0" indent="-285750" algn="l" rtl="0" eaLnBrk="0" fontAlgn="base" latinLnBrk="0" hangingPunct="0">
              <a:spcBef>
                <a:spcPts val="0"/>
              </a:spcBef>
              <a:spcAft>
                <a:spcPts val="0"/>
              </a:spcAft>
              <a:buFont typeface="Wingdings" panose="05000000000000000000" pitchFamily="2" charset="2"/>
              <a:buChar char="§"/>
            </a:pPr>
            <a:r>
              <a:rPr lang="en-US" sz="1600" dirty="0">
                <a:solidFill>
                  <a:srgbClr val="000000"/>
                </a:solidFill>
                <a:latin typeface="Arial" panose="020B0604020202020204" pitchFamily="34" charset="0"/>
              </a:rPr>
              <a:t>Predicting Labels for cluster by the initial centroid label</a:t>
            </a:r>
          </a:p>
        </p:txBody>
      </p:sp>
      <p:sp>
        <p:nvSpPr>
          <p:cNvPr id="35" name="Oval 34">
            <a:extLst>
              <a:ext uri="{FF2B5EF4-FFF2-40B4-BE49-F238E27FC236}">
                <a16:creationId xmlns:a16="http://schemas.microsoft.com/office/drawing/2014/main" id="{0A114FE0-E038-4BFA-8EE1-6327EB934FE3}"/>
              </a:ext>
            </a:extLst>
          </p:cNvPr>
          <p:cNvSpPr/>
          <p:nvPr/>
        </p:nvSpPr>
        <p:spPr>
          <a:xfrm flipH="1" flipV="1">
            <a:off x="7649496" y="564413"/>
            <a:ext cx="5173566" cy="5263303"/>
          </a:xfrm>
          <a:prstGeom prst="ellipse">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274D0297-A604-452D-B983-789F0C93EF5C}"/>
              </a:ext>
            </a:extLst>
          </p:cNvPr>
          <p:cNvSpPr txBox="1"/>
          <p:nvPr/>
        </p:nvSpPr>
        <p:spPr>
          <a:xfrm>
            <a:off x="8753475" y="3686175"/>
            <a:ext cx="2781300" cy="1569660"/>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Arial" panose="020B0604020202020204" pitchFamily="34" charset="0"/>
                <a:ea typeface="Open Sans" panose="020B0606030504020204" pitchFamily="34" charset="0"/>
                <a:cs typeface="Arial" panose="020B0604020202020204" pitchFamily="34" charset="0"/>
              </a:rPr>
              <a:t>After Predicting labels, compare this into Actual labels.</a:t>
            </a:r>
          </a:p>
          <a:p>
            <a:pPr marL="285750" indent="-285750">
              <a:buFont typeface="Wingdings" panose="05000000000000000000" pitchFamily="2" charset="2"/>
              <a:buChar char="§"/>
            </a:pPr>
            <a:r>
              <a:rPr lang="en-IN" sz="1600" dirty="0">
                <a:latin typeface="Arial" panose="020B0604020202020204" pitchFamily="34" charset="0"/>
                <a:ea typeface="Open Sans" panose="020B0606030504020204" pitchFamily="34" charset="0"/>
                <a:cs typeface="Arial" panose="020B0604020202020204" pitchFamily="34" charset="0"/>
              </a:rPr>
              <a:t>By the accuracy score().</a:t>
            </a:r>
          </a:p>
          <a:p>
            <a:pPr marL="285750" indent="-285750">
              <a:buFont typeface="Wingdings" panose="05000000000000000000" pitchFamily="2" charset="2"/>
              <a:buChar char="§"/>
            </a:pPr>
            <a:r>
              <a:rPr lang="en-IN" sz="1600" dirty="0">
                <a:latin typeface="Arial" panose="020B0604020202020204" pitchFamily="34" charset="0"/>
                <a:ea typeface="Open Sans" panose="020B0606030504020204" pitchFamily="34" charset="0"/>
                <a:cs typeface="Arial" panose="020B0604020202020204" pitchFamily="34" charset="0"/>
              </a:rPr>
              <a:t>It results the  accuracy for our model prediction</a:t>
            </a:r>
          </a:p>
        </p:txBody>
      </p:sp>
      <p:grpSp>
        <p:nvGrpSpPr>
          <p:cNvPr id="29" name="Group 28">
            <a:extLst>
              <a:ext uri="{FF2B5EF4-FFF2-40B4-BE49-F238E27FC236}">
                <a16:creationId xmlns:a16="http://schemas.microsoft.com/office/drawing/2014/main" id="{75727C36-148D-4F0F-AD01-EA0C08BD9A21}"/>
              </a:ext>
            </a:extLst>
          </p:cNvPr>
          <p:cNvGrpSpPr/>
          <p:nvPr/>
        </p:nvGrpSpPr>
        <p:grpSpPr>
          <a:xfrm>
            <a:off x="-216311" y="-212744"/>
            <a:ext cx="12951534" cy="7328887"/>
            <a:chOff x="-363795" y="-253256"/>
            <a:chExt cx="12951534" cy="7328887"/>
          </a:xfrm>
        </p:grpSpPr>
        <p:sp>
          <p:nvSpPr>
            <p:cNvPr id="30" name="Rectangle 29">
              <a:extLst>
                <a:ext uri="{FF2B5EF4-FFF2-40B4-BE49-F238E27FC236}">
                  <a16:creationId xmlns:a16="http://schemas.microsoft.com/office/drawing/2014/main" id="{FA91767B-E1E3-478E-BD0D-1A17C42A5F17}"/>
                </a:ext>
              </a:extLst>
            </p:cNvPr>
            <p:cNvSpPr/>
            <p:nvPr/>
          </p:nvSpPr>
          <p:spPr>
            <a:xfrm rot="16200000">
              <a:off x="11786886" y="6020135"/>
              <a:ext cx="405113" cy="11965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D41A19CC-9E06-49ED-A51B-162EB15BFBD8}"/>
                </a:ext>
              </a:extLst>
            </p:cNvPr>
            <p:cNvSpPr/>
            <p:nvPr/>
          </p:nvSpPr>
          <p:spPr>
            <a:xfrm rot="5400000">
              <a:off x="254643" y="-436252"/>
              <a:ext cx="405113" cy="1196593"/>
            </a:xfrm>
            <a:prstGeom prst="rect">
              <a:avLst/>
            </a:prstGeom>
            <a:solidFill>
              <a:schemeClr val="accent6">
                <a:lumMod val="75000"/>
              </a:schemeClr>
            </a:soli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2" name="Straight Connector 31">
              <a:extLst>
                <a:ext uri="{FF2B5EF4-FFF2-40B4-BE49-F238E27FC236}">
                  <a16:creationId xmlns:a16="http://schemas.microsoft.com/office/drawing/2014/main" id="{4A3AEDB6-45F8-4CDE-8225-E639969CE9E6}"/>
                </a:ext>
              </a:extLst>
            </p:cNvPr>
            <p:cNvCxnSpPr/>
            <p:nvPr/>
          </p:nvCxnSpPr>
          <p:spPr>
            <a:xfrm>
              <a:off x="-363795" y="6161231"/>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23A1A46A-E93E-49D5-A2D9-8FE5A7432256}"/>
                </a:ext>
              </a:extLst>
            </p:cNvPr>
            <p:cNvCxnSpPr/>
            <p:nvPr/>
          </p:nvCxnSpPr>
          <p:spPr>
            <a:xfrm>
              <a:off x="11532243" y="-253256"/>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4236629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170781D-4E7D-4046-BD3E-69D89761B360}"/>
              </a:ext>
            </a:extLst>
          </p:cNvPr>
          <p:cNvSpPr/>
          <p:nvPr/>
        </p:nvSpPr>
        <p:spPr>
          <a:xfrm flipH="1" flipV="1">
            <a:off x="2129072" y="-179440"/>
            <a:ext cx="7374194" cy="7216879"/>
          </a:xfrm>
          <a:prstGeom prst="ellipse">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166BC7DF-14C6-42A5-B74D-1733E3E6D9B3}"/>
              </a:ext>
            </a:extLst>
          </p:cNvPr>
          <p:cNvSpPr>
            <a:spLocks noGrp="1"/>
          </p:cNvSpPr>
          <p:nvPr>
            <p:ph type="title"/>
          </p:nvPr>
        </p:nvSpPr>
        <p:spPr>
          <a:xfrm>
            <a:off x="838200" y="92843"/>
            <a:ext cx="10515600" cy="1325563"/>
          </a:xfrm>
        </p:spPr>
        <p:txBody>
          <a:bodyPr>
            <a:normAutofit/>
          </a:bodyPr>
          <a:lstStyle/>
          <a:p>
            <a:pPr algn="ctr"/>
            <a:r>
              <a:rPr lang="en-IN" sz="3200" kern="100" dirty="0">
                <a:effectLst/>
                <a:latin typeface="Open Sans" panose="020B0606030504020204" pitchFamily="34" charset="0"/>
                <a:ea typeface="Open Sans" panose="020B0606030504020204" pitchFamily="34" charset="0"/>
                <a:cs typeface="Open Sans" panose="020B0606030504020204" pitchFamily="34" charset="0"/>
              </a:rPr>
              <a:t>EXPERIMENTAL OUTCOMES</a:t>
            </a:r>
            <a:endParaRPr lang="en-IN" sz="6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B9D39783-7559-46DE-A5BB-E35B53A00C7F}"/>
              </a:ext>
            </a:extLst>
          </p:cNvPr>
          <p:cNvSpPr txBox="1"/>
          <p:nvPr/>
        </p:nvSpPr>
        <p:spPr>
          <a:xfrm>
            <a:off x="2293620" y="1432695"/>
            <a:ext cx="7604760" cy="1551707"/>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IN" kern="100" dirty="0">
                <a:effectLst/>
                <a:latin typeface="Open Sans" panose="020B0606030504020204" pitchFamily="34" charset="0"/>
                <a:ea typeface="Open Sans" panose="020B0606030504020204" pitchFamily="34" charset="0"/>
                <a:cs typeface="Open Sans" panose="020B0606030504020204" pitchFamily="34" charset="0"/>
              </a:rPr>
              <a:t>Experiment is repeated ten times for each </a:t>
            </a:r>
            <a:r>
              <a:rPr lang="en-IN" b="1" kern="10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K</a:t>
            </a:r>
            <a:r>
              <a:rPr lang="en-IN" kern="100" dirty="0">
                <a:effectLst/>
                <a:latin typeface="Open Sans" panose="020B0606030504020204" pitchFamily="34" charset="0"/>
                <a:ea typeface="Open Sans" panose="020B0606030504020204" pitchFamily="34" charset="0"/>
                <a:cs typeface="Open Sans" panose="020B0606030504020204" pitchFamily="34" charset="0"/>
              </a:rPr>
              <a:t> value. </a:t>
            </a:r>
            <a:endParaRPr lang="en-IN" kern="1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15000"/>
              </a:lnSpc>
              <a:spcAft>
                <a:spcPts val="800"/>
              </a:spcAft>
              <a:buFont typeface="Arial" panose="020B0604020202020204" pitchFamily="34" charset="0"/>
              <a:buChar char="•"/>
            </a:pPr>
            <a:r>
              <a:rPr lang="en-IN" kern="100" dirty="0">
                <a:effectLst/>
                <a:latin typeface="Open Sans" panose="020B0606030504020204" pitchFamily="34" charset="0"/>
                <a:ea typeface="Open Sans" panose="020B0606030504020204" pitchFamily="34" charset="0"/>
                <a:cs typeface="Open Sans" panose="020B0606030504020204" pitchFamily="34" charset="0"/>
              </a:rPr>
              <a:t>The average values are given.</a:t>
            </a:r>
          </a:p>
          <a:p>
            <a:pPr marL="285750" indent="-285750" algn="just">
              <a:lnSpc>
                <a:spcPct val="115000"/>
              </a:lnSpc>
              <a:spcAft>
                <a:spcPts val="800"/>
              </a:spcAft>
              <a:buFont typeface="Arial" panose="020B0604020202020204" pitchFamily="34" charset="0"/>
              <a:buChar char="•"/>
            </a:pPr>
            <a:r>
              <a:rPr lang="en-IN" kern="100" dirty="0">
                <a:effectLst/>
                <a:latin typeface="Open Sans" panose="020B0606030504020204" pitchFamily="34" charset="0"/>
                <a:ea typeface="Open Sans" panose="020B0606030504020204" pitchFamily="34" charset="0"/>
                <a:cs typeface="Open Sans" panose="020B0606030504020204" pitchFamily="34" charset="0"/>
              </a:rPr>
              <a:t>The Accuracy is differed for each value of </a:t>
            </a:r>
            <a:r>
              <a:rPr lang="en-IN" b="1" kern="1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 </a:t>
            </a:r>
            <a:r>
              <a:rPr lang="en-IN" kern="1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and centroid initialization.</a:t>
            </a:r>
            <a:endParaRPr lang="en-IN" kern="10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nvGrpSpPr>
          <p:cNvPr id="23" name="Group 22">
            <a:extLst>
              <a:ext uri="{FF2B5EF4-FFF2-40B4-BE49-F238E27FC236}">
                <a16:creationId xmlns:a16="http://schemas.microsoft.com/office/drawing/2014/main" id="{C23FA383-5484-4A1E-9579-D8D5FF60AABB}"/>
              </a:ext>
            </a:extLst>
          </p:cNvPr>
          <p:cNvGrpSpPr/>
          <p:nvPr/>
        </p:nvGrpSpPr>
        <p:grpSpPr>
          <a:xfrm>
            <a:off x="991094" y="2908202"/>
            <a:ext cx="10006854" cy="3493450"/>
            <a:chOff x="1049209" y="2969053"/>
            <a:chExt cx="10006854" cy="3493450"/>
          </a:xfrm>
        </p:grpSpPr>
        <p:sp>
          <p:nvSpPr>
            <p:cNvPr id="6" name="Oval 5">
              <a:extLst>
                <a:ext uri="{FF2B5EF4-FFF2-40B4-BE49-F238E27FC236}">
                  <a16:creationId xmlns:a16="http://schemas.microsoft.com/office/drawing/2014/main" id="{74C0933F-E5BE-4151-80EA-AF4E50798A8E}"/>
                </a:ext>
              </a:extLst>
            </p:cNvPr>
            <p:cNvSpPr/>
            <p:nvPr/>
          </p:nvSpPr>
          <p:spPr>
            <a:xfrm>
              <a:off x="1049209" y="2969053"/>
              <a:ext cx="911482" cy="919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K=4</a:t>
              </a:r>
            </a:p>
          </p:txBody>
        </p:sp>
        <p:sp>
          <p:nvSpPr>
            <p:cNvPr id="7" name="Oval 6">
              <a:extLst>
                <a:ext uri="{FF2B5EF4-FFF2-40B4-BE49-F238E27FC236}">
                  <a16:creationId xmlns:a16="http://schemas.microsoft.com/office/drawing/2014/main" id="{0FD6A69A-A665-4790-8C46-FCD13AC2C46D}"/>
                </a:ext>
              </a:extLst>
            </p:cNvPr>
            <p:cNvSpPr/>
            <p:nvPr/>
          </p:nvSpPr>
          <p:spPr>
            <a:xfrm>
              <a:off x="1957902" y="4091805"/>
              <a:ext cx="1785120" cy="17851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CLUSTER 1</a:t>
              </a:r>
            </a:p>
            <a:p>
              <a:pPr algn="ctr"/>
              <a:r>
                <a:rPr lang="en-IN" dirty="0"/>
                <a:t>8 Members</a:t>
              </a:r>
            </a:p>
          </p:txBody>
        </p:sp>
        <p:sp>
          <p:nvSpPr>
            <p:cNvPr id="8" name="Oval 7">
              <a:extLst>
                <a:ext uri="{FF2B5EF4-FFF2-40B4-BE49-F238E27FC236}">
                  <a16:creationId xmlns:a16="http://schemas.microsoft.com/office/drawing/2014/main" id="{2272E250-0FDA-494A-8A69-4836E7C67E48}"/>
                </a:ext>
              </a:extLst>
            </p:cNvPr>
            <p:cNvSpPr/>
            <p:nvPr/>
          </p:nvSpPr>
          <p:spPr>
            <a:xfrm>
              <a:off x="4310880" y="4091805"/>
              <a:ext cx="1785120" cy="17851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CLUSTER 2</a:t>
              </a:r>
            </a:p>
            <a:p>
              <a:pPr algn="ctr"/>
              <a:r>
                <a:rPr lang="en-IN" dirty="0"/>
                <a:t>8 members</a:t>
              </a:r>
            </a:p>
          </p:txBody>
        </p:sp>
        <p:sp>
          <p:nvSpPr>
            <p:cNvPr id="9" name="Oval 8">
              <a:extLst>
                <a:ext uri="{FF2B5EF4-FFF2-40B4-BE49-F238E27FC236}">
                  <a16:creationId xmlns:a16="http://schemas.microsoft.com/office/drawing/2014/main" id="{4315951A-2137-4F4C-B324-3BC54AD73E0A}"/>
                </a:ext>
              </a:extLst>
            </p:cNvPr>
            <p:cNvSpPr/>
            <p:nvPr/>
          </p:nvSpPr>
          <p:spPr>
            <a:xfrm>
              <a:off x="6873607" y="4192148"/>
              <a:ext cx="1508895" cy="150889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CLUSTER 3</a:t>
              </a:r>
            </a:p>
            <a:p>
              <a:pPr algn="ctr"/>
              <a:r>
                <a:rPr lang="en-IN" sz="1400" dirty="0"/>
                <a:t>5 members</a:t>
              </a:r>
              <a:endParaRPr lang="en-IN" dirty="0"/>
            </a:p>
          </p:txBody>
        </p:sp>
        <p:sp>
          <p:nvSpPr>
            <p:cNvPr id="10" name="Oval 9">
              <a:extLst>
                <a:ext uri="{FF2B5EF4-FFF2-40B4-BE49-F238E27FC236}">
                  <a16:creationId xmlns:a16="http://schemas.microsoft.com/office/drawing/2014/main" id="{7FCCDD85-EEA1-4142-A905-9BCB80B7AD3B}"/>
                </a:ext>
              </a:extLst>
            </p:cNvPr>
            <p:cNvSpPr/>
            <p:nvPr/>
          </p:nvSpPr>
          <p:spPr>
            <a:xfrm>
              <a:off x="9138224" y="3969729"/>
              <a:ext cx="1917839" cy="191783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CLUSTER 4</a:t>
              </a:r>
            </a:p>
            <a:p>
              <a:pPr algn="ctr"/>
              <a:r>
                <a:rPr lang="en-IN" dirty="0"/>
                <a:t>9 Members</a:t>
              </a:r>
            </a:p>
          </p:txBody>
        </p:sp>
        <p:sp>
          <p:nvSpPr>
            <p:cNvPr id="15" name="Rectangle 1">
              <a:extLst>
                <a:ext uri="{FF2B5EF4-FFF2-40B4-BE49-F238E27FC236}">
                  <a16:creationId xmlns:a16="http://schemas.microsoft.com/office/drawing/2014/main" id="{7FBCF85B-7939-4A4C-A604-57310A9CC6DB}"/>
                </a:ext>
              </a:extLst>
            </p:cNvPr>
            <p:cNvSpPr>
              <a:spLocks noChangeArrowheads="1"/>
            </p:cNvSpPr>
            <p:nvPr/>
          </p:nvSpPr>
          <p:spPr bwMode="auto">
            <a:xfrm>
              <a:off x="9756903" y="6154726"/>
              <a:ext cx="1242060"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Iris-virginica</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615209FF-1761-4736-BBC5-A70C4BBD351D}"/>
                </a:ext>
              </a:extLst>
            </p:cNvPr>
            <p:cNvSpPr txBox="1"/>
            <p:nvPr/>
          </p:nvSpPr>
          <p:spPr>
            <a:xfrm>
              <a:off x="2171700" y="6154726"/>
              <a:ext cx="124206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Iris-versicolor</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021C67E9-1E1E-4332-BEAC-55C182E233CC}"/>
                </a:ext>
              </a:extLst>
            </p:cNvPr>
            <p:cNvSpPr txBox="1"/>
            <p:nvPr/>
          </p:nvSpPr>
          <p:spPr>
            <a:xfrm>
              <a:off x="4747260" y="6149404"/>
              <a:ext cx="1326668"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a:t>
              </a:r>
              <a:r>
                <a:rPr kumimoji="0" lang="en-US" altLang="en-US"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setosa</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E1BD2C7E-94AA-4784-977D-7FA68FBA5EDF}"/>
                </a:ext>
              </a:extLst>
            </p:cNvPr>
            <p:cNvSpPr txBox="1"/>
            <p:nvPr/>
          </p:nvSpPr>
          <p:spPr>
            <a:xfrm>
              <a:off x="6964720" y="6149404"/>
              <a:ext cx="1326668"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a:t>
              </a:r>
              <a:r>
                <a:rPr kumimoji="0" lang="en-US" altLang="en-US"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setosa</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pSp>
      <p:sp>
        <p:nvSpPr>
          <p:cNvPr id="24" name="Rectangle: Rounded Corners 23">
            <a:extLst>
              <a:ext uri="{FF2B5EF4-FFF2-40B4-BE49-F238E27FC236}">
                <a16:creationId xmlns:a16="http://schemas.microsoft.com/office/drawing/2014/main" id="{32B271F0-43EB-4973-B5DF-6D4B495B85EF}"/>
              </a:ext>
            </a:extLst>
          </p:cNvPr>
          <p:cNvSpPr/>
          <p:nvPr/>
        </p:nvSpPr>
        <p:spPr>
          <a:xfrm>
            <a:off x="8115300" y="3124200"/>
            <a:ext cx="1238250" cy="7589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77.62%</a:t>
            </a:r>
          </a:p>
        </p:txBody>
      </p:sp>
      <p:grpSp>
        <p:nvGrpSpPr>
          <p:cNvPr id="25" name="Group 24">
            <a:extLst>
              <a:ext uri="{FF2B5EF4-FFF2-40B4-BE49-F238E27FC236}">
                <a16:creationId xmlns:a16="http://schemas.microsoft.com/office/drawing/2014/main" id="{CB71449D-380B-462C-96CA-2D4CC6A621AB}"/>
              </a:ext>
            </a:extLst>
          </p:cNvPr>
          <p:cNvGrpSpPr/>
          <p:nvPr/>
        </p:nvGrpSpPr>
        <p:grpSpPr>
          <a:xfrm rot="10800000">
            <a:off x="-280010" y="-3500"/>
            <a:ext cx="12821527" cy="7076694"/>
            <a:chOff x="0" y="-255706"/>
            <a:chExt cx="12821527" cy="7076694"/>
          </a:xfrm>
        </p:grpSpPr>
        <p:sp>
          <p:nvSpPr>
            <p:cNvPr id="26" name="Rectangle 25">
              <a:extLst>
                <a:ext uri="{FF2B5EF4-FFF2-40B4-BE49-F238E27FC236}">
                  <a16:creationId xmlns:a16="http://schemas.microsoft.com/office/drawing/2014/main" id="{09CDDE0E-24F8-4A86-A5F5-6CC4BCB9D822}"/>
                </a:ext>
              </a:extLst>
            </p:cNvPr>
            <p:cNvSpPr/>
            <p:nvPr/>
          </p:nvSpPr>
          <p:spPr>
            <a:xfrm rot="16200000">
              <a:off x="11786886" y="6020135"/>
              <a:ext cx="405113" cy="11965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1CD2161A-1443-4F23-9FB9-E1F7B4FA2BB5}"/>
                </a:ext>
              </a:extLst>
            </p:cNvPr>
            <p:cNvSpPr/>
            <p:nvPr/>
          </p:nvSpPr>
          <p:spPr>
            <a:xfrm rot="5400000">
              <a:off x="395740" y="-436252"/>
              <a:ext cx="405113" cy="1196593"/>
            </a:xfrm>
            <a:prstGeom prst="rect">
              <a:avLst/>
            </a:prstGeom>
            <a:solidFill>
              <a:schemeClr val="accent6">
                <a:lumMod val="75000"/>
              </a:schemeClr>
            </a:soli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8" name="Straight Connector 27">
              <a:extLst>
                <a:ext uri="{FF2B5EF4-FFF2-40B4-BE49-F238E27FC236}">
                  <a16:creationId xmlns:a16="http://schemas.microsoft.com/office/drawing/2014/main" id="{0286513E-70DF-469C-8998-97B9DE406661}"/>
                </a:ext>
              </a:extLst>
            </p:cNvPr>
            <p:cNvCxnSpPr/>
            <p:nvPr/>
          </p:nvCxnSpPr>
          <p:spPr>
            <a:xfrm>
              <a:off x="349517" y="5906588"/>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FED2A938-0F82-4FF4-A2C7-5B6CD3740F5C}"/>
                </a:ext>
              </a:extLst>
            </p:cNvPr>
            <p:cNvCxnSpPr/>
            <p:nvPr/>
          </p:nvCxnSpPr>
          <p:spPr>
            <a:xfrm>
              <a:off x="11907127" y="-255706"/>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383948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E1444443-59E2-415C-B00C-EAD983B33FE8}"/>
              </a:ext>
            </a:extLst>
          </p:cNvPr>
          <p:cNvSpPr/>
          <p:nvPr/>
        </p:nvSpPr>
        <p:spPr>
          <a:xfrm flipH="1" flipV="1">
            <a:off x="2129072" y="-179440"/>
            <a:ext cx="7374194" cy="7216879"/>
          </a:xfrm>
          <a:prstGeom prst="ellipse">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6" name="Group 15">
            <a:extLst>
              <a:ext uri="{FF2B5EF4-FFF2-40B4-BE49-F238E27FC236}">
                <a16:creationId xmlns:a16="http://schemas.microsoft.com/office/drawing/2014/main" id="{77AED11B-5E34-4332-8D0F-BA970487F396}"/>
              </a:ext>
            </a:extLst>
          </p:cNvPr>
          <p:cNvGrpSpPr/>
          <p:nvPr/>
        </p:nvGrpSpPr>
        <p:grpSpPr>
          <a:xfrm>
            <a:off x="574237" y="1424402"/>
            <a:ext cx="11043525" cy="3394260"/>
            <a:chOff x="906969" y="795752"/>
            <a:chExt cx="11043525" cy="3394260"/>
          </a:xfrm>
        </p:grpSpPr>
        <p:sp>
          <p:nvSpPr>
            <p:cNvPr id="4" name="Oval 3">
              <a:extLst>
                <a:ext uri="{FF2B5EF4-FFF2-40B4-BE49-F238E27FC236}">
                  <a16:creationId xmlns:a16="http://schemas.microsoft.com/office/drawing/2014/main" id="{FA30252E-1F50-43BD-BA77-03CC9077BC0F}"/>
                </a:ext>
              </a:extLst>
            </p:cNvPr>
            <p:cNvSpPr/>
            <p:nvPr/>
          </p:nvSpPr>
          <p:spPr>
            <a:xfrm>
              <a:off x="906969" y="855773"/>
              <a:ext cx="911482" cy="919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K=5</a:t>
              </a:r>
            </a:p>
          </p:txBody>
        </p:sp>
        <p:sp>
          <p:nvSpPr>
            <p:cNvPr id="5" name="Oval 4">
              <a:extLst>
                <a:ext uri="{FF2B5EF4-FFF2-40B4-BE49-F238E27FC236}">
                  <a16:creationId xmlns:a16="http://schemas.microsoft.com/office/drawing/2014/main" id="{9F5856CA-F95D-4EF0-B849-B6580095A3C5}"/>
                </a:ext>
              </a:extLst>
            </p:cNvPr>
            <p:cNvSpPr/>
            <p:nvPr/>
          </p:nvSpPr>
          <p:spPr>
            <a:xfrm>
              <a:off x="1516984" y="1978525"/>
              <a:ext cx="1785120" cy="17851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CLUSTER 1</a:t>
              </a:r>
            </a:p>
            <a:p>
              <a:pPr algn="ctr"/>
              <a:r>
                <a:rPr lang="en-IN" dirty="0"/>
                <a:t>7 Members</a:t>
              </a:r>
            </a:p>
          </p:txBody>
        </p:sp>
        <p:sp>
          <p:nvSpPr>
            <p:cNvPr id="6" name="Oval 5">
              <a:extLst>
                <a:ext uri="{FF2B5EF4-FFF2-40B4-BE49-F238E27FC236}">
                  <a16:creationId xmlns:a16="http://schemas.microsoft.com/office/drawing/2014/main" id="{1B430FD4-1D24-42F1-853F-4602253C20A7}"/>
                </a:ext>
              </a:extLst>
            </p:cNvPr>
            <p:cNvSpPr/>
            <p:nvPr/>
          </p:nvSpPr>
          <p:spPr>
            <a:xfrm>
              <a:off x="3772519" y="1989374"/>
              <a:ext cx="1665001" cy="166500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CLUSTER 2</a:t>
              </a:r>
            </a:p>
            <a:p>
              <a:pPr algn="ctr"/>
              <a:r>
                <a:rPr lang="en-IN" sz="1600" dirty="0"/>
                <a:t>5 members</a:t>
              </a:r>
            </a:p>
          </p:txBody>
        </p:sp>
        <p:sp>
          <p:nvSpPr>
            <p:cNvPr id="7" name="Oval 6">
              <a:extLst>
                <a:ext uri="{FF2B5EF4-FFF2-40B4-BE49-F238E27FC236}">
                  <a16:creationId xmlns:a16="http://schemas.microsoft.com/office/drawing/2014/main" id="{0A2DE282-A7D0-4C45-9010-6DF9A301303A}"/>
                </a:ext>
              </a:extLst>
            </p:cNvPr>
            <p:cNvSpPr/>
            <p:nvPr/>
          </p:nvSpPr>
          <p:spPr>
            <a:xfrm>
              <a:off x="6068032" y="2116637"/>
              <a:ext cx="1508895" cy="150889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CLUSTER 3</a:t>
              </a:r>
            </a:p>
            <a:p>
              <a:pPr algn="ctr"/>
              <a:r>
                <a:rPr lang="en-IN" sz="1400" dirty="0"/>
                <a:t>4 members</a:t>
              </a:r>
              <a:endParaRPr lang="en-IN" dirty="0"/>
            </a:p>
          </p:txBody>
        </p:sp>
        <p:sp>
          <p:nvSpPr>
            <p:cNvPr id="8" name="Oval 7">
              <a:extLst>
                <a:ext uri="{FF2B5EF4-FFF2-40B4-BE49-F238E27FC236}">
                  <a16:creationId xmlns:a16="http://schemas.microsoft.com/office/drawing/2014/main" id="{A7253DFE-A980-485F-8500-E215C297CF4B}"/>
                </a:ext>
              </a:extLst>
            </p:cNvPr>
            <p:cNvSpPr/>
            <p:nvPr/>
          </p:nvSpPr>
          <p:spPr>
            <a:xfrm>
              <a:off x="10032655" y="1775665"/>
              <a:ext cx="1917839" cy="191783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CLUSTER 5</a:t>
              </a:r>
            </a:p>
            <a:p>
              <a:pPr algn="ctr"/>
              <a:r>
                <a:rPr lang="en-IN" dirty="0"/>
                <a:t>9 Members</a:t>
              </a:r>
            </a:p>
          </p:txBody>
        </p:sp>
        <p:sp>
          <p:nvSpPr>
            <p:cNvPr id="9" name="Rectangle 1">
              <a:extLst>
                <a:ext uri="{FF2B5EF4-FFF2-40B4-BE49-F238E27FC236}">
                  <a16:creationId xmlns:a16="http://schemas.microsoft.com/office/drawing/2014/main" id="{2611B13F-A6D4-474A-9147-22B34AAFDAC7}"/>
                </a:ext>
              </a:extLst>
            </p:cNvPr>
            <p:cNvSpPr>
              <a:spLocks noChangeArrowheads="1"/>
            </p:cNvSpPr>
            <p:nvPr/>
          </p:nvSpPr>
          <p:spPr bwMode="auto">
            <a:xfrm>
              <a:off x="4127461" y="3882235"/>
              <a:ext cx="1242060"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Iris-virginica</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395A3BA-E406-4849-90F7-01D41AF364C0}"/>
                </a:ext>
              </a:extLst>
            </p:cNvPr>
            <p:cNvSpPr txBox="1"/>
            <p:nvPr/>
          </p:nvSpPr>
          <p:spPr>
            <a:xfrm>
              <a:off x="1788514" y="3882234"/>
              <a:ext cx="124206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Iris-versicolor</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8F0AD73-EDDC-4045-B59A-8B9FACE0EB1B}"/>
                </a:ext>
              </a:extLst>
            </p:cNvPr>
            <p:cNvSpPr txBox="1"/>
            <p:nvPr/>
          </p:nvSpPr>
          <p:spPr>
            <a:xfrm>
              <a:off x="8395730" y="3882235"/>
              <a:ext cx="1326668"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a:t>
              </a:r>
              <a:r>
                <a:rPr kumimoji="0" lang="en-US" altLang="en-US" sz="1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setosa</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F69E82C5-6ED8-4AA3-89F4-B815971E1BC3}"/>
                </a:ext>
              </a:extLst>
            </p:cNvPr>
            <p:cNvSpPr txBox="1"/>
            <p:nvPr/>
          </p:nvSpPr>
          <p:spPr>
            <a:xfrm>
              <a:off x="6159145" y="3882235"/>
              <a:ext cx="1326668"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Iris-versicolor</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Oval 12">
              <a:extLst>
                <a:ext uri="{FF2B5EF4-FFF2-40B4-BE49-F238E27FC236}">
                  <a16:creationId xmlns:a16="http://schemas.microsoft.com/office/drawing/2014/main" id="{E9BAB991-836B-4A3E-9E1B-B16D217A46DC}"/>
                </a:ext>
              </a:extLst>
            </p:cNvPr>
            <p:cNvSpPr/>
            <p:nvPr/>
          </p:nvSpPr>
          <p:spPr>
            <a:xfrm>
              <a:off x="8057397" y="2028503"/>
              <a:ext cx="1665001" cy="166500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CLUSTER 4</a:t>
              </a:r>
            </a:p>
            <a:p>
              <a:pPr algn="ctr"/>
              <a:r>
                <a:rPr lang="en-IN" sz="1600" dirty="0"/>
                <a:t>5 members</a:t>
              </a:r>
            </a:p>
          </p:txBody>
        </p:sp>
        <p:sp>
          <p:nvSpPr>
            <p:cNvPr id="14" name="TextBox 13">
              <a:extLst>
                <a:ext uri="{FF2B5EF4-FFF2-40B4-BE49-F238E27FC236}">
                  <a16:creationId xmlns:a16="http://schemas.microsoft.com/office/drawing/2014/main" id="{A5DD38D3-FA1D-43BB-8428-E786CE80F705}"/>
                </a:ext>
              </a:extLst>
            </p:cNvPr>
            <p:cNvSpPr txBox="1"/>
            <p:nvPr/>
          </p:nvSpPr>
          <p:spPr>
            <a:xfrm>
              <a:off x="10403486" y="3882234"/>
              <a:ext cx="124206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Iris-versicolor</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5" name="Rectangle: Rounded Corners 14">
              <a:extLst>
                <a:ext uri="{FF2B5EF4-FFF2-40B4-BE49-F238E27FC236}">
                  <a16:creationId xmlns:a16="http://schemas.microsoft.com/office/drawing/2014/main" id="{AE8301F8-4B40-417F-96C3-3C820BE0D25A}"/>
                </a:ext>
              </a:extLst>
            </p:cNvPr>
            <p:cNvSpPr/>
            <p:nvPr/>
          </p:nvSpPr>
          <p:spPr>
            <a:xfrm>
              <a:off x="8667750" y="795752"/>
              <a:ext cx="1238250" cy="75892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tx1">
                      <a:lumMod val="95000"/>
                      <a:lumOff val="5000"/>
                    </a:schemeClr>
                  </a:solidFill>
                </a:rPr>
                <a:t>76.366%</a:t>
              </a:r>
            </a:p>
          </p:txBody>
        </p:sp>
      </p:grpSp>
      <p:grpSp>
        <p:nvGrpSpPr>
          <p:cNvPr id="18" name="Group 17">
            <a:extLst>
              <a:ext uri="{FF2B5EF4-FFF2-40B4-BE49-F238E27FC236}">
                <a16:creationId xmlns:a16="http://schemas.microsoft.com/office/drawing/2014/main" id="{E779EBE7-A97A-44B9-9021-A88148A3F24A}"/>
              </a:ext>
            </a:extLst>
          </p:cNvPr>
          <p:cNvGrpSpPr/>
          <p:nvPr/>
        </p:nvGrpSpPr>
        <p:grpSpPr>
          <a:xfrm>
            <a:off x="-46222" y="-40512"/>
            <a:ext cx="12276722" cy="6898512"/>
            <a:chOff x="0" y="-40512"/>
            <a:chExt cx="12276722" cy="6898512"/>
          </a:xfrm>
        </p:grpSpPr>
        <p:sp>
          <p:nvSpPr>
            <p:cNvPr id="19" name="Rectangle 18">
              <a:extLst>
                <a:ext uri="{FF2B5EF4-FFF2-40B4-BE49-F238E27FC236}">
                  <a16:creationId xmlns:a16="http://schemas.microsoft.com/office/drawing/2014/main" id="{75FE50D2-30D3-4651-A60E-CA132491EAA3}"/>
                </a:ext>
              </a:extLst>
            </p:cNvPr>
            <p:cNvSpPr/>
            <p:nvPr/>
          </p:nvSpPr>
          <p:spPr>
            <a:xfrm>
              <a:off x="11819522" y="5661407"/>
              <a:ext cx="405113" cy="11965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61849158-199F-47B5-B9D9-221726D8D3FD}"/>
                </a:ext>
              </a:extLst>
            </p:cNvPr>
            <p:cNvSpPr/>
            <p:nvPr/>
          </p:nvSpPr>
          <p:spPr>
            <a:xfrm rot="5400000">
              <a:off x="395740" y="-436252"/>
              <a:ext cx="405113" cy="1196593"/>
            </a:xfrm>
            <a:prstGeom prst="rect">
              <a:avLst/>
            </a:prstGeom>
            <a:solidFill>
              <a:schemeClr val="accent6">
                <a:lumMod val="75000"/>
              </a:schemeClr>
            </a:soli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Straight Connector 20">
              <a:extLst>
                <a:ext uri="{FF2B5EF4-FFF2-40B4-BE49-F238E27FC236}">
                  <a16:creationId xmlns:a16="http://schemas.microsoft.com/office/drawing/2014/main" id="{9CC4CFAD-F2B8-46D9-BD0F-43B1F953BC84}"/>
                </a:ext>
              </a:extLst>
            </p:cNvPr>
            <p:cNvCxnSpPr/>
            <p:nvPr/>
          </p:nvCxnSpPr>
          <p:spPr>
            <a:xfrm>
              <a:off x="0" y="5943600"/>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671132B9-50C3-40CB-AA27-C20B09FD9F06}"/>
                </a:ext>
              </a:extLst>
            </p:cNvPr>
            <p:cNvCxnSpPr/>
            <p:nvPr/>
          </p:nvCxnSpPr>
          <p:spPr>
            <a:xfrm>
              <a:off x="11362322" y="-13918"/>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230584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84743A8-E55B-4731-8816-91A4AAC3EEAE}"/>
              </a:ext>
            </a:extLst>
          </p:cNvPr>
          <p:cNvSpPr/>
          <p:nvPr/>
        </p:nvSpPr>
        <p:spPr>
          <a:xfrm flipH="1" flipV="1">
            <a:off x="2129072" y="-179440"/>
            <a:ext cx="7374194" cy="7216879"/>
          </a:xfrm>
          <a:prstGeom prst="ellipse">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080CBCEA-1409-4253-8070-2DF342A43D25}"/>
              </a:ext>
            </a:extLst>
          </p:cNvPr>
          <p:cNvSpPr>
            <a:spLocks noGrp="1"/>
          </p:cNvSpPr>
          <p:nvPr>
            <p:ph type="title"/>
          </p:nvPr>
        </p:nvSpPr>
        <p:spPr/>
        <p:txBody>
          <a:bodyPr>
            <a:normAutofit/>
          </a:bodyPr>
          <a:lstStyle/>
          <a:p>
            <a:pPr algn="ctr"/>
            <a:r>
              <a:rPr lang="en-IN" sz="2800" dirty="0">
                <a:latin typeface="Open Sans" panose="020B0606030504020204" pitchFamily="34" charset="0"/>
                <a:ea typeface="Open Sans" panose="020B0606030504020204" pitchFamily="34" charset="0"/>
                <a:cs typeface="Open Sans" panose="020B0606030504020204" pitchFamily="34" charset="0"/>
              </a:rPr>
              <a:t>CONCLUSION</a:t>
            </a:r>
          </a:p>
        </p:txBody>
      </p:sp>
      <p:sp>
        <p:nvSpPr>
          <p:cNvPr id="4" name="TextBox 3">
            <a:extLst>
              <a:ext uri="{FF2B5EF4-FFF2-40B4-BE49-F238E27FC236}">
                <a16:creationId xmlns:a16="http://schemas.microsoft.com/office/drawing/2014/main" id="{35C3237F-CEF4-48D5-AC5A-7BF86D4814BD}"/>
              </a:ext>
            </a:extLst>
          </p:cNvPr>
          <p:cNvSpPr txBox="1"/>
          <p:nvPr/>
        </p:nvSpPr>
        <p:spPr>
          <a:xfrm>
            <a:off x="1743075" y="1860114"/>
            <a:ext cx="8705850" cy="29565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800" dirty="0">
                <a:effectLst/>
                <a:latin typeface="Open Sans" panose="020B0606030504020204" pitchFamily="34" charset="0"/>
                <a:ea typeface="Open Sans" panose="020B0606030504020204" pitchFamily="34" charset="0"/>
                <a:cs typeface="Open Sans" panose="020B0606030504020204" pitchFamily="34" charset="0"/>
              </a:rPr>
              <a:t>The K-means clustering algorithm successfully partitioned the data points into distinct clusters based on their features. The results show that the algorithm can effectively group similar data points together, achieving an average accuracy is 76.993%.</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This Accuracy score is not a common, it varies when centroids initial and dataset</a:t>
            </a:r>
            <a:endParaRPr lang="en-IN" sz="180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A9B7C065-D3E5-4B27-B1E6-452560D471CA}"/>
              </a:ext>
            </a:extLst>
          </p:cNvPr>
          <p:cNvGrpSpPr/>
          <p:nvPr/>
        </p:nvGrpSpPr>
        <p:grpSpPr>
          <a:xfrm>
            <a:off x="-46222" y="-13918"/>
            <a:ext cx="12276722" cy="6871918"/>
            <a:chOff x="0" y="-13918"/>
            <a:chExt cx="12276722" cy="6871918"/>
          </a:xfrm>
        </p:grpSpPr>
        <p:sp>
          <p:nvSpPr>
            <p:cNvPr id="7" name="Rectangle 6">
              <a:extLst>
                <a:ext uri="{FF2B5EF4-FFF2-40B4-BE49-F238E27FC236}">
                  <a16:creationId xmlns:a16="http://schemas.microsoft.com/office/drawing/2014/main" id="{B2A80A0B-1B1F-4556-948C-CC74D4085B97}"/>
                </a:ext>
              </a:extLst>
            </p:cNvPr>
            <p:cNvSpPr/>
            <p:nvPr/>
          </p:nvSpPr>
          <p:spPr>
            <a:xfrm rot="16200000">
              <a:off x="11433321" y="6005060"/>
              <a:ext cx="405113" cy="119659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61D7BFA-A9BA-4282-A1A1-8CCFD831E6C6}"/>
                </a:ext>
              </a:extLst>
            </p:cNvPr>
            <p:cNvSpPr/>
            <p:nvPr/>
          </p:nvSpPr>
          <p:spPr>
            <a:xfrm rot="10800000">
              <a:off x="46222" y="3440"/>
              <a:ext cx="405113" cy="1196593"/>
            </a:xfrm>
            <a:prstGeom prst="rect">
              <a:avLst/>
            </a:prstGeom>
            <a:solidFill>
              <a:schemeClr val="accent6">
                <a:lumMod val="75000"/>
              </a:schemeClr>
            </a:solidFill>
            <a:ln>
              <a:solidFill>
                <a:schemeClr val="accent1">
                  <a:shade val="50000"/>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5321617C-E069-4B32-8CD3-443F493907BC}"/>
                </a:ext>
              </a:extLst>
            </p:cNvPr>
            <p:cNvCxnSpPr/>
            <p:nvPr/>
          </p:nvCxnSpPr>
          <p:spPr>
            <a:xfrm>
              <a:off x="0" y="5943600"/>
              <a:ext cx="914400"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7695EADC-A3BF-49A0-BF93-EFF2EBC05E2F}"/>
                </a:ext>
              </a:extLst>
            </p:cNvPr>
            <p:cNvCxnSpPr/>
            <p:nvPr/>
          </p:nvCxnSpPr>
          <p:spPr>
            <a:xfrm>
              <a:off x="11362322" y="-13918"/>
              <a:ext cx="914400" cy="914400"/>
            </a:xfrm>
            <a:prstGeom prst="line">
              <a:avLst/>
            </a:prstGeom>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896738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795</TotalTime>
  <Words>485</Words>
  <Application>Microsoft Office PowerPoint</Application>
  <PresentationFormat>Widescreen</PresentationFormat>
  <Paragraphs>99</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Cambria Math</vt:lpstr>
      <vt:lpstr>Microsoft Sans Serif</vt:lpstr>
      <vt:lpstr>Open Sans</vt:lpstr>
      <vt:lpstr>Wingdings</vt:lpstr>
      <vt:lpstr>Office Theme</vt:lpstr>
      <vt:lpstr>CLASSIFYING  IRIS DATASET USING K-MEANS CLUSTERING </vt:lpstr>
      <vt:lpstr>INTRODUCTION</vt:lpstr>
      <vt:lpstr>DATASET OVERVIEW &amp; PREPROCESSING </vt:lpstr>
      <vt:lpstr>METHODOLOGY</vt:lpstr>
      <vt:lpstr>IMPLEMENT THE K-MEANS ALGORITHM</vt:lpstr>
      <vt:lpstr>PowerPoint Presentation</vt:lpstr>
      <vt:lpstr>EXPERIMENTAL OUTCOMES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IRIS DATASET USING K-MEANS CLUSTERING </dc:title>
  <dc:creator>Srinivas M</dc:creator>
  <cp:lastModifiedBy>Srinivas M</cp:lastModifiedBy>
  <cp:revision>38</cp:revision>
  <dcterms:created xsi:type="dcterms:W3CDTF">2025-02-21T10:30:13Z</dcterms:created>
  <dcterms:modified xsi:type="dcterms:W3CDTF">2025-04-20T15:34:14Z</dcterms:modified>
</cp:coreProperties>
</file>