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7" r:id="rId13"/>
    <p:sldId id="268" r:id="rId14"/>
    <p:sldId id="266"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07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774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76217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4583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0105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rinivas2200030391/APSSDC-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rinivas2200030391/APSSDC-Project"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04060"/>
            <a:ext cx="7477601" cy="1916430"/>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Introduction to Keyloggers</a:t>
            </a:r>
            <a:endParaRPr lang="en-US" sz="6036" dirty="0"/>
          </a:p>
        </p:txBody>
      </p:sp>
      <p:sp>
        <p:nvSpPr>
          <p:cNvPr id="6" name="Text 3"/>
          <p:cNvSpPr/>
          <p:nvPr/>
        </p:nvSpPr>
        <p:spPr>
          <a:xfrm>
            <a:off x="833199" y="4253746"/>
            <a:ext cx="747760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software tools that record a user's keyboard input, including passwords, credit card numbers, and other sensitive information. They can be used for both legitimate and malicious purposes, making them a powerful but controversial technology.</a:t>
            </a:r>
            <a:endParaRPr lang="en-US" sz="1750" dirty="0"/>
          </a:p>
        </p:txBody>
      </p:sp>
      <p:sp>
        <p:nvSpPr>
          <p:cNvPr id="7" name="Shape 4"/>
          <p:cNvSpPr/>
          <p:nvPr/>
        </p:nvSpPr>
        <p:spPr>
          <a:xfrm>
            <a:off x="833199" y="585335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836682"/>
            <a:ext cx="3421261" cy="388858"/>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by SRINIVAS KOMMIRISETTY</a:t>
            </a:r>
            <a:endParaRPr lang="en-US" sz="2187" dirty="0"/>
          </a:p>
        </p:txBody>
      </p:sp>
      <p:sp>
        <p:nvSpPr>
          <p:cNvPr id="8" name="Text 5">
            <a:extLst>
              <a:ext uri="{FF2B5EF4-FFF2-40B4-BE49-F238E27FC236}">
                <a16:creationId xmlns:a16="http://schemas.microsoft.com/office/drawing/2014/main" id="{6D659858-2021-0D19-205E-3CDF9F1C8EAC}"/>
              </a:ext>
            </a:extLst>
          </p:cNvPr>
          <p:cNvSpPr/>
          <p:nvPr/>
        </p:nvSpPr>
        <p:spPr>
          <a:xfrm>
            <a:off x="1292066" y="6225540"/>
            <a:ext cx="3421262" cy="388858"/>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GitHub URL:  </a:t>
            </a:r>
            <a:r>
              <a:rPr lang="en-US" sz="2187" b="1" dirty="0">
                <a:solidFill>
                  <a:srgbClr val="2B4150"/>
                </a:solidFill>
                <a:latin typeface="Source Sans Pro" pitchFamily="34" charset="0"/>
                <a:ea typeface="Source Sans Pro" pitchFamily="34" charset="-122"/>
                <a:cs typeface="Source Sans Pro" pitchFamily="34" charset="-120"/>
                <a:hlinkClick r:id="rId4"/>
              </a:rPr>
              <a:t>GitHub Project URL</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5">
              <a:alpha val="85000"/>
            </a:srgbClr>
          </a:solidFill>
          <a:ln/>
        </p:spPr>
      </p:sp>
      <p:sp>
        <p:nvSpPr>
          <p:cNvPr id="6" name="Text 3"/>
          <p:cNvSpPr/>
          <p:nvPr/>
        </p:nvSpPr>
        <p:spPr>
          <a:xfrm>
            <a:off x="2037993" y="934760"/>
            <a:ext cx="927175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Deployment and Usage</a:t>
            </a:r>
            <a:endParaRPr lang="en-US" sz="4374" dirty="0"/>
          </a:p>
        </p:txBody>
      </p:sp>
      <p:pic>
        <p:nvPicPr>
          <p:cNvPr id="7"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8" name="Text 4"/>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Delivery Methods</a:t>
            </a:r>
            <a:endParaRPr lang="en-US" sz="2187" dirty="0"/>
          </a:p>
        </p:txBody>
      </p:sp>
      <p:sp>
        <p:nvSpPr>
          <p:cNvPr id="9" name="Text 5"/>
          <p:cNvSpPr/>
          <p:nvPr/>
        </p:nvSpPr>
        <p:spPr>
          <a:xfrm>
            <a:off x="3482221" y="2664976"/>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deployed through various means, such as physical installation on a target device or remote distribution via email attachments or malicious downloads.</a:t>
            </a:r>
            <a:endParaRPr lang="en-US" sz="1750" dirty="0"/>
          </a:p>
        </p:txBody>
      </p:sp>
      <p:pic>
        <p:nvPicPr>
          <p:cNvPr id="10"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11" name="Text 6"/>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Operation</a:t>
            </a:r>
            <a:endParaRPr lang="en-US" sz="2187" dirty="0"/>
          </a:p>
        </p:txBody>
      </p:sp>
      <p:sp>
        <p:nvSpPr>
          <p:cNvPr id="12" name="Text 7"/>
          <p:cNvSpPr/>
          <p:nvPr/>
        </p:nvSpPr>
        <p:spPr>
          <a:xfrm>
            <a:off x="3482221" y="4442460"/>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employ sophisticated techniques to remain undetected, including hiding in system processes, utilizing encrypted communications, and mimicking legitimate software.</a:t>
            </a:r>
            <a:endParaRPr lang="en-US" sz="1750" dirty="0"/>
          </a:p>
        </p:txBody>
      </p:sp>
      <p:pic>
        <p:nvPicPr>
          <p:cNvPr id="13"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4" name="Text 8"/>
          <p:cNvSpPr/>
          <p:nvPr/>
        </p:nvSpPr>
        <p:spPr>
          <a:xfrm>
            <a:off x="3482221" y="5739527"/>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Collection</a:t>
            </a:r>
            <a:endParaRPr lang="en-US" sz="2187" dirty="0"/>
          </a:p>
        </p:txBody>
      </p:sp>
      <p:sp>
        <p:nvSpPr>
          <p:cNvPr id="15" name="Text 9"/>
          <p:cNvSpPr/>
          <p:nvPr/>
        </p:nvSpPr>
        <p:spPr>
          <a:xfrm>
            <a:off x="3482221" y="6219944"/>
            <a:ext cx="9110186" cy="666512"/>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silently record user input, including keystrokes, passwords, and sensitive information, storing the data for later retrieval or transmission to the attacker.</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833557"/>
            <a:ext cx="1007828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Ethical Considerations and Conclusion</a:t>
            </a:r>
            <a:endParaRPr lang="en-US" sz="4374" dirty="0"/>
          </a:p>
        </p:txBody>
      </p:sp>
      <p:sp>
        <p:nvSpPr>
          <p:cNvPr id="5" name="Text 3"/>
          <p:cNvSpPr/>
          <p:nvPr/>
        </p:nvSpPr>
        <p:spPr>
          <a:xfrm>
            <a:off x="2037993" y="1972270"/>
            <a:ext cx="10554414" cy="66651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are powerful tools, but their use raises important ethical concerns. It's crucial to ensure that they are deployed ethically and legally, respecting user privacy and consent.</a:t>
            </a:r>
            <a:endParaRPr lang="en-US" sz="1750" dirty="0"/>
          </a:p>
        </p:txBody>
      </p:sp>
      <p:pic>
        <p:nvPicPr>
          <p:cNvPr id="6" name="Image 0" descr="preencoded.png"/>
          <p:cNvPicPr>
            <a:picLocks noChangeAspect="1"/>
          </p:cNvPicPr>
          <p:nvPr/>
        </p:nvPicPr>
        <p:blipFill>
          <a:blip r:embed="rId3"/>
          <a:stretch>
            <a:fillRect/>
          </a:stretch>
        </p:blipFill>
        <p:spPr>
          <a:xfrm>
            <a:off x="2037993" y="2888694"/>
            <a:ext cx="555427" cy="555427"/>
          </a:xfrm>
          <a:prstGeom prst="rect">
            <a:avLst/>
          </a:prstGeom>
        </p:spPr>
      </p:pic>
      <p:sp>
        <p:nvSpPr>
          <p:cNvPr id="7" name="Text 4"/>
          <p:cNvSpPr/>
          <p:nvPr/>
        </p:nvSpPr>
        <p:spPr>
          <a:xfrm>
            <a:off x="2037993"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Ethical Use</a:t>
            </a:r>
            <a:endParaRPr lang="en-US" sz="2187" dirty="0"/>
          </a:p>
        </p:txBody>
      </p:sp>
      <p:sp>
        <p:nvSpPr>
          <p:cNvPr id="8" name="Text 5"/>
          <p:cNvSpPr/>
          <p:nvPr/>
        </p:nvSpPr>
        <p:spPr>
          <a:xfrm>
            <a:off x="2037993" y="4146709"/>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should only be used for legitimate purposes, such as monitoring employee productivity or securing sensitive information. Their misuse can violate privacy rights.</a:t>
            </a:r>
            <a:endParaRPr lang="en-US" sz="1750" dirty="0"/>
          </a:p>
        </p:txBody>
      </p:sp>
      <p:pic>
        <p:nvPicPr>
          <p:cNvPr id="9" name="Image 1" descr="preencoded.png"/>
          <p:cNvPicPr>
            <a:picLocks noChangeAspect="1"/>
          </p:cNvPicPr>
          <p:nvPr/>
        </p:nvPicPr>
        <p:blipFill>
          <a:blip r:embed="rId4"/>
          <a:stretch>
            <a:fillRect/>
          </a:stretch>
        </p:blipFill>
        <p:spPr>
          <a:xfrm>
            <a:off x="5667137" y="2888694"/>
            <a:ext cx="555427" cy="555427"/>
          </a:xfrm>
          <a:prstGeom prst="rect">
            <a:avLst/>
          </a:prstGeom>
        </p:spPr>
      </p:pic>
      <p:sp>
        <p:nvSpPr>
          <p:cNvPr id="10" name="Text 6"/>
          <p:cNvSpPr/>
          <p:nvPr/>
        </p:nvSpPr>
        <p:spPr>
          <a:xfrm>
            <a:off x="5667137"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Legal Compliance</a:t>
            </a:r>
            <a:endParaRPr lang="en-US" sz="2187" dirty="0"/>
          </a:p>
        </p:txBody>
      </p:sp>
      <p:sp>
        <p:nvSpPr>
          <p:cNvPr id="11" name="Text 7"/>
          <p:cNvSpPr/>
          <p:nvPr/>
        </p:nvSpPr>
        <p:spPr>
          <a:xfrm>
            <a:off x="5667137"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Carefully review relevant laws and regulations before using a keylogger, as its deployment may be restricted or require user consent in certain jurisdictions.</a:t>
            </a:r>
            <a:endParaRPr lang="en-US" sz="1750" dirty="0"/>
          </a:p>
        </p:txBody>
      </p:sp>
      <p:pic>
        <p:nvPicPr>
          <p:cNvPr id="12" name="Image 2" descr="preencoded.png"/>
          <p:cNvPicPr>
            <a:picLocks noChangeAspect="1"/>
          </p:cNvPicPr>
          <p:nvPr/>
        </p:nvPicPr>
        <p:blipFill>
          <a:blip r:embed="rId5"/>
          <a:stretch>
            <a:fillRect/>
          </a:stretch>
        </p:blipFill>
        <p:spPr>
          <a:xfrm>
            <a:off x="9296400" y="2888694"/>
            <a:ext cx="555427" cy="555427"/>
          </a:xfrm>
          <a:prstGeom prst="rect">
            <a:avLst/>
          </a:prstGeom>
        </p:spPr>
      </p:pic>
      <p:sp>
        <p:nvSpPr>
          <p:cNvPr id="13" name="Text 8"/>
          <p:cNvSpPr/>
          <p:nvPr/>
        </p:nvSpPr>
        <p:spPr>
          <a:xfrm>
            <a:off x="9296400" y="366629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User Responsibility</a:t>
            </a:r>
            <a:endParaRPr lang="en-US" sz="2187" dirty="0"/>
          </a:p>
        </p:txBody>
      </p:sp>
      <p:sp>
        <p:nvSpPr>
          <p:cNvPr id="14" name="Text 9"/>
          <p:cNvSpPr/>
          <p:nvPr/>
        </p:nvSpPr>
        <p:spPr>
          <a:xfrm>
            <a:off x="9296400" y="4146709"/>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 users have a moral and legal obligation to protect the privacy and security of the individuals whose actions are being monitored.</a:t>
            </a:r>
            <a:endParaRPr lang="en-US" sz="1750" dirty="0"/>
          </a:p>
        </p:txBody>
      </p:sp>
      <p:sp>
        <p:nvSpPr>
          <p:cNvPr id="15" name="Text 10"/>
          <p:cNvSpPr/>
          <p:nvPr/>
        </p:nvSpPr>
        <p:spPr>
          <a:xfrm>
            <a:off x="2037993" y="6396157"/>
            <a:ext cx="10554414"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In conclusion, keyloggers are powerful tools that can enhance cybersecurity and productivity, but their use must be balanced with ethical considerations and legal compliance. With responsible deployment, keyloggers can be valuable assets while respecting user privacy and consent.</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871717" y="669536"/>
            <a:ext cx="5554980"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cs typeface="MuseoModerno" pitchFamily="34" charset="-120"/>
              </a:rPr>
              <a:t>Output</a:t>
            </a:r>
            <a:endParaRPr lang="en-US" sz="4374" u="sng"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pic>
        <p:nvPicPr>
          <p:cNvPr id="11" name="Picture 10">
            <a:extLst>
              <a:ext uri="{FF2B5EF4-FFF2-40B4-BE49-F238E27FC236}">
                <a16:creationId xmlns:a16="http://schemas.microsoft.com/office/drawing/2014/main" id="{F5AE3BA0-DD94-21E6-BCC9-9F426E23B849}"/>
              </a:ext>
            </a:extLst>
          </p:cNvPr>
          <p:cNvPicPr>
            <a:picLocks noChangeAspect="1"/>
          </p:cNvPicPr>
          <p:nvPr/>
        </p:nvPicPr>
        <p:blipFill>
          <a:blip r:embed="rId3"/>
          <a:stretch>
            <a:fillRect/>
          </a:stretch>
        </p:blipFill>
        <p:spPr>
          <a:xfrm>
            <a:off x="753203" y="2033445"/>
            <a:ext cx="2896004" cy="3305636"/>
          </a:xfrm>
          <a:prstGeom prst="rect">
            <a:avLst/>
          </a:prstGeom>
        </p:spPr>
        <p:style>
          <a:lnRef idx="2">
            <a:schemeClr val="accent4">
              <a:shade val="15000"/>
            </a:schemeClr>
          </a:lnRef>
          <a:fillRef idx="1">
            <a:schemeClr val="accent4"/>
          </a:fillRef>
          <a:effectRef idx="0">
            <a:schemeClr val="accent4"/>
          </a:effectRef>
          <a:fontRef idx="minor">
            <a:schemeClr val="lt1"/>
          </a:fontRef>
        </p:style>
      </p:pic>
      <p:pic>
        <p:nvPicPr>
          <p:cNvPr id="8" name="Picture 7">
            <a:extLst>
              <a:ext uri="{FF2B5EF4-FFF2-40B4-BE49-F238E27FC236}">
                <a16:creationId xmlns:a16="http://schemas.microsoft.com/office/drawing/2014/main" id="{592040E0-E010-DA2D-C2A8-D80A7E326866}"/>
              </a:ext>
            </a:extLst>
          </p:cNvPr>
          <p:cNvPicPr>
            <a:picLocks noChangeAspect="1"/>
          </p:cNvPicPr>
          <p:nvPr/>
        </p:nvPicPr>
        <p:blipFill>
          <a:blip r:embed="rId4"/>
          <a:stretch>
            <a:fillRect/>
          </a:stretch>
        </p:blipFill>
        <p:spPr>
          <a:xfrm>
            <a:off x="4458487" y="1989921"/>
            <a:ext cx="9362633" cy="5266481"/>
          </a:xfrm>
          <a:prstGeom prst="rect">
            <a:avLst/>
          </a:prstGeom>
        </p:spPr>
      </p:pic>
    </p:spTree>
    <p:extLst>
      <p:ext uri="{BB962C8B-B14F-4D97-AF65-F5344CB8AC3E}">
        <p14:creationId xmlns:p14="http://schemas.microsoft.com/office/powerpoint/2010/main" val="50068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663372" y="303877"/>
            <a:ext cx="5554980" cy="694373"/>
          </a:xfrm>
          <a:prstGeom prst="rect">
            <a:avLst/>
          </a:prstGeom>
          <a:noFill/>
          <a:ln/>
        </p:spPr>
        <p:txBody>
          <a:bodyPr wrap="none" rtlCol="0" anchor="t"/>
          <a:lstStyle/>
          <a:p>
            <a:pPr marL="0" indent="0">
              <a:lnSpc>
                <a:spcPts val="5468"/>
              </a:lnSpc>
              <a:buNone/>
            </a:pPr>
            <a:r>
              <a:rPr lang="en-US" sz="4374" u="sng" dirty="0">
                <a:solidFill>
                  <a:srgbClr val="124E73"/>
                </a:solidFill>
                <a:latin typeface="MuseoModerno" pitchFamily="34" charset="0"/>
                <a:ea typeface="MuseoModerno" pitchFamily="34" charset="-122"/>
                <a:cs typeface="MuseoModerno" pitchFamily="34" charset="-120"/>
              </a:rPr>
              <a:t>Output</a:t>
            </a:r>
            <a:endParaRPr lang="en-US" sz="4374" u="sng"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pic>
        <p:nvPicPr>
          <p:cNvPr id="9" name="Picture 8">
            <a:extLst>
              <a:ext uri="{FF2B5EF4-FFF2-40B4-BE49-F238E27FC236}">
                <a16:creationId xmlns:a16="http://schemas.microsoft.com/office/drawing/2014/main" id="{DB3EF259-96BC-C996-C0DA-64468A3FE7AD}"/>
              </a:ext>
            </a:extLst>
          </p:cNvPr>
          <p:cNvPicPr>
            <a:picLocks noChangeAspect="1"/>
          </p:cNvPicPr>
          <p:nvPr/>
        </p:nvPicPr>
        <p:blipFill>
          <a:blip r:embed="rId3"/>
          <a:stretch>
            <a:fillRect/>
          </a:stretch>
        </p:blipFill>
        <p:spPr>
          <a:xfrm>
            <a:off x="531586" y="1221819"/>
            <a:ext cx="13253861" cy="6784211"/>
          </a:xfrm>
          <a:prstGeom prst="rect">
            <a:avLst/>
          </a:prstGeom>
        </p:spPr>
      </p:pic>
    </p:spTree>
    <p:extLst>
      <p:ext uri="{BB962C8B-B14F-4D97-AF65-F5344CB8AC3E}">
        <p14:creationId xmlns:p14="http://schemas.microsoft.com/office/powerpoint/2010/main" val="366922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11151"/>
            <a:ext cx="14630400" cy="8229600"/>
          </a:xfrm>
          <a:prstGeom prst="rect">
            <a:avLst/>
          </a:prstGeom>
          <a:solidFill>
            <a:srgbClr val="FFFCF5"/>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Project Link:</a:t>
            </a:r>
            <a:endParaRPr lang="en-US" sz="4374" dirty="0"/>
          </a:p>
        </p:txBody>
      </p:sp>
      <p:sp>
        <p:nvSpPr>
          <p:cNvPr id="5" name="Text 3"/>
          <p:cNvSpPr/>
          <p:nvPr/>
        </p:nvSpPr>
        <p:spPr>
          <a:xfrm>
            <a:off x="2037992" y="3706188"/>
            <a:ext cx="10997783" cy="694373"/>
          </a:xfrm>
          <a:prstGeom prst="rect">
            <a:avLst/>
          </a:prstGeom>
          <a:noFill/>
          <a:ln/>
        </p:spPr>
        <p:txBody>
          <a:bodyPr wrap="square" rtlCol="0" anchor="t"/>
          <a:lstStyle/>
          <a:p>
            <a:pPr marL="0" indent="0">
              <a:lnSpc>
                <a:spcPts val="2624"/>
              </a:lnSpc>
              <a:buNone/>
            </a:pPr>
            <a:r>
              <a:rPr lang="en-US" sz="3500" dirty="0">
                <a:latin typeface="Source Sans Pro" pitchFamily="34" charset="0"/>
                <a:ea typeface="Source Sans Pro" pitchFamily="34" charset="-122"/>
                <a:cs typeface="Source Sans Pro" pitchFamily="34" charset="-120"/>
                <a:hlinkClick r:id="rId3">
                  <a:extLst>
                    <a:ext uri="{A12FA001-AC4F-418D-AE19-62706E023703}">
                      <ahyp:hlinkClr xmlns:ahyp="http://schemas.microsoft.com/office/drawing/2018/hyperlinkcolor" val="tx"/>
                    </a:ext>
                  </a:extLst>
                </a:hlinkClick>
              </a:rPr>
              <a:t>https://github.com/srinivas2200030391/APSSDC-Project</a:t>
            </a:r>
            <a:endParaRPr lang="en-US" sz="350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spTree>
    <p:extLst>
      <p:ext uri="{BB962C8B-B14F-4D97-AF65-F5344CB8AC3E}">
        <p14:creationId xmlns:p14="http://schemas.microsoft.com/office/powerpoint/2010/main" val="352809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11151"/>
            <a:ext cx="14630400" cy="8229600"/>
          </a:xfrm>
          <a:prstGeom prst="rect">
            <a:avLst/>
          </a:prstGeom>
          <a:solidFill>
            <a:srgbClr val="FFFCF5"/>
          </a:solidFill>
          <a:ln/>
        </p:spPr>
        <p:txBody>
          <a:bodyPr/>
          <a:lstStyle/>
          <a:p>
            <a:endParaRPr lang="en-IN"/>
          </a:p>
        </p:txBody>
      </p:sp>
      <p:sp>
        <p:nvSpPr>
          <p:cNvPr id="4" name="Text 2"/>
          <p:cNvSpPr/>
          <p:nvPr/>
        </p:nvSpPr>
        <p:spPr>
          <a:xfrm>
            <a:off x="1681154" y="1137424"/>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Problem Statement</a:t>
            </a:r>
            <a:endParaRPr lang="en-US" sz="4374" dirty="0"/>
          </a:p>
        </p:txBody>
      </p:sp>
      <p:sp>
        <p:nvSpPr>
          <p:cNvPr id="5" name="Text 3"/>
          <p:cNvSpPr/>
          <p:nvPr/>
        </p:nvSpPr>
        <p:spPr>
          <a:xfrm>
            <a:off x="1681154" y="2306136"/>
            <a:ext cx="10997783" cy="4618772"/>
          </a:xfrm>
          <a:prstGeom prst="rect">
            <a:avLst/>
          </a:prstGeom>
          <a:noFill/>
          <a:ln/>
        </p:spPr>
        <p:txBody>
          <a:bodyPr wrap="square" rtlCol="0" anchor="t"/>
          <a:lstStyle/>
          <a:p>
            <a:pPr algn="just">
              <a:lnSpc>
                <a:spcPct val="150000"/>
              </a:lnSpc>
            </a:pPr>
            <a:r>
              <a:rPr lang="en-US" sz="3600" dirty="0">
                <a:latin typeface="MuseoModerno"/>
                <a:ea typeface="+mn-lt"/>
                <a:cs typeface="Times New Roman" panose="02020603050405020304" pitchFamily="18" charset="0"/>
              </a:rPr>
              <a:t>Create a powerful and secure keylogger software that effectively captures keystrokes on a target system, while also applying strong encryption and access controls to prevent unauthorized access to the captured data, ensuring privacy and integrity.</a:t>
            </a:r>
            <a:endParaRPr lang="en-US" sz="3600" dirty="0">
              <a:latin typeface="MuseoModerno"/>
              <a:ea typeface="Calibri"/>
              <a:cs typeface="Calibri"/>
            </a:endParaRPr>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endParaRPr lang="en-US" sz="1750" dirty="0"/>
          </a:p>
        </p:txBody>
      </p:sp>
    </p:spTree>
    <p:extLst>
      <p:ext uri="{BB962C8B-B14F-4D97-AF65-F5344CB8AC3E}">
        <p14:creationId xmlns:p14="http://schemas.microsoft.com/office/powerpoint/2010/main" val="19485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148120"/>
            <a:ext cx="718280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Understanding Keyloggers</a:t>
            </a:r>
            <a:endParaRPr lang="en-US" sz="4374" dirty="0"/>
          </a:p>
        </p:txBody>
      </p:sp>
      <p:pic>
        <p:nvPicPr>
          <p:cNvPr id="5" name="Image 0" descr="preencoded.png"/>
          <p:cNvPicPr>
            <a:picLocks noChangeAspect="1"/>
          </p:cNvPicPr>
          <p:nvPr/>
        </p:nvPicPr>
        <p:blipFill>
          <a:blip r:embed="rId3"/>
          <a:stretch>
            <a:fillRect/>
          </a:stretch>
        </p:blipFill>
        <p:spPr>
          <a:xfrm>
            <a:off x="2037993" y="2286833"/>
            <a:ext cx="3295888" cy="2036921"/>
          </a:xfrm>
          <a:prstGeom prst="rect">
            <a:avLst/>
          </a:prstGeom>
        </p:spPr>
      </p:pic>
      <p:sp>
        <p:nvSpPr>
          <p:cNvPr id="6" name="Text 3"/>
          <p:cNvSpPr/>
          <p:nvPr/>
        </p:nvSpPr>
        <p:spPr>
          <a:xfrm>
            <a:off x="2037993" y="460140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Definition</a:t>
            </a:r>
            <a:endParaRPr lang="en-US" sz="2187" dirty="0"/>
          </a:p>
        </p:txBody>
      </p:sp>
      <p:sp>
        <p:nvSpPr>
          <p:cNvPr id="7" name="Text 4"/>
          <p:cNvSpPr/>
          <p:nvPr/>
        </p:nvSpPr>
        <p:spPr>
          <a:xfrm>
            <a:off x="2037993" y="508182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 keylogger is a software or hardware tool that records every keystroke made on a computer, including passwords, credit card numbers, and other sensitive information.</a:t>
            </a:r>
            <a:endParaRPr lang="en-US" sz="1750" dirty="0"/>
          </a:p>
        </p:txBody>
      </p:sp>
      <p:pic>
        <p:nvPicPr>
          <p:cNvPr id="8" name="Image 1" descr="preencoded.png"/>
          <p:cNvPicPr>
            <a:picLocks noChangeAspect="1"/>
          </p:cNvPicPr>
          <p:nvPr/>
        </p:nvPicPr>
        <p:blipFill>
          <a:blip r:embed="rId4"/>
          <a:stretch>
            <a:fillRect/>
          </a:stretch>
        </p:blipFill>
        <p:spPr>
          <a:xfrm>
            <a:off x="5667137" y="2286833"/>
            <a:ext cx="3296007" cy="2037040"/>
          </a:xfrm>
          <a:prstGeom prst="rect">
            <a:avLst/>
          </a:prstGeom>
        </p:spPr>
      </p:pic>
      <p:sp>
        <p:nvSpPr>
          <p:cNvPr id="9" name="Text 5"/>
          <p:cNvSpPr/>
          <p:nvPr/>
        </p:nvSpPr>
        <p:spPr>
          <a:xfrm>
            <a:off x="5667137" y="460152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Operation</a:t>
            </a:r>
            <a:endParaRPr lang="en-US" sz="2187" dirty="0"/>
          </a:p>
        </p:txBody>
      </p:sp>
      <p:sp>
        <p:nvSpPr>
          <p:cNvPr id="10" name="Text 6"/>
          <p:cNvSpPr/>
          <p:nvPr/>
        </p:nvSpPr>
        <p:spPr>
          <a:xfrm>
            <a:off x="5667137"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installed surreptitiously to monitor user activity without their knowledge or consent, posing a serious threat to privacy and security.</a:t>
            </a:r>
            <a:endParaRPr lang="en-US" sz="1750" dirty="0"/>
          </a:p>
        </p:txBody>
      </p:sp>
      <p:pic>
        <p:nvPicPr>
          <p:cNvPr id="11" name="Image 2" descr="preencoded.png"/>
          <p:cNvPicPr>
            <a:picLocks noChangeAspect="1"/>
          </p:cNvPicPr>
          <p:nvPr/>
        </p:nvPicPr>
        <p:blipFill>
          <a:blip r:embed="rId5"/>
          <a:stretch>
            <a:fillRect/>
          </a:stretch>
        </p:blipFill>
        <p:spPr>
          <a:xfrm>
            <a:off x="9296400" y="2286833"/>
            <a:ext cx="3296007" cy="2037040"/>
          </a:xfrm>
          <a:prstGeom prst="rect">
            <a:avLst/>
          </a:prstGeom>
        </p:spPr>
      </p:pic>
      <p:sp>
        <p:nvSpPr>
          <p:cNvPr id="12" name="Text 7"/>
          <p:cNvSpPr/>
          <p:nvPr/>
        </p:nvSpPr>
        <p:spPr>
          <a:xfrm>
            <a:off x="9296400" y="4601528"/>
            <a:ext cx="3119199"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Detection and Removal</a:t>
            </a:r>
            <a:endParaRPr lang="en-US" sz="2187" dirty="0"/>
          </a:p>
        </p:txBody>
      </p:sp>
      <p:sp>
        <p:nvSpPr>
          <p:cNvPr id="13" name="Text 8"/>
          <p:cNvSpPr/>
          <p:nvPr/>
        </p:nvSpPr>
        <p:spPr>
          <a:xfrm>
            <a:off x="9296400" y="5081945"/>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While some keyloggers can be difficult to detect, there are various anti-keylogging tools and methods available to identify and remove them from a system.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16668"/>
            <a:ext cx="882026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Privacy Concerns</a:t>
            </a:r>
            <a:endParaRPr lang="en-US" sz="4374" dirty="0"/>
          </a:p>
        </p:txBody>
      </p:sp>
      <p:pic>
        <p:nvPicPr>
          <p:cNvPr id="5" name="Image 0" descr="preencoded.png"/>
          <p:cNvPicPr>
            <a:picLocks noChangeAspect="1"/>
          </p:cNvPicPr>
          <p:nvPr/>
        </p:nvPicPr>
        <p:blipFill>
          <a:blip r:embed="rId3"/>
          <a:stretch>
            <a:fillRect/>
          </a:stretch>
        </p:blipFill>
        <p:spPr>
          <a:xfrm>
            <a:off x="2037993" y="3055382"/>
            <a:ext cx="555427" cy="555427"/>
          </a:xfrm>
          <a:prstGeom prst="rect">
            <a:avLst/>
          </a:prstGeom>
        </p:spPr>
      </p:pic>
      <p:sp>
        <p:nvSpPr>
          <p:cNvPr id="6" name="Text 3"/>
          <p:cNvSpPr/>
          <p:nvPr/>
        </p:nvSpPr>
        <p:spPr>
          <a:xfrm>
            <a:off x="2037993"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Privacy Invasion</a:t>
            </a:r>
            <a:endParaRPr lang="en-US" sz="2187" dirty="0"/>
          </a:p>
        </p:txBody>
      </p:sp>
      <p:sp>
        <p:nvSpPr>
          <p:cNvPr id="7" name="Text 4"/>
          <p:cNvSpPr/>
          <p:nvPr/>
        </p:nvSpPr>
        <p:spPr>
          <a:xfrm>
            <a:off x="2037993" y="4313396"/>
            <a:ext cx="3295888" cy="1999536"/>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serious threat to individual privacy by capturing every keystroke, potentially exposing sensitive information like passwords, personal messages, and financial data.</a:t>
            </a:r>
            <a:endParaRPr lang="en-US" sz="1750" dirty="0"/>
          </a:p>
        </p:txBody>
      </p:sp>
      <p:pic>
        <p:nvPicPr>
          <p:cNvPr id="8" name="Image 1" descr="preencoded.png"/>
          <p:cNvPicPr>
            <a:picLocks noChangeAspect="1"/>
          </p:cNvPicPr>
          <p:nvPr/>
        </p:nvPicPr>
        <p:blipFill>
          <a:blip r:embed="rId4"/>
          <a:stretch>
            <a:fillRect/>
          </a:stretch>
        </p:blipFill>
        <p:spPr>
          <a:xfrm>
            <a:off x="5667137" y="3055382"/>
            <a:ext cx="555427" cy="555427"/>
          </a:xfrm>
          <a:prstGeom prst="rect">
            <a:avLst/>
          </a:prstGeom>
        </p:spPr>
      </p:pic>
      <p:sp>
        <p:nvSpPr>
          <p:cNvPr id="9" name="Text 5"/>
          <p:cNvSpPr/>
          <p:nvPr/>
        </p:nvSpPr>
        <p:spPr>
          <a:xfrm>
            <a:off x="5667137" y="3832979"/>
            <a:ext cx="3054787"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Security Vulnerabilities</a:t>
            </a:r>
            <a:endParaRPr lang="en-US" sz="2187" dirty="0"/>
          </a:p>
        </p:txBody>
      </p:sp>
      <p:sp>
        <p:nvSpPr>
          <p:cNvPr id="10" name="Text 6"/>
          <p:cNvSpPr/>
          <p:nvPr/>
        </p:nvSpPr>
        <p:spPr>
          <a:xfrm>
            <a:off x="5667137"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be used by hackers to gain unauthorized access to systems and accounts, leading to identity theft, financial fraud, and other security breaches.</a:t>
            </a:r>
            <a:endParaRPr lang="en-US" sz="1750" dirty="0"/>
          </a:p>
        </p:txBody>
      </p:sp>
      <p:pic>
        <p:nvPicPr>
          <p:cNvPr id="11" name="Image 2" descr="preencoded.png"/>
          <p:cNvPicPr>
            <a:picLocks noChangeAspect="1"/>
          </p:cNvPicPr>
          <p:nvPr/>
        </p:nvPicPr>
        <p:blipFill>
          <a:blip r:embed="rId5"/>
          <a:stretch>
            <a:fillRect/>
          </a:stretch>
        </p:blipFill>
        <p:spPr>
          <a:xfrm>
            <a:off x="9296400" y="3055382"/>
            <a:ext cx="555427" cy="555427"/>
          </a:xfrm>
          <a:prstGeom prst="rect">
            <a:avLst/>
          </a:prstGeom>
        </p:spPr>
      </p:pic>
      <p:sp>
        <p:nvSpPr>
          <p:cNvPr id="12" name="Text 7"/>
          <p:cNvSpPr/>
          <p:nvPr/>
        </p:nvSpPr>
        <p:spPr>
          <a:xfrm>
            <a:off x="9296400" y="383297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Protection</a:t>
            </a:r>
            <a:endParaRPr lang="en-US" sz="2187" dirty="0"/>
          </a:p>
        </p:txBody>
      </p:sp>
      <p:sp>
        <p:nvSpPr>
          <p:cNvPr id="13" name="Text 8"/>
          <p:cNvSpPr/>
          <p:nvPr/>
        </p:nvSpPr>
        <p:spPr>
          <a:xfrm>
            <a:off x="9296400" y="4313396"/>
            <a:ext cx="3296007" cy="1666280"/>
          </a:xfrm>
          <a:prstGeom prst="rect">
            <a:avLst/>
          </a:prstGeom>
          <a:noFill/>
          <a:ln/>
        </p:spPr>
        <p:txBody>
          <a:bodyPr wrap="square" rtlCol="0" anchor="t"/>
          <a:lstStyle/>
          <a:p>
            <a:pPr marL="0" indent="0" algn="l">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The use of keyloggers raises ethical concerns around consent, data ownership, and the need for robust data protection policies to safeguard user privacy.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909643"/>
            <a:ext cx="797480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and Cybersecurity</a:t>
            </a:r>
            <a:endParaRPr lang="en-US" sz="4374" dirty="0"/>
          </a:p>
        </p:txBody>
      </p:sp>
      <p:sp>
        <p:nvSpPr>
          <p:cNvPr id="5" name="Shape 3"/>
          <p:cNvSpPr/>
          <p:nvPr/>
        </p:nvSpPr>
        <p:spPr>
          <a:xfrm>
            <a:off x="2037993" y="3048357"/>
            <a:ext cx="3370064" cy="3271480"/>
          </a:xfrm>
          <a:prstGeom prst="roundRect">
            <a:avLst>
              <a:gd name="adj" fmla="val 2038"/>
            </a:avLst>
          </a:prstGeom>
          <a:solidFill>
            <a:srgbClr val="F6F0E4"/>
          </a:solidFill>
          <a:ln/>
        </p:spPr>
      </p:sp>
      <p:sp>
        <p:nvSpPr>
          <p:cNvPr id="6" name="Text 4"/>
          <p:cNvSpPr/>
          <p:nvPr/>
        </p:nvSpPr>
        <p:spPr>
          <a:xfrm>
            <a:off x="226016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Threat Detection</a:t>
            </a:r>
            <a:endParaRPr lang="en-US" sz="2187" dirty="0"/>
          </a:p>
        </p:txBody>
      </p:sp>
      <p:sp>
        <p:nvSpPr>
          <p:cNvPr id="7" name="Text 5"/>
          <p:cNvSpPr/>
          <p:nvPr/>
        </p:nvSpPr>
        <p:spPr>
          <a:xfrm>
            <a:off x="2260163" y="3750945"/>
            <a:ext cx="2925723" cy="2332792"/>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pose a significant threat to cybersecurity, as they can record sensitive information like login credentials, credit card numbers, and confidential data.</a:t>
            </a:r>
            <a:endParaRPr lang="en-US" sz="1750" dirty="0"/>
          </a:p>
        </p:txBody>
      </p:sp>
      <p:sp>
        <p:nvSpPr>
          <p:cNvPr id="8" name="Shape 6"/>
          <p:cNvSpPr/>
          <p:nvPr/>
        </p:nvSpPr>
        <p:spPr>
          <a:xfrm>
            <a:off x="5630228" y="3048357"/>
            <a:ext cx="3370064" cy="3271480"/>
          </a:xfrm>
          <a:prstGeom prst="roundRect">
            <a:avLst>
              <a:gd name="adj" fmla="val 2038"/>
            </a:avLst>
          </a:prstGeom>
          <a:solidFill>
            <a:srgbClr val="F6F0E4"/>
          </a:solidFill>
          <a:ln/>
        </p:spPr>
      </p:sp>
      <p:sp>
        <p:nvSpPr>
          <p:cNvPr id="9" name="Text 7"/>
          <p:cNvSpPr/>
          <p:nvPr/>
        </p:nvSpPr>
        <p:spPr>
          <a:xfrm>
            <a:off x="5852398" y="3270528"/>
            <a:ext cx="2925723"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Vulnerability Exploitation</a:t>
            </a:r>
            <a:endParaRPr lang="en-US" sz="2187" dirty="0"/>
          </a:p>
        </p:txBody>
      </p:sp>
      <p:sp>
        <p:nvSpPr>
          <p:cNvPr id="10" name="Text 8"/>
          <p:cNvSpPr/>
          <p:nvPr/>
        </p:nvSpPr>
        <p:spPr>
          <a:xfrm>
            <a:off x="5852398" y="4098131"/>
            <a:ext cx="2925723"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Cybercriminals often leverage keyloggers to gain unauthorized access to systems and networks, exploiting security vulnerabilities to steal valuable data.</a:t>
            </a:r>
            <a:endParaRPr lang="en-US" sz="1750" dirty="0"/>
          </a:p>
        </p:txBody>
      </p:sp>
      <p:sp>
        <p:nvSpPr>
          <p:cNvPr id="11" name="Shape 9"/>
          <p:cNvSpPr/>
          <p:nvPr/>
        </p:nvSpPr>
        <p:spPr>
          <a:xfrm>
            <a:off x="9222462" y="3048357"/>
            <a:ext cx="3370064" cy="3271480"/>
          </a:xfrm>
          <a:prstGeom prst="roundRect">
            <a:avLst>
              <a:gd name="adj" fmla="val 2038"/>
            </a:avLst>
          </a:prstGeom>
          <a:solidFill>
            <a:srgbClr val="F6F0E4"/>
          </a:solidFill>
          <a:ln/>
        </p:spPr>
      </p:sp>
      <p:sp>
        <p:nvSpPr>
          <p:cNvPr id="12" name="Text 10"/>
          <p:cNvSpPr/>
          <p:nvPr/>
        </p:nvSpPr>
        <p:spPr>
          <a:xfrm>
            <a:off x="9444633" y="327052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Incident Response</a:t>
            </a:r>
            <a:endParaRPr lang="en-US" sz="2187" dirty="0"/>
          </a:p>
        </p:txBody>
      </p:sp>
      <p:sp>
        <p:nvSpPr>
          <p:cNvPr id="13" name="Text 11"/>
          <p:cNvSpPr/>
          <p:nvPr/>
        </p:nvSpPr>
        <p:spPr>
          <a:xfrm>
            <a:off x="9444633" y="3750945"/>
            <a:ext cx="2925723" cy="1666280"/>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Detecting and responding to keylogger incidents is crucial for organizations to mitigate the impact of data breaches and protect their assets.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Keyloggers in Linux</a:t>
            </a:r>
            <a:endParaRPr lang="en-US" sz="4374"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 the powerful open-source operating system, offers a robust and versatile platform for developing keyloggers. Leveraging the flexibility of Linux, cybersecurity professionals and developers can create sophisticated keylogging tools to monitor user activities and enhance system security.</a:t>
            </a: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Linux-based keyloggers provide advanced features such as stealth operation, remote access, and customizable logging capabilities, making them invaluable for security testing and incident response.</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32806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258020" y="586026"/>
            <a:ext cx="6094928" cy="665321"/>
          </a:xfrm>
          <a:prstGeom prst="rect">
            <a:avLst/>
          </a:prstGeom>
          <a:noFill/>
          <a:ln/>
        </p:spPr>
        <p:txBody>
          <a:bodyPr wrap="none" rtlCol="0" anchor="t"/>
          <a:lstStyle/>
          <a:p>
            <a:pPr marL="0" indent="0">
              <a:lnSpc>
                <a:spcPts val="5239"/>
              </a:lnSpc>
              <a:buNone/>
            </a:pPr>
            <a:r>
              <a:rPr lang="en-US" sz="4192" dirty="0">
                <a:solidFill>
                  <a:srgbClr val="124E73"/>
                </a:solidFill>
                <a:latin typeface="MuseoModerno" pitchFamily="34" charset="0"/>
                <a:ea typeface="MuseoModerno" pitchFamily="34" charset="-122"/>
                <a:cs typeface="MuseoModerno" pitchFamily="34" charset="-120"/>
              </a:rPr>
              <a:t>Python and Keyloggers</a:t>
            </a:r>
            <a:endParaRPr lang="en-US" sz="4192" dirty="0"/>
          </a:p>
        </p:txBody>
      </p:sp>
      <p:sp>
        <p:nvSpPr>
          <p:cNvPr id="5" name="Text 3"/>
          <p:cNvSpPr/>
          <p:nvPr/>
        </p:nvSpPr>
        <p:spPr>
          <a:xfrm>
            <a:off x="2258020"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Powerful Integration</a:t>
            </a:r>
            <a:endParaRPr lang="en-US" sz="2096" dirty="0"/>
          </a:p>
        </p:txBody>
      </p:sp>
      <p:sp>
        <p:nvSpPr>
          <p:cNvPr id="6" name="Text 4"/>
          <p:cNvSpPr/>
          <p:nvPr/>
        </p:nvSpPr>
        <p:spPr>
          <a:xfrm>
            <a:off x="2258020"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versatility makes it an excellent choice for developing keylogging applications. Its robust libraries and cross-platform compatibility allow for seamless integration with various operating systems, including Linux.</a:t>
            </a:r>
            <a:endParaRPr lang="en-US" sz="1677" dirty="0"/>
          </a:p>
        </p:txBody>
      </p:sp>
      <p:sp>
        <p:nvSpPr>
          <p:cNvPr id="7" name="Text 5"/>
          <p:cNvSpPr/>
          <p:nvPr/>
        </p:nvSpPr>
        <p:spPr>
          <a:xfrm>
            <a:off x="4923949"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Event-Driven Logging</a:t>
            </a:r>
            <a:endParaRPr lang="en-US" sz="2096" dirty="0"/>
          </a:p>
        </p:txBody>
      </p:sp>
      <p:sp>
        <p:nvSpPr>
          <p:cNvPr id="8" name="Text 6"/>
          <p:cNvSpPr/>
          <p:nvPr/>
        </p:nvSpPr>
        <p:spPr>
          <a:xfrm>
            <a:off x="4923949" y="2661999"/>
            <a:ext cx="2138958" cy="3193256"/>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event-driven programming model is well-suited for capturing and logging keyboard events in real-time. Developers can leverage powerful libraries like </a:t>
            </a:r>
            <a:r>
              <a:rPr lang="en-US" sz="1677" b="1" dirty="0">
                <a:solidFill>
                  <a:srgbClr val="2B4150"/>
                </a:solidFill>
                <a:latin typeface="Source Sans Pro" pitchFamily="34" charset="0"/>
                <a:ea typeface="Source Sans Pro" pitchFamily="34" charset="-122"/>
                <a:cs typeface="Source Sans Pro" pitchFamily="34" charset="-120"/>
              </a:rPr>
              <a:t>pynput</a:t>
            </a:r>
            <a:r>
              <a:rPr lang="en-US" sz="1677" dirty="0">
                <a:solidFill>
                  <a:srgbClr val="2B4150"/>
                </a:solidFill>
                <a:latin typeface="Source Sans Pro" pitchFamily="34" charset="0"/>
                <a:ea typeface="Source Sans Pro" pitchFamily="34" charset="-122"/>
                <a:cs typeface="Source Sans Pro" pitchFamily="34" charset="-120"/>
              </a:rPr>
              <a:t> to monitor keyboard input and record user activity.</a:t>
            </a:r>
            <a:endParaRPr lang="en-US" sz="1677" dirty="0"/>
          </a:p>
        </p:txBody>
      </p:sp>
      <p:sp>
        <p:nvSpPr>
          <p:cNvPr id="9" name="Text 7"/>
          <p:cNvSpPr/>
          <p:nvPr/>
        </p:nvSpPr>
        <p:spPr>
          <a:xfrm>
            <a:off x="7589877"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Stealth and Evasion</a:t>
            </a:r>
            <a:endParaRPr lang="en-US" sz="2096" dirty="0"/>
          </a:p>
        </p:txBody>
      </p:sp>
      <p:sp>
        <p:nvSpPr>
          <p:cNvPr id="10" name="Text 8"/>
          <p:cNvSpPr/>
          <p:nvPr/>
        </p:nvSpPr>
        <p:spPr>
          <a:xfrm>
            <a:off x="7589877" y="2661999"/>
            <a:ext cx="2138958" cy="4789884"/>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ability to create compact, executable programs enables the development of stealthy keyloggers that can operate in the background without drawing attention. Techniques like code obfuscation and runtime optimization can further enhance the keylogger's covert nature.</a:t>
            </a:r>
            <a:endParaRPr lang="en-US" sz="1677" dirty="0"/>
          </a:p>
        </p:txBody>
      </p:sp>
      <p:sp>
        <p:nvSpPr>
          <p:cNvPr id="11" name="Text 9"/>
          <p:cNvSpPr/>
          <p:nvPr/>
        </p:nvSpPr>
        <p:spPr>
          <a:xfrm>
            <a:off x="10255806" y="1783556"/>
            <a:ext cx="2138958" cy="665559"/>
          </a:xfrm>
          <a:prstGeom prst="rect">
            <a:avLst/>
          </a:prstGeom>
          <a:noFill/>
          <a:ln/>
        </p:spPr>
        <p:txBody>
          <a:bodyPr wrap="square" rtlCol="0" anchor="t"/>
          <a:lstStyle/>
          <a:p>
            <a:pPr marL="0" indent="0">
              <a:lnSpc>
                <a:spcPts val="2620"/>
              </a:lnSpc>
              <a:buNone/>
            </a:pPr>
            <a:r>
              <a:rPr lang="en-US" sz="2096" dirty="0">
                <a:solidFill>
                  <a:srgbClr val="124E73"/>
                </a:solidFill>
                <a:latin typeface="MuseoModerno" pitchFamily="34" charset="0"/>
                <a:ea typeface="MuseoModerno" pitchFamily="34" charset="-122"/>
                <a:cs typeface="MuseoModerno" pitchFamily="34" charset="-120"/>
              </a:rPr>
              <a:t>Customization and Automation</a:t>
            </a:r>
            <a:endParaRPr lang="en-US" sz="2096" dirty="0"/>
          </a:p>
        </p:txBody>
      </p:sp>
      <p:sp>
        <p:nvSpPr>
          <p:cNvPr id="12" name="Text 10"/>
          <p:cNvSpPr/>
          <p:nvPr/>
        </p:nvSpPr>
        <p:spPr>
          <a:xfrm>
            <a:off x="10255806" y="2661999"/>
            <a:ext cx="2138958" cy="3512582"/>
          </a:xfrm>
          <a:prstGeom prst="rect">
            <a:avLst/>
          </a:prstGeom>
          <a:noFill/>
          <a:ln/>
        </p:spPr>
        <p:txBody>
          <a:bodyPr wrap="square" rtlCol="0" anchor="t"/>
          <a:lstStyle/>
          <a:p>
            <a:pPr marL="0" indent="0">
              <a:lnSpc>
                <a:spcPts val="2515"/>
              </a:lnSpc>
              <a:buNone/>
            </a:pPr>
            <a:r>
              <a:rPr lang="en-US" sz="1677" dirty="0">
                <a:solidFill>
                  <a:srgbClr val="2B4150"/>
                </a:solidFill>
                <a:latin typeface="Source Sans Pro" pitchFamily="34" charset="0"/>
                <a:ea typeface="Source Sans Pro" pitchFamily="34" charset="-122"/>
                <a:cs typeface="Source Sans Pro" pitchFamily="34" charset="-120"/>
              </a:rPr>
              <a:t>Python's extensive ecosystem of libraries and frameworks allows for the creation of highly customized keyloggers with advanced features, such as remote access, email notifications, and automatic data exfiltration.</a:t>
            </a:r>
            <a:endParaRPr lang="en-US" sz="167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651165" y="541853"/>
            <a:ext cx="8073747" cy="613529"/>
          </a:xfrm>
          <a:prstGeom prst="rect">
            <a:avLst/>
          </a:prstGeom>
          <a:noFill/>
          <a:ln/>
        </p:spPr>
        <p:txBody>
          <a:bodyPr wrap="none" rtlCol="0" anchor="t"/>
          <a:lstStyle/>
          <a:p>
            <a:pPr marL="0" indent="0">
              <a:lnSpc>
                <a:spcPts val="4832"/>
              </a:lnSpc>
              <a:buNone/>
            </a:pPr>
            <a:r>
              <a:rPr lang="en-US" sz="3866" dirty="0">
                <a:solidFill>
                  <a:srgbClr val="124E73"/>
                </a:solidFill>
                <a:latin typeface="MuseoModerno" pitchFamily="34" charset="0"/>
                <a:ea typeface="MuseoModerno" pitchFamily="34" charset="-122"/>
                <a:cs typeface="MuseoModerno" pitchFamily="34" charset="-120"/>
              </a:rPr>
              <a:t>Building a Keylogger with Python</a:t>
            </a:r>
            <a:endParaRPr lang="en-US" sz="3866" dirty="0"/>
          </a:p>
        </p:txBody>
      </p:sp>
      <p:sp>
        <p:nvSpPr>
          <p:cNvPr id="5" name="Shape 3"/>
          <p:cNvSpPr/>
          <p:nvPr/>
        </p:nvSpPr>
        <p:spPr>
          <a:xfrm>
            <a:off x="2651165" y="1548051"/>
            <a:ext cx="1165979" cy="1111687"/>
          </a:xfrm>
          <a:prstGeom prst="roundRect">
            <a:avLst>
              <a:gd name="adj" fmla="val 5299"/>
            </a:avLst>
          </a:prstGeom>
          <a:solidFill>
            <a:srgbClr val="F6F0E4"/>
          </a:solidFill>
          <a:ln/>
        </p:spPr>
      </p:sp>
      <p:sp>
        <p:nvSpPr>
          <p:cNvPr id="6" name="Text 4"/>
          <p:cNvSpPr/>
          <p:nvPr/>
        </p:nvSpPr>
        <p:spPr>
          <a:xfrm>
            <a:off x="2847499" y="1919764"/>
            <a:ext cx="11513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1</a:t>
            </a:r>
            <a:endParaRPr lang="en-US" sz="1933" dirty="0"/>
          </a:p>
        </p:txBody>
      </p:sp>
      <p:sp>
        <p:nvSpPr>
          <p:cNvPr id="7" name="Text 5"/>
          <p:cNvSpPr/>
          <p:nvPr/>
        </p:nvSpPr>
        <p:spPr>
          <a:xfrm>
            <a:off x="4013478" y="1744385"/>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Import Libraries</a:t>
            </a:r>
            <a:endParaRPr lang="en-US" sz="1933" dirty="0"/>
          </a:p>
        </p:txBody>
      </p:sp>
      <p:sp>
        <p:nvSpPr>
          <p:cNvPr id="8" name="Text 6"/>
          <p:cNvSpPr/>
          <p:nvPr/>
        </p:nvSpPr>
        <p:spPr>
          <a:xfrm>
            <a:off x="4013478" y="2168962"/>
            <a:ext cx="6313408"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Start by importing the necessary Python libraries for keylogging functionality.</a:t>
            </a:r>
            <a:endParaRPr lang="en-US" sz="1546" dirty="0"/>
          </a:p>
        </p:txBody>
      </p:sp>
      <p:sp>
        <p:nvSpPr>
          <p:cNvPr id="9" name="Shape 7"/>
          <p:cNvSpPr/>
          <p:nvPr/>
        </p:nvSpPr>
        <p:spPr>
          <a:xfrm>
            <a:off x="3915251" y="2648962"/>
            <a:ext cx="7965758" cy="12263"/>
          </a:xfrm>
          <a:prstGeom prst="rect">
            <a:avLst/>
          </a:prstGeom>
          <a:solidFill>
            <a:srgbClr val="325F7B"/>
          </a:solidFill>
          <a:ln/>
        </p:spPr>
      </p:sp>
      <p:sp>
        <p:nvSpPr>
          <p:cNvPr id="10" name="Shape 8"/>
          <p:cNvSpPr/>
          <p:nvPr/>
        </p:nvSpPr>
        <p:spPr>
          <a:xfrm>
            <a:off x="2651165" y="2757845"/>
            <a:ext cx="2331958" cy="1111687"/>
          </a:xfrm>
          <a:prstGeom prst="roundRect">
            <a:avLst>
              <a:gd name="adj" fmla="val 5299"/>
            </a:avLst>
          </a:prstGeom>
          <a:solidFill>
            <a:srgbClr val="F6F0E4"/>
          </a:solidFill>
          <a:ln/>
        </p:spPr>
      </p:sp>
      <p:sp>
        <p:nvSpPr>
          <p:cNvPr id="11" name="Text 9"/>
          <p:cNvSpPr/>
          <p:nvPr/>
        </p:nvSpPr>
        <p:spPr>
          <a:xfrm>
            <a:off x="2847499" y="3129558"/>
            <a:ext cx="136446"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2</a:t>
            </a:r>
            <a:endParaRPr lang="en-US" sz="1933" dirty="0"/>
          </a:p>
        </p:txBody>
      </p:sp>
      <p:sp>
        <p:nvSpPr>
          <p:cNvPr id="12" name="Text 10"/>
          <p:cNvSpPr/>
          <p:nvPr/>
        </p:nvSpPr>
        <p:spPr>
          <a:xfrm>
            <a:off x="5179457" y="2954179"/>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Capture Keystrokes</a:t>
            </a:r>
            <a:endParaRPr lang="en-US" sz="1933" dirty="0"/>
          </a:p>
        </p:txBody>
      </p:sp>
      <p:sp>
        <p:nvSpPr>
          <p:cNvPr id="13" name="Text 11"/>
          <p:cNvSpPr/>
          <p:nvPr/>
        </p:nvSpPr>
        <p:spPr>
          <a:xfrm>
            <a:off x="5179457" y="3378756"/>
            <a:ext cx="5734526"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Develop a script to continuously monitor and record user's keystrokes.</a:t>
            </a:r>
            <a:endParaRPr lang="en-US" sz="1546" dirty="0"/>
          </a:p>
        </p:txBody>
      </p:sp>
      <p:sp>
        <p:nvSpPr>
          <p:cNvPr id="14" name="Shape 12"/>
          <p:cNvSpPr/>
          <p:nvPr/>
        </p:nvSpPr>
        <p:spPr>
          <a:xfrm>
            <a:off x="5081230" y="3858756"/>
            <a:ext cx="6799778" cy="12263"/>
          </a:xfrm>
          <a:prstGeom prst="rect">
            <a:avLst/>
          </a:prstGeom>
          <a:solidFill>
            <a:srgbClr val="325F7B"/>
          </a:solidFill>
          <a:ln/>
        </p:spPr>
      </p:sp>
      <p:sp>
        <p:nvSpPr>
          <p:cNvPr id="15" name="Shape 13"/>
          <p:cNvSpPr/>
          <p:nvPr/>
        </p:nvSpPr>
        <p:spPr>
          <a:xfrm>
            <a:off x="2651165" y="3967639"/>
            <a:ext cx="3497937" cy="1111687"/>
          </a:xfrm>
          <a:prstGeom prst="roundRect">
            <a:avLst>
              <a:gd name="adj" fmla="val 5299"/>
            </a:avLst>
          </a:prstGeom>
          <a:solidFill>
            <a:srgbClr val="F6F0E4"/>
          </a:solidFill>
          <a:ln/>
        </p:spPr>
      </p:sp>
      <p:sp>
        <p:nvSpPr>
          <p:cNvPr id="16" name="Text 14"/>
          <p:cNvSpPr/>
          <p:nvPr/>
        </p:nvSpPr>
        <p:spPr>
          <a:xfrm>
            <a:off x="2847499" y="4339352"/>
            <a:ext cx="137993"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3</a:t>
            </a:r>
            <a:endParaRPr lang="en-US" sz="1933" dirty="0"/>
          </a:p>
        </p:txBody>
      </p:sp>
      <p:sp>
        <p:nvSpPr>
          <p:cNvPr id="17" name="Text 15"/>
          <p:cNvSpPr/>
          <p:nvPr/>
        </p:nvSpPr>
        <p:spPr>
          <a:xfrm>
            <a:off x="6345436" y="4163973"/>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Log to File</a:t>
            </a:r>
            <a:endParaRPr lang="en-US" sz="1933" dirty="0"/>
          </a:p>
        </p:txBody>
      </p:sp>
      <p:sp>
        <p:nvSpPr>
          <p:cNvPr id="18" name="Text 16"/>
          <p:cNvSpPr/>
          <p:nvPr/>
        </p:nvSpPr>
        <p:spPr>
          <a:xfrm>
            <a:off x="6345436" y="4588550"/>
            <a:ext cx="4786313" cy="294442"/>
          </a:xfrm>
          <a:prstGeom prst="rect">
            <a:avLst/>
          </a:prstGeom>
          <a:noFill/>
          <a:ln/>
        </p:spPr>
        <p:txBody>
          <a:bodyPr wrap="non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Store the captured keystrokes in a log file for later analysis.</a:t>
            </a:r>
            <a:endParaRPr lang="en-US" sz="1546" dirty="0"/>
          </a:p>
        </p:txBody>
      </p:sp>
      <p:sp>
        <p:nvSpPr>
          <p:cNvPr id="19" name="Shape 17"/>
          <p:cNvSpPr/>
          <p:nvPr/>
        </p:nvSpPr>
        <p:spPr>
          <a:xfrm>
            <a:off x="6247209" y="5068550"/>
            <a:ext cx="5633799" cy="12263"/>
          </a:xfrm>
          <a:prstGeom prst="rect">
            <a:avLst/>
          </a:prstGeom>
          <a:solidFill>
            <a:srgbClr val="325F7B"/>
          </a:solidFill>
          <a:ln/>
        </p:spPr>
      </p:sp>
      <p:sp>
        <p:nvSpPr>
          <p:cNvPr id="20" name="Shape 18"/>
          <p:cNvSpPr/>
          <p:nvPr/>
        </p:nvSpPr>
        <p:spPr>
          <a:xfrm>
            <a:off x="2651165" y="5177433"/>
            <a:ext cx="4663916" cy="1406128"/>
          </a:xfrm>
          <a:prstGeom prst="roundRect">
            <a:avLst>
              <a:gd name="adj" fmla="val 4190"/>
            </a:avLst>
          </a:prstGeom>
          <a:solidFill>
            <a:srgbClr val="F6F0E4"/>
          </a:solidFill>
          <a:ln/>
        </p:spPr>
      </p:sp>
      <p:sp>
        <p:nvSpPr>
          <p:cNvPr id="21" name="Text 19"/>
          <p:cNvSpPr/>
          <p:nvPr/>
        </p:nvSpPr>
        <p:spPr>
          <a:xfrm>
            <a:off x="2847499" y="5696307"/>
            <a:ext cx="158115" cy="368260"/>
          </a:xfrm>
          <a:prstGeom prst="rect">
            <a:avLst/>
          </a:prstGeom>
          <a:noFill/>
          <a:ln/>
        </p:spPr>
        <p:txBody>
          <a:bodyPr wrap="none" rtlCol="0" anchor="t"/>
          <a:lstStyle/>
          <a:p>
            <a:pPr marL="0" indent="0" algn="ctr">
              <a:lnSpc>
                <a:spcPts val="2899"/>
              </a:lnSpc>
              <a:buNone/>
            </a:pPr>
            <a:r>
              <a:rPr lang="en-US" sz="1933" dirty="0">
                <a:solidFill>
                  <a:srgbClr val="124E73"/>
                </a:solidFill>
                <a:latin typeface="MuseoModerno" pitchFamily="34" charset="0"/>
                <a:ea typeface="MuseoModerno" pitchFamily="34" charset="-122"/>
                <a:cs typeface="MuseoModerno" pitchFamily="34" charset="-120"/>
              </a:rPr>
              <a:t>4</a:t>
            </a:r>
            <a:endParaRPr lang="en-US" sz="1933" dirty="0"/>
          </a:p>
        </p:txBody>
      </p:sp>
      <p:sp>
        <p:nvSpPr>
          <p:cNvPr id="22" name="Text 20"/>
          <p:cNvSpPr/>
          <p:nvPr/>
        </p:nvSpPr>
        <p:spPr>
          <a:xfrm>
            <a:off x="7511415" y="5373767"/>
            <a:ext cx="2454712" cy="306824"/>
          </a:xfrm>
          <a:prstGeom prst="rect">
            <a:avLst/>
          </a:prstGeom>
          <a:noFill/>
          <a:ln/>
        </p:spPr>
        <p:txBody>
          <a:bodyPr wrap="none" rtlCol="0" anchor="t"/>
          <a:lstStyle/>
          <a:p>
            <a:pPr marL="0" indent="0" algn="l">
              <a:lnSpc>
                <a:spcPts val="2416"/>
              </a:lnSpc>
              <a:buNone/>
            </a:pPr>
            <a:r>
              <a:rPr lang="en-US" sz="1933" dirty="0">
                <a:solidFill>
                  <a:srgbClr val="124E73"/>
                </a:solidFill>
                <a:latin typeface="MuseoModerno" pitchFamily="34" charset="0"/>
                <a:ea typeface="MuseoModerno" pitchFamily="34" charset="-122"/>
                <a:cs typeface="MuseoModerno" pitchFamily="34" charset="-120"/>
              </a:rPr>
              <a:t>Add Features</a:t>
            </a:r>
            <a:endParaRPr lang="en-US" sz="1933" dirty="0"/>
          </a:p>
        </p:txBody>
      </p:sp>
      <p:sp>
        <p:nvSpPr>
          <p:cNvPr id="23" name="Text 21"/>
          <p:cNvSpPr/>
          <p:nvPr/>
        </p:nvSpPr>
        <p:spPr>
          <a:xfrm>
            <a:off x="7511415" y="5798344"/>
            <a:ext cx="4271367" cy="588883"/>
          </a:xfrm>
          <a:prstGeom prst="rect">
            <a:avLst/>
          </a:prstGeom>
          <a:noFill/>
          <a:ln/>
        </p:spPr>
        <p:txBody>
          <a:bodyPr wrap="square" rtlCol="0" anchor="t"/>
          <a:lstStyle/>
          <a:p>
            <a:pPr marL="0" indent="0" algn="l">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Enhance the keylogger with additional features like email alerts and screenshots.</a:t>
            </a:r>
            <a:endParaRPr lang="en-US" sz="1546" dirty="0"/>
          </a:p>
        </p:txBody>
      </p:sp>
      <p:sp>
        <p:nvSpPr>
          <p:cNvPr id="24" name="Text 22"/>
          <p:cNvSpPr/>
          <p:nvPr/>
        </p:nvSpPr>
        <p:spPr>
          <a:xfrm>
            <a:off x="2651165" y="6804422"/>
            <a:ext cx="9327952" cy="883325"/>
          </a:xfrm>
          <a:prstGeom prst="rect">
            <a:avLst/>
          </a:prstGeom>
          <a:noFill/>
          <a:ln/>
        </p:spPr>
        <p:txBody>
          <a:bodyPr wrap="square" rtlCol="0" anchor="t"/>
          <a:lstStyle/>
          <a:p>
            <a:pPr marL="0" indent="0">
              <a:lnSpc>
                <a:spcPts val="2319"/>
              </a:lnSpc>
              <a:buNone/>
            </a:pPr>
            <a:r>
              <a:rPr lang="en-US" sz="1546" dirty="0">
                <a:solidFill>
                  <a:srgbClr val="2B4150"/>
                </a:solidFill>
                <a:latin typeface="Source Sans Pro" pitchFamily="34" charset="0"/>
                <a:ea typeface="Source Sans Pro" pitchFamily="34" charset="-122"/>
                <a:cs typeface="Source Sans Pro" pitchFamily="34" charset="-120"/>
              </a:rPr>
              <a:t>Building a keylogger with Python involves a series of steps, from importing the required libraries to capturing keystrokes, logging them to a file, and adding advanced features like email alerts and screenshots. This allows you to create a powerful and customizable keylogging tool for various security and monitoring purposes.</a:t>
            </a:r>
            <a:endParaRPr lang="en-US" sz="154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704261"/>
            <a:ext cx="1007375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Keylogger Features and Functionality</a:t>
            </a:r>
            <a:endParaRPr lang="en-US" sz="4374" dirty="0"/>
          </a:p>
        </p:txBody>
      </p:sp>
      <p:sp>
        <p:nvSpPr>
          <p:cNvPr id="5" name="Shape 3"/>
          <p:cNvSpPr/>
          <p:nvPr/>
        </p:nvSpPr>
        <p:spPr>
          <a:xfrm>
            <a:off x="2037993" y="3092887"/>
            <a:ext cx="499943" cy="499943"/>
          </a:xfrm>
          <a:prstGeom prst="roundRect">
            <a:avLst>
              <a:gd name="adj" fmla="val 13333"/>
            </a:avLst>
          </a:prstGeom>
          <a:solidFill>
            <a:srgbClr val="F6F0E4"/>
          </a:solidFill>
          <a:ln/>
        </p:spPr>
      </p:sp>
      <p:sp>
        <p:nvSpPr>
          <p:cNvPr id="6" name="Text 4"/>
          <p:cNvSpPr/>
          <p:nvPr/>
        </p:nvSpPr>
        <p:spPr>
          <a:xfrm>
            <a:off x="2209800" y="3134558"/>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7" name="Text 5"/>
          <p:cNvSpPr/>
          <p:nvPr/>
        </p:nvSpPr>
        <p:spPr>
          <a:xfrm>
            <a:off x="2760107"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Keystroke Capture</a:t>
            </a:r>
            <a:endParaRPr lang="en-US" sz="2187" dirty="0"/>
          </a:p>
        </p:txBody>
      </p:sp>
      <p:sp>
        <p:nvSpPr>
          <p:cNvPr id="8" name="Text 6"/>
          <p:cNvSpPr/>
          <p:nvPr/>
        </p:nvSpPr>
        <p:spPr>
          <a:xfrm>
            <a:off x="2760107"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record every keystroke made on the target device, including passwords, messages, and other sensitive information.</a:t>
            </a:r>
            <a:endParaRPr lang="en-US" sz="1750" dirty="0"/>
          </a:p>
        </p:txBody>
      </p:sp>
      <p:sp>
        <p:nvSpPr>
          <p:cNvPr id="9" name="Shape 7"/>
          <p:cNvSpPr/>
          <p:nvPr/>
        </p:nvSpPr>
        <p:spPr>
          <a:xfrm>
            <a:off x="7426285" y="3092887"/>
            <a:ext cx="499943" cy="499943"/>
          </a:xfrm>
          <a:prstGeom prst="roundRect">
            <a:avLst>
              <a:gd name="adj" fmla="val 13333"/>
            </a:avLst>
          </a:prstGeom>
          <a:solidFill>
            <a:srgbClr val="F6F0E4"/>
          </a:solidFill>
          <a:ln/>
        </p:spPr>
      </p:sp>
      <p:sp>
        <p:nvSpPr>
          <p:cNvPr id="10" name="Text 8"/>
          <p:cNvSpPr/>
          <p:nvPr/>
        </p:nvSpPr>
        <p:spPr>
          <a:xfrm>
            <a:off x="7583567" y="3134558"/>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1" name="Text 9"/>
          <p:cNvSpPr/>
          <p:nvPr/>
        </p:nvSpPr>
        <p:spPr>
          <a:xfrm>
            <a:off x="8148399" y="309288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Screenshot Capture</a:t>
            </a:r>
            <a:endParaRPr lang="en-US" sz="2187" dirty="0"/>
          </a:p>
        </p:txBody>
      </p:sp>
      <p:sp>
        <p:nvSpPr>
          <p:cNvPr id="12" name="Text 10"/>
          <p:cNvSpPr/>
          <p:nvPr/>
        </p:nvSpPr>
        <p:spPr>
          <a:xfrm>
            <a:off x="8148399" y="3573304"/>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Advanced keyloggers can take periodic screenshots, providing a visual record of the user's activity.</a:t>
            </a:r>
            <a:endParaRPr lang="en-US" sz="1750" dirty="0"/>
          </a:p>
        </p:txBody>
      </p:sp>
      <p:sp>
        <p:nvSpPr>
          <p:cNvPr id="13" name="Shape 11"/>
          <p:cNvSpPr/>
          <p:nvPr/>
        </p:nvSpPr>
        <p:spPr>
          <a:xfrm>
            <a:off x="2037993" y="5045154"/>
            <a:ext cx="499943" cy="499943"/>
          </a:xfrm>
          <a:prstGeom prst="roundRect">
            <a:avLst>
              <a:gd name="adj" fmla="val 13333"/>
            </a:avLst>
          </a:prstGeom>
          <a:solidFill>
            <a:srgbClr val="F6F0E4"/>
          </a:solidFill>
          <a:ln/>
        </p:spPr>
      </p:sp>
      <p:sp>
        <p:nvSpPr>
          <p:cNvPr id="14" name="Text 12"/>
          <p:cNvSpPr/>
          <p:nvPr/>
        </p:nvSpPr>
        <p:spPr>
          <a:xfrm>
            <a:off x="2194203" y="5086826"/>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Stealth Mode</a:t>
            </a:r>
            <a:endParaRPr lang="en-US" sz="2187" dirty="0"/>
          </a:p>
        </p:txBody>
      </p:sp>
      <p:sp>
        <p:nvSpPr>
          <p:cNvPr id="16" name="Text 14"/>
          <p:cNvSpPr/>
          <p:nvPr/>
        </p:nvSpPr>
        <p:spPr>
          <a:xfrm>
            <a:off x="2760107"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Keyloggers can operate in complete stealth, hiding from the user and evading detection by security software.</a:t>
            </a:r>
            <a:endParaRPr lang="en-US" sz="1750" dirty="0"/>
          </a:p>
        </p:txBody>
      </p:sp>
      <p:sp>
        <p:nvSpPr>
          <p:cNvPr id="17" name="Shape 15"/>
          <p:cNvSpPr/>
          <p:nvPr/>
        </p:nvSpPr>
        <p:spPr>
          <a:xfrm>
            <a:off x="7426285" y="5045154"/>
            <a:ext cx="499943" cy="499943"/>
          </a:xfrm>
          <a:prstGeom prst="roundRect">
            <a:avLst>
              <a:gd name="adj" fmla="val 13333"/>
            </a:avLst>
          </a:prstGeom>
          <a:solidFill>
            <a:srgbClr val="F6F0E4"/>
          </a:solidFill>
          <a:ln/>
        </p:spPr>
      </p:sp>
      <p:sp>
        <p:nvSpPr>
          <p:cNvPr id="18" name="Text 16"/>
          <p:cNvSpPr/>
          <p:nvPr/>
        </p:nvSpPr>
        <p:spPr>
          <a:xfrm>
            <a:off x="7568922" y="5086826"/>
            <a:ext cx="21467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Remote Access</a:t>
            </a:r>
            <a:endParaRPr lang="en-US" sz="2187" dirty="0"/>
          </a:p>
        </p:txBody>
      </p:sp>
      <p:sp>
        <p:nvSpPr>
          <p:cNvPr id="20" name="Text 18"/>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B4150"/>
                </a:solidFill>
                <a:latin typeface="Source Sans Pro" pitchFamily="34" charset="0"/>
                <a:ea typeface="Source Sans Pro" pitchFamily="34" charset="-122"/>
                <a:cs typeface="Source Sans Pro" pitchFamily="34" charset="-120"/>
              </a:rPr>
              <a:t>Many keyloggers allow remote access, enabling the attacker to view the captured data from a separate location.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1048</Words>
  <Application>Microsoft Office PowerPoint</Application>
  <PresentationFormat>Custom</PresentationFormat>
  <Paragraphs>100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KOMMIRISETTY SRINIVAS</cp:lastModifiedBy>
  <cp:revision>7</cp:revision>
  <dcterms:created xsi:type="dcterms:W3CDTF">2024-06-12T09:41:29Z</dcterms:created>
  <dcterms:modified xsi:type="dcterms:W3CDTF">2024-06-13T13:26:12Z</dcterms:modified>
</cp:coreProperties>
</file>