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91" r:id="rId3"/>
    <p:sldId id="258" r:id="rId4"/>
    <p:sldId id="286" r:id="rId5"/>
    <p:sldId id="287" r:id="rId6"/>
    <p:sldId id="263" r:id="rId7"/>
    <p:sldId id="264" r:id="rId8"/>
    <p:sldId id="290" r:id="rId9"/>
    <p:sldId id="277" r:id="rId10"/>
    <p:sldId id="292" r:id="rId11"/>
    <p:sldId id="265" r:id="rId12"/>
    <p:sldId id="293" r:id="rId13"/>
    <p:sldId id="278" r:id="rId14"/>
    <p:sldId id="271" r:id="rId15"/>
    <p:sldId id="272" r:id="rId16"/>
    <p:sldId id="295" r:id="rId17"/>
    <p:sldId id="29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3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31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7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056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4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8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0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9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8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6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694C-B0CE-4418-9150-6D7BE92C3E5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63C5D5-CAF0-465B-887C-0C8829923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3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List.doc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List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15" y="915871"/>
            <a:ext cx="9601196" cy="1441028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2700" b="1" dirty="0">
                <a:solidFill>
                  <a:schemeClr val="tx1"/>
                </a:solidFill>
                <a:latin typeface="+mn-lt"/>
              </a:rPr>
              <a:t>Investigation into the application of Model Transformation to Data 								Transformation</a:t>
            </a:r>
            <a:br>
              <a:rPr lang="en-US" sz="2700" b="1" dirty="0">
                <a:solidFill>
                  <a:schemeClr val="tx1"/>
                </a:solidFill>
                <a:latin typeface="+mn-lt"/>
              </a:rPr>
            </a:br>
            <a:r>
              <a:rPr lang="en-US" sz="2700" b="1" dirty="0">
                <a:solidFill>
                  <a:schemeClr val="tx1"/>
                </a:solidFill>
                <a:latin typeface="+mn-lt"/>
              </a:rPr>
              <a:t>							Plan B, Research Project</a:t>
            </a:r>
            <a:br>
              <a:rPr lang="en-US" b="1" dirty="0">
                <a:solidFill>
                  <a:schemeClr val="tx1"/>
                </a:solidFill>
                <a:latin typeface="+mn-lt"/>
              </a:rPr>
            </a:b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>
                <a:latin typeface="Arial Narrow" panose="020B0606020202030204" pitchFamily="34" charset="0"/>
              </a:rPr>
              <a:t>Presented in partial fulfilment for the requirements </a:t>
            </a:r>
          </a:p>
          <a:p>
            <a:pPr marL="0" indent="0" algn="ctr">
              <a:buNone/>
            </a:pPr>
            <a:r>
              <a:rPr lang="en-IN" dirty="0">
                <a:latin typeface="Arial Narrow" panose="020B0606020202030204" pitchFamily="34" charset="0"/>
              </a:rPr>
              <a:t>     for the degree Master of Science in Computer and Information Science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				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				SRINIVAS BALASUBRAMANIAN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	     	  Option: INFORMATION ANALYTICS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	     	    Advisor: Dr. Joshua C </a:t>
            </a:r>
            <a:r>
              <a:rPr lang="en-US" sz="2400" dirty="0"/>
              <a:t>Nwokeji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IN" dirty="0"/>
              <a:t>			                      		April 2017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8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/>
          <a:lstStyle/>
          <a:p>
            <a:pPr algn="ctr"/>
            <a:r>
              <a:rPr lang="en-US" dirty="0"/>
              <a:t>EXPERIMENT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10748"/>
            <a:ext cx="4629252" cy="4681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330" y="1510748"/>
            <a:ext cx="7445917" cy="46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9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5086"/>
          </a:xfrm>
        </p:spPr>
        <p:txBody>
          <a:bodyPr/>
          <a:lstStyle/>
          <a:p>
            <a:pPr algn="ctr"/>
            <a:r>
              <a:rPr lang="en-US" dirty="0"/>
              <a:t>EXPERIMENT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966" y="1930400"/>
            <a:ext cx="5943600" cy="341820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4427" y="1698783"/>
            <a:ext cx="4492356" cy="46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6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pPr algn="ctr"/>
            <a:r>
              <a:rPr lang="en-US" dirty="0"/>
              <a:t>EXPERIMENT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373" y="1470991"/>
            <a:ext cx="7474225" cy="4505739"/>
          </a:xfrm>
          <a:prstGeom prst="rect">
            <a:avLst/>
          </a:prstGeom>
        </p:spPr>
      </p:pic>
      <p:pic>
        <p:nvPicPr>
          <p:cNvPr id="5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09347"/>
            <a:ext cx="2486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4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/>
          <a:lstStyle/>
          <a:p>
            <a:pPr algn="ctr"/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hlinkClick r:id="rId2" action="ppaction://hlinkfile"/>
              </a:rPr>
              <a:t>Example 2</a:t>
            </a:r>
            <a:r>
              <a:rPr lang="en-US" sz="1800" dirty="0"/>
              <a:t>: </a:t>
            </a:r>
            <a:r>
              <a:rPr lang="en-US" sz="1600" dirty="0"/>
              <a:t>Shows a simple transformation of List to MS Office Excel Sheet.</a:t>
            </a:r>
          </a:p>
          <a:p>
            <a:endParaRPr lang="en-US" sz="1600" dirty="0"/>
          </a:p>
          <a:p>
            <a:r>
              <a:rPr lang="en-US" sz="1600" dirty="0"/>
              <a:t>The table in the Web page is not in an editable format so transforming that to the Excel Sheet.</a:t>
            </a:r>
          </a:p>
        </p:txBody>
      </p:sp>
    </p:spTree>
    <p:extLst>
      <p:ext uri="{BB962C8B-B14F-4D97-AF65-F5344CB8AC3E}">
        <p14:creationId xmlns:p14="http://schemas.microsoft.com/office/powerpoint/2010/main" val="362020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85" y="1930400"/>
            <a:ext cx="6903701" cy="3881437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27" y="1166191"/>
            <a:ext cx="4717774" cy="498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Target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81" y="1696762"/>
            <a:ext cx="6903701" cy="3881437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44070" y="2273631"/>
            <a:ext cx="3644347" cy="252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5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/>
          <a:lstStyle/>
          <a:p>
            <a:pPr algn="ctr"/>
            <a:r>
              <a:rPr lang="en-US" dirty="0"/>
              <a:t>EXPERIMENT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809" y="1775792"/>
            <a:ext cx="6520069" cy="46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0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EXPERIMENT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599" y="1270000"/>
            <a:ext cx="649605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9" y="3860800"/>
            <a:ext cx="6338958" cy="26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09" y="609600"/>
            <a:ext cx="9394318" cy="1320800"/>
          </a:xfrm>
        </p:spPr>
        <p:txBody>
          <a:bodyPr/>
          <a:lstStyle/>
          <a:p>
            <a:pPr algn="ctr"/>
            <a:r>
              <a:rPr lang="en-US" dirty="0"/>
              <a:t>LIMITATIONS,CONCLUSION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Less Investment &amp; Time Consuming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Well Expertise in Model Transformation Languages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Research dealt only with the sample of minimum five values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2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374" y="159026"/>
            <a:ext cx="8596668" cy="1161774"/>
          </a:xfrm>
        </p:spPr>
        <p:txBody>
          <a:bodyPr/>
          <a:lstStyle/>
          <a:p>
            <a:r>
              <a:rPr lang="en-US" dirty="0"/>
              <a:t>							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8139"/>
            <a:ext cx="9255336" cy="5486400"/>
          </a:xfrm>
        </p:spPr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Problem Definition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Proposed Solution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Comparisons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Methodology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Experiment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Conclusion</a:t>
            </a:r>
          </a:p>
          <a:p>
            <a:endParaRPr lang="en-US" sz="2300" dirty="0"/>
          </a:p>
          <a:p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619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44" y="8382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944" y="116617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What is Unstructured data</a:t>
            </a:r>
          </a:p>
          <a:p>
            <a:endParaRPr lang="en-US" sz="2400" dirty="0"/>
          </a:p>
          <a:p>
            <a:r>
              <a:rPr lang="en-US" sz="2400" dirty="0"/>
              <a:t>Implications of unstructured data</a:t>
            </a:r>
          </a:p>
          <a:p>
            <a:endParaRPr lang="en-US" sz="2400" dirty="0"/>
          </a:p>
          <a:p>
            <a:r>
              <a:rPr lang="en-US" sz="2400" dirty="0"/>
              <a:t>What is Structured data</a:t>
            </a:r>
          </a:p>
          <a:p>
            <a:endParaRPr lang="en-US" sz="2400" dirty="0"/>
          </a:p>
          <a:p>
            <a:r>
              <a:rPr lang="en-US" sz="2400" dirty="0"/>
              <a:t>Examples of Structured and Unstructured data</a:t>
            </a:r>
          </a:p>
          <a:p>
            <a:endParaRPr lang="en-US" sz="1800" dirty="0"/>
          </a:p>
          <a:p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000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84" y="210343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The techniques for converting unstructured data to structured data have some limitations, which can lead to data errors, inconsistency.</a:t>
            </a:r>
          </a:p>
          <a:p>
            <a:endParaRPr lang="en-US" sz="2000" dirty="0"/>
          </a:p>
          <a:p>
            <a:r>
              <a:rPr lang="en-US" sz="2000" dirty="0"/>
              <a:t>Example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5711"/>
              </p:ext>
            </p:extLst>
          </p:nvPr>
        </p:nvGraphicFramePr>
        <p:xfrm>
          <a:off x="1146002" y="4339588"/>
          <a:ext cx="8128000" cy="1920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7291">
                  <a:extLst>
                    <a:ext uri="{9D8B030D-6E8A-4147-A177-3AD203B41FA5}">
                      <a16:colId xmlns:a16="http://schemas.microsoft.com/office/drawing/2014/main" val="2672883806"/>
                    </a:ext>
                  </a:extLst>
                </a:gridCol>
                <a:gridCol w="3960709">
                  <a:extLst>
                    <a:ext uri="{9D8B030D-6E8A-4147-A177-3AD203B41FA5}">
                      <a16:colId xmlns:a16="http://schemas.microsoft.com/office/drawing/2014/main" val="2978638414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dirty="0"/>
                        <a:t>Techniques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06011"/>
                  </a:ext>
                </a:extLst>
              </a:tr>
              <a:tr h="640081">
                <a:tc>
                  <a:txBody>
                    <a:bodyPr/>
                    <a:lstStyle/>
                    <a:p>
                      <a:r>
                        <a:rPr lang="en-US" dirty="0"/>
                        <a:t>Data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or Corrupted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75409"/>
                  </a:ext>
                </a:extLst>
              </a:tr>
              <a:tr h="640081">
                <a:tc>
                  <a:txBody>
                    <a:bodyPr/>
                    <a:lstStyle/>
                    <a:p>
                      <a:r>
                        <a:rPr lang="en-US" dirty="0"/>
                        <a:t>Text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Managing the data is complicated</a:t>
                      </a:r>
                      <a:endParaRPr lang="en-US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9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95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44" y="530086"/>
            <a:ext cx="8596668" cy="790713"/>
          </a:xfrm>
        </p:spPr>
        <p:txBody>
          <a:bodyPr/>
          <a:lstStyle/>
          <a:p>
            <a:pPr algn="ctr"/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44" y="1484243"/>
            <a:ext cx="8596668" cy="4905126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Model transformation</a:t>
            </a:r>
          </a:p>
          <a:p>
            <a:endParaRPr lang="en-US" sz="2400" dirty="0"/>
          </a:p>
          <a:p>
            <a:r>
              <a:rPr lang="en-US" sz="2400" dirty="0"/>
              <a:t>Benefits of M2M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73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644" y="344556"/>
            <a:ext cx="8596668" cy="1351722"/>
          </a:xfrm>
        </p:spPr>
        <p:txBody>
          <a:bodyPr>
            <a:noAutofit/>
          </a:bodyPr>
          <a:lstStyle/>
          <a:p>
            <a:r>
              <a:rPr lang="en-US" sz="4000" dirty="0"/>
              <a:t>Comparisons of existing techniques with Benefits of proposed technique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849608"/>
              </p:ext>
            </p:extLst>
          </p:nvPr>
        </p:nvGraphicFramePr>
        <p:xfrm>
          <a:off x="580833" y="2186608"/>
          <a:ext cx="9013741" cy="35926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69208">
                  <a:extLst>
                    <a:ext uri="{9D8B030D-6E8A-4147-A177-3AD203B41FA5}">
                      <a16:colId xmlns:a16="http://schemas.microsoft.com/office/drawing/2014/main" val="2264403645"/>
                    </a:ext>
                  </a:extLst>
                </a:gridCol>
                <a:gridCol w="2119595">
                  <a:extLst>
                    <a:ext uri="{9D8B030D-6E8A-4147-A177-3AD203B41FA5}">
                      <a16:colId xmlns:a16="http://schemas.microsoft.com/office/drawing/2014/main" val="2330603010"/>
                    </a:ext>
                  </a:extLst>
                </a:gridCol>
                <a:gridCol w="4924938">
                  <a:extLst>
                    <a:ext uri="{9D8B030D-6E8A-4147-A177-3AD203B41FA5}">
                      <a16:colId xmlns:a16="http://schemas.microsoft.com/office/drawing/2014/main" val="1388485238"/>
                    </a:ext>
                  </a:extLst>
                </a:gridCol>
              </a:tblGrid>
              <a:tr h="57244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Limitations addressed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by M2M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5111"/>
                  </a:ext>
                </a:extLst>
              </a:tr>
              <a:tr h="693840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effectLst/>
                        </a:rPr>
                        <a:t>Data Mining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Missing or Corrupted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effectLst/>
                        </a:rPr>
                        <a:t>In M2M</a:t>
                      </a:r>
                      <a:r>
                        <a:rPr lang="en-US" sz="1600" b="0" kern="1200" baseline="0" dirty="0">
                          <a:effectLst/>
                        </a:rPr>
                        <a:t> the data in the source is mapped exactly to the metamodel which will convert them to the desired target without missing any data.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70969"/>
                  </a:ext>
                </a:extLst>
              </a:tr>
              <a:tr h="1175075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effectLst/>
                        </a:rPr>
                        <a:t>Text Analytics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Managing &amp;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 Extracting Data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effectLst/>
                        </a:rPr>
                        <a:t>In MDA, a model to text transformation (M2T) is a transformation definition (set of transformation rules) that transforms an expressed Specific Model to target source code or documentation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60806"/>
                  </a:ext>
                </a:extLst>
              </a:tr>
              <a:tr h="1022184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effectLst/>
                        </a:rPr>
                        <a:t>Probabilistic Model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Hard to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Build &amp; Program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effectLst/>
                        </a:rPr>
                        <a:t>Helps in achieving the goals very easy like transforming the source model to the desired target model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24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6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METHODOLOGY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0833" y="1590745"/>
            <a:ext cx="7453813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10832" y="5936973"/>
            <a:ext cx="76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Eclipse Modeling Framework – IDE for Model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28005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30" y="1930400"/>
            <a:ext cx="7800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639" y="503582"/>
            <a:ext cx="8596668" cy="817217"/>
          </a:xfrm>
        </p:spPr>
        <p:txBody>
          <a:bodyPr/>
          <a:lstStyle/>
          <a:p>
            <a:pPr algn="ctr"/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5217"/>
            <a:ext cx="8596668" cy="4716145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>
                <a:hlinkClick r:id="rId2" action="ppaction://hlinkfile"/>
              </a:rPr>
              <a:t>Example 1</a:t>
            </a:r>
            <a:r>
              <a:rPr lang="en-US" sz="2400" dirty="0"/>
              <a:t> shows the process of converting an Unstructured list of Author &amp; Book Name to a structured one. 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dirty="0"/>
              <a:t>The list has ISBN Number, Book Name, Author name &amp; Year of Publication which is not in an order so tried to transform the Book Name and their Corresponding Details.</a:t>
            </a:r>
            <a:endParaRPr lang="en-US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51646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4430</TotalTime>
  <Words>346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Times New Roman</vt:lpstr>
      <vt:lpstr>Trebuchet MS</vt:lpstr>
      <vt:lpstr>Wingdings 3</vt:lpstr>
      <vt:lpstr>Facet</vt:lpstr>
      <vt:lpstr>Investigation into the application of Model Transformation to Data         Transformation        Plan B, Research Project </vt:lpstr>
      <vt:lpstr>       OUTLINE</vt:lpstr>
      <vt:lpstr>INTRODUCTION</vt:lpstr>
      <vt:lpstr>PROBLEM DEFINITION</vt:lpstr>
      <vt:lpstr>PROPOSED SOLUTION</vt:lpstr>
      <vt:lpstr>Comparisons of existing techniques with Benefits of proposed technique</vt:lpstr>
      <vt:lpstr>METHODOLOGY</vt:lpstr>
      <vt:lpstr>METHODOLOGY</vt:lpstr>
      <vt:lpstr>EXPERIMENT</vt:lpstr>
      <vt:lpstr>EXPERIMENT</vt:lpstr>
      <vt:lpstr>EXPERIMENT</vt:lpstr>
      <vt:lpstr>EXPERIMENT</vt:lpstr>
      <vt:lpstr>EXPERIMENT</vt:lpstr>
      <vt:lpstr>Source</vt:lpstr>
      <vt:lpstr>Target</vt:lpstr>
      <vt:lpstr>EXPERIMENT</vt:lpstr>
      <vt:lpstr>       EXPERIMENT</vt:lpstr>
      <vt:lpstr>LIMITATIONS,CONCLUSION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into the application of Model Transformation to Data Transformation Plan B, Research Project</dc:title>
  <dc:creator>Balasubramanian, Srinivas B</dc:creator>
  <cp:lastModifiedBy>Balasubramanian, Srinivas B</cp:lastModifiedBy>
  <cp:revision>120</cp:revision>
  <dcterms:created xsi:type="dcterms:W3CDTF">2017-04-22T22:53:16Z</dcterms:created>
  <dcterms:modified xsi:type="dcterms:W3CDTF">2017-04-27T14:18:02Z</dcterms:modified>
</cp:coreProperties>
</file>