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207D58-5A0F-4557-8FD1-68F3F0E0BD4B}"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203057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07D58-5A0F-4557-8FD1-68F3F0E0BD4B}"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310907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07D58-5A0F-4557-8FD1-68F3F0E0BD4B}"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209423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07D58-5A0F-4557-8FD1-68F3F0E0BD4B}"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420803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07D58-5A0F-4557-8FD1-68F3F0E0BD4B}"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427709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207D58-5A0F-4557-8FD1-68F3F0E0BD4B}"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400148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207D58-5A0F-4557-8FD1-68F3F0E0BD4B}"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40177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207D58-5A0F-4557-8FD1-68F3F0E0BD4B}"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399195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07D58-5A0F-4557-8FD1-68F3F0E0BD4B}"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425605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07D58-5A0F-4557-8FD1-68F3F0E0BD4B}"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65650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07D58-5A0F-4557-8FD1-68F3F0E0BD4B}"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69BA0-AA04-4FA9-9DF7-66EA5B079A35}" type="slidenum">
              <a:rPr lang="en-US" smtClean="0"/>
              <a:t>‹#›</a:t>
            </a:fld>
            <a:endParaRPr lang="en-US"/>
          </a:p>
        </p:txBody>
      </p:sp>
    </p:spTree>
    <p:extLst>
      <p:ext uri="{BB962C8B-B14F-4D97-AF65-F5344CB8AC3E}">
        <p14:creationId xmlns:p14="http://schemas.microsoft.com/office/powerpoint/2010/main" val="53781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07D58-5A0F-4557-8FD1-68F3F0E0BD4B}" type="datetimeFigureOut">
              <a:rPr lang="en-US" smtClean="0"/>
              <a:t>3/5/2019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69BA0-AA04-4FA9-9DF7-66EA5B079A35}" type="slidenum">
              <a:rPr lang="en-US" smtClean="0"/>
              <a:t>‹#›</a:t>
            </a:fld>
            <a:endParaRPr lang="en-US"/>
          </a:p>
        </p:txBody>
      </p:sp>
    </p:spTree>
    <p:extLst>
      <p:ext uri="{BB962C8B-B14F-4D97-AF65-F5344CB8AC3E}">
        <p14:creationId xmlns:p14="http://schemas.microsoft.com/office/powerpoint/2010/main" val="2357301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b="1" dirty="0" smtClean="0"/>
              <a:t>Leverage Analytics to select the Next Best Location(s) for Italian Restaurant </a:t>
            </a:r>
            <a:br>
              <a:rPr lang="en-US" b="1" dirty="0" smtClean="0"/>
            </a:br>
            <a:endParaRPr lang="en-US" dirty="0"/>
          </a:p>
        </p:txBody>
      </p:sp>
      <p:pic>
        <p:nvPicPr>
          <p:cNvPr id="7" name="Picture 6"/>
          <p:cNvPicPr>
            <a:picLocks noChangeAspect="1"/>
          </p:cNvPicPr>
          <p:nvPr/>
        </p:nvPicPr>
        <p:blipFill>
          <a:blip r:embed="rId2"/>
          <a:stretch>
            <a:fillRect/>
          </a:stretch>
        </p:blipFill>
        <p:spPr>
          <a:xfrm>
            <a:off x="4393331" y="3178191"/>
            <a:ext cx="3848100" cy="2638425"/>
          </a:xfrm>
          <a:prstGeom prst="rect">
            <a:avLst/>
          </a:prstGeom>
        </p:spPr>
      </p:pic>
    </p:spTree>
    <p:extLst>
      <p:ext uri="{BB962C8B-B14F-4D97-AF65-F5344CB8AC3E}">
        <p14:creationId xmlns:p14="http://schemas.microsoft.com/office/powerpoint/2010/main" val="16310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Definition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a:t>this scenario, Person A wants to open an Italian Restaurant in Toronto. The objective is to solve the problem by using location data from Foursquare and by doing a study of restaurants on all neighborhoods on interest through a combination of location profiling and machine learning.</a:t>
            </a:r>
          </a:p>
          <a:p>
            <a:r>
              <a:rPr lang="en-US" dirty="0"/>
              <a:t>We are going to explore the neighborhoods of Toronto and their venues in order to gain a better understanding on existing places and to narrow down our neighborhood choices to make the best decision.</a:t>
            </a:r>
          </a:p>
        </p:txBody>
      </p:sp>
    </p:spTree>
    <p:extLst>
      <p:ext uri="{BB962C8B-B14F-4D97-AF65-F5344CB8AC3E}">
        <p14:creationId xmlns:p14="http://schemas.microsoft.com/office/powerpoint/2010/main" val="147925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a:t>
            </a:r>
            <a:r>
              <a:rPr lang="en-US" dirty="0"/>
              <a:t/>
            </a:r>
            <a:br>
              <a:rPr lang="en-US" dirty="0"/>
            </a:br>
            <a:endParaRPr lang="en-US" dirty="0"/>
          </a:p>
        </p:txBody>
      </p:sp>
      <p:sp>
        <p:nvSpPr>
          <p:cNvPr id="3" name="Content Placeholder 2"/>
          <p:cNvSpPr>
            <a:spLocks noGrp="1"/>
          </p:cNvSpPr>
          <p:nvPr>
            <p:ph idx="1"/>
          </p:nvPr>
        </p:nvSpPr>
        <p:spPr>
          <a:xfrm>
            <a:off x="251058" y="1594617"/>
            <a:ext cx="11102741" cy="4459673"/>
          </a:xfrm>
        </p:spPr>
        <p:txBody>
          <a:bodyPr>
            <a:normAutofit/>
          </a:bodyPr>
          <a:lstStyle/>
          <a:p>
            <a:r>
              <a:rPr lang="en-US" dirty="0"/>
              <a:t>For this purpose, we were able to explore a total of 38 unique neighborhoods with a total of 674 venues spanning across 187 different venue </a:t>
            </a:r>
            <a:r>
              <a:rPr lang="en-US" dirty="0" smtClean="0"/>
              <a:t>categories</a:t>
            </a:r>
            <a:r>
              <a:rPr lang="en-US" dirty="0"/>
              <a:t> </a:t>
            </a:r>
            <a:r>
              <a:rPr lang="en-US" dirty="0" smtClean="0"/>
              <a:t>from Foursquare API</a:t>
            </a:r>
          </a:p>
          <a:p>
            <a:r>
              <a:rPr lang="en-US" dirty="0" smtClean="0"/>
              <a:t>Use geo location data to understand to visualize and explore the neighborhoods</a:t>
            </a:r>
            <a:endParaRPr lang="en-US" dirty="0"/>
          </a:p>
        </p:txBody>
      </p:sp>
      <p:pic>
        <p:nvPicPr>
          <p:cNvPr id="4" name="Picture 3"/>
          <p:cNvPicPr/>
          <p:nvPr/>
        </p:nvPicPr>
        <p:blipFill>
          <a:blip r:embed="rId2"/>
          <a:stretch>
            <a:fillRect/>
          </a:stretch>
        </p:blipFill>
        <p:spPr>
          <a:xfrm>
            <a:off x="2238676" y="4278195"/>
            <a:ext cx="5943600" cy="1776095"/>
          </a:xfrm>
          <a:prstGeom prst="rect">
            <a:avLst/>
          </a:prstGeom>
        </p:spPr>
      </p:pic>
    </p:spTree>
    <p:extLst>
      <p:ext uri="{BB962C8B-B14F-4D97-AF65-F5344CB8AC3E}">
        <p14:creationId xmlns:p14="http://schemas.microsoft.com/office/powerpoint/2010/main" val="174935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endParaRPr lang="en-US" dirty="0"/>
          </a:p>
        </p:txBody>
      </p:sp>
      <p:sp>
        <p:nvSpPr>
          <p:cNvPr id="3" name="Content Placeholder 2"/>
          <p:cNvSpPr>
            <a:spLocks noGrp="1"/>
          </p:cNvSpPr>
          <p:nvPr>
            <p:ph idx="1"/>
          </p:nvPr>
        </p:nvSpPr>
        <p:spPr>
          <a:xfrm>
            <a:off x="703447" y="1556117"/>
            <a:ext cx="10515600" cy="4351338"/>
          </a:xfrm>
        </p:spPr>
        <p:txBody>
          <a:bodyPr/>
          <a:lstStyle/>
          <a:p>
            <a:r>
              <a:rPr lang="en-US" dirty="0"/>
              <a:t>Leveraging the API, we can study the top venues in each neighborhoods and can hence fine tune the optimal location for the new Italian Restaurant in Toronto.  We then </a:t>
            </a:r>
            <a:endParaRPr lang="en-US" dirty="0" smtClean="0"/>
          </a:p>
          <a:p>
            <a:r>
              <a:rPr lang="en-US" dirty="0"/>
              <a:t>U</a:t>
            </a:r>
            <a:r>
              <a:rPr lang="en-US" dirty="0" smtClean="0"/>
              <a:t>se </a:t>
            </a:r>
            <a:r>
              <a:rPr lang="en-US" dirty="0"/>
              <a:t>Machine Learning algorithms like Clustering to find hidden behaviors in the data and then use the results of the clustering to drive the Segmentation Analysis which can help us to narrow down the </a:t>
            </a:r>
            <a:r>
              <a:rPr lang="en-US" dirty="0" smtClean="0"/>
              <a:t>location</a:t>
            </a:r>
          </a:p>
          <a:p>
            <a:pPr lvl="2">
              <a:buFont typeface="Wingdings" panose="05000000000000000000" pitchFamily="2" charset="2"/>
              <a:buChar char="Ø"/>
            </a:pPr>
            <a:r>
              <a:rPr lang="en-US" dirty="0" smtClean="0"/>
              <a:t>          </a:t>
            </a:r>
            <a:r>
              <a:rPr lang="en-US" sz="2400" dirty="0" smtClean="0"/>
              <a:t>Visualize the Data</a:t>
            </a:r>
          </a:p>
          <a:p>
            <a:pPr lvl="2">
              <a:buFont typeface="Wingdings" panose="05000000000000000000" pitchFamily="2" charset="2"/>
              <a:buChar char="Ø"/>
            </a:pPr>
            <a:r>
              <a:rPr lang="en-US" sz="2400" dirty="0"/>
              <a:t> </a:t>
            </a:r>
            <a:r>
              <a:rPr lang="en-US" sz="2400" dirty="0" smtClean="0"/>
              <a:t>        Explore the Data</a:t>
            </a:r>
            <a:endParaRPr lang="en-US" sz="2400" dirty="0"/>
          </a:p>
        </p:txBody>
      </p:sp>
      <p:pic>
        <p:nvPicPr>
          <p:cNvPr id="4" name="Picture 3"/>
          <p:cNvPicPr/>
          <p:nvPr/>
        </p:nvPicPr>
        <p:blipFill>
          <a:blip r:embed="rId2"/>
          <a:stretch>
            <a:fillRect/>
          </a:stretch>
        </p:blipFill>
        <p:spPr>
          <a:xfrm>
            <a:off x="5800023" y="4244742"/>
            <a:ext cx="4537510" cy="2379444"/>
          </a:xfrm>
          <a:prstGeom prst="rect">
            <a:avLst/>
          </a:prstGeom>
        </p:spPr>
      </p:pic>
    </p:spTree>
    <p:extLst>
      <p:ext uri="{BB962C8B-B14F-4D97-AF65-F5344CB8AC3E}">
        <p14:creationId xmlns:p14="http://schemas.microsoft.com/office/powerpoint/2010/main" val="133457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r>
            <a:br>
              <a:rPr lang="en-US" dirty="0"/>
            </a:br>
            <a:endParaRPr lang="en-US" dirty="0"/>
          </a:p>
        </p:txBody>
      </p:sp>
      <p:sp>
        <p:nvSpPr>
          <p:cNvPr id="3" name="Content Placeholder 2"/>
          <p:cNvSpPr>
            <a:spLocks noGrp="1"/>
          </p:cNvSpPr>
          <p:nvPr>
            <p:ph idx="1"/>
          </p:nvPr>
        </p:nvSpPr>
        <p:spPr>
          <a:xfrm>
            <a:off x="722697" y="1440614"/>
            <a:ext cx="10515600" cy="4351338"/>
          </a:xfrm>
        </p:spPr>
        <p:txBody>
          <a:bodyPr/>
          <a:lstStyle/>
          <a:p>
            <a:pPr marL="0" indent="0">
              <a:buNone/>
            </a:pPr>
            <a:r>
              <a:rPr lang="en-US" b="1" dirty="0" smtClean="0"/>
              <a:t>We use a four step process to achieve the results</a:t>
            </a:r>
            <a:endParaRPr lang="en-US" b="1" dirty="0"/>
          </a:p>
          <a:p>
            <a:r>
              <a:rPr lang="en-US" dirty="0" smtClean="0"/>
              <a:t>Filter </a:t>
            </a:r>
            <a:r>
              <a:rPr lang="en-US" dirty="0"/>
              <a:t>only be </a:t>
            </a:r>
            <a:r>
              <a:rPr lang="en-US" dirty="0" smtClean="0"/>
              <a:t>Restaurant Venue Categories</a:t>
            </a:r>
            <a:endParaRPr lang="en-US" dirty="0"/>
          </a:p>
          <a:p>
            <a:r>
              <a:rPr lang="en-US" dirty="0"/>
              <a:t>Use Frequency Distribution to Find the Popular Restaurant Category</a:t>
            </a:r>
          </a:p>
          <a:p>
            <a:r>
              <a:rPr lang="en-US" dirty="0"/>
              <a:t>Cluster the Neighbors based on </a:t>
            </a:r>
            <a:r>
              <a:rPr lang="en-US" dirty="0" smtClean="0"/>
              <a:t>Frequency</a:t>
            </a:r>
          </a:p>
          <a:p>
            <a:r>
              <a:rPr lang="en-US" dirty="0"/>
              <a:t>Cluster </a:t>
            </a:r>
            <a:r>
              <a:rPr lang="en-US" dirty="0" smtClean="0"/>
              <a:t>Inference and Drill Down </a:t>
            </a:r>
            <a:endParaRPr lang="en-US" dirty="0"/>
          </a:p>
        </p:txBody>
      </p:sp>
      <p:pic>
        <p:nvPicPr>
          <p:cNvPr id="4" name="Picture 3"/>
          <p:cNvPicPr/>
          <p:nvPr/>
        </p:nvPicPr>
        <p:blipFill>
          <a:blip r:embed="rId2"/>
          <a:stretch>
            <a:fillRect/>
          </a:stretch>
        </p:blipFill>
        <p:spPr>
          <a:xfrm>
            <a:off x="6708808" y="3821230"/>
            <a:ext cx="4813434" cy="2868094"/>
          </a:xfrm>
          <a:prstGeom prst="rect">
            <a:avLst/>
          </a:prstGeom>
        </p:spPr>
      </p:pic>
    </p:spTree>
    <p:extLst>
      <p:ext uri="{BB962C8B-B14F-4D97-AF65-F5344CB8AC3E}">
        <p14:creationId xmlns:p14="http://schemas.microsoft.com/office/powerpoint/2010/main" val="27031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a:xfrm>
            <a:off x="645694" y="1440615"/>
            <a:ext cx="10515600" cy="4351338"/>
          </a:xfrm>
        </p:spPr>
        <p:txBody>
          <a:bodyPr>
            <a:normAutofit/>
          </a:bodyPr>
          <a:lstStyle/>
          <a:p>
            <a:r>
              <a:rPr lang="en-US" dirty="0"/>
              <a:t>Cluster 1 has around 4 Italian Restaurants in the top 3 venues. So, the Italian Favorability Factor (IFF) is 4/10 = 40%. </a:t>
            </a:r>
            <a:endParaRPr lang="en-US" dirty="0" smtClean="0"/>
          </a:p>
          <a:p>
            <a:r>
              <a:rPr lang="en-US" dirty="0" smtClean="0"/>
              <a:t>Cluster </a:t>
            </a:r>
            <a:r>
              <a:rPr lang="en-US" dirty="0"/>
              <a:t>2 has 13 Italian Restaurants in the top 3 venues. So, the Italian Favorability Factor is 13/22 = 59%. Hence, Cluster 2 is the obvious </a:t>
            </a:r>
            <a:r>
              <a:rPr lang="en-US" dirty="0" smtClean="0"/>
              <a:t>choice as it has strong propensity for Italian Cuisine</a:t>
            </a:r>
          </a:p>
          <a:p>
            <a:r>
              <a:rPr lang="en-US" dirty="0"/>
              <a:t>N</a:t>
            </a:r>
            <a:r>
              <a:rPr lang="en-US" dirty="0" smtClean="0"/>
              <a:t>arrow </a:t>
            </a:r>
            <a:r>
              <a:rPr lang="en-US" dirty="0"/>
              <a:t>down to 22-13 = 9 locations as the optimal choice for Italian </a:t>
            </a:r>
            <a:r>
              <a:rPr lang="en-US" dirty="0" smtClean="0"/>
              <a:t>Restaurants</a:t>
            </a:r>
          </a:p>
          <a:p>
            <a:r>
              <a:rPr lang="en-US" dirty="0" smtClean="0"/>
              <a:t>Bring </a:t>
            </a:r>
            <a:r>
              <a:rPr lang="en-US" dirty="0"/>
              <a:t>in external demographics data </a:t>
            </a:r>
            <a:r>
              <a:rPr lang="en-US" dirty="0" smtClean="0"/>
              <a:t>to </a:t>
            </a:r>
            <a:r>
              <a:rPr lang="en-US" dirty="0"/>
              <a:t>understand the potential customer behavior, population details and also how many have Italian </a:t>
            </a:r>
            <a:r>
              <a:rPr lang="en-US" dirty="0" smtClean="0"/>
              <a:t>ethnicities to shortlist from 9 locations</a:t>
            </a:r>
            <a:endParaRPr lang="en-US" dirty="0"/>
          </a:p>
        </p:txBody>
      </p:sp>
    </p:spTree>
    <p:extLst>
      <p:ext uri="{BB962C8B-B14F-4D97-AF65-F5344CB8AC3E}">
        <p14:creationId xmlns:p14="http://schemas.microsoft.com/office/powerpoint/2010/main" val="2341029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362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Leverage Analytics to select the Next Best Location(s) for Italian Restaurant  </vt:lpstr>
      <vt:lpstr>Problem Definition </vt:lpstr>
      <vt:lpstr>Data Understanding </vt:lpstr>
      <vt:lpstr>Methodology</vt:lpstr>
      <vt:lpstr>Results </vt:lpstr>
      <vt:lpstr>Conclusion </vt:lpstr>
    </vt:vector>
  </TitlesOfParts>
  <Company>EMC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Leverage Analytics to select the Next Best Location for Italian Restaurant  </dc:title>
  <dc:creator>Sivaramakrishnan, Srinivasan</dc:creator>
  <cp:lastModifiedBy>Sivaramakrishnan, Srinivasan</cp:lastModifiedBy>
  <cp:revision>5</cp:revision>
  <dcterms:created xsi:type="dcterms:W3CDTF">2019-03-05T16:47:46Z</dcterms:created>
  <dcterms:modified xsi:type="dcterms:W3CDTF">2019-03-05T17:12:42Z</dcterms:modified>
</cp:coreProperties>
</file>