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6/19/2019</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6/19/2019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6/19/2019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6/19/2019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6/19/2019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6/19/2019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6/19/2019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6/19/2019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6/19/2019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6/19/2019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6/19/2019</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EA015-3C59-44F4-8343-4DB08690CD39}"/>
              </a:ext>
            </a:extLst>
          </p:cNvPr>
          <p:cNvSpPr>
            <a:spLocks noGrp="1"/>
          </p:cNvSpPr>
          <p:nvPr>
            <p:ph type="ctrTitle"/>
          </p:nvPr>
        </p:nvSpPr>
        <p:spPr/>
        <p:txBody>
          <a:bodyPr/>
          <a:lstStyle/>
          <a:p>
            <a:r>
              <a:rPr lang="en-US" sz="4000" b="1" dirty="0">
                <a:latin typeface="+mn-lt"/>
                <a:cs typeface="Arial" panose="020B0604020202020204" pitchFamily="34" charset="0"/>
              </a:rPr>
              <a:t>Exploring Business opportunity in Frisco city, Texas, USA</a:t>
            </a:r>
            <a:endParaRPr lang="en-US" sz="4000" dirty="0">
              <a:latin typeface="+mn-lt"/>
              <a:cs typeface="Arial" panose="020B0604020202020204" pitchFamily="34" charset="0"/>
            </a:endParaRPr>
          </a:p>
        </p:txBody>
      </p:sp>
      <p:sp>
        <p:nvSpPr>
          <p:cNvPr id="3" name="Subtitle 2">
            <a:extLst>
              <a:ext uri="{FF2B5EF4-FFF2-40B4-BE49-F238E27FC236}">
                <a16:creationId xmlns:a16="http://schemas.microsoft.com/office/drawing/2014/main" id="{BA83B4D6-38BF-48FD-8201-661D5114B651}"/>
              </a:ext>
            </a:extLst>
          </p:cNvPr>
          <p:cNvSpPr>
            <a:spLocks noGrp="1"/>
          </p:cNvSpPr>
          <p:nvPr>
            <p:ph type="subTitle" idx="1"/>
          </p:nvPr>
        </p:nvSpPr>
        <p:spPr/>
        <p:txBody>
          <a:bodyPr/>
          <a:lstStyle/>
          <a:p>
            <a:r>
              <a:rPr lang="en-US" dirty="0"/>
              <a:t>Srinivas Kondraganti</a:t>
            </a:r>
          </a:p>
          <a:p>
            <a:r>
              <a:rPr lang="en-US" dirty="0"/>
              <a:t>06/19/2019</a:t>
            </a:r>
          </a:p>
        </p:txBody>
      </p:sp>
    </p:spTree>
    <p:extLst>
      <p:ext uri="{BB962C8B-B14F-4D97-AF65-F5344CB8AC3E}">
        <p14:creationId xmlns:p14="http://schemas.microsoft.com/office/powerpoint/2010/main" val="656694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F55B-7F13-4FBD-9F59-B6A0907A7EEA}"/>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090514A3-926C-42F6-BFFA-1308489EF155}"/>
              </a:ext>
            </a:extLst>
          </p:cNvPr>
          <p:cNvSpPr>
            <a:spLocks noGrp="1"/>
          </p:cNvSpPr>
          <p:nvPr>
            <p:ph idx="1"/>
          </p:nvPr>
        </p:nvSpPr>
        <p:spPr/>
        <p:txBody>
          <a:bodyPr/>
          <a:lstStyle/>
          <a:p>
            <a:r>
              <a:rPr lang="en-US" dirty="0"/>
              <a:t>Data sliced for each sub division cluster </a:t>
            </a:r>
          </a:p>
          <a:p>
            <a:endParaRPr lang="en-US" dirty="0"/>
          </a:p>
        </p:txBody>
      </p:sp>
      <p:pic>
        <p:nvPicPr>
          <p:cNvPr id="4" name="Picture 3">
            <a:extLst>
              <a:ext uri="{FF2B5EF4-FFF2-40B4-BE49-F238E27FC236}">
                <a16:creationId xmlns:a16="http://schemas.microsoft.com/office/drawing/2014/main" id="{13E5D5EE-E142-4CCA-8797-9541FAA45723}"/>
              </a:ext>
            </a:extLst>
          </p:cNvPr>
          <p:cNvPicPr/>
          <p:nvPr/>
        </p:nvPicPr>
        <p:blipFill>
          <a:blip r:embed="rId2"/>
          <a:stretch>
            <a:fillRect/>
          </a:stretch>
        </p:blipFill>
        <p:spPr>
          <a:xfrm>
            <a:off x="1501629" y="2978092"/>
            <a:ext cx="8070210" cy="3171038"/>
          </a:xfrm>
          <a:prstGeom prst="rect">
            <a:avLst/>
          </a:prstGeom>
        </p:spPr>
      </p:pic>
    </p:spTree>
    <p:extLst>
      <p:ext uri="{BB962C8B-B14F-4D97-AF65-F5344CB8AC3E}">
        <p14:creationId xmlns:p14="http://schemas.microsoft.com/office/powerpoint/2010/main" val="2965151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3A14E-2327-4293-BCE4-61A7180E959D}"/>
              </a:ext>
            </a:extLst>
          </p:cNvPr>
          <p:cNvSpPr>
            <a:spLocks noGrp="1"/>
          </p:cNvSpPr>
          <p:nvPr>
            <p:ph type="title"/>
          </p:nvPr>
        </p:nvSpPr>
        <p:spPr/>
        <p:txBody>
          <a:bodyPr/>
          <a:lstStyle/>
          <a:p>
            <a:r>
              <a:rPr lang="en-US" dirty="0"/>
              <a:t>Results – Popular Business data </a:t>
            </a:r>
          </a:p>
        </p:txBody>
      </p:sp>
      <p:sp>
        <p:nvSpPr>
          <p:cNvPr id="3" name="Content Placeholder 2">
            <a:extLst>
              <a:ext uri="{FF2B5EF4-FFF2-40B4-BE49-F238E27FC236}">
                <a16:creationId xmlns:a16="http://schemas.microsoft.com/office/drawing/2014/main" id="{EB755576-FCD5-4D87-83C1-A104268A7548}"/>
              </a:ext>
            </a:extLst>
          </p:cNvPr>
          <p:cNvSpPr>
            <a:spLocks noGrp="1"/>
          </p:cNvSpPr>
          <p:nvPr>
            <p:ph idx="1"/>
          </p:nvPr>
        </p:nvSpPr>
        <p:spPr>
          <a:xfrm>
            <a:off x="1154955" y="2306972"/>
            <a:ext cx="8761412" cy="4404221"/>
          </a:xfrm>
        </p:spPr>
        <p:txBody>
          <a:bodyPr/>
          <a:lstStyle/>
          <a:p>
            <a:r>
              <a:rPr lang="en-US" b="1" dirty="0"/>
              <a:t>South West </a:t>
            </a:r>
            <a:r>
              <a:rPr lang="en-US" dirty="0"/>
              <a:t>subdivision</a:t>
            </a:r>
          </a:p>
          <a:p>
            <a:endParaRPr lang="en-US" dirty="0"/>
          </a:p>
          <a:p>
            <a:endParaRPr lang="en-US" dirty="0"/>
          </a:p>
          <a:p>
            <a:endParaRPr lang="en-US" dirty="0"/>
          </a:p>
          <a:p>
            <a:r>
              <a:rPr lang="en-US" b="1" dirty="0"/>
              <a:t>South East</a:t>
            </a:r>
            <a:r>
              <a:rPr lang="en-US" dirty="0"/>
              <a:t> sub division</a:t>
            </a:r>
          </a:p>
          <a:p>
            <a:endParaRPr lang="en-US" dirty="0"/>
          </a:p>
          <a:p>
            <a:endParaRPr lang="en-US" dirty="0"/>
          </a:p>
          <a:p>
            <a:endParaRPr lang="en-US" dirty="0"/>
          </a:p>
          <a:p>
            <a:r>
              <a:rPr lang="en-US" dirty="0"/>
              <a:t> </a:t>
            </a:r>
            <a:r>
              <a:rPr lang="en-US" b="1" dirty="0"/>
              <a:t>Central </a:t>
            </a:r>
            <a:r>
              <a:rPr lang="en-US" dirty="0"/>
              <a:t>sub division</a:t>
            </a:r>
          </a:p>
        </p:txBody>
      </p:sp>
      <p:pic>
        <p:nvPicPr>
          <p:cNvPr id="4" name="Picture 3">
            <a:extLst>
              <a:ext uri="{FF2B5EF4-FFF2-40B4-BE49-F238E27FC236}">
                <a16:creationId xmlns:a16="http://schemas.microsoft.com/office/drawing/2014/main" id="{1160EBEB-0128-4B43-8BF5-BC1C7AD67CA9}"/>
              </a:ext>
            </a:extLst>
          </p:cNvPr>
          <p:cNvPicPr>
            <a:picLocks noChangeAspect="1"/>
          </p:cNvPicPr>
          <p:nvPr/>
        </p:nvPicPr>
        <p:blipFill>
          <a:blip r:embed="rId2"/>
          <a:stretch>
            <a:fillRect/>
          </a:stretch>
        </p:blipFill>
        <p:spPr>
          <a:xfrm>
            <a:off x="1548816" y="2768192"/>
            <a:ext cx="6477000" cy="952500"/>
          </a:xfrm>
          <a:prstGeom prst="rect">
            <a:avLst/>
          </a:prstGeom>
        </p:spPr>
      </p:pic>
      <p:pic>
        <p:nvPicPr>
          <p:cNvPr id="5" name="Picture 4">
            <a:extLst>
              <a:ext uri="{FF2B5EF4-FFF2-40B4-BE49-F238E27FC236}">
                <a16:creationId xmlns:a16="http://schemas.microsoft.com/office/drawing/2014/main" id="{651F4041-58E4-492A-BB24-16613B3057D2}"/>
              </a:ext>
            </a:extLst>
          </p:cNvPr>
          <p:cNvPicPr>
            <a:picLocks noChangeAspect="1"/>
          </p:cNvPicPr>
          <p:nvPr/>
        </p:nvPicPr>
        <p:blipFill>
          <a:blip r:embed="rId3"/>
          <a:stretch>
            <a:fillRect/>
          </a:stretch>
        </p:blipFill>
        <p:spPr>
          <a:xfrm>
            <a:off x="1509798" y="4249418"/>
            <a:ext cx="6638925" cy="942975"/>
          </a:xfrm>
          <a:prstGeom prst="rect">
            <a:avLst/>
          </a:prstGeom>
        </p:spPr>
      </p:pic>
      <p:pic>
        <p:nvPicPr>
          <p:cNvPr id="6" name="Picture 5">
            <a:extLst>
              <a:ext uri="{FF2B5EF4-FFF2-40B4-BE49-F238E27FC236}">
                <a16:creationId xmlns:a16="http://schemas.microsoft.com/office/drawing/2014/main" id="{5288125F-D3D1-4A61-8229-1097A503F2CE}"/>
              </a:ext>
            </a:extLst>
          </p:cNvPr>
          <p:cNvPicPr>
            <a:picLocks noChangeAspect="1"/>
          </p:cNvPicPr>
          <p:nvPr/>
        </p:nvPicPr>
        <p:blipFill>
          <a:blip r:embed="rId4"/>
          <a:stretch>
            <a:fillRect/>
          </a:stretch>
        </p:blipFill>
        <p:spPr>
          <a:xfrm>
            <a:off x="1546764" y="5856914"/>
            <a:ext cx="6581775" cy="990600"/>
          </a:xfrm>
          <a:prstGeom prst="rect">
            <a:avLst/>
          </a:prstGeom>
        </p:spPr>
      </p:pic>
    </p:spTree>
    <p:extLst>
      <p:ext uri="{BB962C8B-B14F-4D97-AF65-F5344CB8AC3E}">
        <p14:creationId xmlns:p14="http://schemas.microsoft.com/office/powerpoint/2010/main" val="3586407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1778-1DB0-4C1A-B8B4-C1FCA5BAC1D4}"/>
              </a:ext>
            </a:extLst>
          </p:cNvPr>
          <p:cNvSpPr>
            <a:spLocks noGrp="1"/>
          </p:cNvSpPr>
          <p:nvPr>
            <p:ph type="title"/>
          </p:nvPr>
        </p:nvSpPr>
        <p:spPr/>
        <p:txBody>
          <a:bodyPr/>
          <a:lstStyle/>
          <a:p>
            <a:r>
              <a:rPr lang="en-US" dirty="0"/>
              <a:t>Results - Cont’d</a:t>
            </a:r>
          </a:p>
        </p:txBody>
      </p:sp>
      <p:sp>
        <p:nvSpPr>
          <p:cNvPr id="3" name="Content Placeholder 2">
            <a:extLst>
              <a:ext uri="{FF2B5EF4-FFF2-40B4-BE49-F238E27FC236}">
                <a16:creationId xmlns:a16="http://schemas.microsoft.com/office/drawing/2014/main" id="{0A79863B-8CC5-4287-AC94-A3A89C954AC0}"/>
              </a:ext>
            </a:extLst>
          </p:cNvPr>
          <p:cNvSpPr>
            <a:spLocks noGrp="1"/>
          </p:cNvSpPr>
          <p:nvPr>
            <p:ph idx="1"/>
          </p:nvPr>
        </p:nvSpPr>
        <p:spPr>
          <a:xfrm>
            <a:off x="1154955" y="2298583"/>
            <a:ext cx="8761412" cy="4404221"/>
          </a:xfrm>
        </p:spPr>
        <p:txBody>
          <a:bodyPr>
            <a:normAutofit lnSpcReduction="10000"/>
          </a:bodyPr>
          <a:lstStyle/>
          <a:p>
            <a:r>
              <a:rPr lang="en-US" b="1" dirty="0"/>
              <a:t>North East </a:t>
            </a:r>
            <a:r>
              <a:rPr lang="en-US" dirty="0"/>
              <a:t>sub division </a:t>
            </a:r>
          </a:p>
          <a:p>
            <a:endParaRPr lang="en-US" dirty="0"/>
          </a:p>
          <a:p>
            <a:endParaRPr lang="en-US" dirty="0"/>
          </a:p>
          <a:p>
            <a:endParaRPr lang="en-US" b="1" dirty="0"/>
          </a:p>
          <a:p>
            <a:r>
              <a:rPr lang="en-US" b="1" dirty="0"/>
              <a:t>North West </a:t>
            </a:r>
            <a:r>
              <a:rPr lang="en-US" dirty="0"/>
              <a:t>sub division</a:t>
            </a:r>
          </a:p>
          <a:p>
            <a:endParaRPr lang="en-US" dirty="0"/>
          </a:p>
          <a:p>
            <a:endParaRPr lang="en-US" dirty="0"/>
          </a:p>
          <a:p>
            <a:endParaRPr lang="en-US" dirty="0"/>
          </a:p>
          <a:p>
            <a:r>
              <a:rPr lang="en-US" b="1" dirty="0"/>
              <a:t>Results Evaluation</a:t>
            </a:r>
            <a:r>
              <a:rPr lang="en-US" dirty="0"/>
              <a:t>	</a:t>
            </a:r>
          </a:p>
          <a:p>
            <a:pPr lvl="2"/>
            <a:r>
              <a:rPr lang="en-US" dirty="0"/>
              <a:t>Each sub division exists with more than 20 neighborhood communities, Most  are existing with stores, parks, cafes and restaurants businesses. One sub division  exists with entertainment business. Not found any sub division exists with any sports entertainment venues as per the available data.  </a:t>
            </a:r>
          </a:p>
          <a:p>
            <a:endParaRPr lang="en-US" dirty="0"/>
          </a:p>
        </p:txBody>
      </p:sp>
      <p:pic>
        <p:nvPicPr>
          <p:cNvPr id="4" name="Picture 3">
            <a:extLst>
              <a:ext uri="{FF2B5EF4-FFF2-40B4-BE49-F238E27FC236}">
                <a16:creationId xmlns:a16="http://schemas.microsoft.com/office/drawing/2014/main" id="{5BAC4ECF-57F0-41D2-B94F-AB6E931C011F}"/>
              </a:ext>
            </a:extLst>
          </p:cNvPr>
          <p:cNvPicPr>
            <a:picLocks noChangeAspect="1"/>
          </p:cNvPicPr>
          <p:nvPr/>
        </p:nvPicPr>
        <p:blipFill>
          <a:blip r:embed="rId2"/>
          <a:stretch>
            <a:fillRect/>
          </a:stretch>
        </p:blipFill>
        <p:spPr>
          <a:xfrm>
            <a:off x="1422063" y="2568429"/>
            <a:ext cx="6562725" cy="1066800"/>
          </a:xfrm>
          <a:prstGeom prst="rect">
            <a:avLst/>
          </a:prstGeom>
        </p:spPr>
      </p:pic>
      <p:pic>
        <p:nvPicPr>
          <p:cNvPr id="5" name="Picture 4">
            <a:extLst>
              <a:ext uri="{FF2B5EF4-FFF2-40B4-BE49-F238E27FC236}">
                <a16:creationId xmlns:a16="http://schemas.microsoft.com/office/drawing/2014/main" id="{FB9CF4C9-6149-4803-96A8-DD71CB1F2AAA}"/>
              </a:ext>
            </a:extLst>
          </p:cNvPr>
          <p:cNvPicPr>
            <a:picLocks noChangeAspect="1"/>
          </p:cNvPicPr>
          <p:nvPr/>
        </p:nvPicPr>
        <p:blipFill>
          <a:blip r:embed="rId3"/>
          <a:stretch>
            <a:fillRect/>
          </a:stretch>
        </p:blipFill>
        <p:spPr>
          <a:xfrm>
            <a:off x="1422063" y="4180230"/>
            <a:ext cx="6581775" cy="923925"/>
          </a:xfrm>
          <a:prstGeom prst="rect">
            <a:avLst/>
          </a:prstGeom>
        </p:spPr>
      </p:pic>
    </p:spTree>
    <p:extLst>
      <p:ext uri="{BB962C8B-B14F-4D97-AF65-F5344CB8AC3E}">
        <p14:creationId xmlns:p14="http://schemas.microsoft.com/office/powerpoint/2010/main" val="4282784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4313C-477C-498A-A6F1-A09C979C1DA1}"/>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5F589D63-57EB-44D4-AC39-7DBC1DB8D18C}"/>
              </a:ext>
            </a:extLst>
          </p:cNvPr>
          <p:cNvSpPr>
            <a:spLocks noGrp="1"/>
          </p:cNvSpPr>
          <p:nvPr>
            <p:ph type="body" sz="half" idx="2"/>
          </p:nvPr>
        </p:nvSpPr>
        <p:spPr>
          <a:xfrm>
            <a:off x="1154954" y="3543300"/>
            <a:ext cx="10304407" cy="2476500"/>
          </a:xfrm>
        </p:spPr>
        <p:txBody>
          <a:bodyPr>
            <a:normAutofit lnSpcReduction="10000"/>
          </a:bodyPr>
          <a:lstStyle/>
          <a:p>
            <a:pPr>
              <a:lnSpc>
                <a:spcPct val="150000"/>
              </a:lnSpc>
            </a:pPr>
            <a:r>
              <a:rPr lang="en-US" dirty="0"/>
              <a:t>Frisco exists with business like cafe, shopping, Restaurants, Banks in each sub divisions but not exists with any sports entrainment business. As per the data Frisco holding low unemployment rate and median individual income is higher than national average,  opportunity exists for opening sports bar/sports entertainment business between southeast, central, southwest sub-divisions since these subdivisions surrounded with sports facilities like Toyota stadium, Dallas cowboys training facility, Ice skating arena.</a:t>
            </a:r>
          </a:p>
        </p:txBody>
      </p:sp>
    </p:spTree>
    <p:extLst>
      <p:ext uri="{BB962C8B-B14F-4D97-AF65-F5344CB8AC3E}">
        <p14:creationId xmlns:p14="http://schemas.microsoft.com/office/powerpoint/2010/main" val="2107024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1BB660-7008-4092-ABA5-1003D824218A}"/>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ADEBE282-B112-462C-B3A7-2E5ED1FD51F9}"/>
              </a:ext>
            </a:extLst>
          </p:cNvPr>
          <p:cNvSpPr>
            <a:spLocks noGrp="1"/>
          </p:cNvSpPr>
          <p:nvPr>
            <p:ph idx="1"/>
          </p:nvPr>
        </p:nvSpPr>
        <p:spPr>
          <a:xfrm>
            <a:off x="494950" y="2603500"/>
            <a:ext cx="10972799" cy="3864412"/>
          </a:xfrm>
        </p:spPr>
        <p:txBody>
          <a:bodyPr>
            <a:normAutofit/>
          </a:bodyPr>
          <a:lstStyle/>
          <a:p>
            <a:pPr lvl="0"/>
            <a:r>
              <a:rPr lang="en-US" dirty="0">
                <a:latin typeface="Arial" panose="020B0604020202020204" pitchFamily="34" charset="0"/>
                <a:cs typeface="Arial" panose="020B0604020202020204" pitchFamily="34" charset="0"/>
              </a:rPr>
              <a:t>Frisco is a city in Collin and Denton counties in Texas, USA. It is part of the Dallas -Fort Worth metroplex and is approximately 25 miles away from major airports. As per the data this city is one of the fastest growing and serves as living community for many professionals who works in Dallas metro area and home to variety of sporting venues. The Dallas cowboys a major American Football league moved their headquarters to Frisco in 2016. Frisco also home for hockey, soccer, baseball franchises with world class stadiums like Dr.Pepper ball park, Toyota stadium. This city named as ‘No 1 place to live in America’ by Money magazine in 2018. Since this city is growing rapidly and near to one of major metro cities, this project will help to stake holders to explore this city for new business opportunities.</a:t>
            </a:r>
          </a:p>
          <a:p>
            <a:pPr lvl="0"/>
            <a:endParaRPr lang="en-US" b="1" dirty="0">
              <a:latin typeface="Arial" panose="020B0604020202020204" pitchFamily="34" charset="0"/>
              <a:cs typeface="Arial" panose="020B0604020202020204" pitchFamily="34" charset="0"/>
            </a:endParaRPr>
          </a:p>
          <a:p>
            <a:pPr lvl="0"/>
            <a:r>
              <a:rPr lang="en-US" b="1" cap="all">
                <a:solidFill>
                  <a:schemeClr val="accent4">
                    <a:lumMod val="50000"/>
                  </a:schemeClr>
                </a:solidFill>
                <a:latin typeface="Arial" panose="020B0604020202020204" pitchFamily="34" charset="0"/>
                <a:cs typeface="Arial" panose="020B0604020202020204" pitchFamily="34" charset="0"/>
              </a:rPr>
              <a:t>Business Problem</a:t>
            </a:r>
            <a:endParaRPr lang="en-US" b="1" cap="all"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Explore the city for new business opportunity, evaluate an ideal neighborhood location and feasibility to open business in Frisco, Texas by analyzing the data from available sources</a:t>
            </a:r>
            <a:endParaRPr lang="en-US" dirty="0"/>
          </a:p>
        </p:txBody>
      </p:sp>
    </p:spTree>
    <p:extLst>
      <p:ext uri="{BB962C8B-B14F-4D97-AF65-F5344CB8AC3E}">
        <p14:creationId xmlns:p14="http://schemas.microsoft.com/office/powerpoint/2010/main" val="3597475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91DC38-3CCB-4EDF-AAE2-1E7527E4501D}"/>
              </a:ext>
            </a:extLst>
          </p:cNvPr>
          <p:cNvSpPr>
            <a:spLocks noGrp="1"/>
          </p:cNvSpPr>
          <p:nvPr>
            <p:ph type="title"/>
          </p:nvPr>
        </p:nvSpPr>
        <p:spPr/>
        <p:txBody>
          <a:bodyPr/>
          <a:lstStyle/>
          <a:p>
            <a:r>
              <a:rPr lang="en-US" dirty="0"/>
              <a:t>Data Sources </a:t>
            </a:r>
          </a:p>
        </p:txBody>
      </p:sp>
      <p:sp>
        <p:nvSpPr>
          <p:cNvPr id="4" name="Content Placeholder 3">
            <a:extLst>
              <a:ext uri="{FF2B5EF4-FFF2-40B4-BE49-F238E27FC236}">
                <a16:creationId xmlns:a16="http://schemas.microsoft.com/office/drawing/2014/main" id="{4A0F44A8-6075-4396-AA0B-65F350985FC4}"/>
              </a:ext>
            </a:extLst>
          </p:cNvPr>
          <p:cNvSpPr>
            <a:spLocks noGrp="1"/>
          </p:cNvSpPr>
          <p:nvPr>
            <p:ph idx="1"/>
          </p:nvPr>
        </p:nvSpPr>
        <p:spPr>
          <a:xfrm>
            <a:off x="1154955" y="2256639"/>
            <a:ext cx="9733955" cy="4429387"/>
          </a:xfrm>
        </p:spPr>
        <p:txBody>
          <a:bodyPr>
            <a:normAutofit fontScale="40000" lnSpcReduction="20000"/>
          </a:bodyPr>
          <a:lstStyle/>
          <a:p>
            <a:pPr marL="457200">
              <a:lnSpc>
                <a:spcPct val="150000"/>
              </a:lnSpc>
              <a:spcBef>
                <a:spcPts val="0"/>
              </a:spcBef>
            </a:pPr>
            <a:r>
              <a:rPr lang="en-US" sz="3500" b="1" dirty="0">
                <a:solidFill>
                  <a:srgbClr val="595959"/>
                </a:solidFill>
                <a:latin typeface="+mj-lt"/>
                <a:ea typeface="Arial" panose="020B0604020202020204" pitchFamily="34" charset="0"/>
                <a:cs typeface="Arial" panose="020B0604020202020204" pitchFamily="34" charset="0"/>
              </a:rPr>
              <a:t>Data sources available for city and community data</a:t>
            </a:r>
            <a:endParaRPr lang="en-US" sz="3500" dirty="0">
              <a:solidFill>
                <a:srgbClr val="595959"/>
              </a:solidFill>
              <a:latin typeface="+mj-lt"/>
              <a:ea typeface="Arial" panose="020B0604020202020204" pitchFamily="34" charset="0"/>
              <a:cs typeface="Times New Roman" panose="02020603050405020304" pitchFamily="18" charset="0"/>
            </a:endParaRPr>
          </a:p>
          <a:p>
            <a:pPr marL="800100" lvl="1" indent="-342900">
              <a:lnSpc>
                <a:spcPct val="150000"/>
              </a:lnSpc>
              <a:spcBef>
                <a:spcPts val="0"/>
              </a:spcBef>
              <a:buFont typeface="Wingdings" panose="05000000000000000000" pitchFamily="2" charset="2"/>
              <a:buChar char="v"/>
            </a:pPr>
            <a:r>
              <a:rPr lang="en-US" sz="3500" dirty="0">
                <a:solidFill>
                  <a:srgbClr val="595959"/>
                </a:solidFill>
                <a:latin typeface="+mj-lt"/>
                <a:ea typeface="Arial" panose="020B0604020202020204" pitchFamily="34" charset="0"/>
                <a:cs typeface="Arial" panose="020B0604020202020204" pitchFamily="34" charset="0"/>
              </a:rPr>
              <a:t>http://money.com/money/5387468/best-places-to-live-2018-methodology/ </a:t>
            </a:r>
            <a:endParaRPr lang="en-US" sz="3500" dirty="0">
              <a:solidFill>
                <a:srgbClr val="595959"/>
              </a:solidFill>
              <a:latin typeface="+mj-lt"/>
              <a:ea typeface="Arial" panose="020B0604020202020204" pitchFamily="34" charset="0"/>
              <a:cs typeface="Times New Roman" panose="02020603050405020304" pitchFamily="18" charset="0"/>
            </a:endParaRPr>
          </a:p>
          <a:p>
            <a:pPr marL="800100" lvl="1" indent="-342900">
              <a:lnSpc>
                <a:spcPct val="150000"/>
              </a:lnSpc>
              <a:spcBef>
                <a:spcPts val="0"/>
              </a:spcBef>
              <a:buFont typeface="Wingdings" panose="05000000000000000000" pitchFamily="2" charset="2"/>
              <a:buChar char="v"/>
            </a:pPr>
            <a:r>
              <a:rPr lang="en-US" sz="3500" dirty="0">
                <a:solidFill>
                  <a:srgbClr val="595959"/>
                </a:solidFill>
                <a:latin typeface="+mj-lt"/>
                <a:ea typeface="Arial" panose="020B0604020202020204" pitchFamily="34" charset="0"/>
                <a:cs typeface="Arial" panose="020B0604020202020204" pitchFamily="34" charset="0"/>
              </a:rPr>
              <a:t>http://money.com/money/collection/2018-best-places-to-live/ </a:t>
            </a:r>
            <a:endParaRPr lang="en-US" sz="3500" dirty="0">
              <a:solidFill>
                <a:srgbClr val="595959"/>
              </a:solidFill>
              <a:latin typeface="+mj-lt"/>
              <a:ea typeface="Arial" panose="020B0604020202020204" pitchFamily="34" charset="0"/>
              <a:cs typeface="Times New Roman" panose="02020603050405020304" pitchFamily="18" charset="0"/>
            </a:endParaRPr>
          </a:p>
          <a:p>
            <a:pPr marL="800100" lvl="1" indent="-342900">
              <a:lnSpc>
                <a:spcPct val="150000"/>
              </a:lnSpc>
              <a:spcBef>
                <a:spcPts val="0"/>
              </a:spcBef>
              <a:buFont typeface="Wingdings" panose="05000000000000000000" pitchFamily="2" charset="2"/>
              <a:buChar char="v"/>
            </a:pPr>
            <a:r>
              <a:rPr lang="en-US" sz="3500" dirty="0">
                <a:solidFill>
                  <a:srgbClr val="595959"/>
                </a:solidFill>
                <a:latin typeface="+mj-lt"/>
                <a:ea typeface="Arial" panose="020B0604020202020204" pitchFamily="34" charset="0"/>
                <a:cs typeface="Arial" panose="020B0604020202020204" pitchFamily="34" charset="0"/>
              </a:rPr>
              <a:t>https://en.wikipedia.org/wiki/Frisco%2C_Texas</a:t>
            </a:r>
            <a:endParaRPr lang="en-US" sz="3500" dirty="0">
              <a:solidFill>
                <a:srgbClr val="595959"/>
              </a:solidFill>
              <a:latin typeface="+mj-lt"/>
              <a:ea typeface="Arial" panose="020B0604020202020204" pitchFamily="34" charset="0"/>
              <a:cs typeface="Times New Roman" panose="02020603050405020304" pitchFamily="18" charset="0"/>
            </a:endParaRPr>
          </a:p>
          <a:p>
            <a:pPr marL="800100" lvl="1" indent="-342900">
              <a:lnSpc>
                <a:spcPct val="150000"/>
              </a:lnSpc>
              <a:spcBef>
                <a:spcPts val="0"/>
              </a:spcBef>
              <a:buFont typeface="Wingdings" panose="05000000000000000000" pitchFamily="2" charset="2"/>
              <a:buChar char="v"/>
            </a:pPr>
            <a:r>
              <a:rPr lang="en-US" sz="3500" dirty="0">
                <a:solidFill>
                  <a:srgbClr val="595959"/>
                </a:solidFill>
                <a:latin typeface="+mj-lt"/>
                <a:ea typeface="Arial" panose="020B0604020202020204" pitchFamily="34" charset="0"/>
                <a:cs typeface="Arial" panose="020B0604020202020204" pitchFamily="34" charset="0"/>
              </a:rPr>
              <a:t>https://datausa.io/profile/geo/frisco-tx/#about</a:t>
            </a:r>
            <a:endParaRPr lang="en-US" sz="3500" dirty="0">
              <a:solidFill>
                <a:srgbClr val="595959"/>
              </a:solidFill>
              <a:latin typeface="+mj-lt"/>
              <a:ea typeface="Arial" panose="020B0604020202020204" pitchFamily="34" charset="0"/>
              <a:cs typeface="Times New Roman" panose="02020603050405020304" pitchFamily="18" charset="0"/>
            </a:endParaRPr>
          </a:p>
          <a:p>
            <a:pPr marL="800100" lvl="1" indent="-342900">
              <a:lnSpc>
                <a:spcPct val="150000"/>
              </a:lnSpc>
              <a:spcBef>
                <a:spcPts val="0"/>
              </a:spcBef>
              <a:buFont typeface="Wingdings" panose="05000000000000000000" pitchFamily="2" charset="2"/>
              <a:buChar char="v"/>
            </a:pPr>
            <a:r>
              <a:rPr lang="en-US" sz="3500" dirty="0">
                <a:solidFill>
                  <a:srgbClr val="595959"/>
                </a:solidFill>
                <a:latin typeface="+mj-lt"/>
                <a:ea typeface="Arial" panose="020B0604020202020204" pitchFamily="34" charset="0"/>
                <a:cs typeface="Arial" panose="020B0604020202020204" pitchFamily="34" charset="0"/>
              </a:rPr>
              <a:t>https://friscotexas.gov/</a:t>
            </a:r>
            <a:endParaRPr lang="en-US" sz="3500" dirty="0">
              <a:solidFill>
                <a:srgbClr val="595959"/>
              </a:solidFill>
              <a:latin typeface="+mj-lt"/>
              <a:ea typeface="Arial" panose="020B0604020202020204" pitchFamily="34" charset="0"/>
              <a:cs typeface="Times New Roman" panose="02020603050405020304" pitchFamily="18" charset="0"/>
            </a:endParaRPr>
          </a:p>
          <a:p>
            <a:pPr marL="800100" lvl="1" indent="-342900">
              <a:lnSpc>
                <a:spcPct val="150000"/>
              </a:lnSpc>
              <a:spcBef>
                <a:spcPts val="0"/>
              </a:spcBef>
              <a:buFont typeface="Wingdings" panose="05000000000000000000" pitchFamily="2" charset="2"/>
              <a:buChar char="v"/>
            </a:pPr>
            <a:r>
              <a:rPr lang="en-US" sz="3500" dirty="0">
                <a:solidFill>
                  <a:srgbClr val="595959"/>
                </a:solidFill>
                <a:latin typeface="+mj-lt"/>
                <a:ea typeface="Arial" panose="020B0604020202020204" pitchFamily="34" charset="0"/>
                <a:cs typeface="Arial" panose="020B0604020202020204" pitchFamily="34" charset="0"/>
              </a:rPr>
              <a:t>https://friscotexas.gov/176/GIS-Data-Download</a:t>
            </a:r>
            <a:endParaRPr lang="en-US" sz="3500" dirty="0">
              <a:solidFill>
                <a:srgbClr val="595959"/>
              </a:solidFill>
              <a:latin typeface="+mj-lt"/>
              <a:ea typeface="Arial" panose="020B0604020202020204" pitchFamily="34" charset="0"/>
              <a:cs typeface="Times New Roman" panose="02020603050405020304" pitchFamily="18" charset="0"/>
            </a:endParaRPr>
          </a:p>
          <a:p>
            <a:pPr marL="800100" lvl="1" indent="-342900">
              <a:lnSpc>
                <a:spcPct val="150000"/>
              </a:lnSpc>
              <a:spcBef>
                <a:spcPts val="0"/>
              </a:spcBef>
              <a:buFont typeface="Wingdings" panose="05000000000000000000" pitchFamily="2" charset="2"/>
              <a:buChar char="v"/>
            </a:pPr>
            <a:r>
              <a:rPr lang="en-US" sz="3500" dirty="0">
                <a:solidFill>
                  <a:srgbClr val="595959"/>
                </a:solidFill>
                <a:latin typeface="+mj-lt"/>
                <a:ea typeface="Arial" panose="020B0604020202020204" pitchFamily="34" charset="0"/>
                <a:cs typeface="Arial" panose="020B0604020202020204" pitchFamily="34" charset="0"/>
              </a:rPr>
              <a:t>https://www.friscotexas.gov/DocumentCenter/View/1446/HOA-Directory-PDF?bidId=</a:t>
            </a:r>
            <a:endParaRPr lang="en-US" sz="3500" dirty="0">
              <a:solidFill>
                <a:srgbClr val="595959"/>
              </a:solidFill>
              <a:latin typeface="+mj-lt"/>
              <a:ea typeface="Arial" panose="020B0604020202020204" pitchFamily="34" charset="0"/>
              <a:cs typeface="Times New Roman" panose="02020603050405020304" pitchFamily="18" charset="0"/>
            </a:endParaRPr>
          </a:p>
          <a:p>
            <a:pPr marL="800100" lvl="1" indent="-342900">
              <a:lnSpc>
                <a:spcPct val="150000"/>
              </a:lnSpc>
              <a:spcBef>
                <a:spcPts val="0"/>
              </a:spcBef>
              <a:buFont typeface="Wingdings" panose="05000000000000000000" pitchFamily="2" charset="2"/>
              <a:buChar char="v"/>
            </a:pPr>
            <a:r>
              <a:rPr lang="en-US" sz="3500" dirty="0">
                <a:solidFill>
                  <a:srgbClr val="595959"/>
                </a:solidFill>
                <a:latin typeface="+mj-lt"/>
                <a:ea typeface="Arial" panose="020B0604020202020204" pitchFamily="34" charset="0"/>
                <a:cs typeface="Arial" panose="020B0604020202020204" pitchFamily="34" charset="0"/>
              </a:rPr>
              <a:t>https://www.friscotexas.gov/1454/Population</a:t>
            </a:r>
            <a:endParaRPr lang="en-US" sz="3500" dirty="0">
              <a:solidFill>
                <a:srgbClr val="595959"/>
              </a:solidFill>
              <a:latin typeface="+mj-lt"/>
              <a:ea typeface="Arial" panose="020B0604020202020204" pitchFamily="34" charset="0"/>
              <a:cs typeface="Times New Roman" panose="02020603050405020304" pitchFamily="18" charset="0"/>
            </a:endParaRPr>
          </a:p>
          <a:p>
            <a:pPr marL="800100" lvl="1" indent="-342900">
              <a:lnSpc>
                <a:spcPct val="150000"/>
              </a:lnSpc>
              <a:spcBef>
                <a:spcPts val="0"/>
              </a:spcBef>
              <a:buFont typeface="Wingdings" panose="05000000000000000000" pitchFamily="2" charset="2"/>
              <a:buChar char="v"/>
            </a:pPr>
            <a:r>
              <a:rPr lang="en-US" sz="3500" dirty="0">
                <a:solidFill>
                  <a:srgbClr val="595959"/>
                </a:solidFill>
                <a:latin typeface="+mj-lt"/>
                <a:ea typeface="Arial" panose="020B0604020202020204" pitchFamily="34" charset="0"/>
                <a:cs typeface="Arial" panose="020B0604020202020204" pitchFamily="34" charset="0"/>
              </a:rPr>
              <a:t>http://www.friscohomesforsale.com/subdivisions-map.php</a:t>
            </a:r>
            <a:endParaRPr lang="en-US" sz="3500" dirty="0">
              <a:solidFill>
                <a:srgbClr val="595959"/>
              </a:solidFill>
              <a:latin typeface="+mj-lt"/>
              <a:ea typeface="Arial" panose="020B0604020202020204" pitchFamily="34" charset="0"/>
              <a:cs typeface="Times New Roman" panose="02020603050405020304" pitchFamily="18" charset="0"/>
            </a:endParaRPr>
          </a:p>
          <a:p>
            <a:pPr marL="800100" lvl="1" indent="-342900">
              <a:lnSpc>
                <a:spcPct val="150000"/>
              </a:lnSpc>
              <a:spcBef>
                <a:spcPts val="0"/>
              </a:spcBef>
              <a:buFont typeface="Wingdings" panose="05000000000000000000" pitchFamily="2" charset="2"/>
              <a:buChar char="v"/>
            </a:pPr>
            <a:r>
              <a:rPr lang="en-US" sz="3500" dirty="0">
                <a:solidFill>
                  <a:srgbClr val="595959"/>
                </a:solidFill>
                <a:latin typeface="+mj-lt"/>
                <a:ea typeface="Arial" panose="020B0604020202020204" pitchFamily="34" charset="0"/>
                <a:cs typeface="Arial" panose="020B0604020202020204" pitchFamily="34" charset="0"/>
              </a:rPr>
              <a:t>http://www.city-data.com/city/Frisco-Texas.html</a:t>
            </a:r>
            <a:endParaRPr lang="en-US" sz="3500" dirty="0">
              <a:solidFill>
                <a:srgbClr val="595959"/>
              </a:solidFill>
              <a:latin typeface="+mj-lt"/>
              <a:ea typeface="Arial" panose="020B0604020202020204" pitchFamily="34" charset="0"/>
              <a:cs typeface="Times New Roman" panose="02020603050405020304" pitchFamily="18" charset="0"/>
            </a:endParaRPr>
          </a:p>
          <a:p>
            <a:pPr marL="800100" lvl="1" indent="-342900">
              <a:lnSpc>
                <a:spcPct val="150000"/>
              </a:lnSpc>
              <a:spcBef>
                <a:spcPts val="0"/>
              </a:spcBef>
              <a:buFont typeface="Wingdings" panose="05000000000000000000" pitchFamily="2" charset="2"/>
              <a:buChar char="v"/>
            </a:pPr>
            <a:r>
              <a:rPr lang="en-US" sz="3500" dirty="0">
                <a:solidFill>
                  <a:srgbClr val="595959"/>
                </a:solidFill>
                <a:latin typeface="+mj-lt"/>
                <a:ea typeface="Arial" panose="020B0604020202020204" pitchFamily="34" charset="0"/>
                <a:cs typeface="Arial" panose="020B0604020202020204" pitchFamily="34" charset="0"/>
              </a:rPr>
              <a:t>https://www.usgs.gov/core-science-systems/ngp/board-on-geographic-names</a:t>
            </a:r>
            <a:endParaRPr lang="en-US" sz="3500" dirty="0">
              <a:solidFill>
                <a:srgbClr val="595959"/>
              </a:solidFill>
              <a:latin typeface="+mj-lt"/>
              <a:ea typeface="Arial" panose="020B0604020202020204" pitchFamily="34" charset="0"/>
              <a:cs typeface="Times New Roman" panose="02020603050405020304" pitchFamily="18" charset="0"/>
            </a:endParaRPr>
          </a:p>
          <a:p>
            <a:pPr marL="228600" marR="0" indent="228600">
              <a:lnSpc>
                <a:spcPct val="150000"/>
              </a:lnSpc>
              <a:spcBef>
                <a:spcPts val="800"/>
              </a:spcBef>
              <a:spcAft>
                <a:spcPts val="1600"/>
              </a:spcAft>
            </a:pPr>
            <a:r>
              <a:rPr lang="en-US" sz="3500" b="1" dirty="0">
                <a:solidFill>
                  <a:srgbClr val="595959"/>
                </a:solidFill>
                <a:latin typeface="+mj-lt"/>
                <a:ea typeface="Arial" panose="020B0604020202020204" pitchFamily="34" charset="0"/>
                <a:cs typeface="Times New Roman" panose="02020603050405020304" pitchFamily="18" charset="0"/>
              </a:rPr>
              <a:t>Four square </a:t>
            </a:r>
            <a:endParaRPr lang="en-US" sz="3500" dirty="0">
              <a:solidFill>
                <a:srgbClr val="595959"/>
              </a:solidFill>
              <a:latin typeface="+mj-lt"/>
              <a:ea typeface="Arial" panose="020B0604020202020204" pitchFamily="34" charset="0"/>
              <a:cs typeface="Times New Roman" panose="02020603050405020304" pitchFamily="18" charset="0"/>
            </a:endParaRPr>
          </a:p>
          <a:p>
            <a:pPr lvl="1">
              <a:buFont typeface="Wingdings" panose="05000000000000000000" pitchFamily="2" charset="2"/>
              <a:buChar char="v"/>
            </a:pPr>
            <a:r>
              <a:rPr lang="en-US" sz="3500" dirty="0">
                <a:solidFill>
                  <a:srgbClr val="595959"/>
                </a:solidFill>
                <a:latin typeface="+mj-lt"/>
                <a:ea typeface="Arial" panose="020B0604020202020204" pitchFamily="34" charset="0"/>
                <a:cs typeface="Times New Roman" panose="02020603050405020304" pitchFamily="18" charset="0"/>
              </a:rPr>
              <a:t>Four square </a:t>
            </a:r>
            <a:r>
              <a:rPr lang="en-US" sz="3500" dirty="0" err="1">
                <a:solidFill>
                  <a:srgbClr val="595959"/>
                </a:solidFill>
                <a:latin typeface="+mj-lt"/>
                <a:ea typeface="Arial" panose="020B0604020202020204" pitchFamily="34" charset="0"/>
                <a:cs typeface="Times New Roman" panose="02020603050405020304" pitchFamily="18" charset="0"/>
              </a:rPr>
              <a:t>Api</a:t>
            </a:r>
            <a:r>
              <a:rPr lang="en-US" sz="3500" dirty="0">
                <a:solidFill>
                  <a:srgbClr val="595959"/>
                </a:solidFill>
                <a:latin typeface="+mj-lt"/>
                <a:ea typeface="Arial" panose="020B0604020202020204" pitchFamily="34" charset="0"/>
                <a:cs typeface="Times New Roman" panose="02020603050405020304" pitchFamily="18" charset="0"/>
              </a:rPr>
              <a:t> for location data.</a:t>
            </a:r>
            <a:endParaRPr lang="en-US" sz="3500" dirty="0">
              <a:latin typeface="+mj-lt"/>
            </a:endParaRPr>
          </a:p>
          <a:p>
            <a:endParaRPr lang="en-US" dirty="0"/>
          </a:p>
        </p:txBody>
      </p:sp>
    </p:spTree>
    <p:extLst>
      <p:ext uri="{BB962C8B-B14F-4D97-AF65-F5344CB8AC3E}">
        <p14:creationId xmlns:p14="http://schemas.microsoft.com/office/powerpoint/2010/main" val="459335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F4AA9-BBE4-4858-979E-4FCDA51D1772}"/>
              </a:ext>
            </a:extLst>
          </p:cNvPr>
          <p:cNvSpPr>
            <a:spLocks noGrp="1"/>
          </p:cNvSpPr>
          <p:nvPr>
            <p:ph type="title"/>
          </p:nvPr>
        </p:nvSpPr>
        <p:spPr/>
        <p:txBody>
          <a:bodyPr/>
          <a:lstStyle/>
          <a:p>
            <a:r>
              <a:rPr lang="en-US" dirty="0"/>
              <a:t>Frisco data –Sub divisions</a:t>
            </a:r>
          </a:p>
        </p:txBody>
      </p:sp>
      <p:sp>
        <p:nvSpPr>
          <p:cNvPr id="3" name="Content Placeholder 2">
            <a:extLst>
              <a:ext uri="{FF2B5EF4-FFF2-40B4-BE49-F238E27FC236}">
                <a16:creationId xmlns:a16="http://schemas.microsoft.com/office/drawing/2014/main" id="{0C697463-1FF6-4102-869D-37CAFD23B5F6}"/>
              </a:ext>
            </a:extLst>
          </p:cNvPr>
          <p:cNvSpPr>
            <a:spLocks noGrp="1"/>
          </p:cNvSpPr>
          <p:nvPr>
            <p:ph sz="half" idx="1"/>
          </p:nvPr>
        </p:nvSpPr>
        <p:spPr/>
        <p:txBody>
          <a:bodyPr/>
          <a:lstStyle/>
          <a:p>
            <a:r>
              <a:rPr lang="en-US" dirty="0"/>
              <a:t>Frisco Sub divisions </a:t>
            </a:r>
          </a:p>
        </p:txBody>
      </p:sp>
      <p:sp>
        <p:nvSpPr>
          <p:cNvPr id="4" name="Content Placeholder 3">
            <a:extLst>
              <a:ext uri="{FF2B5EF4-FFF2-40B4-BE49-F238E27FC236}">
                <a16:creationId xmlns:a16="http://schemas.microsoft.com/office/drawing/2014/main" id="{9EA4F157-0A06-47E6-B899-7DC57F73B8FA}"/>
              </a:ext>
            </a:extLst>
          </p:cNvPr>
          <p:cNvSpPr>
            <a:spLocks noGrp="1"/>
          </p:cNvSpPr>
          <p:nvPr>
            <p:ph sz="half" idx="2"/>
          </p:nvPr>
        </p:nvSpPr>
        <p:spPr/>
        <p:txBody>
          <a:bodyPr/>
          <a:lstStyle/>
          <a:p>
            <a:r>
              <a:rPr lang="en-US" dirty="0"/>
              <a:t>Frisco Sub division map</a:t>
            </a:r>
          </a:p>
        </p:txBody>
      </p:sp>
      <p:pic>
        <p:nvPicPr>
          <p:cNvPr id="5" name="Picture 4">
            <a:extLst>
              <a:ext uri="{FF2B5EF4-FFF2-40B4-BE49-F238E27FC236}">
                <a16:creationId xmlns:a16="http://schemas.microsoft.com/office/drawing/2014/main" id="{18A0B116-C808-4075-B279-6A3034C97BF6}"/>
              </a:ext>
            </a:extLst>
          </p:cNvPr>
          <p:cNvPicPr/>
          <p:nvPr/>
        </p:nvPicPr>
        <p:blipFill>
          <a:blip r:embed="rId2"/>
          <a:stretch>
            <a:fillRect/>
          </a:stretch>
        </p:blipFill>
        <p:spPr>
          <a:xfrm>
            <a:off x="1154953" y="3439486"/>
            <a:ext cx="3601605" cy="2348917"/>
          </a:xfrm>
          <a:prstGeom prst="rect">
            <a:avLst/>
          </a:prstGeom>
        </p:spPr>
      </p:pic>
      <p:pic>
        <p:nvPicPr>
          <p:cNvPr id="6" name="Picture 5">
            <a:extLst>
              <a:ext uri="{FF2B5EF4-FFF2-40B4-BE49-F238E27FC236}">
                <a16:creationId xmlns:a16="http://schemas.microsoft.com/office/drawing/2014/main" id="{C0BA07B3-F6BF-4A14-9CB1-3BA57CEEC152}"/>
              </a:ext>
            </a:extLst>
          </p:cNvPr>
          <p:cNvPicPr/>
          <p:nvPr/>
        </p:nvPicPr>
        <p:blipFill>
          <a:blip r:embed="rId3"/>
          <a:stretch>
            <a:fillRect/>
          </a:stretch>
        </p:blipFill>
        <p:spPr>
          <a:xfrm>
            <a:off x="5561901" y="3053593"/>
            <a:ext cx="5471970" cy="3624044"/>
          </a:xfrm>
          <a:prstGeom prst="rect">
            <a:avLst/>
          </a:prstGeom>
        </p:spPr>
      </p:pic>
    </p:spTree>
    <p:extLst>
      <p:ext uri="{BB962C8B-B14F-4D97-AF65-F5344CB8AC3E}">
        <p14:creationId xmlns:p14="http://schemas.microsoft.com/office/powerpoint/2010/main" val="2998323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8B9EF-A09A-4E44-8725-41B562914AA6}"/>
              </a:ext>
            </a:extLst>
          </p:cNvPr>
          <p:cNvSpPr>
            <a:spLocks noGrp="1"/>
          </p:cNvSpPr>
          <p:nvPr>
            <p:ph type="title"/>
          </p:nvPr>
        </p:nvSpPr>
        <p:spPr/>
        <p:txBody>
          <a:bodyPr/>
          <a:lstStyle/>
          <a:p>
            <a:r>
              <a:rPr lang="en-US" dirty="0"/>
              <a:t>Frisco data -Population</a:t>
            </a:r>
          </a:p>
        </p:txBody>
      </p:sp>
      <p:sp>
        <p:nvSpPr>
          <p:cNvPr id="3" name="Content Placeholder 2">
            <a:extLst>
              <a:ext uri="{FF2B5EF4-FFF2-40B4-BE49-F238E27FC236}">
                <a16:creationId xmlns:a16="http://schemas.microsoft.com/office/drawing/2014/main" id="{F9F873B3-504D-43E2-B6D0-D5ABF3A69F2F}"/>
              </a:ext>
            </a:extLst>
          </p:cNvPr>
          <p:cNvSpPr>
            <a:spLocks noGrp="1"/>
          </p:cNvSpPr>
          <p:nvPr>
            <p:ph sz="half" idx="1"/>
          </p:nvPr>
        </p:nvSpPr>
        <p:spPr/>
        <p:txBody>
          <a:bodyPr/>
          <a:lstStyle/>
          <a:p>
            <a:r>
              <a:rPr lang="en-US" dirty="0"/>
              <a:t>Frisco Population</a:t>
            </a:r>
          </a:p>
        </p:txBody>
      </p:sp>
      <p:sp>
        <p:nvSpPr>
          <p:cNvPr id="4" name="Content Placeholder 3">
            <a:extLst>
              <a:ext uri="{FF2B5EF4-FFF2-40B4-BE49-F238E27FC236}">
                <a16:creationId xmlns:a16="http://schemas.microsoft.com/office/drawing/2014/main" id="{5FA0A76D-F9F1-4B75-A5AA-AA93D9967E5B}"/>
              </a:ext>
            </a:extLst>
          </p:cNvPr>
          <p:cNvSpPr>
            <a:spLocks noGrp="1"/>
          </p:cNvSpPr>
          <p:nvPr>
            <p:ph sz="half" idx="2"/>
          </p:nvPr>
        </p:nvSpPr>
        <p:spPr/>
        <p:txBody>
          <a:bodyPr/>
          <a:lstStyle/>
          <a:p>
            <a:r>
              <a:rPr lang="en-US" dirty="0"/>
              <a:t>Projected Growth</a:t>
            </a:r>
          </a:p>
        </p:txBody>
      </p:sp>
      <p:pic>
        <p:nvPicPr>
          <p:cNvPr id="5" name="Picture 4">
            <a:extLst>
              <a:ext uri="{FF2B5EF4-FFF2-40B4-BE49-F238E27FC236}">
                <a16:creationId xmlns:a16="http://schemas.microsoft.com/office/drawing/2014/main" id="{4AF456CE-701E-4D21-B97E-C697BA2741CA}"/>
              </a:ext>
            </a:extLst>
          </p:cNvPr>
          <p:cNvPicPr/>
          <p:nvPr/>
        </p:nvPicPr>
        <p:blipFill>
          <a:blip r:embed="rId2"/>
          <a:stretch>
            <a:fillRect/>
          </a:stretch>
        </p:blipFill>
        <p:spPr>
          <a:xfrm>
            <a:off x="864066" y="3087148"/>
            <a:ext cx="4999839" cy="3246540"/>
          </a:xfrm>
          <a:prstGeom prst="rect">
            <a:avLst/>
          </a:prstGeom>
        </p:spPr>
      </p:pic>
      <p:pic>
        <p:nvPicPr>
          <p:cNvPr id="6" name="Picture 5">
            <a:extLst>
              <a:ext uri="{FF2B5EF4-FFF2-40B4-BE49-F238E27FC236}">
                <a16:creationId xmlns:a16="http://schemas.microsoft.com/office/drawing/2014/main" id="{239BA0FE-7DAA-4506-A97A-084B3C75B1D5}"/>
              </a:ext>
            </a:extLst>
          </p:cNvPr>
          <p:cNvPicPr/>
          <p:nvPr/>
        </p:nvPicPr>
        <p:blipFill>
          <a:blip r:embed="rId3"/>
          <a:stretch>
            <a:fillRect/>
          </a:stretch>
        </p:blipFill>
        <p:spPr>
          <a:xfrm>
            <a:off x="6358855" y="3288484"/>
            <a:ext cx="4675015" cy="2731316"/>
          </a:xfrm>
          <a:prstGeom prst="rect">
            <a:avLst/>
          </a:prstGeom>
        </p:spPr>
      </p:pic>
    </p:spTree>
    <p:extLst>
      <p:ext uri="{BB962C8B-B14F-4D97-AF65-F5344CB8AC3E}">
        <p14:creationId xmlns:p14="http://schemas.microsoft.com/office/powerpoint/2010/main" val="3119518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1AABE-D42A-477E-A339-4A97D934F196}"/>
              </a:ext>
            </a:extLst>
          </p:cNvPr>
          <p:cNvSpPr>
            <a:spLocks noGrp="1"/>
          </p:cNvSpPr>
          <p:nvPr>
            <p:ph type="title"/>
          </p:nvPr>
        </p:nvSpPr>
        <p:spPr>
          <a:xfrm>
            <a:off x="1154953" y="973668"/>
            <a:ext cx="9163506" cy="706964"/>
          </a:xfrm>
        </p:spPr>
        <p:txBody>
          <a:bodyPr/>
          <a:lstStyle/>
          <a:p>
            <a:r>
              <a:rPr lang="en-US" dirty="0"/>
              <a:t>Frisco Data – Unemployment/Crime rate </a:t>
            </a:r>
          </a:p>
        </p:txBody>
      </p:sp>
      <p:sp>
        <p:nvSpPr>
          <p:cNvPr id="3" name="Content Placeholder 2">
            <a:extLst>
              <a:ext uri="{FF2B5EF4-FFF2-40B4-BE49-F238E27FC236}">
                <a16:creationId xmlns:a16="http://schemas.microsoft.com/office/drawing/2014/main" id="{8D55FD95-58E1-43F6-8527-81096DAA1333}"/>
              </a:ext>
            </a:extLst>
          </p:cNvPr>
          <p:cNvSpPr>
            <a:spLocks noGrp="1"/>
          </p:cNvSpPr>
          <p:nvPr>
            <p:ph sz="half" idx="1"/>
          </p:nvPr>
        </p:nvSpPr>
        <p:spPr/>
        <p:txBody>
          <a:bodyPr/>
          <a:lstStyle/>
          <a:p>
            <a:r>
              <a:rPr lang="en-US" dirty="0"/>
              <a:t>Frisco Unemployment rate</a:t>
            </a:r>
          </a:p>
        </p:txBody>
      </p:sp>
      <p:sp>
        <p:nvSpPr>
          <p:cNvPr id="4" name="Content Placeholder 3">
            <a:extLst>
              <a:ext uri="{FF2B5EF4-FFF2-40B4-BE49-F238E27FC236}">
                <a16:creationId xmlns:a16="http://schemas.microsoft.com/office/drawing/2014/main" id="{B5442FAE-FFFD-4BB1-A167-EE7C5A66E75D}"/>
              </a:ext>
            </a:extLst>
          </p:cNvPr>
          <p:cNvSpPr>
            <a:spLocks noGrp="1"/>
          </p:cNvSpPr>
          <p:nvPr>
            <p:ph sz="half" idx="2"/>
          </p:nvPr>
        </p:nvSpPr>
        <p:spPr>
          <a:xfrm>
            <a:off x="6208712" y="2603500"/>
            <a:ext cx="5770767" cy="3663076"/>
          </a:xfrm>
        </p:spPr>
        <p:txBody>
          <a:bodyPr/>
          <a:lstStyle/>
          <a:p>
            <a:r>
              <a:rPr lang="en-US" dirty="0"/>
              <a:t>Frisco Crime Rate</a:t>
            </a:r>
          </a:p>
        </p:txBody>
      </p:sp>
      <p:pic>
        <p:nvPicPr>
          <p:cNvPr id="5" name="Picture 4">
            <a:extLst>
              <a:ext uri="{FF2B5EF4-FFF2-40B4-BE49-F238E27FC236}">
                <a16:creationId xmlns:a16="http://schemas.microsoft.com/office/drawing/2014/main" id="{40BDD758-D612-471E-BB9B-DCF12F381674}"/>
              </a:ext>
            </a:extLst>
          </p:cNvPr>
          <p:cNvPicPr/>
          <p:nvPr/>
        </p:nvPicPr>
        <p:blipFill>
          <a:blip r:embed="rId2"/>
          <a:stretch>
            <a:fillRect/>
          </a:stretch>
        </p:blipFill>
        <p:spPr>
          <a:xfrm>
            <a:off x="796954" y="3179427"/>
            <a:ext cx="5411758" cy="3070370"/>
          </a:xfrm>
          <a:prstGeom prst="rect">
            <a:avLst/>
          </a:prstGeom>
        </p:spPr>
      </p:pic>
      <p:pic>
        <p:nvPicPr>
          <p:cNvPr id="6" name="Picture 5">
            <a:extLst>
              <a:ext uri="{FF2B5EF4-FFF2-40B4-BE49-F238E27FC236}">
                <a16:creationId xmlns:a16="http://schemas.microsoft.com/office/drawing/2014/main" id="{B16379AA-C66F-461A-8C62-4EB4CABE3C7D}"/>
              </a:ext>
            </a:extLst>
          </p:cNvPr>
          <p:cNvPicPr/>
          <p:nvPr/>
        </p:nvPicPr>
        <p:blipFill>
          <a:blip r:embed="rId3"/>
          <a:stretch>
            <a:fillRect/>
          </a:stretch>
        </p:blipFill>
        <p:spPr>
          <a:xfrm>
            <a:off x="6566711" y="3143774"/>
            <a:ext cx="5328877" cy="3070370"/>
          </a:xfrm>
          <a:prstGeom prst="rect">
            <a:avLst/>
          </a:prstGeom>
        </p:spPr>
      </p:pic>
    </p:spTree>
    <p:extLst>
      <p:ext uri="{BB962C8B-B14F-4D97-AF65-F5344CB8AC3E}">
        <p14:creationId xmlns:p14="http://schemas.microsoft.com/office/powerpoint/2010/main" val="870899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D7955-FAC0-4B28-8F81-8F84B1B0DA0E}"/>
              </a:ext>
            </a:extLst>
          </p:cNvPr>
          <p:cNvSpPr>
            <a:spLocks noGrp="1"/>
          </p:cNvSpPr>
          <p:nvPr>
            <p:ph type="title"/>
          </p:nvPr>
        </p:nvSpPr>
        <p:spPr/>
        <p:txBody>
          <a:bodyPr/>
          <a:lstStyle/>
          <a:p>
            <a:r>
              <a:rPr lang="en-US" dirty="0"/>
              <a:t>Frisco data – individual Income</a:t>
            </a:r>
          </a:p>
        </p:txBody>
      </p:sp>
      <p:sp>
        <p:nvSpPr>
          <p:cNvPr id="3" name="Content Placeholder 2">
            <a:extLst>
              <a:ext uri="{FF2B5EF4-FFF2-40B4-BE49-F238E27FC236}">
                <a16:creationId xmlns:a16="http://schemas.microsoft.com/office/drawing/2014/main" id="{B9D3D79D-0B04-4EE8-8E48-75406F23DB13}"/>
              </a:ext>
            </a:extLst>
          </p:cNvPr>
          <p:cNvSpPr>
            <a:spLocks noGrp="1"/>
          </p:cNvSpPr>
          <p:nvPr>
            <p:ph idx="1"/>
          </p:nvPr>
        </p:nvSpPr>
        <p:spPr>
          <a:xfrm>
            <a:off x="1154955" y="2211197"/>
            <a:ext cx="8761412" cy="4583885"/>
          </a:xfrm>
        </p:spPr>
        <p:txBody>
          <a:bodyPr/>
          <a:lstStyle/>
          <a:p>
            <a:r>
              <a:rPr lang="en-US" dirty="0"/>
              <a:t>Income</a:t>
            </a:r>
          </a:p>
        </p:txBody>
      </p:sp>
      <p:pic>
        <p:nvPicPr>
          <p:cNvPr id="4" name="Picture 3">
            <a:extLst>
              <a:ext uri="{FF2B5EF4-FFF2-40B4-BE49-F238E27FC236}">
                <a16:creationId xmlns:a16="http://schemas.microsoft.com/office/drawing/2014/main" id="{2EDCEBC7-C703-4A79-9530-91BDF9B9B9B3}"/>
              </a:ext>
            </a:extLst>
          </p:cNvPr>
          <p:cNvPicPr/>
          <p:nvPr/>
        </p:nvPicPr>
        <p:blipFill>
          <a:blip r:embed="rId2"/>
          <a:stretch>
            <a:fillRect/>
          </a:stretch>
        </p:blipFill>
        <p:spPr>
          <a:xfrm>
            <a:off x="3062287" y="2211198"/>
            <a:ext cx="6067425" cy="4525162"/>
          </a:xfrm>
          <a:prstGeom prst="rect">
            <a:avLst/>
          </a:prstGeom>
        </p:spPr>
      </p:pic>
    </p:spTree>
    <p:extLst>
      <p:ext uri="{BB962C8B-B14F-4D97-AF65-F5344CB8AC3E}">
        <p14:creationId xmlns:p14="http://schemas.microsoft.com/office/powerpoint/2010/main" val="556457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64E7-13E6-4269-80A5-787147E63A0D}"/>
              </a:ext>
            </a:extLst>
          </p:cNvPr>
          <p:cNvSpPr>
            <a:spLocks noGrp="1"/>
          </p:cNvSpPr>
          <p:nvPr>
            <p:ph type="title"/>
          </p:nvPr>
        </p:nvSpPr>
        <p:spPr>
          <a:xfrm>
            <a:off x="1154953" y="973668"/>
            <a:ext cx="9102055" cy="706964"/>
          </a:xfrm>
        </p:spPr>
        <p:txBody>
          <a:bodyPr/>
          <a:lstStyle/>
          <a:p>
            <a:r>
              <a:rPr lang="en-US" dirty="0"/>
              <a:t>Frisco data – Incentives for new business</a:t>
            </a:r>
          </a:p>
        </p:txBody>
      </p:sp>
      <p:pic>
        <p:nvPicPr>
          <p:cNvPr id="4" name="Picture 3">
            <a:extLst>
              <a:ext uri="{FF2B5EF4-FFF2-40B4-BE49-F238E27FC236}">
                <a16:creationId xmlns:a16="http://schemas.microsoft.com/office/drawing/2014/main" id="{27BA4CC1-3E80-4803-88B0-923A3DF63509}"/>
              </a:ext>
            </a:extLst>
          </p:cNvPr>
          <p:cNvPicPr>
            <a:picLocks noChangeAspect="1"/>
          </p:cNvPicPr>
          <p:nvPr/>
        </p:nvPicPr>
        <p:blipFill>
          <a:blip r:embed="rId2"/>
          <a:stretch>
            <a:fillRect/>
          </a:stretch>
        </p:blipFill>
        <p:spPr>
          <a:xfrm>
            <a:off x="1493240" y="2298582"/>
            <a:ext cx="9102055" cy="4437777"/>
          </a:xfrm>
          <a:prstGeom prst="rect">
            <a:avLst/>
          </a:prstGeom>
        </p:spPr>
      </p:pic>
    </p:spTree>
    <p:extLst>
      <p:ext uri="{BB962C8B-B14F-4D97-AF65-F5344CB8AC3E}">
        <p14:creationId xmlns:p14="http://schemas.microsoft.com/office/powerpoint/2010/main" val="2782214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80C9A-4520-4183-9691-F5FD7EF2E33E}"/>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94BCFBA3-312C-4F1A-8759-17536D13DA94}"/>
              </a:ext>
            </a:extLst>
          </p:cNvPr>
          <p:cNvSpPr>
            <a:spLocks noGrp="1"/>
          </p:cNvSpPr>
          <p:nvPr>
            <p:ph idx="1"/>
          </p:nvPr>
        </p:nvSpPr>
        <p:spPr>
          <a:xfrm>
            <a:off x="981513" y="2569944"/>
            <a:ext cx="9865452" cy="4032192"/>
          </a:xfrm>
        </p:spPr>
        <p:txBody>
          <a:bodyPr/>
          <a:lstStyle/>
          <a:p>
            <a:r>
              <a:rPr lang="en-US" b="1" dirty="0"/>
              <a:t>Methodology</a:t>
            </a:r>
            <a:r>
              <a:rPr lang="en-US" dirty="0"/>
              <a:t> : K means algorithm with clustering approach used for data Analysis</a:t>
            </a:r>
          </a:p>
          <a:p>
            <a:r>
              <a:rPr lang="en-US" dirty="0"/>
              <a:t> Four square utilized to get Frisco business data </a:t>
            </a:r>
          </a:p>
        </p:txBody>
      </p:sp>
      <p:pic>
        <p:nvPicPr>
          <p:cNvPr id="4" name="Picture 3">
            <a:extLst>
              <a:ext uri="{FF2B5EF4-FFF2-40B4-BE49-F238E27FC236}">
                <a16:creationId xmlns:a16="http://schemas.microsoft.com/office/drawing/2014/main" id="{2365DC0C-8495-42F9-BDAF-DA673C772B38}"/>
              </a:ext>
            </a:extLst>
          </p:cNvPr>
          <p:cNvPicPr/>
          <p:nvPr/>
        </p:nvPicPr>
        <p:blipFill>
          <a:blip r:embed="rId2"/>
          <a:stretch>
            <a:fillRect/>
          </a:stretch>
        </p:blipFill>
        <p:spPr>
          <a:xfrm>
            <a:off x="1154953" y="3674377"/>
            <a:ext cx="9499065" cy="2483142"/>
          </a:xfrm>
          <a:prstGeom prst="rect">
            <a:avLst/>
          </a:prstGeom>
        </p:spPr>
      </p:pic>
    </p:spTree>
    <p:extLst>
      <p:ext uri="{BB962C8B-B14F-4D97-AF65-F5344CB8AC3E}">
        <p14:creationId xmlns:p14="http://schemas.microsoft.com/office/powerpoint/2010/main" val="3950200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TM02900722[[fn=Ion Boardroom]]</Template>
  <TotalTime>231</TotalTime>
  <Words>356</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Times New Roman</vt:lpstr>
      <vt:lpstr>Wingdings</vt:lpstr>
      <vt:lpstr>Wingdings 3</vt:lpstr>
      <vt:lpstr>Ion Boardroom</vt:lpstr>
      <vt:lpstr>Exploring Business opportunity in Frisco city, Texas, USA</vt:lpstr>
      <vt:lpstr>Introduction</vt:lpstr>
      <vt:lpstr>Data Sources </vt:lpstr>
      <vt:lpstr>Frisco data –Sub divisions</vt:lpstr>
      <vt:lpstr>Frisco data -Population</vt:lpstr>
      <vt:lpstr>Frisco Data – Unemployment/Crime rate </vt:lpstr>
      <vt:lpstr>Frisco data – individual Income</vt:lpstr>
      <vt:lpstr>Frisco data – Incentives for new business</vt:lpstr>
      <vt:lpstr>Data Analysis</vt:lpstr>
      <vt:lpstr>Data Analysis</vt:lpstr>
      <vt:lpstr>Results – Popular Business data </vt:lpstr>
      <vt:lpstr>Results - Cont’d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Explore Business opportunity in Frisco city, Texas, USA</dc:title>
  <dc:creator>Srinivas Kondraganti</dc:creator>
  <cp:lastModifiedBy>Srinivas Kondraganti</cp:lastModifiedBy>
  <cp:revision>17</cp:revision>
  <dcterms:created xsi:type="dcterms:W3CDTF">2019-06-19T17:47:13Z</dcterms:created>
  <dcterms:modified xsi:type="dcterms:W3CDTF">2019-06-19T21:39:10Z</dcterms:modified>
</cp:coreProperties>
</file>