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41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8507" y="983157"/>
            <a:ext cx="2087245" cy="3513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279" y="180847"/>
            <a:ext cx="2640456" cy="36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900" y="1065021"/>
            <a:ext cx="8665845" cy="292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05750X14000489" TargetMode="External"/><Relationship Id="rId2" Type="http://schemas.openxmlformats.org/officeDocument/2006/relationships/hyperlink" Target="https://www.aeaweb.org/articles?id=10.1257/jep.32.4.16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682237)" TargetMode="External"/><Relationship Id="rId5" Type="http://schemas.openxmlformats.org/officeDocument/2006/relationships/hyperlink" Target="https://ec.europa.eu/social/main.jsp?catId=1161&amp;langId=en" TargetMode="External"/><Relationship Id="rId4" Type="http://schemas.openxmlformats.org/officeDocument/2006/relationships/hyperlink" Target="https://www.ilo.org/global/publications/books/WCMS_737648/lang--en/index.ht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csamala@gitam.in" TargetMode="External"/><Relationship Id="rId3" Type="http://schemas.openxmlformats.org/officeDocument/2006/relationships/hyperlink" Target="mailto:rporeddy@gitam.in" TargetMode="External"/><Relationship Id="rId7" Type="http://schemas.openxmlformats.org/officeDocument/2006/relationships/hyperlink" Target="mailto:sremala@gitam.in" TargetMode="External"/><Relationship Id="rId2" Type="http://schemas.openxmlformats.org/officeDocument/2006/relationships/hyperlink" Target="mailto:kthummal@gitam.i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bvallipa@gitam.in" TargetMode="External"/><Relationship Id="rId5" Type="http://schemas.openxmlformats.org/officeDocument/2006/relationships/hyperlink" Target="mailto:sdondapa@gitam.in" TargetMode="External"/><Relationship Id="rId4" Type="http://schemas.openxmlformats.org/officeDocument/2006/relationships/hyperlink" Target="mailto:htummala@gitam.in" TargetMode="External"/><Relationship Id="rId9" Type="http://schemas.openxmlformats.org/officeDocument/2006/relationships/hyperlink" Target="mailto:vkandaka@gitam.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047239"/>
          </a:xfrm>
          <a:custGeom>
            <a:avLst/>
            <a:gdLst/>
            <a:ahLst/>
            <a:cxnLst/>
            <a:rect l="l" t="t" r="r" b="b"/>
            <a:pathLst>
              <a:path w="9144000" h="2047239">
                <a:moveTo>
                  <a:pt x="9144000" y="0"/>
                </a:moveTo>
                <a:lnTo>
                  <a:pt x="0" y="0"/>
                </a:lnTo>
                <a:lnTo>
                  <a:pt x="0" y="2047239"/>
                </a:lnTo>
                <a:lnTo>
                  <a:pt x="9144000" y="2047239"/>
                </a:lnTo>
                <a:lnTo>
                  <a:pt x="9144000" y="0"/>
                </a:lnTo>
                <a:close/>
              </a:path>
            </a:pathLst>
          </a:custGeom>
          <a:solidFill>
            <a:srgbClr val="051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07789" y="115316"/>
            <a:ext cx="4520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IBM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SkillsBuild</a:t>
            </a:r>
            <a:r>
              <a:rPr sz="1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Adult</a:t>
            </a:r>
            <a:r>
              <a:rPr sz="16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Learners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431" y="918718"/>
            <a:ext cx="465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0" dirty="0">
                <a:solidFill>
                  <a:srgbClr val="FFFFFF"/>
                </a:solidFill>
              </a:rPr>
              <a:t>Data</a:t>
            </a:r>
            <a:r>
              <a:rPr sz="2000" spc="25" dirty="0">
                <a:solidFill>
                  <a:srgbClr val="FFFFFF"/>
                </a:solidFill>
              </a:rPr>
              <a:t> </a:t>
            </a:r>
            <a:r>
              <a:rPr sz="2000" spc="100" dirty="0">
                <a:solidFill>
                  <a:srgbClr val="FFFFFF"/>
                </a:solidFill>
              </a:rPr>
              <a:t>Analytics</a:t>
            </a:r>
            <a:r>
              <a:rPr sz="2000" spc="20" dirty="0">
                <a:solidFill>
                  <a:srgbClr val="FFFFFF"/>
                </a:solidFill>
              </a:rPr>
              <a:t> </a:t>
            </a:r>
            <a:r>
              <a:rPr sz="2000" spc="105" dirty="0">
                <a:solidFill>
                  <a:srgbClr val="FFFFFF"/>
                </a:solidFill>
              </a:rPr>
              <a:t>Internship</a:t>
            </a:r>
            <a:r>
              <a:rPr sz="2000" spc="10" dirty="0">
                <a:solidFill>
                  <a:srgbClr val="FFFFFF"/>
                </a:solidFill>
              </a:rPr>
              <a:t> </a:t>
            </a:r>
            <a:r>
              <a:rPr sz="2000" spc="130" dirty="0">
                <a:solidFill>
                  <a:srgbClr val="FFFFFF"/>
                </a:solidFill>
              </a:rPr>
              <a:t>Program</a:t>
            </a:r>
            <a:r>
              <a:rPr sz="2000" spc="5" dirty="0">
                <a:solidFill>
                  <a:srgbClr val="FFFFFF"/>
                </a:solidFill>
              </a:rPr>
              <a:t> </a:t>
            </a:r>
            <a:r>
              <a:rPr sz="2000" spc="110" dirty="0">
                <a:solidFill>
                  <a:srgbClr val="FFFFFF"/>
                </a:solidFill>
              </a:rPr>
              <a:t>2024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281431" y="1377822"/>
            <a:ext cx="2735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2180" y="4288154"/>
            <a:ext cx="1711325" cy="5671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80233" y="2575940"/>
            <a:ext cx="1317625" cy="10109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30480">
              <a:lnSpc>
                <a:spcPct val="101499"/>
              </a:lnSpc>
              <a:spcBef>
                <a:spcPts val="65"/>
              </a:spcBef>
            </a:pPr>
            <a:r>
              <a:rPr sz="1600" spc="50" dirty="0">
                <a:latin typeface="Calibri"/>
                <a:cs typeface="Calibri"/>
              </a:rPr>
              <a:t>Project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95" dirty="0">
                <a:latin typeface="Calibri"/>
                <a:cs typeface="Calibri"/>
              </a:rPr>
              <a:t>Name </a:t>
            </a:r>
            <a:r>
              <a:rPr sz="1600" spc="65" dirty="0">
                <a:latin typeface="Calibri"/>
                <a:cs typeface="Calibri"/>
              </a:rPr>
              <a:t>Unique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ID </a:t>
            </a:r>
            <a:r>
              <a:rPr sz="1600" spc="80" dirty="0">
                <a:latin typeface="Calibri"/>
                <a:cs typeface="Calibri"/>
              </a:rPr>
              <a:t>Team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Name </a:t>
            </a:r>
            <a:r>
              <a:rPr sz="1600" spc="85" dirty="0">
                <a:latin typeface="Calibri"/>
                <a:cs typeface="Calibri"/>
              </a:rPr>
              <a:t>College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Name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0148" y="2575940"/>
            <a:ext cx="2501900" cy="1010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latin typeface="Calibri"/>
                <a:cs typeface="Calibri"/>
              </a:rPr>
              <a:t>: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Reducing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70" dirty="0">
                <a:latin typeface="Calibri"/>
                <a:cs typeface="Calibri"/>
              </a:rPr>
              <a:t>Youth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NEET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Rate</a:t>
            </a:r>
            <a:endParaRPr sz="16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25"/>
              </a:spcBef>
            </a:pPr>
            <a:r>
              <a:rPr sz="1600" spc="60" dirty="0">
                <a:latin typeface="Calibri"/>
                <a:cs typeface="Calibri"/>
              </a:rPr>
              <a:t>: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IBM1064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60" dirty="0">
                <a:latin typeface="Calibri"/>
                <a:cs typeface="Calibri"/>
              </a:rPr>
              <a:t>: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Data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Squad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spc="60" dirty="0">
                <a:latin typeface="Calibri"/>
                <a:cs typeface="Calibri"/>
              </a:rPr>
              <a:t>: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Gitam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University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562" y="1288097"/>
            <a:ext cx="6979284" cy="41275"/>
            <a:chOff x="309562" y="1288097"/>
            <a:chExt cx="6979284" cy="41275"/>
          </a:xfrm>
        </p:grpSpPr>
        <p:sp>
          <p:nvSpPr>
            <p:cNvPr id="10" name="object 10"/>
            <p:cNvSpPr/>
            <p:nvPr/>
          </p:nvSpPr>
          <p:spPr>
            <a:xfrm>
              <a:off x="314325" y="1292860"/>
              <a:ext cx="6969759" cy="31750"/>
            </a:xfrm>
            <a:custGeom>
              <a:avLst/>
              <a:gdLst/>
              <a:ahLst/>
              <a:cxnLst/>
              <a:rect l="l" t="t" r="r" b="b"/>
              <a:pathLst>
                <a:path w="6969759" h="31750">
                  <a:moveTo>
                    <a:pt x="6969759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6969759" y="31750"/>
                  </a:lnTo>
                  <a:lnTo>
                    <a:pt x="6969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4325" y="1292860"/>
              <a:ext cx="6969759" cy="31750"/>
            </a:xfrm>
            <a:custGeom>
              <a:avLst/>
              <a:gdLst/>
              <a:ahLst/>
              <a:cxnLst/>
              <a:rect l="l" t="t" r="r" b="b"/>
              <a:pathLst>
                <a:path w="6969759" h="31750">
                  <a:moveTo>
                    <a:pt x="0" y="31750"/>
                  </a:moveTo>
                  <a:lnTo>
                    <a:pt x="6969759" y="31750"/>
                  </a:lnTo>
                  <a:lnTo>
                    <a:pt x="6969759" y="0"/>
                  </a:lnTo>
                  <a:lnTo>
                    <a:pt x="0" y="0"/>
                  </a:lnTo>
                  <a:lnTo>
                    <a:pt x="0" y="317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978400"/>
            <a:ext cx="9144000" cy="165100"/>
          </a:xfrm>
          <a:custGeom>
            <a:avLst/>
            <a:gdLst/>
            <a:ahLst/>
            <a:cxnLst/>
            <a:rect l="l" t="t" r="r" b="b"/>
            <a:pathLst>
              <a:path w="9144000" h="165100">
                <a:moveTo>
                  <a:pt x="9144000" y="0"/>
                </a:moveTo>
                <a:lnTo>
                  <a:pt x="0" y="0"/>
                </a:lnTo>
                <a:lnTo>
                  <a:pt x="0" y="165100"/>
                </a:lnTo>
                <a:lnTo>
                  <a:pt x="9144000" y="1651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5162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Visualization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62" y="4971732"/>
            <a:ext cx="9153525" cy="176530"/>
            <a:chOff x="-4762" y="4971732"/>
            <a:chExt cx="9153525" cy="176530"/>
          </a:xfrm>
        </p:grpSpPr>
        <p:sp>
          <p:nvSpPr>
            <p:cNvPr id="4" name="object 4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4000" y="0"/>
                  </a:moveTo>
                  <a:lnTo>
                    <a:pt x="0" y="0"/>
                  </a:lnTo>
                  <a:lnTo>
                    <a:pt x="0" y="167004"/>
                  </a:lnTo>
                  <a:lnTo>
                    <a:pt x="9144000" y="16700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51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7004"/>
                  </a:moveTo>
                  <a:lnTo>
                    <a:pt x="9144000" y="16700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67004"/>
                  </a:lnTo>
                  <a:close/>
                </a:path>
              </a:pathLst>
            </a:custGeom>
            <a:ln w="9525">
              <a:solidFill>
                <a:srgbClr val="051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15900" y="1065021"/>
            <a:ext cx="8665845" cy="2679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115"/>
              </a:lnSpc>
              <a:spcBef>
                <a:spcPts val="100"/>
              </a:spcBef>
            </a:pPr>
            <a:r>
              <a:rPr sz="1600" dirty="0">
                <a:latin typeface="+mn-lt"/>
              </a:rPr>
              <a:t>Data</a:t>
            </a:r>
            <a:r>
              <a:rPr sz="1600" spc="-60" dirty="0">
                <a:latin typeface="+mn-lt"/>
              </a:rPr>
              <a:t> </a:t>
            </a:r>
            <a:r>
              <a:rPr sz="1600" dirty="0">
                <a:latin typeface="+mn-lt"/>
              </a:rPr>
              <a:t>Visualization</a:t>
            </a:r>
            <a:r>
              <a:rPr sz="1600" spc="-60" dirty="0">
                <a:latin typeface="+mn-lt"/>
              </a:rPr>
              <a:t> </a:t>
            </a:r>
            <a:r>
              <a:rPr sz="1600" dirty="0">
                <a:latin typeface="+mn-lt"/>
              </a:rPr>
              <a:t>Techniques</a:t>
            </a:r>
            <a:r>
              <a:rPr sz="1600" spc="-70" dirty="0">
                <a:latin typeface="+mn-lt"/>
              </a:rPr>
              <a:t> </a:t>
            </a:r>
            <a:r>
              <a:rPr sz="1600" spc="-20" dirty="0">
                <a:latin typeface="+mn-lt"/>
              </a:rPr>
              <a:t>Used</a:t>
            </a:r>
          </a:p>
          <a:p>
            <a:pPr marL="469900" marR="718820" indent="-228600" algn="just">
              <a:lnSpc>
                <a:spcPts val="2080"/>
              </a:lnSpc>
              <a:spcBef>
                <a:spcPts val="9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dirty="0">
                <a:latin typeface="+mn-lt"/>
              </a:rPr>
              <a:t>Techniques:</a:t>
            </a:r>
            <a:r>
              <a:rPr sz="1600" spc="-30" dirty="0">
                <a:latin typeface="+mn-lt"/>
              </a:rPr>
              <a:t> </a:t>
            </a:r>
            <a:r>
              <a:rPr sz="1600" b="0" dirty="0">
                <a:latin typeface="+mn-lt"/>
                <a:cs typeface="Arial MT"/>
              </a:rPr>
              <a:t>Employed</a:t>
            </a:r>
            <a:r>
              <a:rPr sz="1600" b="0" spc="-30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various</a:t>
            </a:r>
            <a:r>
              <a:rPr sz="1600" b="0" spc="-20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methods</a:t>
            </a:r>
            <a:r>
              <a:rPr sz="1600" b="0" spc="-20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like</a:t>
            </a:r>
            <a:r>
              <a:rPr sz="1600" b="0" spc="-20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charts,</a:t>
            </a:r>
            <a:r>
              <a:rPr sz="1600" b="0" spc="-20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graphs,</a:t>
            </a:r>
            <a:r>
              <a:rPr sz="1600" b="0" spc="-20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and</a:t>
            </a:r>
            <a:r>
              <a:rPr sz="1600" b="0" spc="-20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maps</a:t>
            </a:r>
            <a:r>
              <a:rPr sz="1600" b="0" spc="-20" dirty="0">
                <a:latin typeface="+mn-lt"/>
                <a:cs typeface="Arial MT"/>
              </a:rPr>
              <a:t> </a:t>
            </a:r>
            <a:r>
              <a:rPr sz="1600" b="0" spc="-25" dirty="0">
                <a:latin typeface="+mn-lt"/>
                <a:cs typeface="Arial MT"/>
              </a:rPr>
              <a:t>to </a:t>
            </a:r>
            <a:r>
              <a:rPr sz="1600" b="0" dirty="0">
                <a:latin typeface="+mn-lt"/>
                <a:cs typeface="Arial MT"/>
              </a:rPr>
              <a:t>represent</a:t>
            </a:r>
            <a:r>
              <a:rPr sz="1600" b="0" spc="-25" dirty="0">
                <a:latin typeface="+mn-lt"/>
                <a:cs typeface="Arial MT"/>
              </a:rPr>
              <a:t> </a:t>
            </a:r>
            <a:r>
              <a:rPr sz="1600" b="0" spc="-20" dirty="0">
                <a:latin typeface="+mn-lt"/>
                <a:cs typeface="Arial MT"/>
              </a:rPr>
              <a:t>data.</a:t>
            </a:r>
          </a:p>
          <a:p>
            <a:pPr marL="12700" algn="just">
              <a:lnSpc>
                <a:spcPts val="2115"/>
              </a:lnSpc>
              <a:spcBef>
                <a:spcPts val="1920"/>
              </a:spcBef>
            </a:pPr>
            <a:r>
              <a:rPr sz="1600" dirty="0">
                <a:latin typeface="+mn-lt"/>
              </a:rPr>
              <a:t>Charts,</a:t>
            </a:r>
            <a:r>
              <a:rPr sz="1600" spc="-20" dirty="0">
                <a:latin typeface="+mn-lt"/>
              </a:rPr>
              <a:t> </a:t>
            </a:r>
            <a:r>
              <a:rPr sz="1600" dirty="0">
                <a:latin typeface="+mn-lt"/>
              </a:rPr>
              <a:t>Graphs,</a:t>
            </a:r>
            <a:r>
              <a:rPr sz="1600" spc="-15" dirty="0">
                <a:latin typeface="+mn-lt"/>
              </a:rPr>
              <a:t> </a:t>
            </a:r>
            <a:r>
              <a:rPr sz="1600" dirty="0">
                <a:latin typeface="+mn-lt"/>
              </a:rPr>
              <a:t>Maps,</a:t>
            </a:r>
            <a:r>
              <a:rPr sz="1600" spc="-20" dirty="0">
                <a:latin typeface="+mn-lt"/>
              </a:rPr>
              <a:t> etc.</a:t>
            </a:r>
          </a:p>
          <a:p>
            <a:pPr marL="469900" marR="5080" indent="-228600" algn="just">
              <a:lnSpc>
                <a:spcPts val="2080"/>
              </a:lnSpc>
              <a:spcBef>
                <a:spcPts val="8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dirty="0">
                <a:latin typeface="+mn-lt"/>
              </a:rPr>
              <a:t>Examples:</a:t>
            </a:r>
            <a:r>
              <a:rPr sz="1600" spc="-20" dirty="0">
                <a:latin typeface="+mn-lt"/>
              </a:rPr>
              <a:t> </a:t>
            </a:r>
            <a:r>
              <a:rPr sz="1600" b="0" dirty="0">
                <a:latin typeface="+mn-lt"/>
                <a:cs typeface="Arial MT"/>
              </a:rPr>
              <a:t>Included</a:t>
            </a:r>
            <a:r>
              <a:rPr sz="1600" b="0" spc="-35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bar</a:t>
            </a:r>
            <a:r>
              <a:rPr sz="1600" b="0" spc="-25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charts,</a:t>
            </a:r>
            <a:r>
              <a:rPr sz="1600" b="0" spc="-15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line</a:t>
            </a:r>
            <a:r>
              <a:rPr sz="1600" b="0" spc="-35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graphs,</a:t>
            </a:r>
            <a:r>
              <a:rPr sz="1600" b="0" spc="-10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heatmaps,</a:t>
            </a:r>
            <a:r>
              <a:rPr sz="1600" b="0" spc="-25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and</a:t>
            </a:r>
            <a:r>
              <a:rPr sz="1600" b="0" spc="-15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geographic</a:t>
            </a:r>
            <a:r>
              <a:rPr sz="1600" b="0" spc="-25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maps</a:t>
            </a:r>
            <a:r>
              <a:rPr sz="1600" b="0" spc="-25" dirty="0">
                <a:latin typeface="+mn-lt"/>
                <a:cs typeface="Arial MT"/>
              </a:rPr>
              <a:t> for </a:t>
            </a:r>
            <a:r>
              <a:rPr sz="1600" b="0" dirty="0">
                <a:latin typeface="+mn-lt"/>
                <a:cs typeface="Arial MT"/>
              </a:rPr>
              <a:t>diverse</a:t>
            </a:r>
            <a:r>
              <a:rPr sz="1600" b="0" spc="-20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data</a:t>
            </a:r>
            <a:r>
              <a:rPr sz="1600" b="0" spc="-20" dirty="0">
                <a:latin typeface="+mn-lt"/>
                <a:cs typeface="Arial MT"/>
              </a:rPr>
              <a:t> </a:t>
            </a:r>
            <a:r>
              <a:rPr sz="1600" b="0" spc="-10" dirty="0">
                <a:latin typeface="+mn-lt"/>
                <a:cs typeface="Arial MT"/>
              </a:rPr>
              <a:t>representation.</a:t>
            </a:r>
          </a:p>
          <a:p>
            <a:pPr marL="12700" algn="just">
              <a:lnSpc>
                <a:spcPts val="2115"/>
              </a:lnSpc>
              <a:spcBef>
                <a:spcPts val="1920"/>
              </a:spcBef>
            </a:pPr>
            <a:r>
              <a:rPr sz="1600" dirty="0">
                <a:latin typeface="+mn-lt"/>
              </a:rPr>
              <a:t>Key</a:t>
            </a:r>
            <a:r>
              <a:rPr sz="1600" spc="-10" dirty="0">
                <a:latin typeface="+mn-lt"/>
              </a:rPr>
              <a:t> </a:t>
            </a:r>
            <a:r>
              <a:rPr sz="1600" dirty="0">
                <a:latin typeface="+mn-lt"/>
              </a:rPr>
              <a:t>Visual</a:t>
            </a:r>
            <a:r>
              <a:rPr sz="1600" spc="-5" dirty="0">
                <a:latin typeface="+mn-lt"/>
              </a:rPr>
              <a:t> </a:t>
            </a:r>
            <a:r>
              <a:rPr sz="1600" spc="-10" dirty="0">
                <a:latin typeface="+mn-lt"/>
              </a:rPr>
              <a:t>Insights</a:t>
            </a:r>
          </a:p>
          <a:p>
            <a:pPr marL="469900" marR="463550" indent="-228600" algn="just">
              <a:lnSpc>
                <a:spcPts val="2060"/>
              </a:lnSpc>
              <a:spcBef>
                <a:spcPts val="11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dirty="0">
                <a:latin typeface="+mn-lt"/>
              </a:rPr>
              <a:t>Insights:</a:t>
            </a:r>
            <a:r>
              <a:rPr sz="1600" spc="-40" dirty="0">
                <a:latin typeface="+mn-lt"/>
              </a:rPr>
              <a:t> </a:t>
            </a:r>
            <a:r>
              <a:rPr sz="1600" b="0" dirty="0">
                <a:latin typeface="+mn-lt"/>
                <a:cs typeface="Arial MT"/>
              </a:rPr>
              <a:t>Identified</a:t>
            </a:r>
            <a:r>
              <a:rPr sz="1600" b="0" spc="-20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trends,</a:t>
            </a:r>
            <a:r>
              <a:rPr sz="1600" b="0" spc="-20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patterns,</a:t>
            </a:r>
            <a:r>
              <a:rPr sz="1600" b="0" spc="-15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and</a:t>
            </a:r>
            <a:r>
              <a:rPr sz="1600" b="0" spc="-20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anomalies</a:t>
            </a:r>
            <a:r>
              <a:rPr sz="1600" b="0" spc="-20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through</a:t>
            </a:r>
            <a:r>
              <a:rPr sz="1600" b="0" spc="-15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visualizations</a:t>
            </a:r>
            <a:r>
              <a:rPr sz="1600" b="0" spc="-20" dirty="0">
                <a:latin typeface="+mn-lt"/>
                <a:cs typeface="Arial MT"/>
              </a:rPr>
              <a:t> </a:t>
            </a:r>
            <a:r>
              <a:rPr sz="1600" b="0" spc="-25" dirty="0">
                <a:latin typeface="+mn-lt"/>
                <a:cs typeface="Arial MT"/>
              </a:rPr>
              <a:t>to </a:t>
            </a:r>
            <a:r>
              <a:rPr sz="1600" b="0" dirty="0">
                <a:latin typeface="+mn-lt"/>
                <a:cs typeface="Arial MT"/>
              </a:rPr>
              <a:t>enhance</a:t>
            </a:r>
            <a:r>
              <a:rPr sz="1600" b="0" spc="-10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data</a:t>
            </a:r>
            <a:r>
              <a:rPr sz="1600" b="0" spc="-5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understanding</a:t>
            </a:r>
            <a:r>
              <a:rPr sz="1600" b="0" spc="-5" dirty="0">
                <a:latin typeface="+mn-lt"/>
                <a:cs typeface="Arial MT"/>
              </a:rPr>
              <a:t> </a:t>
            </a:r>
            <a:r>
              <a:rPr sz="1600" b="0" dirty="0">
                <a:latin typeface="+mn-lt"/>
                <a:cs typeface="Arial MT"/>
              </a:rPr>
              <a:t>and</a:t>
            </a:r>
            <a:r>
              <a:rPr sz="1600" b="0" spc="-10" dirty="0">
                <a:latin typeface="+mn-lt"/>
                <a:cs typeface="Arial MT"/>
              </a:rPr>
              <a:t> decision-making.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516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Conclusion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62" y="4971732"/>
            <a:ext cx="9153525" cy="176530"/>
            <a:chOff x="-4762" y="4971732"/>
            <a:chExt cx="9153525" cy="176530"/>
          </a:xfrm>
        </p:grpSpPr>
        <p:sp>
          <p:nvSpPr>
            <p:cNvPr id="4" name="object 4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4000" y="0"/>
                  </a:moveTo>
                  <a:lnTo>
                    <a:pt x="0" y="0"/>
                  </a:lnTo>
                  <a:lnTo>
                    <a:pt x="0" y="167004"/>
                  </a:lnTo>
                  <a:lnTo>
                    <a:pt x="9144000" y="16700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51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7004"/>
                  </a:moveTo>
                  <a:lnTo>
                    <a:pt x="9144000" y="16700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67004"/>
                  </a:lnTo>
                  <a:close/>
                </a:path>
              </a:pathLst>
            </a:custGeom>
            <a:ln w="9525">
              <a:solidFill>
                <a:srgbClr val="051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5900" y="1089405"/>
            <a:ext cx="8688070" cy="2896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120"/>
              </a:lnSpc>
              <a:spcBef>
                <a:spcPts val="100"/>
              </a:spcBef>
            </a:pPr>
            <a:r>
              <a:rPr sz="1600" b="1" dirty="0">
                <a:latin typeface="+mn-lt"/>
                <a:cs typeface="Arial"/>
              </a:rPr>
              <a:t>Summary</a:t>
            </a:r>
            <a:r>
              <a:rPr sz="1600" b="1" spc="-2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of</a:t>
            </a:r>
            <a:r>
              <a:rPr sz="1600" b="1" spc="-15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Findings</a:t>
            </a:r>
            <a:endParaRPr sz="1600" dirty="0">
              <a:latin typeface="+mn-lt"/>
              <a:cs typeface="Arial"/>
            </a:endParaRPr>
          </a:p>
          <a:p>
            <a:pPr marL="469900" marR="995044" indent="-228600" algn="just">
              <a:lnSpc>
                <a:spcPts val="2060"/>
              </a:lnSpc>
              <a:spcBef>
                <a:spcPts val="11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b="1" dirty="0">
                <a:latin typeface="+mn-lt"/>
                <a:cs typeface="Arial"/>
              </a:rPr>
              <a:t>Findings:</a:t>
            </a:r>
            <a:r>
              <a:rPr sz="1600" b="1" spc="-25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Key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trends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patterns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identified,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including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the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main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factors </a:t>
            </a:r>
            <a:r>
              <a:rPr sz="1600" dirty="0">
                <a:latin typeface="+mn-lt"/>
                <a:cs typeface="Arial MT"/>
              </a:rPr>
              <a:t>contributing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to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the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issue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the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effectiveness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of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current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interventions.</a:t>
            </a:r>
            <a:endParaRPr sz="1600" dirty="0">
              <a:latin typeface="+mn-lt"/>
              <a:cs typeface="Arial MT"/>
            </a:endParaRPr>
          </a:p>
          <a:p>
            <a:pPr marL="12700" algn="just">
              <a:lnSpc>
                <a:spcPts val="2120"/>
              </a:lnSpc>
              <a:spcBef>
                <a:spcPts val="1930"/>
              </a:spcBef>
            </a:pPr>
            <a:r>
              <a:rPr sz="1600" b="1" dirty="0">
                <a:latin typeface="+mn-lt"/>
                <a:cs typeface="Arial"/>
              </a:rPr>
              <a:t>Impact</a:t>
            </a:r>
            <a:r>
              <a:rPr sz="1600" b="1" spc="-2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of</a:t>
            </a:r>
            <a:r>
              <a:rPr sz="1600" b="1" spc="-2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Proposed</a:t>
            </a:r>
            <a:r>
              <a:rPr sz="1600" b="1" spc="-20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Solution</a:t>
            </a:r>
            <a:endParaRPr sz="1600" dirty="0">
              <a:latin typeface="+mn-lt"/>
              <a:cs typeface="Arial"/>
            </a:endParaRPr>
          </a:p>
          <a:p>
            <a:pPr marL="469900" marR="5080" indent="-228600" algn="just">
              <a:lnSpc>
                <a:spcPts val="2060"/>
              </a:lnSpc>
              <a:spcBef>
                <a:spcPts val="11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b="1" dirty="0">
                <a:latin typeface="+mn-lt"/>
                <a:cs typeface="Arial"/>
              </a:rPr>
              <a:t>Impact:</a:t>
            </a:r>
            <a:r>
              <a:rPr sz="1600" b="1" spc="-15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Expected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improvements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addressing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the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issue,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such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as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reduced</a:t>
            </a:r>
            <a:r>
              <a:rPr sz="1600" spc="-20" dirty="0">
                <a:latin typeface="+mn-lt"/>
                <a:cs typeface="Arial MT"/>
              </a:rPr>
              <a:t> NEET </a:t>
            </a:r>
            <a:r>
              <a:rPr sz="1600" dirty="0">
                <a:latin typeface="+mn-lt"/>
                <a:cs typeface="Arial MT"/>
              </a:rPr>
              <a:t>rates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1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enhanced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youth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engagement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education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employment.</a:t>
            </a:r>
            <a:endParaRPr sz="1600" dirty="0">
              <a:latin typeface="+mn-lt"/>
              <a:cs typeface="Arial MT"/>
            </a:endParaRPr>
          </a:p>
          <a:p>
            <a:pPr marL="12700" algn="just">
              <a:lnSpc>
                <a:spcPts val="2120"/>
              </a:lnSpc>
              <a:spcBef>
                <a:spcPts val="1930"/>
              </a:spcBef>
            </a:pPr>
            <a:r>
              <a:rPr sz="1600" b="1" dirty="0">
                <a:latin typeface="+mn-lt"/>
                <a:cs typeface="Arial"/>
              </a:rPr>
              <a:t>Future</a:t>
            </a:r>
            <a:r>
              <a:rPr sz="1600" b="1" spc="-35" dirty="0">
                <a:latin typeface="+mn-lt"/>
                <a:cs typeface="Arial"/>
              </a:rPr>
              <a:t> </a:t>
            </a:r>
            <a:r>
              <a:rPr sz="1600" b="1" spc="-20" dirty="0">
                <a:latin typeface="+mn-lt"/>
                <a:cs typeface="Arial"/>
              </a:rPr>
              <a:t>Work</a:t>
            </a:r>
            <a:endParaRPr sz="1600" dirty="0">
              <a:latin typeface="+mn-lt"/>
              <a:cs typeface="Arial"/>
            </a:endParaRPr>
          </a:p>
          <a:p>
            <a:pPr marL="469900" marR="115570" indent="-228600" algn="just">
              <a:lnSpc>
                <a:spcPct val="95800"/>
              </a:lnSpc>
              <a:spcBef>
                <a:spcPts val="5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b="1" dirty="0">
                <a:latin typeface="+mn-lt"/>
                <a:cs typeface="Arial"/>
              </a:rPr>
              <a:t>Future</a:t>
            </a:r>
            <a:r>
              <a:rPr sz="1600" b="1" spc="-3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Work:</a:t>
            </a:r>
            <a:r>
              <a:rPr sz="1600" b="1" spc="-25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Plans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for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further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research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or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enhancements,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including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evaluating </a:t>
            </a:r>
            <a:r>
              <a:rPr sz="1600" dirty="0">
                <a:latin typeface="+mn-lt"/>
                <a:cs typeface="Arial MT"/>
              </a:rPr>
              <a:t>the</a:t>
            </a:r>
            <a:r>
              <a:rPr sz="1600" spc="-4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long-</a:t>
            </a:r>
            <a:r>
              <a:rPr sz="1600" dirty="0">
                <a:latin typeface="+mn-lt"/>
                <a:cs typeface="Arial MT"/>
              </a:rPr>
              <a:t>term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effectiveness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of the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solution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exploring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additional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strategies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spc="-25" dirty="0">
                <a:latin typeface="+mn-lt"/>
                <a:cs typeface="Arial MT"/>
              </a:rPr>
              <a:t>for </a:t>
            </a:r>
            <a:r>
              <a:rPr sz="1600" dirty="0">
                <a:latin typeface="+mn-lt"/>
                <a:cs typeface="Arial MT"/>
              </a:rPr>
              <a:t>continuous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improvement.</a:t>
            </a:r>
            <a:endParaRPr sz="1600" dirty="0">
              <a:latin typeface="+mn-l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279" y="232664"/>
            <a:ext cx="8709025" cy="366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+mn-lt"/>
                <a:cs typeface="Calibri"/>
              </a:rPr>
              <a:t>References</a:t>
            </a:r>
            <a:endParaRPr sz="1800" dirty="0">
              <a:latin typeface="+mn-lt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215"/>
              </a:spcBef>
            </a:pPr>
            <a:endParaRPr sz="1800" dirty="0">
              <a:latin typeface="+mn-lt"/>
              <a:cs typeface="Calibri"/>
            </a:endParaRPr>
          </a:p>
          <a:p>
            <a:pPr marL="20320" algn="just">
              <a:lnSpc>
                <a:spcPct val="100000"/>
              </a:lnSpc>
            </a:pPr>
            <a:r>
              <a:rPr sz="1600" b="1" dirty="0">
                <a:latin typeface="+mn-lt"/>
                <a:cs typeface="Arial"/>
              </a:rPr>
              <a:t>Data</a:t>
            </a:r>
            <a:r>
              <a:rPr sz="1600" b="1" spc="-20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Sources</a:t>
            </a:r>
            <a:endParaRPr sz="1600" dirty="0">
              <a:latin typeface="+mn-lt"/>
              <a:cs typeface="Arial"/>
            </a:endParaRPr>
          </a:p>
          <a:p>
            <a:pPr marL="477520" marR="156210" indent="-228600" algn="just">
              <a:lnSpc>
                <a:spcPts val="2070"/>
              </a:lnSpc>
              <a:spcBef>
                <a:spcPts val="1320"/>
              </a:spcBef>
              <a:buSzPct val="55555"/>
              <a:buFont typeface="Symbol"/>
              <a:buChar char=""/>
              <a:tabLst>
                <a:tab pos="477520" algn="l"/>
              </a:tabLst>
            </a:pPr>
            <a:r>
              <a:rPr sz="1600" b="1" dirty="0">
                <a:latin typeface="+mn-lt"/>
                <a:cs typeface="Arial"/>
              </a:rPr>
              <a:t>Data</a:t>
            </a:r>
            <a:r>
              <a:rPr sz="1600" b="1" spc="-4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Sources:</a:t>
            </a:r>
            <a:r>
              <a:rPr sz="1600" b="1" spc="-15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Collected</a:t>
            </a:r>
            <a:r>
              <a:rPr sz="1600" spc="-4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from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educational</a:t>
            </a:r>
            <a:r>
              <a:rPr sz="1600" spc="-4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institutions,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government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reports,</a:t>
            </a:r>
            <a:r>
              <a:rPr sz="1600" spc="-25" dirty="0">
                <a:latin typeface="+mn-lt"/>
                <a:cs typeface="Arial MT"/>
              </a:rPr>
              <a:t> and </a:t>
            </a:r>
            <a:r>
              <a:rPr sz="1600" dirty="0">
                <a:latin typeface="+mn-lt"/>
                <a:cs typeface="Arial MT"/>
              </a:rPr>
              <a:t>employment</a:t>
            </a:r>
            <a:r>
              <a:rPr sz="1600" spc="-4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agencies.</a:t>
            </a:r>
            <a:endParaRPr sz="1600" dirty="0">
              <a:latin typeface="+mn-lt"/>
              <a:cs typeface="Arial MT"/>
            </a:endParaRPr>
          </a:p>
          <a:p>
            <a:pPr marL="477520" marR="5080" indent="-228600" algn="just">
              <a:lnSpc>
                <a:spcPts val="2060"/>
              </a:lnSpc>
              <a:spcBef>
                <a:spcPts val="1270"/>
              </a:spcBef>
              <a:buSzPct val="55555"/>
              <a:buFont typeface="Symbol"/>
              <a:buChar char=""/>
              <a:tabLst>
                <a:tab pos="477520" algn="l"/>
              </a:tabLst>
            </a:pPr>
            <a:r>
              <a:rPr sz="1600" b="1" dirty="0">
                <a:latin typeface="+mn-lt"/>
                <a:cs typeface="Arial"/>
              </a:rPr>
              <a:t>Data</a:t>
            </a:r>
            <a:r>
              <a:rPr sz="1600" b="1" spc="-3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Collection:</a:t>
            </a:r>
            <a:r>
              <a:rPr sz="1600" b="1" spc="-20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Surveys,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administrative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records,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publicly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available</a:t>
            </a:r>
            <a:r>
              <a:rPr sz="1600" spc="-4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datasets </a:t>
            </a:r>
            <a:r>
              <a:rPr sz="1600" dirty="0">
                <a:latin typeface="+mn-lt"/>
                <a:cs typeface="Arial MT"/>
              </a:rPr>
              <a:t>on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youth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employment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education.</a:t>
            </a:r>
            <a:endParaRPr sz="1600" dirty="0">
              <a:latin typeface="+mn-lt"/>
              <a:cs typeface="Arial MT"/>
            </a:endParaRPr>
          </a:p>
          <a:p>
            <a:pPr algn="just">
              <a:lnSpc>
                <a:spcPct val="100000"/>
              </a:lnSpc>
              <a:buFont typeface="Symbol"/>
              <a:buChar char=""/>
            </a:pPr>
            <a:endParaRPr sz="1600" dirty="0">
              <a:latin typeface="+mn-l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325"/>
              </a:spcBef>
              <a:buFont typeface="Symbol"/>
              <a:buChar char=""/>
            </a:pPr>
            <a:endParaRPr sz="1600" dirty="0">
              <a:latin typeface="+mn-lt"/>
              <a:cs typeface="Arial MT"/>
            </a:endParaRPr>
          </a:p>
          <a:p>
            <a:pPr marL="20320" algn="just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+mn-lt"/>
                <a:cs typeface="Arial"/>
              </a:rPr>
              <a:t>Tools</a:t>
            </a:r>
            <a:r>
              <a:rPr sz="1600" b="1" spc="-4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and</a:t>
            </a:r>
            <a:r>
              <a:rPr sz="1600" b="1" spc="-4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Software</a:t>
            </a:r>
            <a:r>
              <a:rPr sz="1600" b="1" spc="-50" dirty="0">
                <a:latin typeface="+mn-lt"/>
                <a:cs typeface="Arial"/>
              </a:rPr>
              <a:t> </a:t>
            </a:r>
            <a:r>
              <a:rPr sz="1600" b="1" spc="-20" dirty="0">
                <a:latin typeface="+mn-lt"/>
                <a:cs typeface="Arial"/>
              </a:rPr>
              <a:t>Used</a:t>
            </a:r>
            <a:endParaRPr sz="1600" dirty="0">
              <a:latin typeface="+mn-lt"/>
              <a:cs typeface="Arial"/>
            </a:endParaRPr>
          </a:p>
          <a:p>
            <a:pPr marL="477520" marR="106680" indent="-228600" algn="just">
              <a:lnSpc>
                <a:spcPct val="95800"/>
              </a:lnSpc>
              <a:spcBef>
                <a:spcPts val="1265"/>
              </a:spcBef>
              <a:buSzPct val="55555"/>
              <a:buFont typeface="Symbol"/>
              <a:buChar char=""/>
              <a:tabLst>
                <a:tab pos="477520" algn="l"/>
              </a:tabLst>
            </a:pPr>
            <a:r>
              <a:rPr sz="1600" b="1" dirty="0">
                <a:latin typeface="+mn-lt"/>
                <a:cs typeface="Arial"/>
              </a:rPr>
              <a:t>Tools</a:t>
            </a:r>
            <a:r>
              <a:rPr sz="1600" b="1" spc="-4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and</a:t>
            </a:r>
            <a:r>
              <a:rPr sz="1600" b="1" spc="-2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Software:</a:t>
            </a:r>
            <a:r>
              <a:rPr sz="1600" b="1" spc="-20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Python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for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analysis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visualization;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Microsoft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Excel </a:t>
            </a:r>
            <a:r>
              <a:rPr sz="1600" dirty="0">
                <a:latin typeface="+mn-lt"/>
                <a:cs typeface="Arial MT"/>
              </a:rPr>
              <a:t>for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manipulation;</a:t>
            </a:r>
            <a:r>
              <a:rPr sz="1600" spc="-10" dirty="0">
                <a:latin typeface="+mn-lt"/>
                <a:cs typeface="Arial MT"/>
              </a:rPr>
              <a:t> </a:t>
            </a:r>
            <a:r>
              <a:rPr lang="en-US" sz="1600" spc="-10" dirty="0">
                <a:latin typeface="+mn-lt"/>
                <a:cs typeface="Arial MT"/>
              </a:rPr>
              <a:t>Google Colab.</a:t>
            </a:r>
            <a:endParaRPr sz="1600" dirty="0">
              <a:latin typeface="+mn-l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4971732"/>
            <a:ext cx="9153525" cy="176530"/>
            <a:chOff x="-4762" y="4971732"/>
            <a:chExt cx="9153525" cy="176530"/>
          </a:xfrm>
        </p:grpSpPr>
        <p:sp>
          <p:nvSpPr>
            <p:cNvPr id="4" name="object 4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4000" y="0"/>
                  </a:moveTo>
                  <a:lnTo>
                    <a:pt x="0" y="0"/>
                  </a:lnTo>
                  <a:lnTo>
                    <a:pt x="0" y="167004"/>
                  </a:lnTo>
                  <a:lnTo>
                    <a:pt x="9144000" y="16700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51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7004"/>
                  </a:moveTo>
                  <a:lnTo>
                    <a:pt x="9144000" y="16700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67004"/>
                  </a:lnTo>
                  <a:close/>
                </a:path>
              </a:pathLst>
            </a:custGeom>
            <a:ln w="9525">
              <a:solidFill>
                <a:srgbClr val="051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5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62" y="4971732"/>
            <a:ext cx="9153525" cy="176530"/>
            <a:chOff x="-4762" y="4971732"/>
            <a:chExt cx="9153525" cy="176530"/>
          </a:xfrm>
        </p:grpSpPr>
        <p:sp>
          <p:nvSpPr>
            <p:cNvPr id="4" name="object 4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4000" y="0"/>
                  </a:moveTo>
                  <a:lnTo>
                    <a:pt x="0" y="0"/>
                  </a:lnTo>
                  <a:lnTo>
                    <a:pt x="0" y="167004"/>
                  </a:lnTo>
                  <a:lnTo>
                    <a:pt x="9144000" y="16700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51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7004"/>
                  </a:moveTo>
                  <a:lnTo>
                    <a:pt x="9144000" y="16700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67004"/>
                  </a:lnTo>
                  <a:close/>
                </a:path>
              </a:pathLst>
            </a:custGeom>
            <a:ln w="9525">
              <a:solidFill>
                <a:srgbClr val="051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5900" y="932433"/>
            <a:ext cx="8831580" cy="3701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References:</a:t>
            </a:r>
            <a:endParaRPr sz="1400" dirty="0">
              <a:latin typeface="Arial"/>
              <a:cs typeface="Arial"/>
            </a:endParaRPr>
          </a:p>
          <a:p>
            <a:pPr marL="468630" marR="62865" indent="-227329" algn="l">
              <a:lnSpc>
                <a:spcPct val="95800"/>
              </a:lnSpc>
              <a:spcBef>
                <a:spcPts val="1270"/>
              </a:spcBef>
              <a:buAutoNum type="arabicPeriod"/>
              <a:tabLst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Basu,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K.,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&amp;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Banerjee,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(2018).**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Macro-</a:t>
            </a:r>
            <a:r>
              <a:rPr sz="1400" dirty="0">
                <a:latin typeface="Arial MT"/>
                <a:cs typeface="Arial MT"/>
              </a:rPr>
              <a:t>Micro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Approach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Education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Employment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Outcomes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for 	</a:t>
            </a:r>
            <a:r>
              <a:rPr sz="1400" dirty="0">
                <a:latin typeface="Arial MT"/>
                <a:cs typeface="Arial MT"/>
              </a:rPr>
              <a:t>Youth*.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Journal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Economic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Perspectives,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32(4),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167-</a:t>
            </a:r>
            <a:r>
              <a:rPr sz="1400" spc="-20" dirty="0">
                <a:latin typeface="Arial MT"/>
                <a:cs typeface="Arial MT"/>
              </a:rPr>
              <a:t>194. 	</a:t>
            </a:r>
            <a:r>
              <a:rPr sz="1400" spc="-10" dirty="0">
                <a:latin typeface="Arial MT"/>
                <a:cs typeface="Arial MT"/>
              </a:rPr>
              <a:t>(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https://www.aeaweb.org/articles?id=10.1257/jep.32.4.167</a:t>
            </a:r>
            <a:r>
              <a:rPr sz="1400" spc="-10" dirty="0">
                <a:latin typeface="Arial MT"/>
                <a:cs typeface="Arial MT"/>
              </a:rPr>
              <a:t>)</a:t>
            </a:r>
            <a:endParaRPr sz="1400" dirty="0">
              <a:latin typeface="Arial MT"/>
              <a:cs typeface="Arial MT"/>
            </a:endParaRPr>
          </a:p>
          <a:p>
            <a:pPr marL="468630" marR="845819" indent="-227329" algn="l">
              <a:lnSpc>
                <a:spcPts val="1610"/>
              </a:lnSpc>
              <a:spcBef>
                <a:spcPts val="1310"/>
              </a:spcBef>
              <a:buAutoNum type="arabicPeriod"/>
              <a:tabLst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McCulloch,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N.,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&amp;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Bebbington,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A.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(2014).**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*Youth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Employment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Education: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Policies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and 	</a:t>
            </a:r>
            <a:r>
              <a:rPr sz="1400" dirty="0">
                <a:latin typeface="Arial MT"/>
                <a:cs typeface="Arial MT"/>
              </a:rPr>
              <a:t>Interventions*.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World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Development,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61,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68- 	</a:t>
            </a:r>
            <a:r>
              <a:rPr sz="1400" spc="-10" dirty="0">
                <a:latin typeface="Arial MT"/>
                <a:cs typeface="Arial MT"/>
              </a:rPr>
              <a:t>84.(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https://www.sciencedirect.com/science/article/pii/S0305750X14000489</a:t>
            </a:r>
            <a:r>
              <a:rPr sz="1400" spc="-10" dirty="0">
                <a:latin typeface="Arial MT"/>
                <a:cs typeface="Arial MT"/>
              </a:rPr>
              <a:t>)</a:t>
            </a:r>
            <a:endParaRPr sz="1400" dirty="0">
              <a:latin typeface="Arial MT"/>
              <a:cs typeface="Arial MT"/>
            </a:endParaRPr>
          </a:p>
          <a:p>
            <a:pPr marL="468630" marR="5080" indent="-227329" algn="l">
              <a:lnSpc>
                <a:spcPts val="1610"/>
              </a:lnSpc>
              <a:spcBef>
                <a:spcPts val="1255"/>
              </a:spcBef>
              <a:buAutoNum type="arabicPeriod"/>
              <a:tabLst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International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Labour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Organization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(ILO)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(2020).**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*Global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Employment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Trends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Youth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2020: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Technology 	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future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jobs*.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https://www.ilo.org/global/publications/books/WCMS_737648/lang-</a:t>
            </a: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en/index.htm</a:t>
            </a:r>
            <a:r>
              <a:rPr sz="1400" spc="-10" dirty="0">
                <a:latin typeface="Arial MT"/>
                <a:cs typeface="Arial MT"/>
              </a:rPr>
              <a:t>)</a:t>
            </a:r>
            <a:endParaRPr sz="1400" dirty="0">
              <a:latin typeface="Arial MT"/>
              <a:cs typeface="Arial MT"/>
            </a:endParaRPr>
          </a:p>
          <a:p>
            <a:pPr marL="468630" marR="3041015" indent="-227329" algn="l">
              <a:lnSpc>
                <a:spcPts val="1610"/>
              </a:lnSpc>
              <a:spcBef>
                <a:spcPts val="1270"/>
              </a:spcBef>
              <a:buAutoNum type="arabicPeriod"/>
              <a:tabLst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European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Commission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(2016).**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*Youth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Guarantee: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Annual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Report 	2016*.(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https://ec.europa.eu/social/main.jsp?catId=1161&amp;langId=en</a:t>
            </a:r>
            <a:r>
              <a:rPr sz="1400" spc="-10" dirty="0">
                <a:latin typeface="Arial MT"/>
                <a:cs typeface="Arial MT"/>
              </a:rPr>
              <a:t>)</a:t>
            </a:r>
            <a:endParaRPr sz="1400" dirty="0">
              <a:latin typeface="Arial MT"/>
              <a:cs typeface="Arial MT"/>
            </a:endParaRPr>
          </a:p>
          <a:p>
            <a:pPr marL="468630" marR="111125" indent="-227329" algn="l">
              <a:lnSpc>
                <a:spcPts val="1610"/>
              </a:lnSpc>
              <a:spcBef>
                <a:spcPts val="1270"/>
              </a:spcBef>
              <a:buAutoNum type="arabicPeriod"/>
              <a:tabLst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S.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Ali,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Khan,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Ali,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"Youth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Employment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Skill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Development: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Survey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Current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Trends 	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Practices,"**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*IEEE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Access*,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vol.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7,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pp.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117268-</a:t>
            </a:r>
            <a:r>
              <a:rPr sz="1400" spc="-10" dirty="0">
                <a:latin typeface="Arial MT"/>
                <a:cs typeface="Arial MT"/>
              </a:rPr>
              <a:t>117278, 	2019.</a:t>
            </a:r>
            <a:r>
              <a:rPr sz="1100" spc="-10" dirty="0">
                <a:latin typeface="Arial MT"/>
                <a:cs typeface="Arial MT"/>
              </a:rPr>
              <a:t>(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https://ieeexplore.ieee.org/document/8682237)</a:t>
            </a:r>
            <a:r>
              <a:rPr sz="1400" spc="-10" dirty="0">
                <a:latin typeface="Arial MT"/>
                <a:cs typeface="Arial MT"/>
              </a:rPr>
              <a:t>)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516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Team</a:t>
            </a:r>
            <a:r>
              <a:rPr spc="35" dirty="0"/>
              <a:t> </a:t>
            </a:r>
            <a:r>
              <a:rPr spc="65" dirty="0"/>
              <a:t>Members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62" y="4971732"/>
            <a:ext cx="9153525" cy="176530"/>
            <a:chOff x="-4762" y="4971732"/>
            <a:chExt cx="9153525" cy="176530"/>
          </a:xfrm>
        </p:grpSpPr>
        <p:sp>
          <p:nvSpPr>
            <p:cNvPr id="4" name="object 4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4000" y="0"/>
                  </a:moveTo>
                  <a:lnTo>
                    <a:pt x="0" y="0"/>
                  </a:lnTo>
                  <a:lnTo>
                    <a:pt x="0" y="167004"/>
                  </a:lnTo>
                  <a:lnTo>
                    <a:pt x="9144000" y="16700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51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7004"/>
                  </a:moveTo>
                  <a:lnTo>
                    <a:pt x="9144000" y="16700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67004"/>
                  </a:lnTo>
                  <a:close/>
                </a:path>
              </a:pathLst>
            </a:custGeom>
            <a:ln w="9525">
              <a:solidFill>
                <a:srgbClr val="0516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9525" indent="-189230">
              <a:lnSpc>
                <a:spcPct val="109000"/>
              </a:lnSpc>
              <a:spcBef>
                <a:spcPts val="100"/>
              </a:spcBef>
              <a:buAutoNum type="arabicPeriod"/>
              <a:tabLst>
                <a:tab pos="450215" algn="l"/>
              </a:tabLst>
            </a:pPr>
            <a:r>
              <a:rPr spc="60" dirty="0"/>
              <a:t>Thummala</a:t>
            </a:r>
            <a:r>
              <a:rPr spc="30" dirty="0"/>
              <a:t> </a:t>
            </a:r>
            <a:r>
              <a:rPr spc="40" dirty="0"/>
              <a:t>Koushik 	</a:t>
            </a:r>
            <a:r>
              <a:rPr spc="40" dirty="0">
                <a:hlinkClick r:id="rId2"/>
              </a:rPr>
              <a:t>kthummal@gitam.in</a:t>
            </a:r>
            <a:r>
              <a:rPr spc="40" dirty="0"/>
              <a:t> 	</a:t>
            </a:r>
            <a:r>
              <a:rPr spc="45" dirty="0"/>
              <a:t>9618630863</a:t>
            </a:r>
          </a:p>
          <a:p>
            <a:pPr>
              <a:lnSpc>
                <a:spcPct val="100000"/>
              </a:lnSpc>
              <a:spcBef>
                <a:spcPts val="120"/>
              </a:spcBef>
              <a:buFont typeface="Calibri"/>
              <a:buAutoNum type="arabicPeriod"/>
            </a:pPr>
            <a:endParaRPr spc="45" dirty="0"/>
          </a:p>
          <a:p>
            <a:pPr marL="201295" marR="76835" indent="-189230" algn="just">
              <a:lnSpc>
                <a:spcPct val="109000"/>
              </a:lnSpc>
              <a:buAutoNum type="arabicPeriod"/>
              <a:tabLst>
                <a:tab pos="450215" algn="l"/>
              </a:tabLst>
            </a:pPr>
            <a:r>
              <a:rPr spc="50" dirty="0"/>
              <a:t>Poreddy</a:t>
            </a:r>
            <a:r>
              <a:rPr spc="40" dirty="0"/>
              <a:t> </a:t>
            </a:r>
            <a:r>
              <a:rPr spc="50" dirty="0"/>
              <a:t>Rakesh</a:t>
            </a:r>
            <a:r>
              <a:rPr spc="40" dirty="0"/>
              <a:t> </a:t>
            </a:r>
            <a:r>
              <a:rPr spc="45" dirty="0"/>
              <a:t>Reddy 	</a:t>
            </a:r>
            <a:r>
              <a:rPr spc="-10" dirty="0">
                <a:hlinkClick r:id="rId3"/>
              </a:rPr>
              <a:t>rporeddy@gitam.in</a:t>
            </a:r>
            <a:r>
              <a:rPr spc="-10" dirty="0"/>
              <a:t> 	</a:t>
            </a:r>
            <a:r>
              <a:rPr spc="45" dirty="0"/>
              <a:t>7041715678</a:t>
            </a:r>
          </a:p>
          <a:p>
            <a:pPr>
              <a:lnSpc>
                <a:spcPct val="100000"/>
              </a:lnSpc>
              <a:spcBef>
                <a:spcPts val="120"/>
              </a:spcBef>
              <a:buFont typeface="Calibri"/>
              <a:buAutoNum type="arabicPeriod"/>
            </a:pPr>
            <a:endParaRPr spc="45" dirty="0"/>
          </a:p>
          <a:p>
            <a:pPr marL="201295" marR="5080" indent="-189230">
              <a:lnSpc>
                <a:spcPct val="109000"/>
              </a:lnSpc>
              <a:buAutoNum type="arabicPeriod"/>
              <a:tabLst>
                <a:tab pos="450215" algn="l"/>
              </a:tabLst>
            </a:pPr>
            <a:r>
              <a:rPr spc="60" dirty="0"/>
              <a:t>Tummala</a:t>
            </a:r>
            <a:r>
              <a:rPr spc="180" dirty="0"/>
              <a:t> </a:t>
            </a:r>
            <a:r>
              <a:rPr dirty="0"/>
              <a:t>Hrithik</a:t>
            </a:r>
            <a:r>
              <a:rPr spc="185" dirty="0"/>
              <a:t> </a:t>
            </a:r>
            <a:r>
              <a:rPr spc="-25" dirty="0"/>
              <a:t>Sai 	</a:t>
            </a:r>
            <a:r>
              <a:rPr spc="40" dirty="0">
                <a:hlinkClick r:id="rId4"/>
              </a:rPr>
              <a:t>htummala@gitam.in</a:t>
            </a:r>
            <a:r>
              <a:rPr spc="40" dirty="0"/>
              <a:t> 	</a:t>
            </a:r>
            <a:r>
              <a:rPr spc="45" dirty="0"/>
              <a:t>7569083483</a:t>
            </a:r>
          </a:p>
          <a:p>
            <a:pPr>
              <a:lnSpc>
                <a:spcPct val="100000"/>
              </a:lnSpc>
              <a:spcBef>
                <a:spcPts val="120"/>
              </a:spcBef>
              <a:buFont typeface="Calibri"/>
              <a:buAutoNum type="arabicPeriod"/>
            </a:pPr>
            <a:endParaRPr spc="45" dirty="0"/>
          </a:p>
          <a:p>
            <a:pPr marL="201295" marR="41910" indent="-189230">
              <a:lnSpc>
                <a:spcPct val="109000"/>
              </a:lnSpc>
              <a:buAutoNum type="arabicPeriod"/>
              <a:tabLst>
                <a:tab pos="450215" algn="l"/>
              </a:tabLst>
            </a:pPr>
            <a:r>
              <a:rPr spc="20" dirty="0"/>
              <a:t>Dondapati</a:t>
            </a:r>
            <a:r>
              <a:rPr spc="280" dirty="0"/>
              <a:t> </a:t>
            </a:r>
            <a:r>
              <a:rPr spc="-10" dirty="0"/>
              <a:t>Srinivas 	</a:t>
            </a:r>
            <a:r>
              <a:rPr spc="-10" dirty="0">
                <a:hlinkClick r:id="rId5"/>
              </a:rPr>
              <a:t>sdondapa@gitam.in</a:t>
            </a:r>
            <a:r>
              <a:rPr spc="-10" dirty="0"/>
              <a:t> 	</a:t>
            </a:r>
            <a:r>
              <a:rPr spc="45" dirty="0"/>
              <a:t>6301915760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42701" y="973150"/>
            <a:ext cx="2592705" cy="3513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78740" indent="-457200">
              <a:lnSpc>
                <a:spcPct val="109000"/>
              </a:lnSpc>
              <a:spcBef>
                <a:spcPts val="100"/>
              </a:spcBef>
              <a:buAutoNum type="arabicPeriod" startAt="5"/>
              <a:tabLst>
                <a:tab pos="713105" algn="l"/>
              </a:tabLst>
            </a:pPr>
            <a:r>
              <a:rPr sz="1400" spc="10" dirty="0">
                <a:latin typeface="Calibri"/>
                <a:cs typeface="Calibri"/>
              </a:rPr>
              <a:t>Vallipalli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spc="50" dirty="0">
                <a:latin typeface="Calibri"/>
                <a:cs typeface="Calibri"/>
              </a:rPr>
              <a:t>Bhanu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spc="40" dirty="0">
                <a:latin typeface="Calibri"/>
                <a:cs typeface="Calibri"/>
              </a:rPr>
              <a:t>Chaitanya 	</a:t>
            </a:r>
            <a:r>
              <a:rPr sz="1400" spc="-10" dirty="0">
                <a:latin typeface="Calibri"/>
                <a:cs typeface="Calibri"/>
                <a:hlinkClick r:id="rId6"/>
              </a:rPr>
              <a:t>bvallipa@gitam.in</a:t>
            </a:r>
            <a:r>
              <a:rPr sz="1400" spc="-10" dirty="0">
                <a:latin typeface="Calibri"/>
                <a:cs typeface="Calibri"/>
              </a:rPr>
              <a:t> 	</a:t>
            </a:r>
            <a:r>
              <a:rPr sz="1400" spc="45" dirty="0">
                <a:latin typeface="Calibri"/>
                <a:cs typeface="Calibri"/>
              </a:rPr>
              <a:t>9347031436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Calibri"/>
              <a:buAutoNum type="arabicPeriod" startAt="5"/>
            </a:pPr>
            <a:endParaRPr sz="1400">
              <a:latin typeface="Calibri"/>
              <a:cs typeface="Calibri"/>
            </a:endParaRPr>
          </a:p>
          <a:p>
            <a:pPr marL="469265" marR="5080" indent="-457200">
              <a:lnSpc>
                <a:spcPct val="109000"/>
              </a:lnSpc>
              <a:buAutoNum type="arabicPeriod" startAt="5"/>
              <a:tabLst>
                <a:tab pos="713105" algn="l"/>
              </a:tabLst>
            </a:pPr>
            <a:r>
              <a:rPr sz="1400" spc="55" dirty="0">
                <a:latin typeface="Calibri"/>
                <a:cs typeface="Calibri"/>
              </a:rPr>
              <a:t>Remala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Sunil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Kumar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45" dirty="0">
                <a:latin typeface="Calibri"/>
                <a:cs typeface="Calibri"/>
              </a:rPr>
              <a:t>Reddy 	</a:t>
            </a:r>
            <a:r>
              <a:rPr sz="1400" spc="-10" dirty="0">
                <a:latin typeface="Calibri"/>
                <a:cs typeface="Calibri"/>
                <a:hlinkClick r:id="rId7"/>
              </a:rPr>
              <a:t>sremala@gitam.in</a:t>
            </a:r>
            <a:r>
              <a:rPr sz="1400" spc="-10" dirty="0">
                <a:latin typeface="Calibri"/>
                <a:cs typeface="Calibri"/>
              </a:rPr>
              <a:t> 	</a:t>
            </a:r>
            <a:r>
              <a:rPr sz="1400" spc="45" dirty="0">
                <a:latin typeface="Calibri"/>
                <a:cs typeface="Calibri"/>
              </a:rPr>
              <a:t>9381403329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0"/>
              </a:spcBef>
              <a:buFont typeface="Calibri"/>
              <a:buAutoNum type="arabicPeriod" startAt="5"/>
            </a:pPr>
            <a:endParaRPr sz="1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 startAt="5"/>
              <a:tabLst>
                <a:tab pos="469265" algn="l"/>
              </a:tabLst>
            </a:pPr>
            <a:r>
              <a:rPr sz="1400" spc="20" dirty="0">
                <a:latin typeface="Calibri"/>
                <a:cs typeface="Calibri"/>
              </a:rPr>
              <a:t>Chandrahas</a:t>
            </a:r>
            <a:r>
              <a:rPr sz="1400" spc="320" dirty="0">
                <a:latin typeface="Calibri"/>
                <a:cs typeface="Calibri"/>
              </a:rPr>
              <a:t> </a:t>
            </a:r>
            <a:r>
              <a:rPr sz="1400" spc="40" dirty="0">
                <a:latin typeface="Calibri"/>
                <a:cs typeface="Calibri"/>
              </a:rPr>
              <a:t>Samala</a:t>
            </a:r>
            <a:endParaRPr sz="1400">
              <a:latin typeface="Calibri"/>
              <a:cs typeface="Calibri"/>
            </a:endParaRPr>
          </a:p>
          <a:p>
            <a:pPr marL="669290" marR="464184">
              <a:lnSpc>
                <a:spcPct val="109000"/>
              </a:lnSpc>
            </a:pPr>
            <a:r>
              <a:rPr sz="1400" spc="-10" dirty="0">
                <a:latin typeface="Calibri"/>
                <a:cs typeface="Calibri"/>
                <a:hlinkClick r:id="rId8"/>
              </a:rPr>
              <a:t>csamala@gitam.in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45" dirty="0">
                <a:latin typeface="Calibri"/>
                <a:cs typeface="Calibri"/>
              </a:rPr>
              <a:t>9346301579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 startAt="8"/>
              <a:tabLst>
                <a:tab pos="469265" algn="l"/>
              </a:tabLst>
            </a:pPr>
            <a:r>
              <a:rPr sz="1400" spc="50" dirty="0">
                <a:latin typeface="Calibri"/>
                <a:cs typeface="Calibri"/>
              </a:rPr>
              <a:t>Kandakatla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0" dirty="0">
                <a:latin typeface="Calibri"/>
                <a:cs typeface="Calibri"/>
              </a:rPr>
              <a:t>Varun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Tej</a:t>
            </a:r>
            <a:endParaRPr sz="1400">
              <a:latin typeface="Calibri"/>
              <a:cs typeface="Calibri"/>
            </a:endParaRPr>
          </a:p>
          <a:p>
            <a:pPr marL="713105" marR="310515">
              <a:lnSpc>
                <a:spcPct val="109000"/>
              </a:lnSpc>
            </a:pPr>
            <a:r>
              <a:rPr sz="1400" spc="-10" dirty="0">
                <a:latin typeface="Calibri"/>
                <a:cs typeface="Calibri"/>
                <a:hlinkClick r:id="rId9"/>
              </a:rPr>
              <a:t>vkandaka@gitam.in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45" dirty="0">
                <a:latin typeface="Calibri"/>
                <a:cs typeface="Calibri"/>
              </a:rPr>
              <a:t>8328003281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Introduction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62" y="4971732"/>
            <a:ext cx="9153525" cy="176530"/>
            <a:chOff x="-4762" y="4971732"/>
            <a:chExt cx="9153525" cy="176530"/>
          </a:xfrm>
        </p:grpSpPr>
        <p:sp>
          <p:nvSpPr>
            <p:cNvPr id="4" name="object 4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4000" y="0"/>
                  </a:moveTo>
                  <a:lnTo>
                    <a:pt x="0" y="0"/>
                  </a:lnTo>
                  <a:lnTo>
                    <a:pt x="0" y="167004"/>
                  </a:lnTo>
                  <a:lnTo>
                    <a:pt x="9144000" y="16700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51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7004"/>
                  </a:moveTo>
                  <a:lnTo>
                    <a:pt x="9144000" y="16700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67004"/>
                  </a:lnTo>
                  <a:close/>
                </a:path>
              </a:pathLst>
            </a:custGeom>
            <a:ln w="9525">
              <a:solidFill>
                <a:srgbClr val="0516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6183" y="1123950"/>
            <a:ext cx="8460105" cy="269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110"/>
              </a:lnSpc>
              <a:spcBef>
                <a:spcPts val="100"/>
              </a:spcBef>
            </a:pPr>
            <a:r>
              <a:rPr sz="1600" b="1" spc="-10" dirty="0">
                <a:latin typeface="+mn-lt"/>
                <a:cs typeface="Arial"/>
              </a:rPr>
              <a:t>Overview</a:t>
            </a:r>
            <a:endParaRPr sz="1600" dirty="0">
              <a:latin typeface="+mn-lt"/>
              <a:cs typeface="Arial"/>
            </a:endParaRPr>
          </a:p>
          <a:p>
            <a:pPr marL="469900" marR="120650" indent="-228600" algn="just">
              <a:lnSpc>
                <a:spcPts val="2080"/>
              </a:lnSpc>
              <a:spcBef>
                <a:spcPts val="8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dirty="0">
                <a:latin typeface="+mn-lt"/>
                <a:cs typeface="Arial MT"/>
              </a:rPr>
              <a:t>Participated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IBM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SkillsBuild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Internship,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focusing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on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developing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skills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spc="-20" dirty="0">
                <a:latin typeface="+mn-lt"/>
                <a:cs typeface="Arial MT"/>
              </a:rPr>
              <a:t>data </a:t>
            </a:r>
            <a:r>
              <a:rPr sz="1600" spc="-10" dirty="0">
                <a:latin typeface="+mn-lt"/>
                <a:cs typeface="Arial MT"/>
              </a:rPr>
              <a:t>analytics.</a:t>
            </a:r>
            <a:endParaRPr sz="1600" dirty="0">
              <a:latin typeface="+mn-lt"/>
              <a:cs typeface="Arial MT"/>
            </a:endParaRPr>
          </a:p>
          <a:p>
            <a:pPr marL="469265" indent="-227965" algn="just">
              <a:lnSpc>
                <a:spcPts val="1964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dirty="0">
                <a:latin typeface="+mn-lt"/>
                <a:cs typeface="Arial MT"/>
              </a:rPr>
              <a:t>Gained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hands-</a:t>
            </a:r>
            <a:r>
              <a:rPr sz="1600" dirty="0">
                <a:latin typeface="+mn-lt"/>
                <a:cs typeface="Arial MT"/>
              </a:rPr>
              <a:t>on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experience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Python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programming,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big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processing,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spc="-25" dirty="0">
                <a:latin typeface="+mn-lt"/>
                <a:cs typeface="Arial MT"/>
              </a:rPr>
              <a:t>and</a:t>
            </a:r>
            <a:endParaRPr sz="1600" dirty="0">
              <a:latin typeface="+mn-lt"/>
              <a:cs typeface="Arial MT"/>
            </a:endParaRPr>
          </a:p>
          <a:p>
            <a:pPr marL="469900" algn="just">
              <a:lnSpc>
                <a:spcPts val="2070"/>
              </a:lnSpc>
            </a:pPr>
            <a:r>
              <a:rPr sz="1600" dirty="0">
                <a:latin typeface="+mn-lt"/>
                <a:cs typeface="Arial MT"/>
              </a:rPr>
              <a:t>data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visualization.</a:t>
            </a:r>
            <a:endParaRPr sz="1600" dirty="0">
              <a:latin typeface="+mn-lt"/>
              <a:cs typeface="Arial MT"/>
            </a:endParaRPr>
          </a:p>
          <a:p>
            <a:pPr marL="469265" indent="-227965" algn="just">
              <a:lnSpc>
                <a:spcPts val="2110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dirty="0">
                <a:latin typeface="+mn-lt"/>
                <a:cs typeface="Arial MT"/>
              </a:rPr>
              <a:t>Worked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on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collaborative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projects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using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machine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learning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design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thinking.</a:t>
            </a:r>
            <a:endParaRPr sz="1600" dirty="0">
              <a:latin typeface="+mn-lt"/>
              <a:cs typeface="Arial MT"/>
            </a:endParaRPr>
          </a:p>
          <a:p>
            <a:pPr marL="12700" algn="just">
              <a:lnSpc>
                <a:spcPts val="2120"/>
              </a:lnSpc>
              <a:spcBef>
                <a:spcPts val="1985"/>
              </a:spcBef>
            </a:pPr>
            <a:r>
              <a:rPr sz="1600" b="1" spc="-10" dirty="0">
                <a:latin typeface="+mn-lt"/>
                <a:cs typeface="Arial"/>
              </a:rPr>
              <a:t>Objective</a:t>
            </a:r>
            <a:endParaRPr sz="1600" dirty="0">
              <a:latin typeface="+mn-lt"/>
              <a:cs typeface="Arial"/>
            </a:endParaRPr>
          </a:p>
          <a:p>
            <a:pPr marL="469265" indent="-227965" algn="just">
              <a:lnSpc>
                <a:spcPts val="2070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dirty="0">
                <a:latin typeface="+mn-lt"/>
                <a:cs typeface="Arial MT"/>
              </a:rPr>
              <a:t>Master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analytics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tools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techniques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to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extract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meaningful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insights.</a:t>
            </a:r>
            <a:endParaRPr sz="1600" dirty="0">
              <a:latin typeface="+mn-lt"/>
              <a:cs typeface="Arial MT"/>
            </a:endParaRPr>
          </a:p>
          <a:p>
            <a:pPr marL="469900" marR="498475" indent="-228600" algn="just">
              <a:lnSpc>
                <a:spcPts val="2080"/>
              </a:lnSpc>
              <a:spcBef>
                <a:spcPts val="8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dirty="0">
                <a:latin typeface="+mn-lt"/>
                <a:cs typeface="Arial MT"/>
              </a:rPr>
              <a:t>Apply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machine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learning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models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to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solve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real-world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problems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enhance decision-</a:t>
            </a:r>
            <a:r>
              <a:rPr sz="1600" dirty="0">
                <a:latin typeface="+mn-lt"/>
                <a:cs typeface="Arial MT"/>
              </a:rPr>
              <a:t>making</a:t>
            </a:r>
            <a:r>
              <a:rPr sz="1600" spc="1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processes.</a:t>
            </a:r>
            <a:endParaRPr sz="1600" dirty="0">
              <a:latin typeface="+mn-l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" y="232664"/>
            <a:ext cx="8841105" cy="4262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algn="just">
              <a:lnSpc>
                <a:spcPct val="100000"/>
              </a:lnSpc>
              <a:spcBef>
                <a:spcPts val="100"/>
              </a:spcBef>
            </a:pPr>
            <a:r>
              <a:rPr sz="1600" spc="75" dirty="0">
                <a:latin typeface="+mn-lt"/>
                <a:cs typeface="Calibri"/>
              </a:rPr>
              <a:t>Problem</a:t>
            </a:r>
            <a:r>
              <a:rPr sz="1600" spc="170" dirty="0">
                <a:latin typeface="+mn-lt"/>
                <a:cs typeface="Calibri"/>
              </a:rPr>
              <a:t> </a:t>
            </a:r>
            <a:r>
              <a:rPr sz="1600" spc="75" dirty="0">
                <a:latin typeface="+mn-lt"/>
                <a:cs typeface="Calibri"/>
              </a:rPr>
              <a:t>Identification</a:t>
            </a:r>
            <a:endParaRPr sz="1600" dirty="0">
              <a:latin typeface="+mn-lt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+mn-lt"/>
              <a:cs typeface="Calibri"/>
            </a:endParaRPr>
          </a:p>
          <a:p>
            <a:pPr marL="12700" algn="just">
              <a:lnSpc>
                <a:spcPts val="2110"/>
              </a:lnSpc>
            </a:pPr>
            <a:r>
              <a:rPr sz="1600" b="1" dirty="0">
                <a:latin typeface="+mn-lt"/>
                <a:cs typeface="Arial"/>
              </a:rPr>
              <a:t>Problem</a:t>
            </a:r>
            <a:r>
              <a:rPr sz="1600" b="1" spc="-10" dirty="0">
                <a:latin typeface="+mn-lt"/>
                <a:cs typeface="Arial"/>
              </a:rPr>
              <a:t> Statement</a:t>
            </a:r>
            <a:endParaRPr sz="1600" dirty="0">
              <a:latin typeface="+mn-lt"/>
              <a:cs typeface="Arial"/>
            </a:endParaRPr>
          </a:p>
          <a:p>
            <a:pPr marL="469900" marR="106680" indent="-228600" algn="just">
              <a:lnSpc>
                <a:spcPts val="2080"/>
              </a:lnSpc>
              <a:spcBef>
                <a:spcPts val="9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dirty="0">
                <a:latin typeface="+mn-lt"/>
                <a:cs typeface="Arial MT"/>
              </a:rPr>
              <a:t>Lack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of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effective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analytics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skills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practical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experience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handling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big</a:t>
            </a:r>
            <a:r>
              <a:rPr sz="1600" spc="-20" dirty="0">
                <a:latin typeface="+mn-lt"/>
                <a:cs typeface="Arial MT"/>
              </a:rPr>
              <a:t> data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machine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learning,</a:t>
            </a:r>
            <a:r>
              <a:rPr sz="1600" spc="-1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limiting</a:t>
            </a:r>
            <a:r>
              <a:rPr sz="1600" spc="-10" dirty="0">
                <a:latin typeface="+mn-lt"/>
                <a:cs typeface="Arial MT"/>
              </a:rPr>
              <a:t> data-</a:t>
            </a:r>
            <a:r>
              <a:rPr sz="1600" dirty="0">
                <a:latin typeface="+mn-lt"/>
                <a:cs typeface="Arial MT"/>
              </a:rPr>
              <a:t>driven</a:t>
            </a:r>
            <a:r>
              <a:rPr sz="1600" spc="-10" dirty="0">
                <a:latin typeface="+mn-lt"/>
                <a:cs typeface="Arial MT"/>
              </a:rPr>
              <a:t> decision-</a:t>
            </a:r>
            <a:r>
              <a:rPr sz="1600" dirty="0">
                <a:latin typeface="+mn-lt"/>
                <a:cs typeface="Arial MT"/>
              </a:rPr>
              <a:t>making</a:t>
            </a:r>
            <a:r>
              <a:rPr sz="1600" spc="-10" dirty="0">
                <a:latin typeface="+mn-lt"/>
                <a:cs typeface="Arial MT"/>
              </a:rPr>
              <a:t> capabilities.</a:t>
            </a:r>
            <a:endParaRPr sz="1600" dirty="0">
              <a:latin typeface="+mn-lt"/>
              <a:cs typeface="Arial MT"/>
            </a:endParaRPr>
          </a:p>
          <a:p>
            <a:pPr marL="12700" algn="just">
              <a:lnSpc>
                <a:spcPts val="2110"/>
              </a:lnSpc>
              <a:spcBef>
                <a:spcPts val="1920"/>
              </a:spcBef>
            </a:pPr>
            <a:r>
              <a:rPr sz="1600" b="1" dirty="0">
                <a:latin typeface="+mn-lt"/>
                <a:cs typeface="Arial"/>
              </a:rPr>
              <a:t>Significance</a:t>
            </a:r>
            <a:r>
              <a:rPr sz="1600" b="1" spc="-4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of</a:t>
            </a:r>
            <a:r>
              <a:rPr sz="1600" b="1" spc="-2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the</a:t>
            </a:r>
            <a:r>
              <a:rPr sz="1600" b="1" spc="-30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Problem</a:t>
            </a:r>
            <a:endParaRPr sz="1600" dirty="0">
              <a:latin typeface="+mn-lt"/>
              <a:cs typeface="Arial"/>
            </a:endParaRPr>
          </a:p>
          <a:p>
            <a:pPr marL="469900" marR="5080" indent="-228600" algn="just">
              <a:lnSpc>
                <a:spcPts val="2080"/>
              </a:lnSpc>
              <a:spcBef>
                <a:spcPts val="9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dirty="0">
                <a:latin typeface="+mn-lt"/>
                <a:cs typeface="Arial MT"/>
              </a:rPr>
              <a:t>Developing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proficiency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analytics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is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crucial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for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understanding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leveraging </a:t>
            </a:r>
            <a:r>
              <a:rPr sz="1600" dirty="0">
                <a:latin typeface="+mn-lt"/>
                <a:cs typeface="Arial MT"/>
              </a:rPr>
              <a:t>large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datasets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to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drive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business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insights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10" dirty="0">
                <a:latin typeface="+mn-lt"/>
                <a:cs typeface="Arial MT"/>
              </a:rPr>
              <a:t> innovations.</a:t>
            </a:r>
            <a:endParaRPr sz="1600" dirty="0">
              <a:latin typeface="+mn-lt"/>
              <a:cs typeface="Arial MT"/>
            </a:endParaRPr>
          </a:p>
          <a:p>
            <a:pPr marL="469265" indent="-227965" algn="just">
              <a:lnSpc>
                <a:spcPts val="1964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dirty="0">
                <a:latin typeface="+mn-lt"/>
                <a:cs typeface="Arial MT"/>
              </a:rPr>
              <a:t>Enhances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the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ability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to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make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informed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decisions,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optimize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processes,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improve</a:t>
            </a:r>
            <a:endParaRPr sz="1600" dirty="0">
              <a:latin typeface="+mn-lt"/>
              <a:cs typeface="Arial MT"/>
            </a:endParaRPr>
          </a:p>
          <a:p>
            <a:pPr marL="469900" algn="just">
              <a:lnSpc>
                <a:spcPts val="2120"/>
              </a:lnSpc>
            </a:pPr>
            <a:r>
              <a:rPr sz="1600" dirty="0">
                <a:latin typeface="+mn-lt"/>
                <a:cs typeface="Arial MT"/>
              </a:rPr>
              <a:t>strategic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planning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various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sectors.</a:t>
            </a:r>
            <a:endParaRPr sz="1600" dirty="0">
              <a:latin typeface="+mn-lt"/>
              <a:cs typeface="Arial MT"/>
            </a:endParaRPr>
          </a:p>
          <a:p>
            <a:pPr marL="12700" algn="just">
              <a:lnSpc>
                <a:spcPts val="2110"/>
              </a:lnSpc>
              <a:spcBef>
                <a:spcPts val="1980"/>
              </a:spcBef>
            </a:pPr>
            <a:r>
              <a:rPr sz="1600" b="1" dirty="0">
                <a:latin typeface="+mn-lt"/>
                <a:cs typeface="Arial"/>
              </a:rPr>
              <a:t>Relevant</a:t>
            </a:r>
            <a:r>
              <a:rPr sz="1600" b="1" spc="-25" dirty="0">
                <a:latin typeface="+mn-lt"/>
                <a:cs typeface="Arial"/>
              </a:rPr>
              <a:t> </a:t>
            </a:r>
            <a:r>
              <a:rPr sz="1600" b="1" spc="-20" dirty="0">
                <a:latin typeface="+mn-lt"/>
                <a:cs typeface="Arial"/>
              </a:rPr>
              <a:t>SDGs</a:t>
            </a:r>
            <a:endParaRPr sz="1600" dirty="0">
              <a:latin typeface="+mn-lt"/>
              <a:cs typeface="Arial"/>
            </a:endParaRPr>
          </a:p>
          <a:p>
            <a:pPr marL="469900" marR="55880" indent="-228600" algn="just">
              <a:lnSpc>
                <a:spcPts val="2060"/>
              </a:lnSpc>
              <a:spcBef>
                <a:spcPts val="10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b="1" dirty="0">
                <a:latin typeface="+mn-lt"/>
                <a:cs typeface="Arial"/>
              </a:rPr>
              <a:t>SDG</a:t>
            </a:r>
            <a:r>
              <a:rPr sz="1600" b="1" spc="-2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4:</a:t>
            </a:r>
            <a:r>
              <a:rPr sz="1600" b="1" spc="-2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Quality</a:t>
            </a:r>
            <a:r>
              <a:rPr sz="1600" b="1" spc="-1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Education</a:t>
            </a:r>
            <a:r>
              <a:rPr sz="1600" b="1" spc="-5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–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Promotes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access</a:t>
            </a:r>
            <a:r>
              <a:rPr sz="1600" spc="-1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to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quality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education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training</a:t>
            </a:r>
            <a:r>
              <a:rPr sz="1600" spc="-25" dirty="0">
                <a:latin typeface="+mn-lt"/>
                <a:cs typeface="Arial MT"/>
              </a:rPr>
              <a:t> in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analytics.</a:t>
            </a:r>
            <a:endParaRPr sz="1600" dirty="0">
              <a:latin typeface="+mn-lt"/>
              <a:cs typeface="Arial MT"/>
            </a:endParaRPr>
          </a:p>
          <a:p>
            <a:pPr marL="469900" marR="309245" indent="-228600" algn="just">
              <a:lnSpc>
                <a:spcPts val="2060"/>
              </a:lnSpc>
              <a:spcBef>
                <a:spcPts val="2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b="1" dirty="0">
                <a:latin typeface="+mn-lt"/>
                <a:cs typeface="Arial"/>
              </a:rPr>
              <a:t>SDG</a:t>
            </a:r>
            <a:r>
              <a:rPr sz="1600" b="1" spc="-4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9:</a:t>
            </a:r>
            <a:r>
              <a:rPr sz="1600" b="1" spc="-3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Industry,</a:t>
            </a:r>
            <a:r>
              <a:rPr sz="1600" b="1" spc="-3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Innovation,</a:t>
            </a:r>
            <a:r>
              <a:rPr sz="1600" b="1" spc="-2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and</a:t>
            </a:r>
            <a:r>
              <a:rPr sz="1600" b="1" spc="-3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Infrastructure</a:t>
            </a:r>
            <a:r>
              <a:rPr sz="1600" b="1" spc="-15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–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Supports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advancements</a:t>
            </a:r>
            <a:r>
              <a:rPr sz="1600" spc="-25" dirty="0">
                <a:latin typeface="+mn-lt"/>
                <a:cs typeface="Arial MT"/>
              </a:rPr>
              <a:t> in </a:t>
            </a:r>
            <a:r>
              <a:rPr sz="1600" dirty="0">
                <a:latin typeface="+mn-lt"/>
                <a:cs typeface="Arial MT"/>
              </a:rPr>
              <a:t>technology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1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innovation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through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data-</a:t>
            </a:r>
            <a:r>
              <a:rPr sz="1600" dirty="0">
                <a:latin typeface="+mn-lt"/>
                <a:cs typeface="Arial MT"/>
              </a:rPr>
              <a:t>driven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solutions.</a:t>
            </a:r>
            <a:endParaRPr sz="1600" dirty="0">
              <a:latin typeface="+mn-l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4971732"/>
            <a:ext cx="9153525" cy="176530"/>
            <a:chOff x="-4762" y="4971732"/>
            <a:chExt cx="9153525" cy="176530"/>
          </a:xfrm>
        </p:grpSpPr>
        <p:sp>
          <p:nvSpPr>
            <p:cNvPr id="4" name="object 4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4000" y="0"/>
                  </a:moveTo>
                  <a:lnTo>
                    <a:pt x="0" y="0"/>
                  </a:lnTo>
                  <a:lnTo>
                    <a:pt x="0" y="167004"/>
                  </a:lnTo>
                  <a:lnTo>
                    <a:pt x="9144000" y="16700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51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7004"/>
                  </a:moveTo>
                  <a:lnTo>
                    <a:pt x="9144000" y="16700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67004"/>
                  </a:lnTo>
                  <a:close/>
                </a:path>
              </a:pathLst>
            </a:custGeom>
            <a:ln w="9525">
              <a:solidFill>
                <a:srgbClr val="051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31" y="211328"/>
            <a:ext cx="857377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spc="70" dirty="0">
                <a:latin typeface="+mn-lt"/>
                <a:cs typeface="Calibri"/>
              </a:rPr>
              <a:t>Data</a:t>
            </a:r>
            <a:r>
              <a:rPr sz="1600" spc="100" dirty="0">
                <a:latin typeface="+mn-lt"/>
                <a:cs typeface="Calibri"/>
              </a:rPr>
              <a:t> </a:t>
            </a:r>
            <a:r>
              <a:rPr sz="1600" spc="45" dirty="0">
                <a:latin typeface="+mn-lt"/>
                <a:cs typeface="Calibri"/>
              </a:rPr>
              <a:t>Collection</a:t>
            </a:r>
            <a:endParaRPr sz="1600" dirty="0">
              <a:latin typeface="+mn-lt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70"/>
              </a:spcBef>
            </a:pPr>
            <a:endParaRPr sz="1600" dirty="0">
              <a:latin typeface="+mn-lt"/>
              <a:cs typeface="Calibri"/>
            </a:endParaRPr>
          </a:p>
          <a:p>
            <a:pPr marL="60960" algn="just">
              <a:lnSpc>
                <a:spcPts val="2155"/>
              </a:lnSpc>
            </a:pPr>
            <a:r>
              <a:rPr sz="1600" b="1" dirty="0">
                <a:latin typeface="+mn-lt"/>
                <a:cs typeface="Arial"/>
              </a:rPr>
              <a:t>Sources</a:t>
            </a:r>
            <a:r>
              <a:rPr sz="1600" b="1" spc="-4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of</a:t>
            </a:r>
            <a:r>
              <a:rPr sz="1600" b="1" spc="-30" dirty="0">
                <a:latin typeface="+mn-lt"/>
                <a:cs typeface="Arial"/>
              </a:rPr>
              <a:t> </a:t>
            </a:r>
            <a:r>
              <a:rPr sz="1600" b="1" spc="-20" dirty="0">
                <a:latin typeface="+mn-lt"/>
                <a:cs typeface="Arial"/>
              </a:rPr>
              <a:t>Data</a:t>
            </a:r>
            <a:endParaRPr sz="1600" dirty="0">
              <a:latin typeface="+mn-lt"/>
              <a:cs typeface="Arial"/>
            </a:endParaRPr>
          </a:p>
          <a:p>
            <a:pPr marL="518159" marR="30480" indent="-228600" algn="just">
              <a:lnSpc>
                <a:spcPts val="2150"/>
              </a:lnSpc>
              <a:spcBef>
                <a:spcPts val="75"/>
              </a:spcBef>
              <a:buSzPct val="55555"/>
              <a:buFont typeface="Symbol"/>
              <a:buChar char=""/>
              <a:tabLst>
                <a:tab pos="518159" algn="l"/>
              </a:tabLst>
            </a:pPr>
            <a:r>
              <a:rPr sz="1600" b="1" dirty="0">
                <a:latin typeface="+mn-lt"/>
                <a:cs typeface="Arial"/>
              </a:rPr>
              <a:t>Primary</a:t>
            </a:r>
            <a:r>
              <a:rPr sz="1600" b="1" spc="-2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Sources:</a:t>
            </a:r>
            <a:r>
              <a:rPr sz="1600" b="1" spc="-20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Direct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from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projects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internships,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including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datasets </a:t>
            </a:r>
            <a:r>
              <a:rPr sz="1600" dirty="0">
                <a:latin typeface="+mn-lt"/>
                <a:cs typeface="Arial MT"/>
              </a:rPr>
              <a:t>provided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by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IBM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SkillsBuild.</a:t>
            </a:r>
            <a:endParaRPr sz="1600" dirty="0">
              <a:latin typeface="+mn-lt"/>
              <a:cs typeface="Arial MT"/>
            </a:endParaRPr>
          </a:p>
          <a:p>
            <a:pPr marL="518159" indent="-228600" algn="just">
              <a:lnSpc>
                <a:spcPts val="2075"/>
              </a:lnSpc>
              <a:buSzPct val="55555"/>
              <a:buFont typeface="Symbol"/>
              <a:buChar char=""/>
              <a:tabLst>
                <a:tab pos="518159" algn="l"/>
              </a:tabLst>
            </a:pPr>
            <a:r>
              <a:rPr sz="1600" b="1" dirty="0">
                <a:latin typeface="+mn-lt"/>
                <a:cs typeface="Arial"/>
              </a:rPr>
              <a:t>Secondary</a:t>
            </a:r>
            <a:r>
              <a:rPr sz="1600" b="1" spc="-4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Sources:</a:t>
            </a:r>
            <a:r>
              <a:rPr sz="1600" b="1" spc="-30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Existing</a:t>
            </a:r>
            <a:r>
              <a:rPr sz="1600" spc="-4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datasets,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academic</a:t>
            </a:r>
            <a:r>
              <a:rPr sz="1600" spc="-4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papers,</a:t>
            </a:r>
            <a:r>
              <a:rPr sz="1600" spc="-4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5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industry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reports</a:t>
            </a:r>
            <a:endParaRPr sz="1600" dirty="0">
              <a:latin typeface="+mn-lt"/>
              <a:cs typeface="Arial MT"/>
            </a:endParaRPr>
          </a:p>
          <a:p>
            <a:pPr marL="518159" algn="just">
              <a:lnSpc>
                <a:spcPts val="2155"/>
              </a:lnSpc>
            </a:pPr>
            <a:r>
              <a:rPr sz="1600" dirty="0">
                <a:latin typeface="+mn-lt"/>
                <a:cs typeface="Arial MT"/>
              </a:rPr>
              <a:t>relevant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to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10" dirty="0">
                <a:latin typeface="+mn-lt"/>
                <a:cs typeface="Arial MT"/>
              </a:rPr>
              <a:t> analytics.</a:t>
            </a:r>
            <a:endParaRPr sz="1600" dirty="0">
              <a:latin typeface="+mn-l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65"/>
              </a:spcBef>
            </a:pPr>
            <a:endParaRPr sz="1600" dirty="0">
              <a:latin typeface="+mn-lt"/>
              <a:cs typeface="Arial MT"/>
            </a:endParaRPr>
          </a:p>
          <a:p>
            <a:pPr marL="60960" algn="just">
              <a:lnSpc>
                <a:spcPts val="2155"/>
              </a:lnSpc>
              <a:spcBef>
                <a:spcPts val="5"/>
              </a:spcBef>
            </a:pPr>
            <a:r>
              <a:rPr sz="1600" b="1" dirty="0">
                <a:latin typeface="+mn-lt"/>
                <a:cs typeface="Arial"/>
              </a:rPr>
              <a:t>Data</a:t>
            </a:r>
            <a:r>
              <a:rPr sz="1600" b="1" spc="-20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Description</a:t>
            </a:r>
            <a:endParaRPr sz="1600" dirty="0">
              <a:latin typeface="+mn-lt"/>
              <a:cs typeface="Arial"/>
            </a:endParaRPr>
          </a:p>
          <a:p>
            <a:pPr marL="518159" indent="-228600" algn="just">
              <a:lnSpc>
                <a:spcPts val="2150"/>
              </a:lnSpc>
              <a:buSzPct val="55555"/>
              <a:buFont typeface="Symbol"/>
              <a:buChar char=""/>
              <a:tabLst>
                <a:tab pos="518159" algn="l"/>
              </a:tabLst>
            </a:pPr>
            <a:r>
              <a:rPr sz="1600" b="1" dirty="0">
                <a:latin typeface="+mn-lt"/>
                <a:cs typeface="Arial"/>
              </a:rPr>
              <a:t>Types:</a:t>
            </a:r>
            <a:r>
              <a:rPr sz="1600" b="1" spc="-30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Structured</a:t>
            </a:r>
            <a:r>
              <a:rPr sz="1600" spc="-4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including</a:t>
            </a:r>
            <a:r>
              <a:rPr sz="1600" spc="-4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numerical</a:t>
            </a:r>
            <a:r>
              <a:rPr sz="1600" spc="-4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4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categorical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datasets.</a:t>
            </a:r>
            <a:endParaRPr sz="1600" dirty="0">
              <a:latin typeface="+mn-lt"/>
              <a:cs typeface="Arial MT"/>
            </a:endParaRPr>
          </a:p>
          <a:p>
            <a:pPr marL="518159" marR="540385" indent="-228600" algn="just">
              <a:lnSpc>
                <a:spcPts val="2150"/>
              </a:lnSpc>
              <a:spcBef>
                <a:spcPts val="70"/>
              </a:spcBef>
              <a:buSzPct val="55555"/>
              <a:buFont typeface="Symbol"/>
              <a:buChar char=""/>
              <a:tabLst>
                <a:tab pos="518159" algn="l"/>
              </a:tabLst>
            </a:pPr>
            <a:r>
              <a:rPr sz="1600" b="1" dirty="0">
                <a:latin typeface="+mn-lt"/>
                <a:cs typeface="Arial"/>
              </a:rPr>
              <a:t>Content:</a:t>
            </a:r>
            <a:r>
              <a:rPr sz="1600" b="1" spc="-20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related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to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various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analytics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metrics,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big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attributes,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spc="-25" dirty="0">
                <a:latin typeface="+mn-lt"/>
                <a:cs typeface="Arial MT"/>
              </a:rPr>
              <a:t>and </a:t>
            </a:r>
            <a:r>
              <a:rPr sz="1600" dirty="0">
                <a:latin typeface="+mn-lt"/>
                <a:cs typeface="Arial MT"/>
              </a:rPr>
              <a:t>machine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learning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model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outputs.</a:t>
            </a:r>
            <a:endParaRPr sz="1600" dirty="0">
              <a:latin typeface="+mn-lt"/>
              <a:cs typeface="Arial MT"/>
            </a:endParaRPr>
          </a:p>
          <a:p>
            <a:pPr marL="60960" algn="just">
              <a:lnSpc>
                <a:spcPts val="2155"/>
              </a:lnSpc>
              <a:spcBef>
                <a:spcPts val="2055"/>
              </a:spcBef>
            </a:pPr>
            <a:r>
              <a:rPr sz="1600" b="1" dirty="0">
                <a:latin typeface="+mn-lt"/>
                <a:cs typeface="Arial"/>
              </a:rPr>
              <a:t>Data</a:t>
            </a:r>
            <a:r>
              <a:rPr sz="1600" b="1" spc="-5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Collection</a:t>
            </a:r>
            <a:r>
              <a:rPr sz="1600" b="1" spc="-40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Methods</a:t>
            </a:r>
            <a:endParaRPr sz="1600" dirty="0">
              <a:latin typeface="+mn-lt"/>
              <a:cs typeface="Arial"/>
            </a:endParaRPr>
          </a:p>
          <a:p>
            <a:pPr marL="518159" indent="-228600" algn="just">
              <a:lnSpc>
                <a:spcPts val="2150"/>
              </a:lnSpc>
              <a:buSzPct val="55555"/>
              <a:buFont typeface="Symbol"/>
              <a:buChar char=""/>
              <a:tabLst>
                <a:tab pos="518159" algn="l"/>
              </a:tabLst>
            </a:pPr>
            <a:r>
              <a:rPr sz="1600" b="1" dirty="0">
                <a:latin typeface="+mn-lt"/>
                <a:cs typeface="Arial"/>
              </a:rPr>
              <a:t>Digital</a:t>
            </a:r>
            <a:r>
              <a:rPr sz="1600" b="1" spc="-3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Tools:</a:t>
            </a:r>
            <a:r>
              <a:rPr sz="1600" b="1" spc="-30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Utilized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Python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for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extraction,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processing,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visualization.</a:t>
            </a:r>
            <a:endParaRPr sz="1600" dirty="0">
              <a:latin typeface="+mn-lt"/>
              <a:cs typeface="Arial MT"/>
            </a:endParaRPr>
          </a:p>
          <a:p>
            <a:pPr marL="518159" marR="639445" indent="-228600" algn="just">
              <a:lnSpc>
                <a:spcPts val="2150"/>
              </a:lnSpc>
              <a:spcBef>
                <a:spcPts val="75"/>
              </a:spcBef>
              <a:buSzPct val="55555"/>
              <a:buFont typeface="Symbol"/>
              <a:buChar char=""/>
              <a:tabLst>
                <a:tab pos="518159" algn="l"/>
              </a:tabLst>
            </a:pPr>
            <a:r>
              <a:rPr sz="1600" b="1" dirty="0">
                <a:latin typeface="+mn-lt"/>
                <a:cs typeface="Arial"/>
              </a:rPr>
              <a:t>Collaborative</a:t>
            </a:r>
            <a:r>
              <a:rPr sz="1600" b="1" spc="-4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Projects:</a:t>
            </a:r>
            <a:r>
              <a:rPr sz="1600" b="1" spc="-25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Leveraged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real-</a:t>
            </a:r>
            <a:r>
              <a:rPr sz="1600" dirty="0">
                <a:latin typeface="+mn-lt"/>
                <a:cs typeface="Arial MT"/>
              </a:rPr>
              <a:t>world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datasets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provided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through </a:t>
            </a:r>
            <a:r>
              <a:rPr sz="1600" dirty="0">
                <a:latin typeface="+mn-lt"/>
                <a:cs typeface="Arial MT"/>
              </a:rPr>
              <a:t>internship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projects</a:t>
            </a:r>
            <a:r>
              <a:rPr sz="1600" spc="-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hands-</a:t>
            </a:r>
            <a:r>
              <a:rPr sz="1600" dirty="0">
                <a:latin typeface="+mn-lt"/>
                <a:cs typeface="Arial MT"/>
              </a:rPr>
              <a:t>on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exercises.</a:t>
            </a:r>
            <a:endParaRPr sz="1600" dirty="0">
              <a:latin typeface="+mn-l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4971732"/>
            <a:ext cx="9153525" cy="176530"/>
            <a:chOff x="-4762" y="4971732"/>
            <a:chExt cx="9153525" cy="176530"/>
          </a:xfrm>
        </p:grpSpPr>
        <p:sp>
          <p:nvSpPr>
            <p:cNvPr id="4" name="object 4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4000" y="0"/>
                  </a:moveTo>
                  <a:lnTo>
                    <a:pt x="0" y="0"/>
                  </a:lnTo>
                  <a:lnTo>
                    <a:pt x="0" y="167004"/>
                  </a:lnTo>
                  <a:lnTo>
                    <a:pt x="9144000" y="16700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51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7004"/>
                  </a:moveTo>
                  <a:lnTo>
                    <a:pt x="9144000" y="16700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67004"/>
                  </a:lnTo>
                  <a:close/>
                </a:path>
              </a:pathLst>
            </a:custGeom>
            <a:ln w="9525">
              <a:solidFill>
                <a:srgbClr val="051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Data</a:t>
            </a:r>
            <a:r>
              <a:rPr spc="100" dirty="0"/>
              <a:t> </a:t>
            </a:r>
            <a:r>
              <a:rPr spc="85" dirty="0"/>
              <a:t>Preprocessing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62" y="4971732"/>
            <a:ext cx="9153525" cy="176530"/>
            <a:chOff x="-4762" y="4971732"/>
            <a:chExt cx="9153525" cy="176530"/>
          </a:xfrm>
        </p:grpSpPr>
        <p:sp>
          <p:nvSpPr>
            <p:cNvPr id="4" name="object 4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4000" y="0"/>
                  </a:moveTo>
                  <a:lnTo>
                    <a:pt x="0" y="0"/>
                  </a:lnTo>
                  <a:lnTo>
                    <a:pt x="0" y="167004"/>
                  </a:lnTo>
                  <a:lnTo>
                    <a:pt x="9144000" y="16700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51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7004"/>
                  </a:moveTo>
                  <a:lnTo>
                    <a:pt x="9144000" y="16700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67004"/>
                  </a:lnTo>
                  <a:close/>
                </a:path>
              </a:pathLst>
            </a:custGeom>
            <a:ln w="9525">
              <a:solidFill>
                <a:srgbClr val="051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5900" y="906526"/>
            <a:ext cx="8470900" cy="333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155"/>
              </a:lnSpc>
              <a:spcBef>
                <a:spcPts val="100"/>
              </a:spcBef>
            </a:pPr>
            <a:r>
              <a:rPr sz="1600" b="1" dirty="0">
                <a:latin typeface="+mn-lt"/>
                <a:cs typeface="Arial"/>
              </a:rPr>
              <a:t>Data</a:t>
            </a:r>
            <a:r>
              <a:rPr sz="1600" b="1" spc="-2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Cleaning</a:t>
            </a:r>
            <a:r>
              <a:rPr sz="1600" b="1" spc="-25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Methods</a:t>
            </a:r>
            <a:endParaRPr sz="1600" dirty="0">
              <a:latin typeface="+mn-lt"/>
              <a:cs typeface="Arial"/>
            </a:endParaRPr>
          </a:p>
          <a:p>
            <a:pPr marL="469265" indent="-227965" algn="just">
              <a:lnSpc>
                <a:spcPts val="2150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+mn-lt"/>
                <a:cs typeface="Arial"/>
              </a:rPr>
              <a:t>Removal:</a:t>
            </a:r>
            <a:r>
              <a:rPr sz="1600" b="1" spc="-40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Eliminate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duplicate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or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irrelevant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records.</a:t>
            </a:r>
            <a:endParaRPr sz="1600" dirty="0">
              <a:latin typeface="+mn-lt"/>
              <a:cs typeface="Arial MT"/>
            </a:endParaRPr>
          </a:p>
          <a:p>
            <a:pPr marL="469265" indent="-227965" algn="just">
              <a:lnSpc>
                <a:spcPts val="2155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+mn-lt"/>
                <a:cs typeface="Arial"/>
              </a:rPr>
              <a:t>Standardization:</a:t>
            </a:r>
            <a:r>
              <a:rPr sz="1600" b="1" spc="-30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Normalize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4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formats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5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correct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inconsistencies.</a:t>
            </a:r>
            <a:endParaRPr sz="1600" dirty="0">
              <a:latin typeface="+mn-l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65"/>
              </a:spcBef>
              <a:buFont typeface="Symbol"/>
              <a:buChar char=""/>
            </a:pPr>
            <a:endParaRPr sz="1600" dirty="0">
              <a:latin typeface="+mn-lt"/>
              <a:cs typeface="Arial MT"/>
            </a:endParaRPr>
          </a:p>
          <a:p>
            <a:pPr marL="12700" algn="just">
              <a:lnSpc>
                <a:spcPts val="2155"/>
              </a:lnSpc>
            </a:pPr>
            <a:r>
              <a:rPr sz="1600" b="1" dirty="0">
                <a:latin typeface="+mn-lt"/>
                <a:cs typeface="Arial"/>
              </a:rPr>
              <a:t>Handling</a:t>
            </a:r>
            <a:r>
              <a:rPr sz="1600" b="1" spc="-5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Missing</a:t>
            </a:r>
            <a:r>
              <a:rPr sz="1600" b="1" spc="-45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Values</a:t>
            </a:r>
            <a:endParaRPr sz="1600" dirty="0">
              <a:latin typeface="+mn-lt"/>
              <a:cs typeface="Arial"/>
            </a:endParaRPr>
          </a:p>
          <a:p>
            <a:pPr marL="469900" marR="204470" indent="-228600" algn="just">
              <a:lnSpc>
                <a:spcPts val="2150"/>
              </a:lnSpc>
              <a:spcBef>
                <a:spcPts val="7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b="1" dirty="0">
                <a:latin typeface="+mn-lt"/>
                <a:cs typeface="Arial"/>
              </a:rPr>
              <a:t>Imputation:</a:t>
            </a:r>
            <a:r>
              <a:rPr sz="1600" b="1" spc="-30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Fill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missing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values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using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statistical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methods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or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machine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learning techniques.</a:t>
            </a:r>
            <a:endParaRPr sz="1600" dirty="0">
              <a:latin typeface="+mn-lt"/>
              <a:cs typeface="Arial MT"/>
            </a:endParaRPr>
          </a:p>
          <a:p>
            <a:pPr marL="469265" indent="-227965" algn="just">
              <a:lnSpc>
                <a:spcPts val="2070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+mn-lt"/>
                <a:cs typeface="Arial"/>
              </a:rPr>
              <a:t>Exclusion:</a:t>
            </a:r>
            <a:r>
              <a:rPr sz="1600" b="1" spc="-15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Remove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records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with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missing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values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if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they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are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minimal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do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spc="-25" dirty="0">
                <a:latin typeface="+mn-lt"/>
                <a:cs typeface="Arial MT"/>
              </a:rPr>
              <a:t>not</a:t>
            </a:r>
            <a:endParaRPr sz="1600" dirty="0">
              <a:latin typeface="+mn-lt"/>
              <a:cs typeface="Arial MT"/>
            </a:endParaRPr>
          </a:p>
          <a:p>
            <a:pPr marL="469900" algn="just">
              <a:lnSpc>
                <a:spcPts val="2155"/>
              </a:lnSpc>
            </a:pPr>
            <a:r>
              <a:rPr sz="1600" dirty="0">
                <a:latin typeface="+mn-lt"/>
                <a:cs typeface="Arial MT"/>
              </a:rPr>
              <a:t>affect </a:t>
            </a:r>
            <a:r>
              <a:rPr sz="1600" spc="-10" dirty="0">
                <a:latin typeface="+mn-lt"/>
                <a:cs typeface="Arial MT"/>
              </a:rPr>
              <a:t>analysis.</a:t>
            </a:r>
            <a:endParaRPr sz="1600" dirty="0">
              <a:latin typeface="+mn-l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65"/>
              </a:spcBef>
            </a:pPr>
            <a:endParaRPr sz="1600" dirty="0">
              <a:latin typeface="+mn-lt"/>
              <a:cs typeface="Arial MT"/>
            </a:endParaRPr>
          </a:p>
          <a:p>
            <a:pPr marL="12700" algn="just">
              <a:lnSpc>
                <a:spcPts val="2155"/>
              </a:lnSpc>
            </a:pPr>
            <a:r>
              <a:rPr sz="1600" b="1" dirty="0">
                <a:latin typeface="+mn-lt"/>
                <a:cs typeface="Arial"/>
              </a:rPr>
              <a:t>Data</a:t>
            </a:r>
            <a:r>
              <a:rPr sz="1600" b="1" spc="-5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Transformation</a:t>
            </a:r>
            <a:r>
              <a:rPr sz="1600" b="1" spc="-50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Techniques</a:t>
            </a:r>
            <a:endParaRPr sz="1600" dirty="0">
              <a:latin typeface="+mn-lt"/>
              <a:cs typeface="Arial"/>
            </a:endParaRPr>
          </a:p>
          <a:p>
            <a:pPr marL="469265" indent="-227965" algn="just">
              <a:lnSpc>
                <a:spcPts val="2150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+mn-lt"/>
                <a:cs typeface="Arial"/>
              </a:rPr>
              <a:t>Normalization:</a:t>
            </a:r>
            <a:r>
              <a:rPr sz="1600" b="1" spc="-5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Scale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1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to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</a:t>
            </a:r>
            <a:r>
              <a:rPr sz="1600" spc="-1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common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range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for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consistency.</a:t>
            </a:r>
            <a:endParaRPr sz="1600" dirty="0">
              <a:latin typeface="+mn-lt"/>
              <a:cs typeface="Arial MT"/>
            </a:endParaRPr>
          </a:p>
          <a:p>
            <a:pPr marL="469265" indent="-227965" algn="just">
              <a:lnSpc>
                <a:spcPts val="2155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+mn-lt"/>
                <a:cs typeface="Arial"/>
              </a:rPr>
              <a:t>Encoding:</a:t>
            </a:r>
            <a:r>
              <a:rPr sz="1600" b="1" spc="-20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Convert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categorical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variables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into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numerical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formats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for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analysis.</a:t>
            </a:r>
            <a:endParaRPr sz="1600" dirty="0">
              <a:latin typeface="+mn-l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Data</a:t>
            </a:r>
            <a:r>
              <a:rPr spc="100" dirty="0"/>
              <a:t> </a:t>
            </a:r>
            <a:r>
              <a:rPr spc="85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62" y="4971732"/>
            <a:ext cx="9153525" cy="176530"/>
            <a:chOff x="-4762" y="4971732"/>
            <a:chExt cx="9153525" cy="176530"/>
          </a:xfrm>
        </p:grpSpPr>
        <p:sp>
          <p:nvSpPr>
            <p:cNvPr id="4" name="object 4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4000" y="0"/>
                  </a:moveTo>
                  <a:lnTo>
                    <a:pt x="0" y="0"/>
                  </a:lnTo>
                  <a:lnTo>
                    <a:pt x="0" y="167004"/>
                  </a:lnTo>
                  <a:lnTo>
                    <a:pt x="9144000" y="16700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51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7004"/>
                  </a:moveTo>
                  <a:lnTo>
                    <a:pt x="9144000" y="16700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67004"/>
                  </a:lnTo>
                  <a:close/>
                </a:path>
              </a:pathLst>
            </a:custGeom>
            <a:ln w="9525">
              <a:solidFill>
                <a:srgbClr val="051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5900" y="892809"/>
            <a:ext cx="8459470" cy="2949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120"/>
              </a:lnSpc>
              <a:spcBef>
                <a:spcPts val="100"/>
              </a:spcBef>
            </a:pPr>
            <a:r>
              <a:rPr sz="1600" b="1" spc="-10" dirty="0">
                <a:latin typeface="+mn-lt"/>
                <a:cs typeface="Arial"/>
              </a:rPr>
              <a:t>Analytical</a:t>
            </a:r>
            <a:r>
              <a:rPr sz="1600" b="1" spc="-8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Tools</a:t>
            </a:r>
            <a:r>
              <a:rPr sz="1600" b="1" spc="-8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and</a:t>
            </a:r>
            <a:r>
              <a:rPr sz="1600" b="1" spc="-75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Methods</a:t>
            </a:r>
            <a:r>
              <a:rPr sz="1600" b="1" spc="-80" dirty="0">
                <a:latin typeface="+mn-lt"/>
                <a:cs typeface="Arial"/>
              </a:rPr>
              <a:t> </a:t>
            </a:r>
            <a:r>
              <a:rPr sz="1600" b="1" spc="-20" dirty="0">
                <a:latin typeface="+mn-lt"/>
                <a:cs typeface="Arial"/>
              </a:rPr>
              <a:t>Used</a:t>
            </a:r>
            <a:endParaRPr sz="1600" dirty="0">
              <a:latin typeface="+mn-lt"/>
              <a:cs typeface="Arial"/>
            </a:endParaRPr>
          </a:p>
          <a:p>
            <a:pPr marL="469265" indent="-227965" algn="just">
              <a:lnSpc>
                <a:spcPts val="2070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+mn-lt"/>
                <a:cs typeface="Arial"/>
              </a:rPr>
              <a:t>Tools:</a:t>
            </a:r>
            <a:r>
              <a:rPr sz="1600" b="1" spc="-75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Python,</a:t>
            </a:r>
            <a:r>
              <a:rPr sz="1600" spc="-6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Big</a:t>
            </a:r>
            <a:r>
              <a:rPr sz="1600" spc="-8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8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technologies,</a:t>
            </a:r>
            <a:r>
              <a:rPr sz="1600" spc="-7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8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visualization</a:t>
            </a:r>
            <a:r>
              <a:rPr sz="1600" spc="-8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tools.</a:t>
            </a:r>
            <a:endParaRPr sz="1600" dirty="0">
              <a:latin typeface="+mn-lt"/>
              <a:cs typeface="Arial MT"/>
            </a:endParaRPr>
          </a:p>
          <a:p>
            <a:pPr marL="469265" indent="-227965" algn="just">
              <a:lnSpc>
                <a:spcPts val="2115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b="1" spc="-10" dirty="0">
                <a:latin typeface="+mn-lt"/>
                <a:cs typeface="Arial"/>
              </a:rPr>
              <a:t>Methods:</a:t>
            </a:r>
            <a:r>
              <a:rPr sz="1600" b="1" spc="-100" dirty="0">
                <a:latin typeface="+mn-lt"/>
                <a:cs typeface="Arial"/>
              </a:rPr>
              <a:t> </a:t>
            </a:r>
            <a:r>
              <a:rPr sz="1600" spc="-10" dirty="0">
                <a:latin typeface="+mn-lt"/>
                <a:cs typeface="Arial MT"/>
              </a:rPr>
              <a:t>Statistical</a:t>
            </a:r>
            <a:r>
              <a:rPr sz="1600" spc="-10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analysis,</a:t>
            </a:r>
            <a:r>
              <a:rPr sz="1600" spc="-8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machine</a:t>
            </a:r>
            <a:r>
              <a:rPr sz="1600" spc="-9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learning</a:t>
            </a:r>
            <a:r>
              <a:rPr sz="1600" spc="-9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algorithms,</a:t>
            </a:r>
            <a:r>
              <a:rPr sz="1600" spc="-9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9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visualization.</a:t>
            </a:r>
            <a:endParaRPr sz="1600" dirty="0">
              <a:latin typeface="+mn-lt"/>
              <a:cs typeface="Arial MT"/>
            </a:endParaRPr>
          </a:p>
          <a:p>
            <a:pPr marL="12700" algn="just">
              <a:lnSpc>
                <a:spcPts val="2120"/>
              </a:lnSpc>
              <a:spcBef>
                <a:spcPts val="1980"/>
              </a:spcBef>
            </a:pPr>
            <a:r>
              <a:rPr sz="1600" b="1" dirty="0">
                <a:latin typeface="+mn-lt"/>
                <a:cs typeface="Arial"/>
              </a:rPr>
              <a:t>Key</a:t>
            </a:r>
            <a:r>
              <a:rPr sz="1600" b="1" spc="-75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Findings</a:t>
            </a:r>
            <a:endParaRPr sz="1600" dirty="0">
              <a:latin typeface="+mn-lt"/>
              <a:cs typeface="Arial"/>
            </a:endParaRPr>
          </a:p>
          <a:p>
            <a:pPr marL="469265" indent="-227965" algn="just">
              <a:lnSpc>
                <a:spcPts val="2070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b="1" spc="-10" dirty="0">
                <a:latin typeface="+mn-lt"/>
                <a:cs typeface="Arial"/>
              </a:rPr>
              <a:t>Patterns:</a:t>
            </a:r>
            <a:r>
              <a:rPr sz="1600" b="1" spc="-55" dirty="0">
                <a:latin typeface="+mn-lt"/>
                <a:cs typeface="Arial"/>
              </a:rPr>
              <a:t> </a:t>
            </a:r>
            <a:r>
              <a:rPr sz="1600" spc="-10" dirty="0">
                <a:latin typeface="+mn-lt"/>
                <a:cs typeface="Arial MT"/>
              </a:rPr>
              <a:t>Identified</a:t>
            </a:r>
            <a:r>
              <a:rPr sz="1600" spc="-6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trends</a:t>
            </a:r>
            <a:r>
              <a:rPr sz="1600" spc="-6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4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anomalies</a:t>
            </a:r>
            <a:r>
              <a:rPr sz="1600" spc="-6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</a:t>
            </a:r>
            <a:r>
              <a:rPr sz="1600" spc="-6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the</a:t>
            </a:r>
            <a:r>
              <a:rPr sz="1600" spc="-5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data.</a:t>
            </a:r>
            <a:endParaRPr sz="1600" dirty="0">
              <a:latin typeface="+mn-lt"/>
              <a:cs typeface="Arial MT"/>
            </a:endParaRPr>
          </a:p>
          <a:p>
            <a:pPr marL="469265" indent="-227965" algn="just">
              <a:lnSpc>
                <a:spcPts val="2115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b="1" spc="-10" dirty="0">
                <a:latin typeface="+mn-lt"/>
                <a:cs typeface="Arial"/>
              </a:rPr>
              <a:t>Performance</a:t>
            </a:r>
            <a:r>
              <a:rPr sz="1600" b="1" spc="-55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Metrics:</a:t>
            </a:r>
            <a:r>
              <a:rPr sz="1600" b="1" spc="-55" dirty="0">
                <a:latin typeface="+mn-lt"/>
                <a:cs typeface="Arial"/>
              </a:rPr>
              <a:t> </a:t>
            </a:r>
            <a:r>
              <a:rPr sz="1600" spc="-10" dirty="0">
                <a:latin typeface="+mn-lt"/>
                <a:cs typeface="Arial MT"/>
              </a:rPr>
              <a:t>Evaluated</a:t>
            </a:r>
            <a:r>
              <a:rPr sz="1600" spc="-6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key</a:t>
            </a:r>
            <a:r>
              <a:rPr sz="1600" spc="-4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performance</a:t>
            </a:r>
            <a:r>
              <a:rPr sz="1600" spc="-5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indicators</a:t>
            </a:r>
            <a:r>
              <a:rPr sz="1600" spc="-5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6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outcomes.</a:t>
            </a:r>
            <a:endParaRPr sz="1600" dirty="0">
              <a:latin typeface="+mn-lt"/>
              <a:cs typeface="Arial MT"/>
            </a:endParaRPr>
          </a:p>
          <a:p>
            <a:pPr marL="12700" algn="just">
              <a:lnSpc>
                <a:spcPts val="2120"/>
              </a:lnSpc>
              <a:spcBef>
                <a:spcPts val="1980"/>
              </a:spcBef>
            </a:pPr>
            <a:r>
              <a:rPr sz="1600" b="1" spc="-10" dirty="0">
                <a:latin typeface="+mn-lt"/>
                <a:cs typeface="Arial"/>
              </a:rPr>
              <a:t>Insights</a:t>
            </a:r>
            <a:r>
              <a:rPr sz="1600" b="1" spc="-75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Derived</a:t>
            </a:r>
            <a:endParaRPr sz="1600" dirty="0">
              <a:latin typeface="+mn-lt"/>
              <a:cs typeface="Arial"/>
            </a:endParaRPr>
          </a:p>
          <a:p>
            <a:pPr marL="469265" indent="-227965" algn="just">
              <a:lnSpc>
                <a:spcPts val="2070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b="1" spc="-10" dirty="0">
                <a:latin typeface="+mn-lt"/>
                <a:cs typeface="Arial"/>
              </a:rPr>
              <a:t>Trends:</a:t>
            </a:r>
            <a:r>
              <a:rPr sz="1600" b="1" spc="-70" dirty="0">
                <a:latin typeface="+mn-lt"/>
                <a:cs typeface="Arial"/>
              </a:rPr>
              <a:t> </a:t>
            </a:r>
            <a:r>
              <a:rPr sz="1600" spc="-10" dirty="0">
                <a:latin typeface="+mn-lt"/>
                <a:cs typeface="Arial MT"/>
              </a:rPr>
              <a:t>Revealed</a:t>
            </a:r>
            <a:r>
              <a:rPr sz="1600" spc="-6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actionable</a:t>
            </a:r>
            <a:r>
              <a:rPr sz="1600" spc="-6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trends</a:t>
            </a:r>
            <a:r>
              <a:rPr sz="1600" spc="-5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6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correlations.</a:t>
            </a:r>
            <a:endParaRPr sz="1600" dirty="0">
              <a:latin typeface="+mn-lt"/>
              <a:cs typeface="Arial MT"/>
            </a:endParaRPr>
          </a:p>
          <a:p>
            <a:pPr marL="469900" marR="5080" indent="-228600" algn="just">
              <a:lnSpc>
                <a:spcPts val="2060"/>
              </a:lnSpc>
              <a:spcBef>
                <a:spcPts val="10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b="1" spc="-20" dirty="0">
                <a:latin typeface="+mn-lt"/>
                <a:cs typeface="Arial"/>
              </a:rPr>
              <a:t>Recommendations:</a:t>
            </a:r>
            <a:r>
              <a:rPr sz="1600" b="1" spc="-40" dirty="0">
                <a:latin typeface="+mn-lt"/>
                <a:cs typeface="Arial"/>
              </a:rPr>
              <a:t> </a:t>
            </a:r>
            <a:r>
              <a:rPr sz="1600" spc="-10" dirty="0">
                <a:latin typeface="+mn-lt"/>
                <a:cs typeface="Arial MT"/>
              </a:rPr>
              <a:t>Provided</a:t>
            </a:r>
            <a:r>
              <a:rPr sz="1600" spc="-50" dirty="0">
                <a:latin typeface="+mn-lt"/>
                <a:cs typeface="Arial MT"/>
              </a:rPr>
              <a:t> </a:t>
            </a:r>
            <a:r>
              <a:rPr sz="1600" spc="-20" dirty="0">
                <a:latin typeface="+mn-lt"/>
                <a:cs typeface="Arial MT"/>
              </a:rPr>
              <a:t>data-</a:t>
            </a:r>
            <a:r>
              <a:rPr sz="1600" dirty="0">
                <a:latin typeface="+mn-lt"/>
                <a:cs typeface="Arial MT"/>
              </a:rPr>
              <a:t>driven</a:t>
            </a:r>
            <a:r>
              <a:rPr sz="1600" spc="-5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suggestions</a:t>
            </a:r>
            <a:r>
              <a:rPr sz="1600" spc="-4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for</a:t>
            </a:r>
            <a:r>
              <a:rPr sz="1600" spc="-4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improving</a:t>
            </a:r>
            <a:r>
              <a:rPr sz="1600" spc="-4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processes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6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outcomes.</a:t>
            </a:r>
            <a:endParaRPr sz="1600" dirty="0">
              <a:latin typeface="+mn-l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184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Hypothesis</a:t>
            </a:r>
            <a:r>
              <a:rPr spc="370" dirty="0"/>
              <a:t> </a:t>
            </a:r>
            <a:r>
              <a:rPr spc="60" dirty="0"/>
              <a:t>Development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62" y="4971732"/>
            <a:ext cx="9153525" cy="176530"/>
            <a:chOff x="-4762" y="4971732"/>
            <a:chExt cx="9153525" cy="176530"/>
          </a:xfrm>
        </p:grpSpPr>
        <p:sp>
          <p:nvSpPr>
            <p:cNvPr id="4" name="object 4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4000" y="0"/>
                  </a:moveTo>
                  <a:lnTo>
                    <a:pt x="0" y="0"/>
                  </a:lnTo>
                  <a:lnTo>
                    <a:pt x="0" y="167004"/>
                  </a:lnTo>
                  <a:lnTo>
                    <a:pt x="9144000" y="16700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51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7004"/>
                  </a:moveTo>
                  <a:lnTo>
                    <a:pt x="9144000" y="16700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67004"/>
                  </a:lnTo>
                  <a:close/>
                </a:path>
              </a:pathLst>
            </a:custGeom>
            <a:ln w="9525">
              <a:solidFill>
                <a:srgbClr val="051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5900" y="958341"/>
            <a:ext cx="8815705" cy="30799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155"/>
              </a:lnSpc>
              <a:spcBef>
                <a:spcPts val="100"/>
              </a:spcBef>
            </a:pPr>
            <a:r>
              <a:rPr sz="1600" b="1" spc="-10" dirty="0">
                <a:latin typeface="+mn-lt"/>
                <a:cs typeface="Arial"/>
              </a:rPr>
              <a:t>Formulated</a:t>
            </a:r>
            <a:r>
              <a:rPr sz="1600" b="1" spc="-90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Hypothesis</a:t>
            </a:r>
            <a:endParaRPr sz="1600" dirty="0">
              <a:latin typeface="+mn-lt"/>
              <a:cs typeface="Arial"/>
            </a:endParaRPr>
          </a:p>
          <a:p>
            <a:pPr marL="469900" marR="436245" indent="-228600" algn="just">
              <a:lnSpc>
                <a:spcPts val="2150"/>
              </a:lnSpc>
              <a:spcBef>
                <a:spcPts val="7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b="1" spc="-10" dirty="0">
                <a:latin typeface="+mn-lt"/>
                <a:cs typeface="Arial"/>
              </a:rPr>
              <a:t>Hypothesis:</a:t>
            </a:r>
            <a:r>
              <a:rPr sz="1600" b="1" spc="-70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Based</a:t>
            </a:r>
            <a:r>
              <a:rPr sz="1600" spc="-7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on</a:t>
            </a:r>
            <a:r>
              <a:rPr sz="1600" spc="-7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initial</a:t>
            </a:r>
            <a:r>
              <a:rPr sz="1600" spc="-5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6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exploration,</a:t>
            </a:r>
            <a:r>
              <a:rPr sz="1600" spc="-5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</a:t>
            </a:r>
            <a:r>
              <a:rPr sz="1600" spc="-7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specific</a:t>
            </a:r>
            <a:r>
              <a:rPr sz="1600" spc="-6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relationship</a:t>
            </a:r>
            <a:r>
              <a:rPr sz="1600" spc="-6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or</a:t>
            </a:r>
            <a:r>
              <a:rPr sz="1600" spc="-6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trend</a:t>
            </a:r>
            <a:r>
              <a:rPr sz="1600" spc="-55" dirty="0">
                <a:latin typeface="+mn-lt"/>
                <a:cs typeface="Arial MT"/>
              </a:rPr>
              <a:t> </a:t>
            </a:r>
            <a:r>
              <a:rPr sz="1600" spc="-25" dirty="0">
                <a:latin typeface="+mn-lt"/>
                <a:cs typeface="Arial MT"/>
              </a:rPr>
              <a:t>is </a:t>
            </a:r>
            <a:r>
              <a:rPr sz="1600" spc="-10" dirty="0">
                <a:latin typeface="+mn-lt"/>
                <a:cs typeface="Arial MT"/>
              </a:rPr>
              <a:t>expected.</a:t>
            </a:r>
            <a:endParaRPr sz="1600" dirty="0">
              <a:latin typeface="+mn-lt"/>
              <a:cs typeface="Arial MT"/>
            </a:endParaRPr>
          </a:p>
          <a:p>
            <a:pPr marL="12700" algn="just">
              <a:lnSpc>
                <a:spcPts val="2155"/>
              </a:lnSpc>
              <a:spcBef>
                <a:spcPts val="2065"/>
              </a:spcBef>
            </a:pPr>
            <a:r>
              <a:rPr sz="1600" b="1" spc="-10" dirty="0">
                <a:latin typeface="+mn-lt"/>
                <a:cs typeface="Arial"/>
              </a:rPr>
              <a:t>Rationale</a:t>
            </a:r>
            <a:r>
              <a:rPr sz="1600" b="1" spc="-9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Behind</a:t>
            </a:r>
            <a:r>
              <a:rPr sz="1600" b="1" spc="-8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the</a:t>
            </a:r>
            <a:r>
              <a:rPr sz="1600" b="1" spc="-95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Hypothesis</a:t>
            </a:r>
            <a:endParaRPr sz="1600" dirty="0">
              <a:latin typeface="+mn-lt"/>
              <a:cs typeface="Arial"/>
            </a:endParaRPr>
          </a:p>
          <a:p>
            <a:pPr marL="469900" marR="527050" indent="-228600" algn="just">
              <a:lnSpc>
                <a:spcPts val="2150"/>
              </a:lnSpc>
              <a:spcBef>
                <a:spcPts val="7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b="1" dirty="0">
                <a:latin typeface="+mn-lt"/>
                <a:cs typeface="Arial"/>
              </a:rPr>
              <a:t>Basis:</a:t>
            </a:r>
            <a:r>
              <a:rPr sz="1600" b="1" spc="-85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Informed</a:t>
            </a:r>
            <a:r>
              <a:rPr sz="1600" spc="-9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by</a:t>
            </a:r>
            <a:r>
              <a:rPr sz="1600" spc="-8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preliminary</a:t>
            </a:r>
            <a:r>
              <a:rPr sz="1600" spc="-8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8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analysis,</a:t>
            </a:r>
            <a:r>
              <a:rPr sz="1600" spc="-6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domain</a:t>
            </a:r>
            <a:r>
              <a:rPr sz="1600" spc="-9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knowledge,</a:t>
            </a:r>
            <a:r>
              <a:rPr sz="1600" spc="-7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or</a:t>
            </a:r>
            <a:r>
              <a:rPr sz="1600" spc="-8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observed patterns.</a:t>
            </a:r>
            <a:endParaRPr sz="1600" dirty="0">
              <a:latin typeface="+mn-lt"/>
              <a:cs typeface="Arial MT"/>
            </a:endParaRPr>
          </a:p>
          <a:p>
            <a:pPr marL="469265" indent="-227965" algn="just">
              <a:lnSpc>
                <a:spcPts val="2065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b="1" spc="-10" dirty="0">
                <a:latin typeface="+mn-lt"/>
                <a:cs typeface="Arial"/>
              </a:rPr>
              <a:t>Objective:</a:t>
            </a:r>
            <a:r>
              <a:rPr sz="1600" b="1" spc="-65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Aimed</a:t>
            </a:r>
            <a:r>
              <a:rPr sz="1600" spc="-7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to</a:t>
            </a:r>
            <a:r>
              <a:rPr sz="1600" spc="-7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validate</a:t>
            </a:r>
            <a:r>
              <a:rPr sz="1600" spc="-7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or</a:t>
            </a:r>
            <a:r>
              <a:rPr sz="1600" spc="-7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refute</a:t>
            </a:r>
            <a:r>
              <a:rPr sz="1600" spc="-6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potential</a:t>
            </a:r>
            <a:r>
              <a:rPr sz="1600" spc="-7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insights</a:t>
            </a:r>
            <a:r>
              <a:rPr sz="1600" spc="-7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from</a:t>
            </a:r>
            <a:r>
              <a:rPr sz="1600" spc="-5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7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trends.</a:t>
            </a:r>
            <a:endParaRPr sz="1600" dirty="0">
              <a:latin typeface="+mn-l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65"/>
              </a:spcBef>
              <a:buFont typeface="Symbol"/>
              <a:buChar char=""/>
            </a:pPr>
            <a:endParaRPr sz="1600" dirty="0">
              <a:latin typeface="+mn-lt"/>
              <a:cs typeface="Arial MT"/>
            </a:endParaRPr>
          </a:p>
          <a:p>
            <a:pPr marL="12700" algn="just">
              <a:lnSpc>
                <a:spcPts val="2155"/>
              </a:lnSpc>
            </a:pPr>
            <a:r>
              <a:rPr sz="1600" b="1" spc="-10" dirty="0">
                <a:latin typeface="+mn-lt"/>
                <a:cs typeface="Arial"/>
              </a:rPr>
              <a:t>Method</a:t>
            </a:r>
            <a:r>
              <a:rPr sz="1600" b="1" spc="-8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for</a:t>
            </a:r>
            <a:r>
              <a:rPr sz="1600" b="1" spc="-95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Testing</a:t>
            </a:r>
            <a:r>
              <a:rPr sz="1600" b="1" spc="-8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the</a:t>
            </a:r>
            <a:r>
              <a:rPr sz="1600" b="1" spc="-95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Hypothesis</a:t>
            </a:r>
            <a:endParaRPr sz="1600" dirty="0">
              <a:latin typeface="+mn-lt"/>
              <a:cs typeface="Arial"/>
            </a:endParaRPr>
          </a:p>
          <a:p>
            <a:pPr marL="469900" marR="733425" indent="-228600" algn="just">
              <a:lnSpc>
                <a:spcPts val="2150"/>
              </a:lnSpc>
              <a:spcBef>
                <a:spcPts val="7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b="1" spc="-10" dirty="0">
                <a:latin typeface="+mn-lt"/>
                <a:cs typeface="Arial"/>
              </a:rPr>
              <a:t>Approach:</a:t>
            </a:r>
            <a:r>
              <a:rPr sz="1600" b="1" spc="-80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Use</a:t>
            </a:r>
            <a:r>
              <a:rPr sz="1600" spc="-8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statistical</a:t>
            </a:r>
            <a:r>
              <a:rPr sz="1600" spc="-8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tests,</a:t>
            </a:r>
            <a:r>
              <a:rPr sz="1600" spc="-7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machine</a:t>
            </a:r>
            <a:r>
              <a:rPr sz="1600" spc="-9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learning</a:t>
            </a:r>
            <a:r>
              <a:rPr sz="1600" spc="-8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models,</a:t>
            </a:r>
            <a:r>
              <a:rPr sz="1600" spc="-7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or</a:t>
            </a:r>
            <a:r>
              <a:rPr sz="1600" spc="-6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8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validation techniques</a:t>
            </a:r>
            <a:r>
              <a:rPr sz="1600" spc="-6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to</a:t>
            </a:r>
            <a:r>
              <a:rPr sz="1600" spc="-5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test</a:t>
            </a:r>
            <a:r>
              <a:rPr sz="1600" spc="-5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the</a:t>
            </a:r>
            <a:r>
              <a:rPr sz="1600" spc="-4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hypothesis.</a:t>
            </a:r>
            <a:endParaRPr sz="1600" dirty="0">
              <a:latin typeface="+mn-lt"/>
              <a:cs typeface="Arial MT"/>
            </a:endParaRPr>
          </a:p>
          <a:p>
            <a:pPr marL="469265" indent="-227965" algn="just">
              <a:lnSpc>
                <a:spcPts val="2075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b="1" spc="-10" dirty="0">
                <a:latin typeface="+mn-lt"/>
                <a:cs typeface="Arial"/>
              </a:rPr>
              <a:t>Evaluation:</a:t>
            </a:r>
            <a:r>
              <a:rPr sz="1600" b="1" spc="-70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Analyze</a:t>
            </a:r>
            <a:r>
              <a:rPr sz="1600" spc="-7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results</a:t>
            </a:r>
            <a:r>
              <a:rPr sz="1600" spc="-7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to</a:t>
            </a:r>
            <a:r>
              <a:rPr sz="1600" spc="-6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confirm</a:t>
            </a:r>
            <a:r>
              <a:rPr sz="1600" spc="-7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or</a:t>
            </a:r>
            <a:r>
              <a:rPr sz="1600" spc="-6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adjust</a:t>
            </a:r>
            <a:r>
              <a:rPr sz="1600" spc="-6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the</a:t>
            </a:r>
            <a:r>
              <a:rPr sz="1600" spc="-8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hypothesis</a:t>
            </a:r>
            <a:r>
              <a:rPr sz="1600" spc="-7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based</a:t>
            </a:r>
            <a:r>
              <a:rPr sz="1600" spc="-7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on</a:t>
            </a:r>
            <a:r>
              <a:rPr sz="1600" spc="-6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evidence.</a:t>
            </a:r>
            <a:endParaRPr sz="1600" dirty="0">
              <a:latin typeface="+mn-l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Solution</a:t>
            </a:r>
            <a:r>
              <a:rPr spc="225" dirty="0"/>
              <a:t> </a:t>
            </a:r>
            <a:r>
              <a:rPr spc="50"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62" y="4971732"/>
            <a:ext cx="9153525" cy="176530"/>
            <a:chOff x="-4762" y="4971732"/>
            <a:chExt cx="9153525" cy="176530"/>
          </a:xfrm>
        </p:grpSpPr>
        <p:sp>
          <p:nvSpPr>
            <p:cNvPr id="4" name="object 4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4000" y="0"/>
                  </a:moveTo>
                  <a:lnTo>
                    <a:pt x="0" y="0"/>
                  </a:lnTo>
                  <a:lnTo>
                    <a:pt x="0" y="167004"/>
                  </a:lnTo>
                  <a:lnTo>
                    <a:pt x="9144000" y="16700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51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76495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7004"/>
                  </a:moveTo>
                  <a:lnTo>
                    <a:pt x="9144000" y="16700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67004"/>
                  </a:lnTo>
                  <a:close/>
                </a:path>
              </a:pathLst>
            </a:custGeom>
            <a:ln w="9525">
              <a:solidFill>
                <a:srgbClr val="051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5900" y="1077214"/>
            <a:ext cx="8789670" cy="32248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115"/>
              </a:lnSpc>
              <a:spcBef>
                <a:spcPts val="100"/>
              </a:spcBef>
            </a:pPr>
            <a:r>
              <a:rPr sz="1600" b="1" dirty="0">
                <a:latin typeface="+mn-lt"/>
                <a:cs typeface="Arial"/>
              </a:rPr>
              <a:t>Proposed</a:t>
            </a:r>
            <a:r>
              <a:rPr sz="1600" b="1" spc="-70" dirty="0">
                <a:latin typeface="+mn-lt"/>
                <a:cs typeface="Arial"/>
              </a:rPr>
              <a:t> </a:t>
            </a:r>
            <a:r>
              <a:rPr sz="1600" b="1" spc="-10" dirty="0">
                <a:latin typeface="+mn-lt"/>
                <a:cs typeface="Arial"/>
              </a:rPr>
              <a:t>Solution</a:t>
            </a:r>
            <a:endParaRPr sz="1600" dirty="0">
              <a:latin typeface="+mn-lt"/>
              <a:cs typeface="Arial"/>
            </a:endParaRPr>
          </a:p>
          <a:p>
            <a:pPr marL="469900" marR="5080" indent="-228600" algn="just">
              <a:lnSpc>
                <a:spcPts val="2080"/>
              </a:lnSpc>
              <a:spcBef>
                <a:spcPts val="9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b="1" dirty="0">
                <a:latin typeface="+mn-lt"/>
                <a:cs typeface="Arial"/>
              </a:rPr>
              <a:t>Solution:</a:t>
            </a:r>
            <a:r>
              <a:rPr sz="1600" b="1" spc="-30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Implement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targeted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interventions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or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strategies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based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on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data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insights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spc="-25" dirty="0">
                <a:latin typeface="+mn-lt"/>
                <a:cs typeface="Arial MT"/>
              </a:rPr>
              <a:t>to </a:t>
            </a:r>
            <a:r>
              <a:rPr sz="1600" dirty="0">
                <a:latin typeface="+mn-lt"/>
                <a:cs typeface="Arial MT"/>
              </a:rPr>
              <a:t>address</a:t>
            </a:r>
            <a:r>
              <a:rPr sz="1600" spc="-1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the</a:t>
            </a:r>
            <a:r>
              <a:rPr sz="1600" spc="-1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issue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effectively.</a:t>
            </a:r>
            <a:endParaRPr sz="1600" dirty="0">
              <a:latin typeface="+mn-lt"/>
              <a:cs typeface="Arial MT"/>
            </a:endParaRPr>
          </a:p>
          <a:p>
            <a:pPr marL="12700" algn="just">
              <a:lnSpc>
                <a:spcPts val="2115"/>
              </a:lnSpc>
              <a:spcBef>
                <a:spcPts val="1920"/>
              </a:spcBef>
            </a:pPr>
            <a:r>
              <a:rPr sz="1600" b="1" dirty="0">
                <a:latin typeface="+mn-lt"/>
                <a:cs typeface="Arial"/>
              </a:rPr>
              <a:t>Implementation</a:t>
            </a:r>
            <a:r>
              <a:rPr sz="1600" b="1" spc="-80" dirty="0">
                <a:latin typeface="+mn-lt"/>
                <a:cs typeface="Arial"/>
              </a:rPr>
              <a:t> </a:t>
            </a:r>
            <a:r>
              <a:rPr sz="1600" b="1" spc="-20" dirty="0">
                <a:latin typeface="+mn-lt"/>
                <a:cs typeface="Arial"/>
              </a:rPr>
              <a:t>Plan</a:t>
            </a:r>
            <a:endParaRPr sz="1600" dirty="0">
              <a:latin typeface="+mn-lt"/>
              <a:cs typeface="Arial"/>
            </a:endParaRPr>
          </a:p>
          <a:p>
            <a:pPr marL="469900" marR="628650" indent="-228600" algn="just">
              <a:lnSpc>
                <a:spcPts val="2080"/>
              </a:lnSpc>
              <a:spcBef>
                <a:spcPts val="8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b="1" dirty="0">
                <a:latin typeface="+mn-lt"/>
                <a:cs typeface="Arial"/>
              </a:rPr>
              <a:t>Plan:</a:t>
            </a:r>
            <a:r>
              <a:rPr sz="1600" b="1" spc="-20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Outline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steps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for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deploying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the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solution,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including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timelines,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resources </a:t>
            </a:r>
            <a:r>
              <a:rPr sz="1600" dirty="0">
                <a:latin typeface="+mn-lt"/>
                <a:cs typeface="Arial MT"/>
              </a:rPr>
              <a:t>needed,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responsible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parties.</a:t>
            </a:r>
            <a:endParaRPr sz="1600" dirty="0">
              <a:latin typeface="+mn-lt"/>
              <a:cs typeface="Arial MT"/>
            </a:endParaRPr>
          </a:p>
          <a:p>
            <a:pPr marL="469265" indent="-227965" algn="just">
              <a:lnSpc>
                <a:spcPts val="2005"/>
              </a:lnSpc>
              <a:buSzPct val="55555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+mn-lt"/>
                <a:cs typeface="Arial"/>
              </a:rPr>
              <a:t>Phases:</a:t>
            </a:r>
            <a:r>
              <a:rPr sz="1600" b="1" spc="-15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Include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pilot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testing,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full-</a:t>
            </a:r>
            <a:r>
              <a:rPr sz="1600" dirty="0">
                <a:latin typeface="+mn-lt"/>
                <a:cs typeface="Arial MT"/>
              </a:rPr>
              <a:t>scale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rollout,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monitoring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phases.</a:t>
            </a:r>
            <a:endParaRPr sz="1600" dirty="0">
              <a:latin typeface="+mn-lt"/>
              <a:cs typeface="Arial MT"/>
            </a:endParaRPr>
          </a:p>
          <a:p>
            <a:pPr marL="12700" algn="just">
              <a:lnSpc>
                <a:spcPts val="2120"/>
              </a:lnSpc>
              <a:spcBef>
                <a:spcPts val="1985"/>
              </a:spcBef>
            </a:pPr>
            <a:r>
              <a:rPr sz="1600" b="1" dirty="0">
                <a:latin typeface="+mn-lt"/>
                <a:cs typeface="Arial"/>
              </a:rPr>
              <a:t>Alignment</a:t>
            </a:r>
            <a:r>
              <a:rPr sz="1600" b="1" spc="-40" dirty="0">
                <a:latin typeface="+mn-lt"/>
                <a:cs typeface="Arial"/>
              </a:rPr>
              <a:t> </a:t>
            </a:r>
            <a:r>
              <a:rPr sz="1600" b="1" dirty="0">
                <a:latin typeface="+mn-lt"/>
                <a:cs typeface="Arial"/>
              </a:rPr>
              <a:t>with</a:t>
            </a:r>
            <a:r>
              <a:rPr sz="1600" b="1" spc="-35" dirty="0">
                <a:latin typeface="+mn-lt"/>
                <a:cs typeface="Arial"/>
              </a:rPr>
              <a:t> </a:t>
            </a:r>
            <a:r>
              <a:rPr sz="1600" b="1" spc="-20" dirty="0">
                <a:latin typeface="+mn-lt"/>
                <a:cs typeface="Arial"/>
              </a:rPr>
              <a:t>SDGs</a:t>
            </a:r>
            <a:endParaRPr sz="1600" dirty="0">
              <a:latin typeface="+mn-lt"/>
              <a:cs typeface="Arial"/>
            </a:endParaRPr>
          </a:p>
          <a:p>
            <a:pPr marL="469900" marR="370840" indent="-228600" algn="just">
              <a:lnSpc>
                <a:spcPct val="95800"/>
              </a:lnSpc>
              <a:spcBef>
                <a:spcPts val="5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600" b="1" dirty="0">
                <a:latin typeface="+mn-lt"/>
                <a:cs typeface="Arial"/>
              </a:rPr>
              <a:t>SDGs:</a:t>
            </a:r>
            <a:r>
              <a:rPr sz="1600" b="1" spc="-25" dirty="0">
                <a:latin typeface="+mn-lt"/>
                <a:cs typeface="Arial"/>
              </a:rPr>
              <a:t> </a:t>
            </a:r>
            <a:r>
              <a:rPr sz="1600" dirty="0">
                <a:latin typeface="+mn-lt"/>
                <a:cs typeface="Arial MT"/>
              </a:rPr>
              <a:t>Ensure</a:t>
            </a:r>
            <a:r>
              <a:rPr sz="1600" spc="-1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the</a:t>
            </a:r>
            <a:r>
              <a:rPr sz="1600" spc="-3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solution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supports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relevant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Sustainable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Development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Goals </a:t>
            </a:r>
            <a:r>
              <a:rPr sz="1600" dirty="0">
                <a:latin typeface="+mn-lt"/>
                <a:cs typeface="Arial MT"/>
              </a:rPr>
              <a:t>(SDGs)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such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as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improving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education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quality</a:t>
            </a:r>
            <a:r>
              <a:rPr sz="1600" spc="-1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(SDG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4)</a:t>
            </a:r>
            <a:r>
              <a:rPr sz="1600" spc="-25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and</a:t>
            </a:r>
            <a:r>
              <a:rPr sz="1600" spc="-20" dirty="0">
                <a:latin typeface="+mn-lt"/>
                <a:cs typeface="Arial MT"/>
              </a:rPr>
              <a:t> </a:t>
            </a:r>
            <a:r>
              <a:rPr sz="1600" dirty="0">
                <a:latin typeface="+mn-lt"/>
                <a:cs typeface="Arial MT"/>
              </a:rPr>
              <a:t>reducing</a:t>
            </a:r>
            <a:r>
              <a:rPr sz="1600" spc="-30" dirty="0">
                <a:latin typeface="+mn-lt"/>
                <a:cs typeface="Arial MT"/>
              </a:rPr>
              <a:t> </a:t>
            </a:r>
            <a:r>
              <a:rPr sz="1600" spc="-10" dirty="0">
                <a:latin typeface="+mn-lt"/>
                <a:cs typeface="Arial MT"/>
              </a:rPr>
              <a:t>inequalities </a:t>
            </a:r>
            <a:r>
              <a:rPr sz="1600" dirty="0">
                <a:latin typeface="+mn-lt"/>
                <a:cs typeface="Arial MT"/>
              </a:rPr>
              <a:t>(SDG</a:t>
            </a:r>
            <a:r>
              <a:rPr sz="1600" spc="-10" dirty="0">
                <a:latin typeface="+mn-lt"/>
                <a:cs typeface="Arial MT"/>
              </a:rPr>
              <a:t> </a:t>
            </a:r>
            <a:r>
              <a:rPr sz="1600" spc="-20" dirty="0">
                <a:latin typeface="+mn-lt"/>
                <a:cs typeface="Arial MT"/>
              </a:rPr>
              <a:t>10).</a:t>
            </a:r>
            <a:endParaRPr sz="1600" dirty="0">
              <a:latin typeface="+mn-l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1193</Words>
  <Application>Microsoft Office PowerPoint</Application>
  <PresentationFormat>On-screen Show (16:9)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MT</vt:lpstr>
      <vt:lpstr>Calibri</vt:lpstr>
      <vt:lpstr>Symbol</vt:lpstr>
      <vt:lpstr>Office Theme</vt:lpstr>
      <vt:lpstr>Data Analytics Internship Program 2024</vt:lpstr>
      <vt:lpstr>Team Members</vt:lpstr>
      <vt:lpstr>Introduction</vt:lpstr>
      <vt:lpstr>PowerPoint Presentation</vt:lpstr>
      <vt:lpstr>PowerPoint Presentation</vt:lpstr>
      <vt:lpstr>Data Preprocessing</vt:lpstr>
      <vt:lpstr>Data Analysis</vt:lpstr>
      <vt:lpstr>Hypothesis Development</vt:lpstr>
      <vt:lpstr>Solution Design</vt:lpstr>
      <vt:lpstr>Visualization</vt:lpstr>
      <vt:lpstr>Conclusion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SkillsBuild Data Analytics Internship Program 2024 Final Project Presentation (SAMPLE)</dc:title>
  <dc:creator>Varun Kandakatla</dc:creator>
  <cp:lastModifiedBy>KOUSHIK THUMMALA</cp:lastModifiedBy>
  <cp:revision>2</cp:revision>
  <dcterms:created xsi:type="dcterms:W3CDTF">2024-08-01T23:44:01Z</dcterms:created>
  <dcterms:modified xsi:type="dcterms:W3CDTF">2024-08-01T23:51:04Z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2024-07-30T00:00:00Z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2024-08-01T00:00:00Z</vt:filetime>
  </property>
  <property fmtid="{D5CDD505-2E9C-101B-9397-08002B2CF9AE}" pid="5" name="Producer">
    <vt:lpwstr>Microsoft® Word 2021</vt:lpwstr>
  </property>
</Properties>
</file>