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 id="265" r:id="rId20"/>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Thank you for your time and attention. We hope this presentation has provided valuable insights into the potential and practicality of multimodal emotion recognition systems. These systems not only push the boundaries of affective computing but also open doors to more empathetic and responsive technologies.</a:t>
            </a:r>
          </a:p>
          <a:p/>
          <a:p>
            <a:r>
              <a:t>If you have any questions or would like to discuss potential collaborations or applications, feel free to ask. Your feedback and curiosity are greatly appreciated as we continue to refine and expand this work.</a:t>
            </a:r>
          </a:p>
          <a:p/>
          <a:p>
            <a:r>
              <a:t>Let’s keep innovating and building technologies that truly understand and respond to human emotions.</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this presentation on 'Vision-Based Emotion Recognition in Social Media Videos.' In this project, we explore a cutting-edge multimodal system that integrates facial and speech analysis to accurately detect emotions from video content shared on social media platforms. This technology is pivotal in fields ranging from digital health to intelligent virtual agents.</a:t>
            </a:r>
          </a:p>
          <a:p/>
          <a:p>
            <a:r>
              <a:t>As we delve into this topic, you'll learn how combining convolutional neural networks for visual emotion detection and support vector machines for audio-based classification enhances the robustness of emotion recognition systems. We aim to present not just the methodology, but also real-world results and practical applications.</a:t>
            </a:r>
          </a:p>
          <a:p/>
          <a:p>
            <a:r>
              <a:t>Let’s begin with a brief overview of the system and then take a deeper dive into its components, implementation strategies, and outcomes.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abstract outlines our approach to a multimodal emotion recognition system designed for analyzing video content on social media. By integrating both visual data from facial expressions and audio data from speech, we aim to capture a more comprehensive understanding of user emotions.</a:t>
            </a:r>
          </a:p>
          <a:p/>
          <a:p>
            <a:r>
              <a:t>Using convolutional neural networks through the DeepFace library, we extract and classify visual emotions. Simultaneously, speech is transcribed and analyzed using an SVM classifier trained on text features. This dual-path approach ensures greater resilience against common data quality issues like poor lighting or noisy audio.</a:t>
            </a:r>
          </a:p>
          <a:p/>
          <a:p>
            <a:r>
              <a:t>The real strength lies in our fusion mechanism, which intelligently combines results from both inputs to provide a final emotion prediction. This synergy significantly boosts the system’s accuracy and robustness, making it suitable for varied and dynamic online environments.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Emotion detection forms a cornerstone of affective computing, aiming to bridge the gap between human emotional states and machine understanding. This technology empowers systems to interact more naturally and empathetically with users.</a:t>
            </a:r>
          </a:p>
          <a:p/>
          <a:p>
            <a:r>
              <a:t>Traditionally, emotion recognition systems have relied on either facial expressions or speech analysis. However, real-life scenarios often challenge these single-stream approaches. For instance, poor lighting or audio quality can severely affect the system’s reliability. This project addresses these challenges by integrating visual data from facial cues and audio data from speech into a unified analysis framework.</a:t>
            </a:r>
          </a:p>
          <a:p/>
          <a:p>
            <a:r>
              <a:t>By leveraging this dual-modality strategy, the system achieves higher fidelity in detecting emotions. This innovation is particularly valuable in applications like virtual healthcare, educational tools, and smart customer service systems, where understanding user emotion can significantly improve the experience and outcomes.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Many existing emotion recognition systems struggle when applied to the real world. These systems often depend solely on a single data source—either visual or audio. However, both sources come with inherent limitations in uncontrolled environments.</a:t>
            </a:r>
          </a:p>
          <a:p/>
          <a:p>
            <a:r>
              <a:t>Visual emotion detection can fail in low-light or occluded conditions, while speech-based systems may falter due to background noise or unclear speech. Such limitations reduce the reliability and effectiveness of these tools, especially in applications like surveillance or mobile health monitoring.</a:t>
            </a:r>
          </a:p>
          <a:p/>
          <a:p>
            <a:r>
              <a:t>To overcome these challenges, our project adopts a multimodal approach that fuses insights from both facial and audio data streams. This combination significantly enhances prediction accuracy and ensures robustness across diverse real-world scenarios.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Our methodology begins by processing the video input, which is split into frames using OpenCV. Each frame undergoes facial detection followed by emotion classification via the DeepFace library, leveraging convolutional neural networks.</a:t>
            </a:r>
          </a:p>
          <a:p/>
          <a:p>
            <a:r>
              <a:t>Simultaneously, audio tracks are extracted using MoviePy and converted into text using the SpeechRecognition library. The transcribed text is analyzed by a support vector machine (SVM) classifier trained to detect emotional tones in language.</a:t>
            </a:r>
          </a:p>
          <a:p/>
          <a:p>
            <a:r>
              <a:t>The most critical step is the fusion mechanism. By integrating the visual and audio results, we create a unified prediction that compensates for potential weaknesses in either modality. This fusion significantly boosts the system’s accuracy and real-world usability.</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project utilizes a diverse set of powerful open-source tools and libraries, each playing a critical role in the emotion recognition pipeline.</a:t>
            </a:r>
          </a:p>
          <a:p/>
          <a:p>
            <a:r>
              <a:t>OpenCV handles video input processing by extracting frames and detecting faces, while MoviePy is used for video and audio operations such as separating audio from video. For emotion detection, DeepFace applies deep learning to facial expressions, and SpeechRecognition converts spoken words into text for analysis.</a:t>
            </a:r>
          </a:p>
          <a:p/>
          <a:p>
            <a:r>
              <a:t>Text-based emotion classification is performed using a Support Vector Machine (SVM) implemented in Scikit-learn. Visualization libraries like Matplotlib and Seaborn are employed to graphically represent emotion trends and detection performance. These tools collectively enhance the efficiency and accuracy of the system.</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results of our system underscore the efficacy of a multimodal approach. DeepFace showed an accuracy of about 85% when facial features were clearly visible, which aligns with expectations for CNN-based facial emotion detection.</a:t>
            </a:r>
          </a:p>
          <a:p/>
          <a:p>
            <a:r>
              <a:t>On the audio front, the SVM classifier analyzing transcribed speech achieved around 75% reliability. This level of performance is notable given the variability in speech patterns and audio quality.</a:t>
            </a:r>
          </a:p>
          <a:p/>
          <a:p>
            <a:r>
              <a:t>The fusion mechanism truly showcases the power of multimodal learning. By combining the predictions from both facial and speech analyses, the system’s overall accuracy and robustness improved to 88–90%. This consistency makes it viable for deployment in real-world applications across varied environments.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project demonstrates that a multimodal approach to emotion recognition—merging visual data through CNNs and speech-based insights via SVMs—significantly improves prediction accuracy. By fusing both data streams, the system can robustly handle varied video scenarios and deliver consistent emotion interpretation.</a:t>
            </a:r>
          </a:p>
          <a:p/>
          <a:p>
            <a:r>
              <a:t>Its flexibility and adaptability position it well for deployment in several sectors, such as mental health monitoring, interactive education platforms, and smart surveillance systems. These applications benefit from enhanced emotional intelligence and situational awareness.</a:t>
            </a:r>
          </a:p>
          <a:p/>
          <a:p>
            <a:r>
              <a:t>Looking forward, we plan to incorporate Long Short-Term Memory (LSTM) models to capture temporal emotion trends, enable real-time analysis, and expand the training datasets for more domain-specific precision. These advancements will push the boundaries of affective computing.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notesSlide" Target="../notesSlides/notesSlide9.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Thank You</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0500"/>
          </a:xfrm>
          <a:prstGeom prst="rect">
            <a:avLst/>
          </a:prstGeom>
          <a:noFill/>
          <a:ln>
            <a:noFill/>
          </a:ln>
        </p:spPr>
        <p:txBody>
          <a:bodyPr wrap="square" bIns="190500" lIns="190500" rIns="0" tIns="0" anchor="t">
            <a:spAutoFit/>
          </a:bodyPr>
          <a:lstStyle/>
          <a:p>
            <a:pPr algn="l"/>
          </a:p>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yla2jo9q.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Annie Spratt on Unsplash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Vision-Based Emotion Recognition in Social Media Videos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Abstract</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Multimodal Emotion Detection:</a:t>
            </a:r>
            <a:r>
              <a:rPr b="0" i="0" sz="1300">
                <a:solidFill>
                  <a:srgbClr val="616161"/>
                </a:solidFill>
                <a:latin typeface="Proxima Nova"/>
              </a:rPr>
              <a:t> Combines facial and speech inputs using CNNs and SVMs for robust emotion analysis.</a:t>
            </a:r>
          </a:p>
          <a:p>
            <a:pPr lvl="1" algn="l" marL="228600" indent="-91440">
              <a:spcBef>
                <a:spcPts val="1200"/>
              </a:spcBef>
              <a:spcAft>
                <a:spcPts val="0"/>
              </a:spcAft>
              <a:buSzPct val="100000"/>
              <a:buFont typeface="Arial"/>
              <a:buChar char="•"/>
            </a:pPr>
            <a:r>
              <a:rPr b="1" i="0" sz="1300">
                <a:solidFill>
                  <a:srgbClr val="616161"/>
                </a:solidFill>
                <a:latin typeface="Proxima Nova"/>
              </a:rPr>
              <a:t>DeepFace and SVM Classifier:</a:t>
            </a:r>
            <a:r>
              <a:rPr b="0" i="0" sz="1300">
                <a:solidFill>
                  <a:srgbClr val="616161"/>
                </a:solidFill>
                <a:latin typeface="Proxima Nova"/>
              </a:rPr>
              <a:t> DeepFace processes facial emotions, while SVM classifies emotions from transcribed speech.</a:t>
            </a:r>
          </a:p>
          <a:p>
            <a:pPr lvl="1" algn="l" marL="228600" indent="-91440">
              <a:spcBef>
                <a:spcPts val="1200"/>
              </a:spcBef>
              <a:spcAft>
                <a:spcPts val="0"/>
              </a:spcAft>
              <a:buSzPct val="100000"/>
              <a:buFont typeface="Arial"/>
              <a:buChar char="•"/>
            </a:pPr>
            <a:r>
              <a:rPr b="1" i="0" sz="1300">
                <a:solidFill>
                  <a:srgbClr val="616161"/>
                </a:solidFill>
                <a:latin typeface="Proxima Nova"/>
              </a:rPr>
              <a:t>Fusion Mechanism:</a:t>
            </a:r>
            <a:r>
              <a:rPr b="0" i="0" sz="1300">
                <a:solidFill>
                  <a:srgbClr val="616161"/>
                </a:solidFill>
                <a:latin typeface="Proxima Nova"/>
              </a:rPr>
              <a:t> Results from both modalities are fused to enhance prediction accuracy and reliability.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g71vgwd_.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Soundtrap on Unsplash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00m9wnf0.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Affective Computing</a:t>
            </a:r>
          </a:p>
          <a:p>
            <a:pPr algn="ctr">
              <a:spcAft>
                <a:spcPts val="1200"/>
              </a:spcAft>
            </a:pPr>
            <a:r>
              <a:rPr b="0" i="0" sz="1300">
                <a:solidFill>
                  <a:srgbClr val="616161"/>
                </a:solidFill>
                <a:latin typeface="Proxima Nova"/>
              </a:rPr>
              <a:t>Enables systems to recognize and respond to human emotions, enhancing interaction quality.</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6q3a6580.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Multimodal Inputs</a:t>
            </a:r>
          </a:p>
          <a:p>
            <a:pPr algn="ctr">
              <a:spcAft>
                <a:spcPts val="1200"/>
              </a:spcAft>
            </a:pPr>
            <a:r>
              <a:rPr b="0" i="0" sz="1300">
                <a:solidFill>
                  <a:srgbClr val="616161"/>
                </a:solidFill>
                <a:latin typeface="Proxima Nova"/>
              </a:rPr>
              <a:t>Combining visual and audio cues improves accuracy over single-stream systems.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yjxi7g1g.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Broad Applications</a:t>
            </a:r>
          </a:p>
          <a:p>
            <a:pPr algn="ctr">
              <a:spcAft>
                <a:spcPts val="1200"/>
              </a:spcAft>
            </a:pPr>
            <a:r>
              <a:rPr b="0" i="0" sz="1300">
                <a:solidFill>
                  <a:srgbClr val="616161"/>
                </a:solidFill>
                <a:latin typeface="Proxima Nova"/>
              </a:rPr>
              <a:t>Useful in mental health, virtual assistants, and user experience optimization.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Problem Statement</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Single-Modality Limitations:</a:t>
            </a:r>
            <a:r>
              <a:rPr b="0" i="0" sz="1300">
                <a:solidFill>
                  <a:srgbClr val="616161"/>
                </a:solidFill>
                <a:latin typeface="Proxima Nova"/>
              </a:rPr>
              <a:t> Relying solely on facial or speech data reduces accuracy in noisy or visually impaired scenarios.</a:t>
            </a:r>
          </a:p>
          <a:p>
            <a:pPr lvl="1" algn="l" marL="228600" indent="-91440">
              <a:spcBef>
                <a:spcPts val="1200"/>
              </a:spcBef>
              <a:spcAft>
                <a:spcPts val="0"/>
              </a:spcAft>
              <a:buSzPct val="100000"/>
              <a:buFont typeface="Arial"/>
              <a:buChar char="•"/>
            </a:pPr>
            <a:r>
              <a:rPr b="1" i="0" sz="1300">
                <a:solidFill>
                  <a:srgbClr val="616161"/>
                </a:solidFill>
                <a:latin typeface="Proxima Nova"/>
              </a:rPr>
              <a:t>Real-World Complexity:</a:t>
            </a:r>
            <a:r>
              <a:rPr b="0" i="0" sz="1300">
                <a:solidFill>
                  <a:srgbClr val="616161"/>
                </a:solidFill>
                <a:latin typeface="Proxima Nova"/>
              </a:rPr>
              <a:t> Unpredictable environments like poor lighting or unclear audio degrade model performance.</a:t>
            </a:r>
          </a:p>
          <a:p>
            <a:pPr lvl="1" algn="l" marL="228600" indent="-91440">
              <a:spcBef>
                <a:spcPts val="1200"/>
              </a:spcBef>
              <a:spcAft>
                <a:spcPts val="0"/>
              </a:spcAft>
              <a:buSzPct val="100000"/>
              <a:buFont typeface="Arial"/>
              <a:buChar char="•"/>
            </a:pPr>
            <a:r>
              <a:rPr b="1" i="0" sz="1300">
                <a:solidFill>
                  <a:srgbClr val="616161"/>
                </a:solidFill>
                <a:latin typeface="Proxima Nova"/>
              </a:rPr>
              <a:t>Need for Robust Solutions:</a:t>
            </a:r>
            <a:r>
              <a:rPr b="0" i="0" sz="1300">
                <a:solidFill>
                  <a:srgbClr val="616161"/>
                </a:solidFill>
                <a:latin typeface="Proxima Nova"/>
              </a:rPr>
              <a:t> Multimodal systems offer resilience by combining strengths of different data streams.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a_llrzzu.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Kukuh Himawan Samudro on Unsplash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Proposed Methodology</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Video and Frame Extraction:</a:t>
            </a:r>
            <a:r>
              <a:rPr b="0" i="0" sz="1300">
                <a:solidFill>
                  <a:srgbClr val="616161"/>
                </a:solidFill>
                <a:latin typeface="Proxima Nova"/>
              </a:rPr>
              <a:t> Uses OpenCV to extract frames and identify facial regions for analysis.</a:t>
            </a:r>
          </a:p>
          <a:p>
            <a:pPr lvl="1" algn="l" marL="228600" indent="-91440">
              <a:spcBef>
                <a:spcPts val="1200"/>
              </a:spcBef>
              <a:spcAft>
                <a:spcPts val="0"/>
              </a:spcAft>
              <a:buSzPct val="100000"/>
              <a:buFont typeface="Arial"/>
              <a:buChar char="•"/>
            </a:pPr>
            <a:r>
              <a:rPr b="1" i="0" sz="1300">
                <a:solidFill>
                  <a:srgbClr val="616161"/>
                </a:solidFill>
                <a:latin typeface="Proxima Nova"/>
              </a:rPr>
              <a:t>Audio and Text Analysis:</a:t>
            </a:r>
            <a:r>
              <a:rPr b="0" i="0" sz="1300">
                <a:solidFill>
                  <a:srgbClr val="616161"/>
                </a:solidFill>
                <a:latin typeface="Proxima Nova"/>
              </a:rPr>
              <a:t> Audio is extracted and transcribed for emotion classification using SVM.</a:t>
            </a:r>
          </a:p>
          <a:p>
            <a:pPr lvl="1" algn="l" marL="228600" indent="-91440">
              <a:spcBef>
                <a:spcPts val="1200"/>
              </a:spcBef>
              <a:spcAft>
                <a:spcPts val="0"/>
              </a:spcAft>
              <a:buSzPct val="100000"/>
              <a:buFont typeface="Arial"/>
              <a:buChar char="•"/>
            </a:pPr>
            <a:r>
              <a:rPr b="1" i="0" sz="1300">
                <a:solidFill>
                  <a:srgbClr val="616161"/>
                </a:solidFill>
                <a:latin typeface="Proxima Nova"/>
              </a:rPr>
              <a:t>Fusion of Modalities:</a:t>
            </a:r>
            <a:r>
              <a:rPr b="0" i="0" sz="1300">
                <a:solidFill>
                  <a:srgbClr val="616161"/>
                </a:solidFill>
                <a:latin typeface="Proxima Nova"/>
              </a:rPr>
              <a:t> Combines facial and speech data for a final, robust emotion prediction.</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g71vgwd_.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Soundtrap on Unsplash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Tools &amp; Libraries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OpenCV &amp; MoviePy:</a:t>
            </a:r>
            <a:r>
              <a:rPr b="0" i="0" sz="1300">
                <a:solidFill>
                  <a:srgbClr val="616161"/>
                </a:solidFill>
                <a:latin typeface="Proxima Nova"/>
              </a:rPr>
              <a:t> Used for frame extraction, video manipulation, and audio separation.</a:t>
            </a:r>
          </a:p>
          <a:p>
            <a:pPr lvl="1" algn="l" marL="228600" indent="-91440">
              <a:spcBef>
                <a:spcPts val="1200"/>
              </a:spcBef>
              <a:spcAft>
                <a:spcPts val="0"/>
              </a:spcAft>
              <a:buSzPct val="100000"/>
              <a:buFont typeface="Arial"/>
              <a:buChar char="•"/>
            </a:pPr>
            <a:r>
              <a:rPr b="1" i="0" sz="1300">
                <a:solidFill>
                  <a:srgbClr val="616161"/>
                </a:solidFill>
                <a:latin typeface="Proxima Nova"/>
              </a:rPr>
              <a:t>DeepFace &amp; SpeechRecognition:</a:t>
            </a:r>
            <a:r>
              <a:rPr b="0" i="0" sz="1300">
                <a:solidFill>
                  <a:srgbClr val="616161"/>
                </a:solidFill>
                <a:latin typeface="Proxima Nova"/>
              </a:rPr>
              <a:t> Enable facial emotion recognition and speech transcription.</a:t>
            </a:r>
          </a:p>
          <a:p>
            <a:pPr lvl="1" algn="l" marL="228600" indent="-91440">
              <a:spcBef>
                <a:spcPts val="1200"/>
              </a:spcBef>
              <a:spcAft>
                <a:spcPts val="0"/>
              </a:spcAft>
              <a:buSzPct val="100000"/>
              <a:buFont typeface="Arial"/>
              <a:buChar char="•"/>
            </a:pPr>
            <a:r>
              <a:rPr b="1" i="0" sz="1300">
                <a:solidFill>
                  <a:srgbClr val="616161"/>
                </a:solidFill>
                <a:latin typeface="Proxima Nova"/>
              </a:rPr>
              <a:t>Scikit-learn &amp; Visualization:</a:t>
            </a:r>
            <a:r>
              <a:rPr b="0" i="0" sz="1300">
                <a:solidFill>
                  <a:srgbClr val="616161"/>
                </a:solidFill>
                <a:latin typeface="Proxima Nova"/>
              </a:rPr>
              <a:t> SVM classifier for emotion detection from text and data visualization via Matplotlib/Seaborn.</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9tmxxhcb.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CHUTTERSNAP on Unsplash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Results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3vapwbrq.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DeepFace Performance</a:t>
            </a:r>
          </a:p>
          <a:p>
            <a:pPr algn="ctr">
              <a:spcAft>
                <a:spcPts val="1200"/>
              </a:spcAft>
            </a:pPr>
            <a:r>
              <a:rPr b="0" i="0" sz="1300">
                <a:solidFill>
                  <a:srgbClr val="616161"/>
                </a:solidFill>
                <a:latin typeface="Proxima Nova"/>
              </a:rPr>
              <a:t>Achieved ~85% accuracy in clear facial conditions, demonstrating strong visual emotion recognition.</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hvuh9gzd.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SVM on Speech Text</a:t>
            </a:r>
          </a:p>
          <a:p>
            <a:pPr algn="ctr">
              <a:spcAft>
                <a:spcPts val="1200"/>
              </a:spcAft>
            </a:pPr>
            <a:r>
              <a:rPr b="0" i="0" sz="1300">
                <a:solidFill>
                  <a:srgbClr val="616161"/>
                </a:solidFill>
                <a:latin typeface="Proxima Nova"/>
              </a:rPr>
              <a:t>Delivered ~75% reliability in detecting emotions from transcribed speech.</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3mguzu4w.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Multimodal Fusion Accuracy</a:t>
            </a:r>
          </a:p>
          <a:p>
            <a:pPr algn="ctr">
              <a:spcAft>
                <a:spcPts val="1200"/>
              </a:spcAft>
            </a:pPr>
            <a:r>
              <a:rPr b="0" i="0" sz="1300">
                <a:solidFill>
                  <a:srgbClr val="616161"/>
                </a:solidFill>
                <a:latin typeface="Proxima Nova"/>
              </a:rPr>
              <a:t>Combined modality results enhanced consistency to approximately 88–90%.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 &amp; Future Work</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p4x816zq.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Improved Accuracy</a:t>
            </a:r>
          </a:p>
          <a:p>
            <a:pPr algn="ctr">
              <a:spcAft>
                <a:spcPts val="1200"/>
              </a:spcAft>
            </a:pPr>
            <a:r>
              <a:rPr b="0" i="0" sz="1300">
                <a:solidFill>
                  <a:srgbClr val="616161"/>
                </a:solidFill>
                <a:latin typeface="Proxima Nova"/>
              </a:rPr>
              <a:t>Combining CNN-based facial and SVM-based speech analysis yields ~88–90% prediction reliability.</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szpqhl62.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Flexible Applications</a:t>
            </a:r>
          </a:p>
          <a:p>
            <a:pPr algn="ctr">
              <a:spcAft>
                <a:spcPts val="1200"/>
              </a:spcAft>
            </a:pPr>
            <a:r>
              <a:rPr b="0" i="0" sz="1300">
                <a:solidFill>
                  <a:srgbClr val="616161"/>
                </a:solidFill>
                <a:latin typeface="Proxima Nova"/>
              </a:rPr>
              <a:t>System is adaptable for use in healthcare, education, and surveillance domains.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40vrl8kw.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Future Enhancements</a:t>
            </a:r>
          </a:p>
          <a:p>
            <a:pPr algn="ctr">
              <a:spcAft>
                <a:spcPts val="1200"/>
              </a:spcAft>
            </a:pPr>
            <a:r>
              <a:rPr b="0" i="0" sz="1300">
                <a:solidFill>
                  <a:srgbClr val="616161"/>
                </a:solidFill>
                <a:latin typeface="Proxima Nova"/>
              </a:rPr>
              <a:t>Plans include LSTM integration for temporal tracking and real-time processing capabilities.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