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715B-7B36-47E8-8762-88C784DBD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5ECBA-BABD-454D-9D72-BB22B91BD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E5CC-C9E9-4FB3-A7C0-AEC162F2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3A60-493A-4DAA-96C2-B504425F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D5FA-DF21-4FDC-9CA5-3D32557F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3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F074-6061-4641-A82A-7230D68F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8E58B-3F88-4D1C-9318-8A9B37414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F4E8-68E6-4EE7-965A-0C675483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8B8F5-6E46-4536-952E-8936A19C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91FC4-7A29-4FEC-8E71-5AD9DDA7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03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1AF87-D2B2-44D7-9416-1419681D7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50E6-DE6E-4647-A26C-639E8209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31C4-F95B-4EF6-9BC8-795D2C3C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9E21-44E3-41ED-9F3D-46EA693B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380E-CA5D-4DA7-9D20-EA68CA74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1D21-ABDF-470E-A83B-07826BEA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229E-6E0D-48A8-A50E-1EDC7A62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86F7-3E5B-49FF-BC8D-6B7D4294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1644-60BC-45A4-B104-21532EFD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56FF2-C248-4305-8086-411135BB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7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639D-69F8-47ED-B468-04CEC13E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7289-D692-4939-8425-AC8AC5E6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5A1C-B261-4B30-B7E2-0AA35A48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E01D-A477-4CBC-865E-32DEF1CD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FE76-7F2E-46EF-99F8-4793EFFE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4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9D70-71F3-4B2A-9887-B3093E3E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7F71-25CA-4C8C-A37E-303DC11F3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0557-5BCC-4A71-8188-AAC2ED2D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628B-D4EC-4059-8285-3D829518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C66B1-FF8E-43B2-B77B-9FBCA29B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4D754-3A7B-437D-B98F-B40BB9C1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8734-ABC3-4D64-9A2B-3D3A79A2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55C6-13E9-4222-97B7-8E1CDD35A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AB844-7A0F-43F8-8688-C1F6279F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B7D0C-D7D5-46AD-9C34-27EDE03C9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8AC9F-7D95-4BB6-8209-D8CB0FE65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85BC3-F89D-4AE7-81B1-6ACCE827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7F0C9-2590-422F-BB54-E59F65C6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CC5BB-42FD-49AA-A423-684528DE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6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D9D3-D06C-4150-AB17-A24E1046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EACA9-C479-4107-ACAB-D212CD20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4EAFC-0A67-4BC0-8EB3-87CA93E0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8C7F0-9181-4303-9511-9D5C1C39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4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132EC-FDAD-4B54-B205-612937F4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75750-A8C4-46E4-B8F5-D48F09EB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5C66-2A71-4590-AEB3-25ED62BE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C3D4-D632-4FC5-B2EB-55B5722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DC54-F124-40FE-A390-AE45D25B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8BB3E-CB40-456F-AC3C-30E9658E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79070-25FD-4EE1-B190-EE74C9EC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E7FC-BB30-4197-B3C8-D32C0CB9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14F6A-59E8-4AAA-AEFB-FBC74E3C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4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3DB1-1BFE-4578-BC6E-60A96973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84B1A-7BF2-4D46-A47A-31FDFDB0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0BF7-F824-45EF-99C2-685E2218F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84EB-C09E-4578-9CAB-D498C203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CDBDA-2A49-4BF6-9346-60BCF131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683F6-A13A-4F86-9790-5230A99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9E506-C1E1-42B4-84DB-69E24ACA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F45EB-FC0F-4CC9-9271-D3B49AED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A4CB5-89F3-4456-BF69-04AAADAEB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FE055-57AF-40F7-941E-5BC334ECA86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0290-E81D-4D27-88F3-8906769D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976C-07BD-46E3-AFD2-F6D708B67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2EFE-2DCF-4430-BB8F-F2BDA46A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9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AEF968-F3CB-484C-B246-393CCF111663}"/>
              </a:ext>
            </a:extLst>
          </p:cNvPr>
          <p:cNvSpPr txBox="1"/>
          <p:nvPr/>
        </p:nvSpPr>
        <p:spPr>
          <a:xfrm>
            <a:off x="224116" y="371186"/>
            <a:ext cx="11591365" cy="4657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#1 SmartNow/Main App with Micro-Apps as Packages</a:t>
            </a:r>
            <a:r>
              <a:rPr lang="en-IN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suited for new Flutter apps where modularity and independent updates are required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Micro-apps are developed as packages and included in the Main App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App 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Orchestrates and coordinates the micro apps, ensuring that they load when needed and have access to shared services or global state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 Apps 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micro apps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(each representing an independent feature) are self-contained and independently deployable units </a:t>
            </a:r>
            <a:endParaRPr lang="en-IN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micro app focuses on its feature and operates independently, with only minimal interaction with the main app for shared resources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18F39963-E58A-43C7-818B-DA7CBA17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16" y="382354"/>
            <a:ext cx="11128843" cy="393933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Now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7104D2-2F1C-4438-9E84-4C82C574CEB7}"/>
              </a:ext>
            </a:extLst>
          </p:cNvPr>
          <p:cNvSpPr/>
          <p:nvPr/>
        </p:nvSpPr>
        <p:spPr>
          <a:xfrm>
            <a:off x="6626610" y="772933"/>
            <a:ext cx="4826869" cy="294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003D1BB-E9DF-44AF-9EE9-DCC19BF52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942" y="842259"/>
            <a:ext cx="2200907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Liabilities 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9110EFA6-9A52-4157-BDF9-39DBD269E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887" y="1425388"/>
            <a:ext cx="1472946" cy="1918447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19C87913-31A1-4C1E-BF57-979032B2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" name="Rectangle 43">
            <a:extLst>
              <a:ext uri="{FF2B5EF4-FFF2-40B4-BE49-F238E27FC236}">
                <a16:creationId xmlns:a16="http://schemas.microsoft.com/office/drawing/2014/main" id="{792FF1CC-E992-47CA-B7F4-FDA07E80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13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6D5A7FDF-DF27-4322-BEA0-21DDE2197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050" y="1426262"/>
            <a:ext cx="1472946" cy="1932011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D77C8013-F571-482B-9CE1-997512C1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213" y="1411976"/>
            <a:ext cx="1472946" cy="1946297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37F355-EDF0-40DE-B5DA-7F347BAFCEC1}"/>
              </a:ext>
            </a:extLst>
          </p:cNvPr>
          <p:cNvSpPr/>
          <p:nvPr/>
        </p:nvSpPr>
        <p:spPr>
          <a:xfrm>
            <a:off x="6866965" y="2384612"/>
            <a:ext cx="1102659" cy="1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</a:t>
            </a:r>
            <a:endParaRPr lang="en-IN" sz="1000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CB4A87-BAE5-4223-949D-E7D7FBE3E44A}"/>
              </a:ext>
            </a:extLst>
          </p:cNvPr>
          <p:cNvSpPr/>
          <p:nvPr/>
        </p:nvSpPr>
        <p:spPr>
          <a:xfrm>
            <a:off x="8555559" y="2384612"/>
            <a:ext cx="1102659" cy="1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</a:t>
            </a:r>
            <a:endParaRPr lang="en-IN" sz="1000" b="1" i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EEDF1-862D-4BBD-B808-6F49E0E8A0C6}"/>
              </a:ext>
            </a:extLst>
          </p:cNvPr>
          <p:cNvSpPr/>
          <p:nvPr/>
        </p:nvSpPr>
        <p:spPr>
          <a:xfrm>
            <a:off x="10100431" y="2366683"/>
            <a:ext cx="1102659" cy="1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</a:t>
            </a:r>
            <a:endParaRPr lang="en-IN" sz="1000" b="1" i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B7139F-1432-462F-99AA-2F4D5A9953B8}"/>
              </a:ext>
            </a:extLst>
          </p:cNvPr>
          <p:cNvSpPr/>
          <p:nvPr/>
        </p:nvSpPr>
        <p:spPr>
          <a:xfrm>
            <a:off x="6715887" y="3513290"/>
            <a:ext cx="4669272" cy="1344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 (package)</a:t>
            </a:r>
            <a:endParaRPr lang="en-IN" sz="1000" b="1" i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2A8D59-AF4B-4116-AFB1-584005304E7A}"/>
              </a:ext>
            </a:extLst>
          </p:cNvPr>
          <p:cNvSpPr/>
          <p:nvPr/>
        </p:nvSpPr>
        <p:spPr>
          <a:xfrm>
            <a:off x="233082" y="382354"/>
            <a:ext cx="11349318" cy="5139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E7906C-4D18-4ED8-B310-8E09B9E6D20E}"/>
              </a:ext>
            </a:extLst>
          </p:cNvPr>
          <p:cNvSpPr/>
          <p:nvPr/>
        </p:nvSpPr>
        <p:spPr>
          <a:xfrm>
            <a:off x="397294" y="772933"/>
            <a:ext cx="6010107" cy="2194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8" name="Text Box 12">
            <a:extLst>
              <a:ext uri="{FF2B5EF4-FFF2-40B4-BE49-F238E27FC236}">
                <a16:creationId xmlns:a16="http://schemas.microsoft.com/office/drawing/2014/main" id="{4A4546B9-CD61-4812-BA34-39C3022BB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33" y="842259"/>
            <a:ext cx="2200907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 Services 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61DF1034-E093-4DC2-8C0B-C654C650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89" y="1426263"/>
            <a:ext cx="1976613" cy="1220099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 Statement Request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0E9677F5-39E6-4161-A7B8-806FFAD19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524" y="1426263"/>
            <a:ext cx="1729408" cy="1220099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TDS Certificate Request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76FAA2F4-D051-40F6-A874-5A8C28357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141" y="1411976"/>
            <a:ext cx="1721224" cy="1220099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Nomination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47A76-3FDE-4FB5-82F4-8023C3B8539C}"/>
              </a:ext>
            </a:extLst>
          </p:cNvPr>
          <p:cNvSpPr/>
          <p:nvPr/>
        </p:nvSpPr>
        <p:spPr>
          <a:xfrm>
            <a:off x="879632" y="2374699"/>
            <a:ext cx="1102659" cy="1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</a:t>
            </a:r>
            <a:endParaRPr lang="en-IN" sz="1000" b="1" i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FED57A-1D04-484D-8B56-B5A2DCF41692}"/>
              </a:ext>
            </a:extLst>
          </p:cNvPr>
          <p:cNvSpPr/>
          <p:nvPr/>
        </p:nvSpPr>
        <p:spPr>
          <a:xfrm>
            <a:off x="2851664" y="2374699"/>
            <a:ext cx="1102659" cy="1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</a:t>
            </a:r>
            <a:endParaRPr lang="en-IN" sz="1000" b="1" i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0A0843-05EA-4F5A-81BC-8CA1EE71D380}"/>
              </a:ext>
            </a:extLst>
          </p:cNvPr>
          <p:cNvSpPr/>
          <p:nvPr/>
        </p:nvSpPr>
        <p:spPr>
          <a:xfrm>
            <a:off x="4796021" y="2374699"/>
            <a:ext cx="1102659" cy="1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</a:t>
            </a:r>
            <a:endParaRPr lang="en-IN" sz="1000" b="1" i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7C3302-BE02-4690-B066-73DB65883BD7}"/>
              </a:ext>
            </a:extLst>
          </p:cNvPr>
          <p:cNvSpPr/>
          <p:nvPr/>
        </p:nvSpPr>
        <p:spPr>
          <a:xfrm>
            <a:off x="486571" y="2736204"/>
            <a:ext cx="5770794" cy="134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 (package)</a:t>
            </a:r>
            <a:endParaRPr lang="en-IN" sz="1000" b="1" i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F486A6-B439-41A0-81D2-1DAD9B2DEDC9}"/>
              </a:ext>
            </a:extLst>
          </p:cNvPr>
          <p:cNvSpPr/>
          <p:nvPr/>
        </p:nvSpPr>
        <p:spPr>
          <a:xfrm>
            <a:off x="6878086" y="2646362"/>
            <a:ext cx="1102659" cy="1703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Pan validation </a:t>
            </a:r>
            <a:endParaRPr lang="en-IN" sz="1000" b="1" i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D18132-F45E-45AA-9DB7-97DBDD106E93}"/>
              </a:ext>
            </a:extLst>
          </p:cNvPr>
          <p:cNvSpPr/>
          <p:nvPr/>
        </p:nvSpPr>
        <p:spPr>
          <a:xfrm>
            <a:off x="6875930" y="2870671"/>
            <a:ext cx="1127760" cy="3388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Aadhar validation</a:t>
            </a:r>
            <a:endParaRPr lang="en-IN" sz="1000" b="1" i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F75B78-8885-473F-A14B-266C2FD2B677}"/>
              </a:ext>
            </a:extLst>
          </p:cNvPr>
          <p:cNvSpPr/>
          <p:nvPr/>
        </p:nvSpPr>
        <p:spPr>
          <a:xfrm>
            <a:off x="8555559" y="2675030"/>
            <a:ext cx="1102659" cy="1703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Pan validation </a:t>
            </a:r>
            <a:endParaRPr lang="en-IN" sz="1000" b="1" i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98A820-6228-46CE-AF47-7C0D974F1F83}"/>
              </a:ext>
            </a:extLst>
          </p:cNvPr>
          <p:cNvSpPr/>
          <p:nvPr/>
        </p:nvSpPr>
        <p:spPr>
          <a:xfrm>
            <a:off x="8553403" y="2899339"/>
            <a:ext cx="1127760" cy="3388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Aadhar validation</a:t>
            </a:r>
            <a:endParaRPr lang="en-IN" sz="1000" b="1" i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1B23D1-5EB0-42BE-8C02-8A7E207D0C22}"/>
              </a:ext>
            </a:extLst>
          </p:cNvPr>
          <p:cNvSpPr/>
          <p:nvPr/>
        </p:nvSpPr>
        <p:spPr>
          <a:xfrm>
            <a:off x="10100431" y="2646362"/>
            <a:ext cx="1102659" cy="1703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Pan validation </a:t>
            </a:r>
            <a:endParaRPr lang="en-IN" sz="1000" b="1" i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73D1C5-F679-4A72-9805-A3E15F4A36FF}"/>
              </a:ext>
            </a:extLst>
          </p:cNvPr>
          <p:cNvSpPr/>
          <p:nvPr/>
        </p:nvSpPr>
        <p:spPr>
          <a:xfrm>
            <a:off x="10098275" y="2870671"/>
            <a:ext cx="1127760" cy="3388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Aadhar validation</a:t>
            </a:r>
            <a:endParaRPr lang="en-IN" sz="1000" b="1" i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EC3D65-3981-44F7-8D9C-8571439A3D32}"/>
              </a:ext>
            </a:extLst>
          </p:cNvPr>
          <p:cNvSpPr/>
          <p:nvPr/>
        </p:nvSpPr>
        <p:spPr>
          <a:xfrm>
            <a:off x="397294" y="3051758"/>
            <a:ext cx="4398727" cy="1502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D6ECBBD4-262B-43B8-80DD-C7CB7D400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33" y="3113979"/>
            <a:ext cx="2200907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id="{1EEB2621-D57F-4784-BAE3-B80DF205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89" y="3429000"/>
            <a:ext cx="1976613" cy="82923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 Insurance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5B5485-2B09-4DA8-9D50-244876E6E936}"/>
              </a:ext>
            </a:extLst>
          </p:cNvPr>
          <p:cNvSpPr/>
          <p:nvPr/>
        </p:nvSpPr>
        <p:spPr>
          <a:xfrm>
            <a:off x="891383" y="4017941"/>
            <a:ext cx="1102659" cy="1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</a:t>
            </a:r>
            <a:endParaRPr lang="en-IN" sz="1000" b="1" i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5FD67C-8556-4A3F-ACB7-1F61685EAC6A}"/>
              </a:ext>
            </a:extLst>
          </p:cNvPr>
          <p:cNvSpPr/>
          <p:nvPr/>
        </p:nvSpPr>
        <p:spPr>
          <a:xfrm>
            <a:off x="481989" y="4383744"/>
            <a:ext cx="4037921" cy="93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 (package)</a:t>
            </a:r>
            <a:endParaRPr lang="en-IN" sz="1000" b="1" i="1" dirty="0"/>
          </a:p>
        </p:txBody>
      </p:sp>
      <p:sp>
        <p:nvSpPr>
          <p:cNvPr id="58" name="Rectangle 13">
            <a:extLst>
              <a:ext uri="{FF2B5EF4-FFF2-40B4-BE49-F238E27FC236}">
                <a16:creationId xmlns:a16="http://schemas.microsoft.com/office/drawing/2014/main" id="{C01CB7AC-EFE7-4E2B-AAB3-D55912E5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297" y="3429000"/>
            <a:ext cx="1976613" cy="82923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PMJJBY</a:t>
            </a:r>
            <a:r>
              <a:rPr lang="en-US" altLang="en-US" sz="1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/SBY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3905D-E248-49F5-A7EF-37E6DCD846DE}"/>
              </a:ext>
            </a:extLst>
          </p:cNvPr>
          <p:cNvSpPr/>
          <p:nvPr/>
        </p:nvSpPr>
        <p:spPr>
          <a:xfrm>
            <a:off x="2952691" y="4017941"/>
            <a:ext cx="1102659" cy="1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</a:t>
            </a:r>
            <a:endParaRPr lang="en-IN" sz="1000" b="1" i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532799-ABD4-4367-9DCE-639F8D106266}"/>
              </a:ext>
            </a:extLst>
          </p:cNvPr>
          <p:cNvSpPr/>
          <p:nvPr/>
        </p:nvSpPr>
        <p:spPr>
          <a:xfrm>
            <a:off x="4861230" y="3051758"/>
            <a:ext cx="1580238" cy="1502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1" name="Text Box 12">
            <a:extLst>
              <a:ext uri="{FF2B5EF4-FFF2-40B4-BE49-F238E27FC236}">
                <a16:creationId xmlns:a16="http://schemas.microsoft.com/office/drawing/2014/main" id="{3516F02D-5505-4005-BF53-800AED8B5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814" y="3103935"/>
            <a:ext cx="785774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A86657-E32A-42F0-BBF4-65F3BDF53701}"/>
              </a:ext>
            </a:extLst>
          </p:cNvPr>
          <p:cNvSpPr/>
          <p:nvPr/>
        </p:nvSpPr>
        <p:spPr>
          <a:xfrm>
            <a:off x="4945924" y="4141845"/>
            <a:ext cx="1450619" cy="306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 (package)</a:t>
            </a:r>
            <a:endParaRPr lang="en-IN" sz="1000" b="1" i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6D3300-85B0-46E0-A4B0-3A0B7B3CC043}"/>
              </a:ext>
            </a:extLst>
          </p:cNvPr>
          <p:cNvSpPr/>
          <p:nvPr/>
        </p:nvSpPr>
        <p:spPr>
          <a:xfrm>
            <a:off x="6603285" y="3822479"/>
            <a:ext cx="4850194" cy="75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4" name="Text Box 12">
            <a:extLst>
              <a:ext uri="{FF2B5EF4-FFF2-40B4-BE49-F238E27FC236}">
                <a16:creationId xmlns:a16="http://schemas.microsoft.com/office/drawing/2014/main" id="{1A93206A-F83F-4DFF-9E4F-6207C24E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868" y="3874657"/>
            <a:ext cx="2411761" cy="1920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Online Services 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569A12-FCBF-4043-B61D-E7D30216C2F1}"/>
              </a:ext>
            </a:extLst>
          </p:cNvPr>
          <p:cNvSpPr/>
          <p:nvPr/>
        </p:nvSpPr>
        <p:spPr>
          <a:xfrm>
            <a:off x="6773678" y="4293428"/>
            <a:ext cx="4452357" cy="153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 (package)</a:t>
            </a:r>
            <a:endParaRPr lang="en-IN" sz="1000" b="1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047F26-6893-4B2D-9FFD-348DBD306B2D}"/>
              </a:ext>
            </a:extLst>
          </p:cNvPr>
          <p:cNvSpPr txBox="1"/>
          <p:nvPr/>
        </p:nvSpPr>
        <p:spPr>
          <a:xfrm>
            <a:off x="6804296" y="1512035"/>
            <a:ext cx="1296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Savings Account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(package)</a:t>
            </a:r>
            <a:endParaRPr lang="en-IN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97B0A9-7694-4621-A0E7-BF1C10C93CC3}"/>
              </a:ext>
            </a:extLst>
          </p:cNvPr>
          <p:cNvSpPr txBox="1"/>
          <p:nvPr/>
        </p:nvSpPr>
        <p:spPr>
          <a:xfrm>
            <a:off x="8362091" y="1516470"/>
            <a:ext cx="1296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NRE/NRO Account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(package)</a:t>
            </a:r>
            <a:endParaRPr lang="en-IN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B6315-D192-4AA5-9D9F-0161D9481734}"/>
              </a:ext>
            </a:extLst>
          </p:cNvPr>
          <p:cNvSpPr txBox="1"/>
          <p:nvPr/>
        </p:nvSpPr>
        <p:spPr>
          <a:xfrm>
            <a:off x="9943010" y="1486127"/>
            <a:ext cx="1296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FD/RD 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(package)</a:t>
            </a:r>
            <a:endParaRPr lang="en-IN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9712E4-9AAC-45B8-995E-3CF5071744C4}"/>
              </a:ext>
            </a:extLst>
          </p:cNvPr>
          <p:cNvSpPr/>
          <p:nvPr/>
        </p:nvSpPr>
        <p:spPr>
          <a:xfrm>
            <a:off x="394320" y="4654339"/>
            <a:ext cx="2779186" cy="75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0" name="Text Box 12">
            <a:extLst>
              <a:ext uri="{FF2B5EF4-FFF2-40B4-BE49-F238E27FC236}">
                <a16:creationId xmlns:a16="http://schemas.microsoft.com/office/drawing/2014/main" id="{40D17169-AFE1-4552-A949-567059E2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3" y="4706517"/>
            <a:ext cx="1381951" cy="1920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 Sell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B80123-07A9-4543-B464-83D89E1B36BE}"/>
              </a:ext>
            </a:extLst>
          </p:cNvPr>
          <p:cNvSpPr/>
          <p:nvPr/>
        </p:nvSpPr>
        <p:spPr>
          <a:xfrm>
            <a:off x="564713" y="5125288"/>
            <a:ext cx="2551223" cy="153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 (package)</a:t>
            </a:r>
            <a:endParaRPr lang="en-IN" sz="1000" b="1" i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E77DED0-4EE6-4460-98F0-B8BF7BB591A0}"/>
              </a:ext>
            </a:extLst>
          </p:cNvPr>
          <p:cNvSpPr/>
          <p:nvPr/>
        </p:nvSpPr>
        <p:spPr>
          <a:xfrm>
            <a:off x="3286329" y="4647651"/>
            <a:ext cx="3155139" cy="75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91C26034-6400-4CF5-90F6-B95A366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913" y="4699829"/>
            <a:ext cx="1568894" cy="1920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B67393-820C-4A08-9D12-4A6DC42553B8}"/>
              </a:ext>
            </a:extLst>
          </p:cNvPr>
          <p:cNvSpPr/>
          <p:nvPr/>
        </p:nvSpPr>
        <p:spPr>
          <a:xfrm>
            <a:off x="3456722" y="5118600"/>
            <a:ext cx="2896339" cy="153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 (package)</a:t>
            </a:r>
            <a:endParaRPr lang="en-IN" sz="1000" b="1" i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B0388B-7F01-431F-A66E-E0DD35049486}"/>
              </a:ext>
            </a:extLst>
          </p:cNvPr>
          <p:cNvSpPr/>
          <p:nvPr/>
        </p:nvSpPr>
        <p:spPr>
          <a:xfrm>
            <a:off x="238651" y="5640227"/>
            <a:ext cx="11349317" cy="7510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7" name="Text Box 12">
            <a:extLst>
              <a:ext uri="{FF2B5EF4-FFF2-40B4-BE49-F238E27FC236}">
                <a16:creationId xmlns:a16="http://schemas.microsoft.com/office/drawing/2014/main" id="{40576156-FBF3-4330-A329-E6AD7628F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65" y="5674702"/>
            <a:ext cx="5643453" cy="31850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ne_ui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C6C27B-1450-439E-B2C5-597ADA8A8FB8}"/>
              </a:ext>
            </a:extLst>
          </p:cNvPr>
          <p:cNvSpPr/>
          <p:nvPr/>
        </p:nvSpPr>
        <p:spPr>
          <a:xfrm>
            <a:off x="3286329" y="5907193"/>
            <a:ext cx="1966989" cy="318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textbox</a:t>
            </a:r>
            <a:endParaRPr lang="en-I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E08FDC-6497-48B4-95C9-6CE809B4BF88}"/>
              </a:ext>
            </a:extLst>
          </p:cNvPr>
          <p:cNvSpPr/>
          <p:nvPr/>
        </p:nvSpPr>
        <p:spPr>
          <a:xfrm>
            <a:off x="5451305" y="5907193"/>
            <a:ext cx="1966989" cy="318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otp_screen</a:t>
            </a:r>
            <a:endParaRPr lang="en-IN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A66DEA-4D8B-4EE6-B28D-C4D4930A48FA}"/>
              </a:ext>
            </a:extLst>
          </p:cNvPr>
          <p:cNvSpPr/>
          <p:nvPr/>
        </p:nvSpPr>
        <p:spPr>
          <a:xfrm>
            <a:off x="7616281" y="5904209"/>
            <a:ext cx="1966989" cy="318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image_card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81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A0DAA1-E0E8-447B-8FAA-0ECDC0976BF8}"/>
              </a:ext>
            </a:extLst>
          </p:cNvPr>
          <p:cNvSpPr txBox="1"/>
          <p:nvPr/>
        </p:nvSpPr>
        <p:spPr>
          <a:xfrm>
            <a:off x="385481" y="0"/>
            <a:ext cx="11645153" cy="330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#2 Integration of Micro-Apps into Existing Native Apps (Android, iOS, Web)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Ideal for integrating Flutter micro-apps into existing native Android, iOS, or web apps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Micro-apps are developed as Flutter modules and integrated into native apps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:: AAR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 :: CocoaPods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::</a:t>
            </a:r>
            <a:r>
              <a:rPr lang="en-IN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iframes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4CC5F-4CE3-4A6A-A9C6-4B365D1A862F}"/>
              </a:ext>
            </a:extLst>
          </p:cNvPr>
          <p:cNvSpPr/>
          <p:nvPr/>
        </p:nvSpPr>
        <p:spPr>
          <a:xfrm>
            <a:off x="4295787" y="3300006"/>
            <a:ext cx="4826869" cy="294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F4E7F11F-123E-45AD-9D1D-C55ACDA6A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119" y="3369332"/>
            <a:ext cx="2200907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Liabilities 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(Module)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68CF2DC-14AA-4D5C-A78F-72C41DFF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064" y="3952461"/>
            <a:ext cx="1472946" cy="1918447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A065DBD-40BA-429B-8798-5AA70E76B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034" y="3953335"/>
            <a:ext cx="1472946" cy="1932011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26A02BD-0BE9-40E6-A9BE-CFA818F0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390" y="3939049"/>
            <a:ext cx="1472946" cy="1946297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(package)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FB72C-D07D-41C0-954C-17CBDED187DA}"/>
              </a:ext>
            </a:extLst>
          </p:cNvPr>
          <p:cNvSpPr/>
          <p:nvPr/>
        </p:nvSpPr>
        <p:spPr>
          <a:xfrm>
            <a:off x="4536142" y="4911685"/>
            <a:ext cx="1102659" cy="1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</a:t>
            </a:r>
            <a:endParaRPr lang="en-IN" sz="10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206457-CA59-4EBF-A50F-52235CCDD878}"/>
              </a:ext>
            </a:extLst>
          </p:cNvPr>
          <p:cNvSpPr/>
          <p:nvPr/>
        </p:nvSpPr>
        <p:spPr>
          <a:xfrm>
            <a:off x="6224736" y="4911685"/>
            <a:ext cx="1102659" cy="1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</a:t>
            </a:r>
            <a:endParaRPr lang="en-IN" sz="1000" b="1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9A67C-4F6E-4DEF-A4E5-AFE3AF6BCEA0}"/>
              </a:ext>
            </a:extLst>
          </p:cNvPr>
          <p:cNvSpPr/>
          <p:nvPr/>
        </p:nvSpPr>
        <p:spPr>
          <a:xfrm>
            <a:off x="7769608" y="4893756"/>
            <a:ext cx="1102659" cy="1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err="1"/>
              <a:t>one_ui</a:t>
            </a:r>
            <a:r>
              <a:rPr lang="en-US" sz="1000" b="1" i="1" dirty="0"/>
              <a:t> </a:t>
            </a:r>
            <a:endParaRPr lang="en-IN" sz="10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F12DAD-7B55-4171-B911-22EE28DC7B45}"/>
              </a:ext>
            </a:extLst>
          </p:cNvPr>
          <p:cNvSpPr/>
          <p:nvPr/>
        </p:nvSpPr>
        <p:spPr>
          <a:xfrm>
            <a:off x="4547263" y="5173435"/>
            <a:ext cx="1102659" cy="1703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Pan validation </a:t>
            </a:r>
            <a:endParaRPr lang="en-IN" sz="1000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6CB4B-D7A6-4A01-A4CA-1A2F0245FCCB}"/>
              </a:ext>
            </a:extLst>
          </p:cNvPr>
          <p:cNvSpPr/>
          <p:nvPr/>
        </p:nvSpPr>
        <p:spPr>
          <a:xfrm>
            <a:off x="4545107" y="5397744"/>
            <a:ext cx="1127760" cy="3388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Aadhar validation</a:t>
            </a:r>
            <a:endParaRPr lang="en-IN" sz="1000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436B0-6195-41C0-BDD9-EC4CF7DB84FB}"/>
              </a:ext>
            </a:extLst>
          </p:cNvPr>
          <p:cNvSpPr/>
          <p:nvPr/>
        </p:nvSpPr>
        <p:spPr>
          <a:xfrm>
            <a:off x="6224736" y="5202103"/>
            <a:ext cx="1102659" cy="1703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Pan validation </a:t>
            </a:r>
            <a:endParaRPr lang="en-IN" sz="1000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867E8-CF53-4336-BD81-6C39E57DCBBC}"/>
              </a:ext>
            </a:extLst>
          </p:cNvPr>
          <p:cNvSpPr/>
          <p:nvPr/>
        </p:nvSpPr>
        <p:spPr>
          <a:xfrm>
            <a:off x="6222580" y="5426412"/>
            <a:ext cx="1127760" cy="3388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Aadhar validation</a:t>
            </a:r>
            <a:endParaRPr lang="en-IN" sz="1000" b="1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82FA2-D2BD-4E8A-971E-299E7FAF018E}"/>
              </a:ext>
            </a:extLst>
          </p:cNvPr>
          <p:cNvSpPr/>
          <p:nvPr/>
        </p:nvSpPr>
        <p:spPr>
          <a:xfrm>
            <a:off x="7769608" y="5173435"/>
            <a:ext cx="1102659" cy="1703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Pan validation </a:t>
            </a:r>
            <a:endParaRPr lang="en-IN" sz="1000" b="1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2AB563-D49E-4B81-9719-912551A5581A}"/>
              </a:ext>
            </a:extLst>
          </p:cNvPr>
          <p:cNvSpPr/>
          <p:nvPr/>
        </p:nvSpPr>
        <p:spPr>
          <a:xfrm>
            <a:off x="7767452" y="5397744"/>
            <a:ext cx="1127760" cy="3388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/>
              <a:t>Aadhar validation</a:t>
            </a:r>
            <a:endParaRPr lang="en-IN" sz="10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96873C-E87F-4E64-8CEF-DA443C19B2DA}"/>
              </a:ext>
            </a:extLst>
          </p:cNvPr>
          <p:cNvSpPr txBox="1"/>
          <p:nvPr/>
        </p:nvSpPr>
        <p:spPr>
          <a:xfrm>
            <a:off x="4473473" y="4039108"/>
            <a:ext cx="1296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Savings Account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(package)</a:t>
            </a:r>
            <a:endParaRPr lang="en-IN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5BE013-B335-4209-B8B5-EB6E1B2F9484}"/>
              </a:ext>
            </a:extLst>
          </p:cNvPr>
          <p:cNvSpPr txBox="1"/>
          <p:nvPr/>
        </p:nvSpPr>
        <p:spPr>
          <a:xfrm>
            <a:off x="6031268" y="4043543"/>
            <a:ext cx="1296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NRE/NRO Account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(package)</a:t>
            </a:r>
            <a:endParaRPr lang="en-IN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49A90-A447-4C11-9BD0-BB94446A0015}"/>
              </a:ext>
            </a:extLst>
          </p:cNvPr>
          <p:cNvSpPr txBox="1"/>
          <p:nvPr/>
        </p:nvSpPr>
        <p:spPr>
          <a:xfrm>
            <a:off x="7612187" y="4013200"/>
            <a:ext cx="1296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FD/RD 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(package)</a:t>
            </a:r>
            <a:endParaRPr lang="en-IN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6E233E-B7D3-4CB6-8130-EB012CB0FAA8}"/>
              </a:ext>
            </a:extLst>
          </p:cNvPr>
          <p:cNvSpPr/>
          <p:nvPr/>
        </p:nvSpPr>
        <p:spPr>
          <a:xfrm>
            <a:off x="2303930" y="3300006"/>
            <a:ext cx="1461247" cy="294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Existing Native Apps</a:t>
            </a:r>
          </a:p>
          <a:p>
            <a:pPr algn="ctr"/>
            <a:r>
              <a:rPr lang="en-US" sz="11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(Android)</a:t>
            </a:r>
          </a:p>
          <a:p>
            <a:pPr algn="ctr"/>
            <a:r>
              <a:rPr lang="en-US" sz="11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(iOS)</a:t>
            </a:r>
          </a:p>
          <a:p>
            <a:pPr algn="ctr"/>
            <a:r>
              <a:rPr lang="en-US" sz="11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(Web)</a:t>
            </a:r>
            <a:endParaRPr lang="en-IN" sz="11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2962565-AF01-43CF-96DF-A3304FFA4230}"/>
              </a:ext>
            </a:extLst>
          </p:cNvPr>
          <p:cNvCxnSpPr>
            <a:stCxn id="4" idx="1"/>
            <a:endCxn id="21" idx="3"/>
          </p:cNvCxnSpPr>
          <p:nvPr/>
        </p:nvCxnSpPr>
        <p:spPr>
          <a:xfrm rot="10800000">
            <a:off x="3765177" y="4773716"/>
            <a:ext cx="530610" cy="12700"/>
          </a:xfrm>
          <a:prstGeom prst="curvedConnector3">
            <a:avLst>
              <a:gd name="adj1" fmla="val 415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4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F939D4-1C97-4FC7-BC4D-2893A05B2D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318" y="730606"/>
            <a:ext cx="10479741" cy="5966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C31D16-86EF-40C7-8CDB-625DC52D0898}"/>
              </a:ext>
            </a:extLst>
          </p:cNvPr>
          <p:cNvSpPr txBox="1"/>
          <p:nvPr/>
        </p:nvSpPr>
        <p:spPr>
          <a:xfrm>
            <a:off x="564776" y="268941"/>
            <a:ext cx="366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Supported Platforms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6BCFA-EB4D-4710-A871-29608454BD5E}"/>
              </a:ext>
            </a:extLst>
          </p:cNvPr>
          <p:cNvSpPr txBox="1"/>
          <p:nvPr/>
        </p:nvSpPr>
        <p:spPr>
          <a:xfrm>
            <a:off x="502024" y="358588"/>
            <a:ext cx="1143896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Further Scope for Optimization</a:t>
            </a:r>
          </a:p>
          <a:p>
            <a:endParaRPr lang="en-US" sz="2400" b="1" dirty="0"/>
          </a:p>
          <a:p>
            <a:r>
              <a:rPr lang="en-US" sz="2000" b="1" dirty="0">
                <a:solidFill>
                  <a:srgbClr val="002060"/>
                </a:solidFill>
              </a:rPr>
              <a:t>Deferred (or ) Lazy 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They allow apps to download additional Dart code and assets at runtime, helping reduce APK size and storage usage by loading features only when needed</a:t>
            </a:r>
            <a:endParaRPr lang="en-US" sz="2000" b="1" dirty="0"/>
          </a:p>
          <a:p>
            <a:endParaRPr lang="en-US" sz="2000" b="1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feature is currently an experimental/preview feature that is available for few platforms</a:t>
            </a:r>
          </a:p>
          <a:p>
            <a:r>
              <a:rPr lang="en-US" sz="2400" b="1" dirty="0"/>
              <a:t>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1726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</TotalTime>
  <Words>456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SNARAYANA</dc:creator>
  <cp:lastModifiedBy>SNARAYANA</cp:lastModifiedBy>
  <cp:revision>32</cp:revision>
  <dcterms:created xsi:type="dcterms:W3CDTF">2024-10-19T18:23:13Z</dcterms:created>
  <dcterms:modified xsi:type="dcterms:W3CDTF">2024-10-20T16:52:39Z</dcterms:modified>
</cp:coreProperties>
</file>