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C0626E-E302-4846-BBE3-30BD05DD1AFA}">
  <a:tblStyle styleId="{5DC0626E-E302-4846-BBE3-30BD05DD1AF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92" Type="http://schemas.openxmlformats.org/officeDocument/2006/relationships/slide" Target="slides/slide87.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87" name="Google Shape;287;p32: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52" name="Shape 52"/>
        <p:cNvGrpSpPr/>
        <p:nvPr/>
      </p:nvGrpSpPr>
      <p:grpSpPr>
        <a:xfrm>
          <a:off x="0" y="0"/>
          <a:ext cx="0" cy="0"/>
          <a:chOff x="0" y="0"/>
          <a:chExt cx="0" cy="0"/>
        </a:xfrm>
      </p:grpSpPr>
      <p:sp>
        <p:nvSpPr>
          <p:cNvPr id="53" name="Google Shape;53;p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p:nvPr>
            <p:ph idx="2" type="clipArt"/>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www.seikofiber.com/images/intro/fiberstrands.jpg" TargetMode="External"/><Relationship Id="rId4" Type="http://schemas.openxmlformats.org/officeDocument/2006/relationships/image" Target="../media/image16.jpg"/><Relationship Id="rId5" Type="http://schemas.openxmlformats.org/officeDocument/2006/relationships/image" Target="../media/image2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18.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2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33.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8.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 Id="rId3" Type="http://schemas.openxmlformats.org/officeDocument/2006/relationships/image" Target="../media/image26.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image" Target="../media/image2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 Id="rId3" Type="http://schemas.openxmlformats.org/officeDocument/2006/relationships/image" Target="../media/image3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 Id="rId3" Type="http://schemas.openxmlformats.org/officeDocument/2006/relationships/image" Target="../media/image3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0.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 Id="rId3" Type="http://schemas.openxmlformats.org/officeDocument/2006/relationships/image" Target="../media/image37.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 Id="rId3" Type="http://schemas.openxmlformats.org/officeDocument/2006/relationships/image" Target="../media/image4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524000" y="2358886"/>
            <a:ext cx="9144000" cy="1070113"/>
          </a:xfrm>
          <a:prstGeom prst="rect">
            <a:avLst/>
          </a:prstGeom>
          <a:solidFill>
            <a:srgbClr val="002060"/>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solidFill>
                  <a:schemeClr val="lt1"/>
                </a:solidFill>
              </a:rPr>
              <a:t>Applied Physics</a:t>
            </a:r>
            <a:endParaRPr/>
          </a:p>
        </p:txBody>
      </p:sp>
      <p:sp>
        <p:nvSpPr>
          <p:cNvPr id="96" name="Google Shape;96;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Unit 4: LASERS AND FIBER OPTICS</a:t>
            </a:r>
            <a:endParaRPr/>
          </a:p>
          <a:p>
            <a:pPr indent="0" lvl="0" marL="0" rtl="0" algn="ctr">
              <a:lnSpc>
                <a:spcPct val="90000"/>
              </a:lnSpc>
              <a:spcBef>
                <a:spcPts val="1000"/>
              </a:spcBef>
              <a:spcAft>
                <a:spcPts val="0"/>
              </a:spcAft>
              <a:buClr>
                <a:schemeClr val="dk1"/>
              </a:buClr>
              <a:buSzPts val="2400"/>
              <a:buNone/>
            </a:pPr>
            <a:r>
              <a:rPr lang="en-US"/>
              <a:t>Dr. G. Patrick</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54" name="Google Shape;15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Mono- chromaticity: one specific colour</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5" name="Google Shape;155;p23"/>
          <p:cNvPicPr preferRelativeResize="0"/>
          <p:nvPr/>
        </p:nvPicPr>
        <p:blipFill rotWithShape="1">
          <a:blip r:embed="rId3">
            <a:alphaModFix/>
          </a:blip>
          <a:srcRect b="0" l="0" r="0" t="0"/>
          <a:stretch/>
        </p:blipFill>
        <p:spPr>
          <a:xfrm>
            <a:off x="3352800" y="2514600"/>
            <a:ext cx="5613400" cy="36083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61" name="Google Shape;16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Coherent</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pic>
        <p:nvPicPr>
          <p:cNvPr id="162" name="Google Shape;162;p24"/>
          <p:cNvPicPr preferRelativeResize="0"/>
          <p:nvPr/>
        </p:nvPicPr>
        <p:blipFill rotWithShape="1">
          <a:blip r:embed="rId3">
            <a:alphaModFix/>
          </a:blip>
          <a:srcRect b="0" l="0" r="0" t="0"/>
          <a:stretch/>
        </p:blipFill>
        <p:spPr>
          <a:xfrm>
            <a:off x="3810001" y="2147889"/>
            <a:ext cx="5300663" cy="397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68" name="Google Shape;16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69" name="Google Shape;169;p25"/>
          <p:cNvPicPr preferRelativeResize="0"/>
          <p:nvPr/>
        </p:nvPicPr>
        <p:blipFill rotWithShape="1">
          <a:blip r:embed="rId3">
            <a:alphaModFix/>
          </a:blip>
          <a:srcRect b="0" l="0" r="0" t="0"/>
          <a:stretch/>
        </p:blipFill>
        <p:spPr>
          <a:xfrm>
            <a:off x="2743200" y="1825625"/>
            <a:ext cx="6248400" cy="4448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75" name="Google Shape;17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  Coherence</a:t>
            </a:r>
            <a:endParaRPr/>
          </a:p>
          <a:p>
            <a:pPr indent="-228600" lvl="0" marL="228600" rtl="0" algn="l">
              <a:lnSpc>
                <a:spcPct val="90000"/>
              </a:lnSpc>
              <a:spcBef>
                <a:spcPts val="1000"/>
              </a:spcBef>
              <a:spcAft>
                <a:spcPts val="0"/>
              </a:spcAft>
              <a:buClr>
                <a:schemeClr val="dk1"/>
              </a:buClr>
              <a:buSzPts val="2800"/>
              <a:buChar char="•"/>
            </a:pPr>
            <a:r>
              <a:rPr b="1" lang="en-US"/>
              <a:t> </a:t>
            </a:r>
            <a:r>
              <a:rPr lang="en-US"/>
              <a:t>If any wave appears as pure sine wave for longtime and infinite space, then it is said to be perfectly coherent.  </a:t>
            </a:r>
            <a:endParaRPr/>
          </a:p>
          <a:p>
            <a:pPr indent="-228600" lvl="0" marL="228600" rtl="0" algn="l">
              <a:lnSpc>
                <a:spcPct val="90000"/>
              </a:lnSpc>
              <a:spcBef>
                <a:spcPts val="1000"/>
              </a:spcBef>
              <a:spcAft>
                <a:spcPts val="0"/>
              </a:spcAft>
              <a:buClr>
                <a:schemeClr val="dk1"/>
              </a:buClr>
              <a:buSzPts val="2800"/>
              <a:buChar char="•"/>
            </a:pPr>
            <a:r>
              <a:rPr lang="en-US"/>
              <a:t>Practically, no wave is perfectly coherent including lasers. But compared to other light sources, lasers have high degree of coherence because all the energy is concentrated within the small region. There are two independent concepts of coherence. </a:t>
            </a:r>
            <a:endParaRPr/>
          </a:p>
          <a:p>
            <a:pPr indent="-228600" lvl="0" marL="228600" rtl="0" algn="l">
              <a:lnSpc>
                <a:spcPct val="90000"/>
              </a:lnSpc>
              <a:spcBef>
                <a:spcPts val="1000"/>
              </a:spcBef>
              <a:spcAft>
                <a:spcPts val="0"/>
              </a:spcAft>
              <a:buClr>
                <a:schemeClr val="dk1"/>
              </a:buClr>
              <a:buSzPts val="2800"/>
              <a:buChar char="•"/>
            </a:pPr>
            <a:r>
              <a:rPr lang="en-US"/>
              <a:t>i) Temporal coherence (criteria of time)</a:t>
            </a:r>
            <a:endParaRPr/>
          </a:p>
          <a:p>
            <a:pPr indent="-228600" lvl="0" marL="228600" rtl="0" algn="l">
              <a:lnSpc>
                <a:spcPct val="90000"/>
              </a:lnSpc>
              <a:spcBef>
                <a:spcPts val="1000"/>
              </a:spcBef>
              <a:spcAft>
                <a:spcPts val="0"/>
              </a:spcAft>
              <a:buClr>
                <a:schemeClr val="dk1"/>
              </a:buClr>
              <a:buSzPts val="2800"/>
              <a:buChar char="•"/>
            </a:pPr>
            <a:r>
              <a:rPr lang="en-US"/>
              <a:t>ii) Spatial coherence (criteria of space)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838200" y="365125"/>
            <a:ext cx="10515600" cy="1529936"/>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Applications of Laser</a:t>
            </a:r>
            <a:endParaRPr/>
          </a:p>
        </p:txBody>
      </p:sp>
      <p:pic>
        <p:nvPicPr>
          <p:cNvPr id="181" name="Google Shape;181;p27"/>
          <p:cNvPicPr preferRelativeResize="0"/>
          <p:nvPr>
            <p:ph idx="1" type="body"/>
          </p:nvPr>
        </p:nvPicPr>
        <p:blipFill rotWithShape="1">
          <a:blip r:embed="rId3">
            <a:alphaModFix/>
          </a:blip>
          <a:srcRect b="0" l="0" r="0" t="0"/>
          <a:stretch/>
        </p:blipFill>
        <p:spPr>
          <a:xfrm>
            <a:off x="3429000" y="2120347"/>
            <a:ext cx="5562600" cy="42153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Applications of Laser</a:t>
            </a:r>
            <a:endParaRPr/>
          </a:p>
        </p:txBody>
      </p:sp>
      <p:sp>
        <p:nvSpPr>
          <p:cNvPr id="187" name="Google Shape;18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Font typeface="Calibri"/>
              <a:buNone/>
            </a:pPr>
            <a:r>
              <a:rPr b="1" lang="en-US"/>
              <a:t>     Communication:</a:t>
            </a:r>
            <a:endParaRPr/>
          </a:p>
          <a:p>
            <a:pPr indent="-228600" lvl="0" marL="228600" rtl="0" algn="l">
              <a:lnSpc>
                <a:spcPct val="90000"/>
              </a:lnSpc>
              <a:spcBef>
                <a:spcPts val="1000"/>
              </a:spcBef>
              <a:spcAft>
                <a:spcPts val="0"/>
              </a:spcAft>
              <a:buClr>
                <a:schemeClr val="dk1"/>
              </a:buClr>
              <a:buSzPct val="100000"/>
              <a:buChar char="•"/>
            </a:pPr>
            <a:r>
              <a:rPr lang="en-US"/>
              <a:t>Lasers are used in optical communications, due to large band width.</a:t>
            </a:r>
            <a:endParaRPr/>
          </a:p>
          <a:p>
            <a:pPr indent="-228600" lvl="0" marL="228600" rtl="0" algn="l">
              <a:lnSpc>
                <a:spcPct val="90000"/>
              </a:lnSpc>
              <a:spcBef>
                <a:spcPts val="1000"/>
              </a:spcBef>
              <a:spcAft>
                <a:spcPts val="0"/>
              </a:spcAft>
              <a:buClr>
                <a:schemeClr val="dk1"/>
              </a:buClr>
              <a:buSzPct val="100000"/>
              <a:buChar char="•"/>
            </a:pPr>
            <a:r>
              <a:rPr lang="en-US"/>
              <a:t>The laser beam can be used for the communication between  earth &amp; moon (or) other satellites due to the narrow angular spread.</a:t>
            </a:r>
            <a:endParaRPr/>
          </a:p>
          <a:p>
            <a:pPr indent="-228600" lvl="0" marL="228600" rtl="0" algn="l">
              <a:lnSpc>
                <a:spcPct val="90000"/>
              </a:lnSpc>
              <a:spcBef>
                <a:spcPts val="1000"/>
              </a:spcBef>
              <a:spcAft>
                <a:spcPts val="0"/>
              </a:spcAft>
              <a:buClr>
                <a:schemeClr val="dk1"/>
              </a:buClr>
              <a:buSzPct val="100000"/>
              <a:buChar char="•"/>
            </a:pPr>
            <a:r>
              <a:rPr lang="en-US"/>
              <a:t>Used to establish communication between submarines i.e. under water communication.</a:t>
            </a:r>
            <a:endParaRPr/>
          </a:p>
          <a:p>
            <a:pPr indent="-228600" lvl="0" marL="228600" rtl="0" algn="l">
              <a:lnSpc>
                <a:spcPct val="90000"/>
              </a:lnSpc>
              <a:spcBef>
                <a:spcPts val="1000"/>
              </a:spcBef>
              <a:spcAft>
                <a:spcPts val="0"/>
              </a:spcAft>
              <a:buClr>
                <a:schemeClr val="dk1"/>
              </a:buClr>
              <a:buSzPct val="100000"/>
              <a:buFont typeface="Calibri"/>
              <a:buNone/>
            </a:pPr>
            <a:r>
              <a:rPr b="1" lang="en-US"/>
              <a:t>      Medical:</a:t>
            </a:r>
            <a:endParaRPr/>
          </a:p>
          <a:p>
            <a:pPr indent="-228600" lvl="0" marL="228600" rtl="0" algn="l">
              <a:lnSpc>
                <a:spcPct val="90000"/>
              </a:lnSpc>
              <a:spcBef>
                <a:spcPts val="1000"/>
              </a:spcBef>
              <a:spcAft>
                <a:spcPts val="0"/>
              </a:spcAft>
              <a:buClr>
                <a:schemeClr val="dk1"/>
              </a:buClr>
              <a:buSzPct val="100000"/>
              <a:buChar char="•"/>
            </a:pPr>
            <a:r>
              <a:rPr lang="en-US"/>
              <a:t>For removal of Cataract.</a:t>
            </a:r>
            <a:endParaRPr/>
          </a:p>
          <a:p>
            <a:pPr indent="-228600" lvl="0" marL="228600" rtl="0" algn="l">
              <a:lnSpc>
                <a:spcPct val="90000"/>
              </a:lnSpc>
              <a:spcBef>
                <a:spcPts val="1000"/>
              </a:spcBef>
              <a:spcAft>
                <a:spcPts val="0"/>
              </a:spcAft>
              <a:buClr>
                <a:schemeClr val="dk1"/>
              </a:buClr>
              <a:buSzPct val="100000"/>
              <a:buChar char="•"/>
            </a:pPr>
            <a:r>
              <a:rPr lang="en-US"/>
              <a:t>Used to detect and remove stones in kidneys.</a:t>
            </a:r>
            <a:endParaRPr/>
          </a:p>
          <a:p>
            <a:pPr indent="-228600" lvl="0" marL="228600" rtl="0" algn="l">
              <a:lnSpc>
                <a:spcPct val="90000"/>
              </a:lnSpc>
              <a:spcBef>
                <a:spcPts val="1000"/>
              </a:spcBef>
              <a:spcAft>
                <a:spcPts val="0"/>
              </a:spcAft>
              <a:buClr>
                <a:schemeClr val="dk1"/>
              </a:buClr>
              <a:buSzPct val="100000"/>
              <a:buChar char="•"/>
            </a:pPr>
            <a:r>
              <a:rPr lang="en-US"/>
              <a:t>Used to detect tumors in brain.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Applications of Laser</a:t>
            </a:r>
            <a:endParaRPr/>
          </a:p>
        </p:txBody>
      </p:sp>
      <p:sp>
        <p:nvSpPr>
          <p:cNvPr id="193" name="Google Shape;19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b="1" lang="en-US"/>
              <a:t>   Industry:</a:t>
            </a:r>
            <a:endParaRPr/>
          </a:p>
          <a:p>
            <a:pPr indent="-228600" lvl="0" marL="228600" rtl="0" algn="l">
              <a:lnSpc>
                <a:spcPct val="90000"/>
              </a:lnSpc>
              <a:spcBef>
                <a:spcPts val="1000"/>
              </a:spcBef>
              <a:spcAft>
                <a:spcPts val="0"/>
              </a:spcAft>
              <a:buClr>
                <a:schemeClr val="dk1"/>
              </a:buClr>
              <a:buSzPts val="2800"/>
              <a:buChar char="•"/>
            </a:pPr>
            <a:r>
              <a:rPr lang="en-US"/>
              <a:t>Welding</a:t>
            </a:r>
            <a:endParaRPr/>
          </a:p>
          <a:p>
            <a:pPr indent="-228600" lvl="0" marL="228600" rtl="0" algn="l">
              <a:lnSpc>
                <a:spcPct val="90000"/>
              </a:lnSpc>
              <a:spcBef>
                <a:spcPts val="1000"/>
              </a:spcBef>
              <a:spcAft>
                <a:spcPts val="0"/>
              </a:spcAft>
              <a:buClr>
                <a:schemeClr val="dk1"/>
              </a:buClr>
              <a:buSzPts val="2800"/>
              <a:buChar char="•"/>
            </a:pPr>
            <a:r>
              <a:rPr lang="en-US"/>
              <a:t>Cutting</a:t>
            </a:r>
            <a:endParaRPr/>
          </a:p>
          <a:p>
            <a:pPr indent="-228600" lvl="0" marL="228600" rtl="0" algn="l">
              <a:lnSpc>
                <a:spcPct val="90000"/>
              </a:lnSpc>
              <a:spcBef>
                <a:spcPts val="1000"/>
              </a:spcBef>
              <a:spcAft>
                <a:spcPts val="0"/>
              </a:spcAft>
              <a:buClr>
                <a:schemeClr val="dk1"/>
              </a:buClr>
              <a:buSzPts val="2800"/>
              <a:buChar char="•"/>
            </a:pPr>
            <a:r>
              <a:rPr lang="en-US"/>
              <a:t>Drilling</a:t>
            </a:r>
            <a:endParaRPr/>
          </a:p>
          <a:p>
            <a:pPr indent="-228600" lvl="0" marL="228600" rtl="0" algn="l">
              <a:lnSpc>
                <a:spcPct val="90000"/>
              </a:lnSpc>
              <a:spcBef>
                <a:spcPts val="1000"/>
              </a:spcBef>
              <a:spcAft>
                <a:spcPts val="0"/>
              </a:spcAft>
              <a:buClr>
                <a:schemeClr val="dk1"/>
              </a:buClr>
              <a:buSzPts val="2800"/>
              <a:buFont typeface="Calibri"/>
              <a:buNone/>
            </a:pPr>
            <a:r>
              <a:rPr b="1" lang="en-US" u="sng"/>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199" name="Google Shape;19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   In a collection of atoms, all three transition processes occur simultaneously:</a:t>
            </a:r>
            <a:endParaRPr/>
          </a:p>
          <a:p>
            <a:pPr indent="-228600" lvl="0" marL="228600" rtl="0" algn="l">
              <a:lnSpc>
                <a:spcPct val="90000"/>
              </a:lnSpc>
              <a:spcBef>
                <a:spcPts val="1000"/>
              </a:spcBef>
              <a:spcAft>
                <a:spcPts val="0"/>
              </a:spcAft>
              <a:buClr>
                <a:schemeClr val="dk1"/>
              </a:buClr>
              <a:buSzPts val="2800"/>
              <a:buFont typeface="Calibri"/>
              <a:buNone/>
            </a:pPr>
            <a:r>
              <a:rPr lang="en-US"/>
              <a:t>   Transitions:</a:t>
            </a:r>
            <a:endParaRPr/>
          </a:p>
          <a:p>
            <a:pPr indent="-228600" lvl="0" marL="228600" rtl="0" algn="l">
              <a:lnSpc>
                <a:spcPct val="90000"/>
              </a:lnSpc>
              <a:spcBef>
                <a:spcPts val="1000"/>
              </a:spcBef>
              <a:spcAft>
                <a:spcPts val="0"/>
              </a:spcAft>
              <a:buClr>
                <a:schemeClr val="dk1"/>
              </a:buClr>
              <a:buSzPts val="2800"/>
              <a:buChar char="•"/>
            </a:pPr>
            <a:r>
              <a:rPr lang="en-US"/>
              <a:t>Absorption or Stimulated absorption(upward transition)</a:t>
            </a:r>
            <a:endParaRPr/>
          </a:p>
          <a:p>
            <a:pPr indent="-228600" lvl="0" marL="228600" rtl="0" algn="l">
              <a:lnSpc>
                <a:spcPct val="90000"/>
              </a:lnSpc>
              <a:spcBef>
                <a:spcPts val="1000"/>
              </a:spcBef>
              <a:spcAft>
                <a:spcPts val="0"/>
              </a:spcAft>
              <a:buClr>
                <a:schemeClr val="dk1"/>
              </a:buClr>
              <a:buSzPts val="2800"/>
              <a:buChar char="•"/>
            </a:pPr>
            <a:r>
              <a:rPr lang="en-US"/>
              <a:t>Spontaneous emission (downward transition)</a:t>
            </a:r>
            <a:endParaRPr/>
          </a:p>
          <a:p>
            <a:pPr indent="-228600" lvl="0" marL="228600" rtl="0" algn="l">
              <a:lnSpc>
                <a:spcPct val="90000"/>
              </a:lnSpc>
              <a:spcBef>
                <a:spcPts val="1000"/>
              </a:spcBef>
              <a:spcAft>
                <a:spcPts val="0"/>
              </a:spcAft>
              <a:buClr>
                <a:schemeClr val="dk1"/>
              </a:buClr>
              <a:buSzPts val="2800"/>
              <a:buChar char="•"/>
            </a:pPr>
            <a:r>
              <a:rPr lang="en-US"/>
              <a:t>Stimulated emission (downward transition)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205" name="Google Shape;205;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Let </a:t>
            </a:r>
            <a:endParaRPr/>
          </a:p>
          <a:p>
            <a:pPr indent="-228600" lvl="0" marL="228600" rtl="0" algn="l">
              <a:lnSpc>
                <a:spcPct val="90000"/>
              </a:lnSpc>
              <a:spcBef>
                <a:spcPts val="1000"/>
              </a:spcBef>
              <a:spcAft>
                <a:spcPts val="0"/>
              </a:spcAft>
              <a:buClr>
                <a:schemeClr val="dk1"/>
              </a:buClr>
              <a:buSzPts val="2800"/>
              <a:buChar char="•"/>
            </a:pPr>
            <a:r>
              <a:rPr lang="en-US"/>
              <a:t>N</a:t>
            </a:r>
            <a:r>
              <a:rPr baseline="-25000" lang="en-US"/>
              <a:t>1</a:t>
            </a:r>
            <a:r>
              <a:rPr lang="en-US"/>
              <a:t> = number of atoms per unit volume with energy E</a:t>
            </a:r>
            <a:r>
              <a:rPr baseline="-25000" lang="en-US"/>
              <a:t>1.</a:t>
            </a:r>
            <a:endParaRPr/>
          </a:p>
          <a:p>
            <a:pPr indent="-228600" lvl="0" marL="228600" rtl="0" algn="l">
              <a:lnSpc>
                <a:spcPct val="90000"/>
              </a:lnSpc>
              <a:spcBef>
                <a:spcPts val="1000"/>
              </a:spcBef>
              <a:spcAft>
                <a:spcPts val="0"/>
              </a:spcAft>
              <a:buClr>
                <a:schemeClr val="dk1"/>
              </a:buClr>
              <a:buSzPts val="2800"/>
              <a:buChar char="•"/>
            </a:pPr>
            <a:r>
              <a:rPr lang="en-US"/>
              <a:t>N</a:t>
            </a:r>
            <a:r>
              <a:rPr baseline="-25000" lang="en-US"/>
              <a:t>2</a:t>
            </a:r>
            <a:r>
              <a:rPr lang="en-US"/>
              <a:t> = number of atoms per unit volume with energy E</a:t>
            </a:r>
            <a:r>
              <a:rPr baseline="-25000" lang="en-US"/>
              <a:t>2.</a:t>
            </a:r>
            <a:endParaRPr/>
          </a:p>
          <a:p>
            <a:pPr indent="-228600" lvl="0" marL="228600" rtl="0" algn="l">
              <a:lnSpc>
                <a:spcPct val="90000"/>
              </a:lnSpc>
              <a:spcBef>
                <a:spcPts val="1000"/>
              </a:spcBef>
              <a:spcAft>
                <a:spcPts val="0"/>
              </a:spcAft>
              <a:buClr>
                <a:schemeClr val="dk1"/>
              </a:buClr>
              <a:buSzPts val="2800"/>
              <a:buChar char="•"/>
            </a:pPr>
            <a:r>
              <a:rPr lang="en-US"/>
              <a:t>u(ט) = energy density of interacting photons.</a:t>
            </a:r>
            <a:endParaRPr/>
          </a:p>
          <a:p>
            <a:pPr indent="-228600" lvl="0" marL="228600" rtl="0" algn="l">
              <a:lnSpc>
                <a:spcPct val="90000"/>
              </a:lnSpc>
              <a:spcBef>
                <a:spcPts val="1000"/>
              </a:spcBef>
              <a:spcAft>
                <a:spcPts val="0"/>
              </a:spcAft>
              <a:buClr>
                <a:schemeClr val="dk1"/>
              </a:buClr>
              <a:buSzPts val="2800"/>
              <a:buFont typeface="Calibri"/>
              <a:buNone/>
            </a:pPr>
            <a:r>
              <a:rPr lang="en-US"/>
              <a:t>    When these photons interact with atoms both upward(absorption) and downward (stimulated emission) transition occur.</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211" name="Google Shape;2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Upward transition</a:t>
            </a:r>
            <a:endParaRPr/>
          </a:p>
          <a:p>
            <a:pPr indent="-228600" lvl="0" marL="228600" rtl="0" algn="l">
              <a:lnSpc>
                <a:spcPct val="90000"/>
              </a:lnSpc>
              <a:spcBef>
                <a:spcPts val="1000"/>
              </a:spcBef>
              <a:spcAft>
                <a:spcPts val="0"/>
              </a:spcAft>
              <a:buClr>
                <a:schemeClr val="dk1"/>
              </a:buClr>
              <a:buSzPts val="2800"/>
              <a:buFont typeface="Calibri"/>
              <a:buNone/>
            </a:pPr>
            <a:r>
              <a:rPr lang="en-US"/>
              <a:t>  Stimulated  absorption rate </a:t>
            </a:r>
            <a:r>
              <a:rPr baseline="-25000" lang="en-US"/>
              <a:t> </a:t>
            </a:r>
            <a:r>
              <a:rPr lang="en-US"/>
              <a:t>= N</a:t>
            </a:r>
            <a:r>
              <a:rPr baseline="-25000" lang="en-US"/>
              <a:t>1 </a:t>
            </a:r>
            <a:r>
              <a:rPr lang="en-US"/>
              <a:t>u(ט) B</a:t>
            </a:r>
            <a:r>
              <a:rPr baseline="-25000" lang="en-US"/>
              <a:t>12 </a:t>
            </a:r>
            <a:endParaRPr/>
          </a:p>
          <a:p>
            <a:pPr indent="-228600" lvl="0" marL="228600" rtl="0" algn="l">
              <a:lnSpc>
                <a:spcPct val="90000"/>
              </a:lnSpc>
              <a:spcBef>
                <a:spcPts val="1000"/>
              </a:spcBef>
              <a:spcAft>
                <a:spcPts val="0"/>
              </a:spcAft>
              <a:buClr>
                <a:schemeClr val="dk1"/>
              </a:buClr>
              <a:buSzPts val="2800"/>
              <a:buFont typeface="Calibri"/>
              <a:buNone/>
            </a:pPr>
            <a:r>
              <a:rPr baseline="-25000" lang="en-US"/>
              <a:t>   </a:t>
            </a:r>
            <a:r>
              <a:rPr lang="en-US"/>
              <a:t>Where </a:t>
            </a:r>
            <a:r>
              <a:rPr baseline="-25000" lang="en-US"/>
              <a:t> </a:t>
            </a:r>
            <a:r>
              <a:rPr lang="en-US"/>
              <a:t>B</a:t>
            </a:r>
            <a:r>
              <a:rPr baseline="-25000" lang="en-US"/>
              <a:t>12  </a:t>
            </a:r>
            <a:r>
              <a:rPr lang="en-US"/>
              <a:t>is the Einstein coefficient of stimulated absorption.</a:t>
            </a:r>
            <a:endParaRPr/>
          </a:p>
          <a:p>
            <a:pPr indent="-228600" lvl="0" marL="228600" rtl="0" algn="l">
              <a:lnSpc>
                <a:spcPct val="90000"/>
              </a:lnSpc>
              <a:spcBef>
                <a:spcPts val="1000"/>
              </a:spcBef>
              <a:spcAft>
                <a:spcPts val="0"/>
              </a:spcAft>
              <a:buClr>
                <a:schemeClr val="dk1"/>
              </a:buClr>
              <a:buSzPts val="2800"/>
              <a:buChar char="•"/>
            </a:pPr>
            <a:r>
              <a:rPr b="1" lang="en-US"/>
              <a:t>Downward transition</a:t>
            </a:r>
            <a:endParaRPr/>
          </a:p>
          <a:p>
            <a:pPr indent="-228600" lvl="0" marL="228600" rtl="0" algn="l">
              <a:lnSpc>
                <a:spcPct val="90000"/>
              </a:lnSpc>
              <a:spcBef>
                <a:spcPts val="1000"/>
              </a:spcBef>
              <a:spcAft>
                <a:spcPts val="0"/>
              </a:spcAft>
              <a:buClr>
                <a:schemeClr val="dk1"/>
              </a:buClr>
              <a:buSzPts val="2800"/>
              <a:buFont typeface="Calibri"/>
              <a:buNone/>
            </a:pPr>
            <a:r>
              <a:rPr b="1" lang="en-US"/>
              <a:t>   </a:t>
            </a:r>
            <a:r>
              <a:rPr lang="en-US"/>
              <a:t>The excited atoms may come down either by spontaneous emission or stimulated emission.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1762539" y="1099930"/>
            <a:ext cx="9329531" cy="449129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Lasers:</a:t>
            </a:r>
            <a:r>
              <a:rPr b="0" i="0" lang="en-US" sz="2400" u="none" cap="none" strike="noStrike">
                <a:solidFill>
                  <a:schemeClr val="dk1"/>
                </a:solidFill>
                <a:latin typeface="Times New Roman"/>
                <a:ea typeface="Times New Roman"/>
                <a:cs typeface="Times New Roman"/>
                <a:sym typeface="Times New Roman"/>
              </a:rPr>
              <a:t> Introduction, Characteristics of lasers, Einstein coefficients, Resonating cavity, Active medium-Meta stable state, Pumping, Population inversion, Construction and working of Ruby laser and He-Ne laser, Applications of lasers.</a:t>
            </a:r>
            <a:endParaRPr/>
          </a:p>
          <a:p>
            <a:pPr indent="0" lvl="0" marL="0" marR="0" rtl="0" algn="just">
              <a:lnSpc>
                <a:spcPct val="115000"/>
              </a:lnSpc>
              <a:spcBef>
                <a:spcPts val="10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None/>
            </a:pPr>
            <a:r>
              <a:rPr b="1" i="0" lang="en-US" sz="2400" u="none" cap="none" strike="noStrike">
                <a:solidFill>
                  <a:schemeClr val="dk1"/>
                </a:solidFill>
                <a:latin typeface="Times New Roman"/>
                <a:ea typeface="Times New Roman"/>
                <a:cs typeface="Times New Roman"/>
                <a:sym typeface="Times New Roman"/>
              </a:rPr>
              <a:t>  Fiber Optics:</a:t>
            </a:r>
            <a:r>
              <a:rPr b="0" i="0" lang="en-US" sz="2400" u="none" cap="none" strike="noStrike">
                <a:solidFill>
                  <a:schemeClr val="dk1"/>
                </a:solidFill>
                <a:latin typeface="Times New Roman"/>
                <a:ea typeface="Times New Roman"/>
                <a:cs typeface="Times New Roman"/>
                <a:sym typeface="Times New Roman"/>
              </a:rPr>
              <a:t> Introduction, Principle and Structure of an optical fiber, Basic components in optical fiber communication system, Comparison of optical fibers over conventional cables, Acceptance angle-Numerical aperture, Types of optical fibers, Losses associated with optical fibers, Applications of optical fibers.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217" name="Google Shape;21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b="1" lang="en-US"/>
              <a:t>   Downward transition</a:t>
            </a:r>
            <a:endParaRPr/>
          </a:p>
          <a:p>
            <a:pPr indent="-228600" lvl="0" marL="228600" rtl="0" algn="l">
              <a:lnSpc>
                <a:spcPct val="90000"/>
              </a:lnSpc>
              <a:spcBef>
                <a:spcPts val="1000"/>
              </a:spcBef>
              <a:spcAft>
                <a:spcPts val="0"/>
              </a:spcAft>
              <a:buClr>
                <a:schemeClr val="dk1"/>
              </a:buClr>
              <a:buSzPts val="2800"/>
              <a:buChar char="•"/>
            </a:pPr>
            <a:r>
              <a:rPr lang="en-US"/>
              <a:t>By spontaneous emission</a:t>
            </a:r>
            <a:endParaRPr/>
          </a:p>
          <a:p>
            <a:pPr indent="-228600" lvl="0" marL="228600" rtl="0" algn="l">
              <a:lnSpc>
                <a:spcPct val="90000"/>
              </a:lnSpc>
              <a:spcBef>
                <a:spcPts val="1000"/>
              </a:spcBef>
              <a:spcAft>
                <a:spcPts val="0"/>
              </a:spcAft>
              <a:buClr>
                <a:schemeClr val="dk1"/>
              </a:buClr>
              <a:buSzPts val="2800"/>
              <a:buFont typeface="Calibri"/>
              <a:buNone/>
            </a:pPr>
            <a:r>
              <a:rPr lang="en-US"/>
              <a:t>    Spontaneous emission rate = N</a:t>
            </a:r>
            <a:r>
              <a:rPr baseline="-25000" lang="en-US"/>
              <a:t>2</a:t>
            </a:r>
            <a:r>
              <a:rPr lang="en-US"/>
              <a:t> A</a:t>
            </a:r>
            <a:r>
              <a:rPr baseline="-25000" lang="en-US"/>
              <a:t>21</a:t>
            </a:r>
            <a:endParaRPr/>
          </a:p>
          <a:p>
            <a:pPr indent="-228600" lvl="0" marL="228600" rtl="0" algn="l">
              <a:lnSpc>
                <a:spcPct val="90000"/>
              </a:lnSpc>
              <a:spcBef>
                <a:spcPts val="1000"/>
              </a:spcBef>
              <a:spcAft>
                <a:spcPts val="0"/>
              </a:spcAft>
              <a:buClr>
                <a:schemeClr val="dk1"/>
              </a:buClr>
              <a:buSzPts val="2800"/>
              <a:buFont typeface="Calibri"/>
              <a:buNone/>
            </a:pPr>
            <a:r>
              <a:rPr lang="en-US"/>
              <a:t>       Where A</a:t>
            </a:r>
            <a:r>
              <a:rPr baseline="-25000" lang="en-US"/>
              <a:t>21 </a:t>
            </a:r>
            <a:r>
              <a:rPr lang="en-US"/>
              <a:t> is the Einstein coefficient for  spontaneous emission.</a:t>
            </a:r>
            <a:endParaRPr/>
          </a:p>
          <a:p>
            <a:pPr indent="-228600" lvl="0" marL="228600" rtl="0" algn="l">
              <a:lnSpc>
                <a:spcPct val="90000"/>
              </a:lnSpc>
              <a:spcBef>
                <a:spcPts val="1000"/>
              </a:spcBef>
              <a:spcAft>
                <a:spcPts val="0"/>
              </a:spcAft>
              <a:buClr>
                <a:schemeClr val="dk1"/>
              </a:buClr>
              <a:buSzPts val="2800"/>
              <a:buChar char="•"/>
            </a:pPr>
            <a:r>
              <a:rPr lang="en-US"/>
              <a:t>By Stimulated emission</a:t>
            </a:r>
            <a:endParaRPr/>
          </a:p>
          <a:p>
            <a:pPr indent="-228600" lvl="0" marL="228600" rtl="0" algn="l">
              <a:lnSpc>
                <a:spcPct val="90000"/>
              </a:lnSpc>
              <a:spcBef>
                <a:spcPts val="1000"/>
              </a:spcBef>
              <a:spcAft>
                <a:spcPts val="0"/>
              </a:spcAft>
              <a:buClr>
                <a:schemeClr val="dk1"/>
              </a:buClr>
              <a:buSzPts val="2800"/>
              <a:buFont typeface="Calibri"/>
              <a:buNone/>
            </a:pPr>
            <a:r>
              <a:rPr lang="en-US"/>
              <a:t> Stimulated emission rate =  N</a:t>
            </a:r>
            <a:r>
              <a:rPr baseline="-25000" lang="en-US"/>
              <a:t>2 </a:t>
            </a:r>
            <a:r>
              <a:rPr lang="en-US"/>
              <a:t>u(ט) B</a:t>
            </a:r>
            <a:r>
              <a:rPr baseline="-25000" lang="en-US"/>
              <a:t>21</a:t>
            </a:r>
            <a:endParaRPr/>
          </a:p>
          <a:p>
            <a:pPr indent="-228600" lvl="0" marL="228600" rtl="0" algn="l">
              <a:lnSpc>
                <a:spcPct val="90000"/>
              </a:lnSpc>
              <a:spcBef>
                <a:spcPts val="1000"/>
              </a:spcBef>
              <a:spcAft>
                <a:spcPts val="0"/>
              </a:spcAft>
              <a:buClr>
                <a:schemeClr val="dk1"/>
              </a:buClr>
              <a:buSzPts val="2800"/>
              <a:buFont typeface="Calibri"/>
              <a:buNone/>
            </a:pPr>
            <a:r>
              <a:rPr baseline="-25000" lang="en-US"/>
              <a:t> </a:t>
            </a:r>
            <a:r>
              <a:rPr lang="en-US"/>
              <a:t>Where B</a:t>
            </a:r>
            <a:r>
              <a:rPr baseline="-25000" lang="en-US"/>
              <a:t>21 </a:t>
            </a:r>
            <a:r>
              <a:rPr lang="en-US"/>
              <a:t> is the Einstein coefficient for Stimulated emission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223" name="Google Shape;2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Under  thermal equilibrium number of upward transitions = number of downward transitions per unit volume per second. </a:t>
            </a:r>
            <a:endParaRPr/>
          </a:p>
          <a:p>
            <a:pPr indent="-228600" lvl="0" marL="228600" rtl="0" algn="l">
              <a:lnSpc>
                <a:spcPct val="90000"/>
              </a:lnSpc>
              <a:spcBef>
                <a:spcPts val="1000"/>
              </a:spcBef>
              <a:spcAft>
                <a:spcPts val="0"/>
              </a:spcAft>
              <a:buClr>
                <a:schemeClr val="dk1"/>
              </a:buClr>
              <a:buSzPts val="2800"/>
              <a:buChar char="•"/>
            </a:pPr>
            <a:r>
              <a:rPr lang="en-US"/>
              <a:t>N</a:t>
            </a:r>
            <a:r>
              <a:rPr baseline="-25000" lang="en-US"/>
              <a:t>2</a:t>
            </a:r>
            <a:r>
              <a:rPr lang="en-US"/>
              <a:t> A</a:t>
            </a:r>
            <a:r>
              <a:rPr baseline="-25000" lang="en-US"/>
              <a:t>21 </a:t>
            </a:r>
            <a:r>
              <a:rPr lang="en-US"/>
              <a:t>+ N</a:t>
            </a:r>
            <a:r>
              <a:rPr baseline="-25000" lang="en-US"/>
              <a:t>2 </a:t>
            </a:r>
            <a:r>
              <a:rPr lang="en-US"/>
              <a:t>u(ט) B</a:t>
            </a:r>
            <a:r>
              <a:rPr baseline="-25000" lang="en-US"/>
              <a:t>21</a:t>
            </a:r>
            <a:r>
              <a:rPr lang="en-US"/>
              <a:t> = N</a:t>
            </a:r>
            <a:r>
              <a:rPr baseline="-25000" lang="en-US"/>
              <a:t>1 </a:t>
            </a:r>
            <a:r>
              <a:rPr lang="en-US"/>
              <a:t>u(ט) B</a:t>
            </a:r>
            <a:r>
              <a:rPr baseline="-25000" lang="en-US"/>
              <a:t>12</a:t>
            </a:r>
            <a:r>
              <a:rPr lang="en-US"/>
              <a:t> 🠆 1</a:t>
            </a:r>
            <a:endParaRPr/>
          </a:p>
          <a:p>
            <a:pPr indent="-228600" lvl="0" marL="228600" rtl="0" algn="l">
              <a:lnSpc>
                <a:spcPct val="90000"/>
              </a:lnSpc>
              <a:spcBef>
                <a:spcPts val="1000"/>
              </a:spcBef>
              <a:spcAft>
                <a:spcPts val="0"/>
              </a:spcAft>
              <a:buClr>
                <a:schemeClr val="dk1"/>
              </a:buClr>
              <a:buSzPts val="2800"/>
              <a:buChar char="•"/>
            </a:pPr>
            <a:r>
              <a:rPr lang="en-US"/>
              <a:t>u(ט) = A</a:t>
            </a:r>
            <a:r>
              <a:rPr baseline="-25000" lang="en-US"/>
              <a:t>21</a:t>
            </a:r>
            <a:r>
              <a:rPr lang="en-US"/>
              <a:t>N</a:t>
            </a:r>
            <a:r>
              <a:rPr baseline="-25000" lang="en-US"/>
              <a:t>2</a:t>
            </a:r>
            <a:r>
              <a:rPr lang="en-US"/>
              <a:t> / B</a:t>
            </a:r>
            <a:r>
              <a:rPr baseline="-25000" lang="en-US"/>
              <a:t>12</a:t>
            </a:r>
            <a:r>
              <a:rPr lang="en-US"/>
              <a:t>N</a:t>
            </a:r>
            <a:r>
              <a:rPr baseline="-25000" lang="en-US"/>
              <a:t>1</a:t>
            </a:r>
            <a:r>
              <a:rPr lang="en-US"/>
              <a:t> - B</a:t>
            </a:r>
            <a:r>
              <a:rPr baseline="-25000" lang="en-US"/>
              <a:t>21</a:t>
            </a:r>
            <a:r>
              <a:rPr lang="en-US"/>
              <a:t>N</a:t>
            </a:r>
            <a:r>
              <a:rPr baseline="-25000" lang="en-US"/>
              <a:t>2 ----------------&gt; 2</a:t>
            </a:r>
            <a:endParaRPr/>
          </a:p>
          <a:p>
            <a:pPr indent="-228600" lvl="0" marL="228600" rtl="0" algn="l">
              <a:lnSpc>
                <a:spcPct val="90000"/>
              </a:lnSpc>
              <a:spcBef>
                <a:spcPts val="1000"/>
              </a:spcBef>
              <a:spcAft>
                <a:spcPts val="0"/>
              </a:spcAft>
              <a:buClr>
                <a:schemeClr val="dk1"/>
              </a:buClr>
              <a:buSzPts val="2800"/>
              <a:buChar char="•"/>
            </a:pPr>
            <a:r>
              <a:rPr lang="en-US"/>
              <a:t>Dividing all terms by B</a:t>
            </a:r>
            <a:r>
              <a:rPr baseline="-25000" lang="en-US"/>
              <a:t>21</a:t>
            </a:r>
            <a:r>
              <a:rPr lang="en-US"/>
              <a:t>N</a:t>
            </a:r>
            <a:r>
              <a:rPr baseline="-25000" lang="en-US"/>
              <a:t>2 </a:t>
            </a:r>
            <a:r>
              <a:rPr lang="en-US"/>
              <a:t>, </a:t>
            </a:r>
            <a:endParaRPr/>
          </a:p>
          <a:p>
            <a:pPr indent="-228600" lvl="0" marL="228600" rtl="0" algn="l">
              <a:lnSpc>
                <a:spcPct val="90000"/>
              </a:lnSpc>
              <a:spcBef>
                <a:spcPts val="1000"/>
              </a:spcBef>
              <a:spcAft>
                <a:spcPts val="0"/>
              </a:spcAft>
              <a:buClr>
                <a:schemeClr val="dk1"/>
              </a:buClr>
              <a:buSzPts val="2800"/>
              <a:buChar char="•"/>
            </a:pPr>
            <a:r>
              <a:rPr lang="en-US"/>
              <a:t>u(ט) = (A</a:t>
            </a:r>
            <a:r>
              <a:rPr baseline="-25000" lang="en-US"/>
              <a:t>21</a:t>
            </a:r>
            <a:r>
              <a:rPr lang="en-US"/>
              <a:t>/ B</a:t>
            </a:r>
            <a:r>
              <a:rPr baseline="-25000" lang="en-US"/>
              <a:t>21</a:t>
            </a:r>
            <a:r>
              <a:rPr lang="en-US"/>
              <a:t>) x 1 /[ (B</a:t>
            </a:r>
            <a:r>
              <a:rPr baseline="-25000" lang="en-US"/>
              <a:t>12</a:t>
            </a:r>
            <a:r>
              <a:rPr lang="en-US"/>
              <a:t>N</a:t>
            </a:r>
            <a:r>
              <a:rPr baseline="-25000" lang="en-US"/>
              <a:t>1</a:t>
            </a:r>
            <a:r>
              <a:rPr lang="en-US"/>
              <a:t> / B</a:t>
            </a:r>
            <a:r>
              <a:rPr baseline="-25000" lang="en-US"/>
              <a:t>21</a:t>
            </a:r>
            <a:r>
              <a:rPr lang="en-US"/>
              <a:t>N</a:t>
            </a:r>
            <a:r>
              <a:rPr baseline="-25000" lang="en-US"/>
              <a:t>2</a:t>
            </a:r>
            <a:r>
              <a:rPr lang="en-US"/>
              <a:t>) – 1 ]  --------&gt; 3</a:t>
            </a:r>
            <a:endParaRPr/>
          </a:p>
          <a:p>
            <a:pPr indent="-228600" lvl="0" marL="228600" rtl="0" algn="l">
              <a:lnSpc>
                <a:spcPct val="90000"/>
              </a:lnSpc>
              <a:spcBef>
                <a:spcPts val="1000"/>
              </a:spcBef>
              <a:spcAft>
                <a:spcPts val="0"/>
              </a:spcAft>
              <a:buClr>
                <a:schemeClr val="dk1"/>
              </a:buClr>
              <a:buSzPts val="2800"/>
              <a:buChar char="•"/>
            </a:pPr>
            <a:r>
              <a:rPr lang="en-US"/>
              <a:t>By substituting N</a:t>
            </a:r>
            <a:r>
              <a:rPr baseline="-25000" lang="en-US"/>
              <a:t>1</a:t>
            </a:r>
            <a:r>
              <a:rPr lang="en-US"/>
              <a:t>/N</a:t>
            </a:r>
            <a:r>
              <a:rPr baseline="-25000" lang="en-US"/>
              <a:t>2</a:t>
            </a:r>
            <a:r>
              <a:rPr lang="en-US"/>
              <a:t> = exp (hʋ/kT) from Boltzmann Distribution law,</a:t>
            </a:r>
            <a:endParaRPr/>
          </a:p>
          <a:p>
            <a:pPr indent="-228600" lvl="0" marL="228600" rtl="0" algn="l">
              <a:lnSpc>
                <a:spcPct val="90000"/>
              </a:lnSpc>
              <a:spcBef>
                <a:spcPts val="1000"/>
              </a:spcBef>
              <a:spcAft>
                <a:spcPts val="0"/>
              </a:spcAft>
              <a:buClr>
                <a:schemeClr val="dk1"/>
              </a:buClr>
              <a:buSzPts val="2800"/>
              <a:buChar char="•"/>
            </a:pPr>
            <a:r>
              <a:rPr lang="en-US"/>
              <a:t>u(ט) = (A</a:t>
            </a:r>
            <a:r>
              <a:rPr baseline="-25000" lang="en-US"/>
              <a:t>21</a:t>
            </a:r>
            <a:r>
              <a:rPr lang="en-US"/>
              <a:t>/ B</a:t>
            </a:r>
            <a:r>
              <a:rPr baseline="-25000" lang="en-US"/>
              <a:t>21</a:t>
            </a:r>
            <a:r>
              <a:rPr lang="en-US"/>
              <a:t>) x1/[( B</a:t>
            </a:r>
            <a:r>
              <a:rPr baseline="-25000" lang="en-US"/>
              <a:t>12</a:t>
            </a:r>
            <a:r>
              <a:rPr lang="en-US"/>
              <a:t> / B</a:t>
            </a:r>
            <a:r>
              <a:rPr baseline="-25000" lang="en-US"/>
              <a:t>21</a:t>
            </a:r>
            <a:r>
              <a:rPr lang="en-US"/>
              <a:t>) exp (hʋ/kT) – 1] -----&gt; 4</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229" name="Google Shape;22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Above equation must agree with planks energy distribution – radiation formula.</a:t>
            </a:r>
            <a:endParaRPr/>
          </a:p>
          <a:p>
            <a:pPr indent="-228600" lvl="0" marL="228600" rtl="0" algn="l">
              <a:lnSpc>
                <a:spcPct val="90000"/>
              </a:lnSpc>
              <a:spcBef>
                <a:spcPts val="1000"/>
              </a:spcBef>
              <a:spcAft>
                <a:spcPts val="0"/>
              </a:spcAft>
              <a:buClr>
                <a:schemeClr val="dk1"/>
              </a:buClr>
              <a:buSzPts val="2800"/>
              <a:buChar char="•"/>
            </a:pPr>
            <a:r>
              <a:rPr lang="en-US"/>
              <a:t>u(ט) = 8 π hʋ</a:t>
            </a:r>
            <a:r>
              <a:rPr baseline="30000" lang="en-US"/>
              <a:t>3</a:t>
            </a:r>
            <a:r>
              <a:rPr lang="en-US"/>
              <a:t>/C</a:t>
            </a:r>
            <a:r>
              <a:rPr baseline="30000" lang="en-US"/>
              <a:t>3</a:t>
            </a:r>
            <a:r>
              <a:rPr lang="en-US"/>
              <a:t> [1/exp (hʋ/kT) -1] ----&gt; 5</a:t>
            </a:r>
            <a:endParaRPr/>
          </a:p>
          <a:p>
            <a:pPr indent="-228600" lvl="0" marL="228600" rtl="0" algn="l">
              <a:lnSpc>
                <a:spcPct val="90000"/>
              </a:lnSpc>
              <a:spcBef>
                <a:spcPts val="1000"/>
              </a:spcBef>
              <a:spcAft>
                <a:spcPts val="0"/>
              </a:spcAft>
              <a:buClr>
                <a:schemeClr val="dk1"/>
              </a:buClr>
              <a:buSzPts val="2800"/>
              <a:buChar char="•"/>
            </a:pPr>
            <a:r>
              <a:rPr lang="en-US"/>
              <a:t>Comparing  equations 4 &amp; 5</a:t>
            </a:r>
            <a:endParaRPr/>
          </a:p>
          <a:p>
            <a:pPr indent="-228600" lvl="0" marL="228600" rtl="0" algn="l">
              <a:lnSpc>
                <a:spcPct val="90000"/>
              </a:lnSpc>
              <a:spcBef>
                <a:spcPts val="1000"/>
              </a:spcBef>
              <a:spcAft>
                <a:spcPts val="0"/>
              </a:spcAft>
              <a:buClr>
                <a:schemeClr val="dk1"/>
              </a:buClr>
              <a:buSzPts val="2800"/>
              <a:buChar char="•"/>
            </a:pPr>
            <a:r>
              <a:rPr lang="en-US"/>
              <a:t> B</a:t>
            </a:r>
            <a:r>
              <a:rPr baseline="-25000" lang="en-US"/>
              <a:t>12</a:t>
            </a:r>
            <a:r>
              <a:rPr lang="en-US"/>
              <a:t> = B</a:t>
            </a:r>
            <a:r>
              <a:rPr baseline="-25000" lang="en-US"/>
              <a:t>21</a:t>
            </a:r>
            <a:r>
              <a:rPr lang="en-US"/>
              <a:t>  and  get  A</a:t>
            </a:r>
            <a:r>
              <a:rPr baseline="-25000" lang="en-US"/>
              <a:t>21</a:t>
            </a:r>
            <a:r>
              <a:rPr lang="en-US"/>
              <a:t>/ B</a:t>
            </a:r>
            <a:r>
              <a:rPr baseline="-25000" lang="en-US"/>
              <a:t>21</a:t>
            </a:r>
            <a:r>
              <a:rPr lang="en-US"/>
              <a:t> = 8 π hʋ</a:t>
            </a:r>
            <a:r>
              <a:rPr baseline="30000" lang="en-US"/>
              <a:t>3</a:t>
            </a:r>
            <a:r>
              <a:rPr lang="en-US"/>
              <a:t>/C</a:t>
            </a:r>
            <a:r>
              <a:rPr baseline="30000" lang="en-US"/>
              <a:t>3</a:t>
            </a:r>
            <a:r>
              <a:rPr lang="en-US"/>
              <a:t> </a:t>
            </a:r>
            <a:endParaRPr/>
          </a:p>
          <a:p>
            <a:pPr indent="-228600" lvl="0" marL="228600" rtl="0" algn="l">
              <a:lnSpc>
                <a:spcPct val="90000"/>
              </a:lnSpc>
              <a:spcBef>
                <a:spcPts val="1000"/>
              </a:spcBef>
              <a:spcAft>
                <a:spcPts val="0"/>
              </a:spcAft>
              <a:buClr>
                <a:schemeClr val="dk1"/>
              </a:buClr>
              <a:buSzPts val="2800"/>
              <a:buChar char="•"/>
            </a:pPr>
            <a:r>
              <a:rPr lang="en-US"/>
              <a:t>The co-efficients A</a:t>
            </a:r>
            <a:r>
              <a:rPr baseline="-25000" lang="en-US"/>
              <a:t>21</a:t>
            </a:r>
            <a:r>
              <a:rPr lang="en-US"/>
              <a:t>, B</a:t>
            </a:r>
            <a:r>
              <a:rPr baseline="-25000" lang="en-US"/>
              <a:t>12 </a:t>
            </a:r>
            <a:r>
              <a:rPr lang="en-US"/>
              <a:t>and</a:t>
            </a:r>
            <a:r>
              <a:rPr baseline="-25000" lang="en-US"/>
              <a:t> </a:t>
            </a:r>
            <a:r>
              <a:rPr lang="en-US"/>
              <a:t> B</a:t>
            </a:r>
            <a:r>
              <a:rPr baseline="-25000" lang="en-US"/>
              <a:t>21</a:t>
            </a:r>
            <a:r>
              <a:rPr lang="en-US"/>
              <a:t> are known as Einstein coefficients.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sz="4400">
                <a:solidFill>
                  <a:schemeClr val="lt1"/>
                </a:solidFill>
              </a:rPr>
              <a:t>Requirements for Laser  action/Components of Laser</a:t>
            </a:r>
            <a:endParaRPr>
              <a:solidFill>
                <a:schemeClr val="lt1"/>
              </a:solidFill>
            </a:endParaRPr>
          </a:p>
        </p:txBody>
      </p:sp>
      <p:sp>
        <p:nvSpPr>
          <p:cNvPr id="235" name="Google Shape;235;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Population inversion</a:t>
            </a:r>
            <a:endParaRPr/>
          </a:p>
          <a:p>
            <a:pPr indent="-228600" lvl="0" marL="228600" rtl="0" algn="l">
              <a:lnSpc>
                <a:spcPct val="90000"/>
              </a:lnSpc>
              <a:spcBef>
                <a:spcPts val="1000"/>
              </a:spcBef>
              <a:spcAft>
                <a:spcPts val="0"/>
              </a:spcAft>
              <a:buClr>
                <a:schemeClr val="dk1"/>
              </a:buClr>
              <a:buSzPts val="2800"/>
              <a:buChar char="•"/>
            </a:pPr>
            <a:r>
              <a:rPr lang="en-US"/>
              <a:t>Metastable state</a:t>
            </a:r>
            <a:endParaRPr/>
          </a:p>
          <a:p>
            <a:pPr indent="-228600" lvl="0" marL="228600" rtl="0" algn="l">
              <a:lnSpc>
                <a:spcPct val="90000"/>
              </a:lnSpc>
              <a:spcBef>
                <a:spcPts val="1000"/>
              </a:spcBef>
              <a:spcAft>
                <a:spcPts val="0"/>
              </a:spcAft>
              <a:buClr>
                <a:schemeClr val="dk1"/>
              </a:buClr>
              <a:buSzPts val="2800"/>
              <a:buChar char="•"/>
            </a:pPr>
            <a:r>
              <a:rPr lang="en-US"/>
              <a:t>Active medium</a:t>
            </a:r>
            <a:endParaRPr/>
          </a:p>
          <a:p>
            <a:pPr indent="-228600" lvl="0" marL="228600" rtl="0" algn="l">
              <a:lnSpc>
                <a:spcPct val="90000"/>
              </a:lnSpc>
              <a:spcBef>
                <a:spcPts val="1000"/>
              </a:spcBef>
              <a:spcAft>
                <a:spcPts val="0"/>
              </a:spcAft>
              <a:buClr>
                <a:schemeClr val="dk1"/>
              </a:buClr>
              <a:buSzPts val="2800"/>
              <a:buChar char="•"/>
            </a:pPr>
            <a:r>
              <a:rPr lang="en-US"/>
              <a:t>Resonating cavity</a:t>
            </a:r>
            <a:endParaRPr/>
          </a:p>
          <a:p>
            <a:pPr indent="-228600" lvl="0" marL="228600" rtl="0" algn="l">
              <a:lnSpc>
                <a:spcPct val="90000"/>
              </a:lnSpc>
              <a:spcBef>
                <a:spcPts val="1000"/>
              </a:spcBef>
              <a:spcAft>
                <a:spcPts val="0"/>
              </a:spcAft>
              <a:buClr>
                <a:schemeClr val="dk1"/>
              </a:buClr>
              <a:buSzPts val="2800"/>
              <a:buChar char="•"/>
            </a:pPr>
            <a:r>
              <a:rPr lang="en-US"/>
              <a:t>Pumping</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US" sz="6000">
                <a:solidFill>
                  <a:schemeClr val="lt1"/>
                </a:solidFill>
              </a:rPr>
              <a:t>Population inversion</a:t>
            </a:r>
            <a:br>
              <a:rPr lang="en-US"/>
            </a:br>
            <a:endParaRPr/>
          </a:p>
        </p:txBody>
      </p:sp>
      <p:pic>
        <p:nvPicPr>
          <p:cNvPr id="241" name="Google Shape;241;p37"/>
          <p:cNvPicPr preferRelativeResize="0"/>
          <p:nvPr>
            <p:ph idx="1" type="body"/>
          </p:nvPr>
        </p:nvPicPr>
        <p:blipFill rotWithShape="1">
          <a:blip r:embed="rId3">
            <a:alphaModFix/>
          </a:blip>
          <a:srcRect b="0" l="0" r="0" t="0"/>
          <a:stretch/>
        </p:blipFill>
        <p:spPr>
          <a:xfrm>
            <a:off x="1897064" y="1752601"/>
            <a:ext cx="7551737" cy="37957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Population inversion</a:t>
            </a:r>
            <a:endParaRPr/>
          </a:p>
        </p:txBody>
      </p:sp>
      <p:sp>
        <p:nvSpPr>
          <p:cNvPr id="247" name="Google Shape;24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Assume there are a group of N atoms, each of which is capable of being in one of the two energy states.</a:t>
            </a:r>
            <a:endParaRPr/>
          </a:p>
          <a:p>
            <a:pPr indent="0" lvl="0" marL="0" rtl="0" algn="l">
              <a:lnSpc>
                <a:spcPct val="90000"/>
              </a:lnSpc>
              <a:spcBef>
                <a:spcPts val="1000"/>
              </a:spcBef>
              <a:spcAft>
                <a:spcPts val="0"/>
              </a:spcAft>
              <a:buClr>
                <a:schemeClr val="dk1"/>
              </a:buClr>
              <a:buSzPts val="2800"/>
              <a:buNone/>
            </a:pPr>
            <a:r>
              <a:rPr lang="en-US"/>
              <a:t> Let </a:t>
            </a:r>
            <a:endParaRPr/>
          </a:p>
          <a:p>
            <a:pPr indent="0" lvl="0" marL="0" rtl="0" algn="l">
              <a:lnSpc>
                <a:spcPct val="90000"/>
              </a:lnSpc>
              <a:spcBef>
                <a:spcPts val="1000"/>
              </a:spcBef>
              <a:spcAft>
                <a:spcPts val="0"/>
              </a:spcAft>
              <a:buClr>
                <a:schemeClr val="dk1"/>
              </a:buClr>
              <a:buSzPts val="2800"/>
              <a:buNone/>
            </a:pPr>
            <a:r>
              <a:rPr lang="en-US"/>
              <a:t> </a:t>
            </a:r>
            <a:r>
              <a:rPr i="1" lang="en-US"/>
              <a:t>N</a:t>
            </a:r>
            <a:r>
              <a:rPr baseline="-25000" lang="en-US"/>
              <a:t>1 </a:t>
            </a:r>
            <a:r>
              <a:rPr lang="en-US"/>
              <a:t> = no of atoms in the state E</a:t>
            </a:r>
            <a:r>
              <a:rPr baseline="-25000" lang="en-US"/>
              <a:t>1</a:t>
            </a:r>
            <a:endParaRPr baseline="-25000"/>
          </a:p>
          <a:p>
            <a:pPr indent="0" lvl="0" marL="0" rtl="0" algn="l">
              <a:lnSpc>
                <a:spcPct val="90000"/>
              </a:lnSpc>
              <a:spcBef>
                <a:spcPts val="1000"/>
              </a:spcBef>
              <a:spcAft>
                <a:spcPts val="0"/>
              </a:spcAft>
              <a:buClr>
                <a:schemeClr val="dk1"/>
              </a:buClr>
              <a:buSzPts val="2800"/>
              <a:buNone/>
            </a:pPr>
            <a:r>
              <a:rPr lang="en-US"/>
              <a:t> </a:t>
            </a:r>
            <a:r>
              <a:rPr i="1" lang="en-US"/>
              <a:t>N</a:t>
            </a:r>
            <a:r>
              <a:rPr baseline="-25000" lang="en-US"/>
              <a:t>2 </a:t>
            </a:r>
            <a:r>
              <a:rPr lang="en-US"/>
              <a:t> = no of atoms in the excited  state E</a:t>
            </a:r>
            <a:r>
              <a:rPr baseline="-25000" lang="en-US"/>
              <a:t>2</a:t>
            </a:r>
            <a:endParaRPr/>
          </a:p>
          <a:p>
            <a:pPr indent="0" lvl="0" marL="0" rtl="0" algn="l">
              <a:lnSpc>
                <a:spcPct val="90000"/>
              </a:lnSpc>
              <a:spcBef>
                <a:spcPts val="1000"/>
              </a:spcBef>
              <a:spcAft>
                <a:spcPts val="0"/>
              </a:spcAft>
              <a:buClr>
                <a:schemeClr val="dk1"/>
              </a:buClr>
              <a:buSzPts val="2800"/>
              <a:buNone/>
            </a:pPr>
            <a:r>
              <a:rPr baseline="-25000" lang="en-US"/>
              <a:t>  </a:t>
            </a:r>
            <a:r>
              <a:rPr lang="en-US"/>
              <a:t>E</a:t>
            </a:r>
            <a:r>
              <a:rPr baseline="-25000" lang="en-US"/>
              <a:t>2 </a:t>
            </a:r>
            <a:r>
              <a:rPr lang="en-US"/>
              <a:t> &gt; E</a:t>
            </a:r>
            <a:r>
              <a:rPr baseline="-25000" lang="en-US"/>
              <a:t>1 </a:t>
            </a:r>
            <a:r>
              <a:rPr lang="en-US"/>
              <a:t> and N = N</a:t>
            </a:r>
            <a:r>
              <a:rPr baseline="-25000" lang="en-US"/>
              <a:t>0 </a:t>
            </a:r>
            <a:r>
              <a:rPr lang="en-US" sz="2400">
                <a:latin typeface="Times New Roman"/>
                <a:ea typeface="Times New Roman"/>
                <a:cs typeface="Times New Roman"/>
                <a:sym typeface="Times New Roman"/>
              </a:rPr>
              <a:t>exp (-hʋ/kT)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where N</a:t>
            </a:r>
            <a:r>
              <a:rPr baseline="-25000" lang="en-US" sz="2400">
                <a:latin typeface="Times New Roman"/>
                <a:ea typeface="Times New Roman"/>
                <a:cs typeface="Times New Roman"/>
                <a:sym typeface="Times New Roman"/>
              </a:rPr>
              <a:t>0</a:t>
            </a:r>
            <a:r>
              <a:rPr lang="en-US" sz="2400">
                <a:latin typeface="Times New Roman"/>
                <a:ea typeface="Times New Roman"/>
                <a:cs typeface="Times New Roman"/>
                <a:sym typeface="Times New Roman"/>
              </a:rPr>
              <a:t> is the number of atoms in the ground state.</a:t>
            </a:r>
            <a:endParaRPr sz="3600"/>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Population inversion</a:t>
            </a:r>
            <a:endParaRPr/>
          </a:p>
        </p:txBody>
      </p:sp>
      <p:sp>
        <p:nvSpPr>
          <p:cNvPr id="253" name="Google Shape;253;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Under thermal equilibrium condition</a:t>
            </a:r>
            <a:endParaRPr/>
          </a:p>
          <a:p>
            <a:pPr indent="0" lvl="0" marL="0" rtl="0" algn="l">
              <a:lnSpc>
                <a:spcPct val="90000"/>
              </a:lnSpc>
              <a:spcBef>
                <a:spcPts val="1000"/>
              </a:spcBef>
              <a:spcAft>
                <a:spcPts val="0"/>
              </a:spcAft>
              <a:buClr>
                <a:schemeClr val="dk1"/>
              </a:buClr>
              <a:buSzPts val="2800"/>
              <a:buNone/>
            </a:pPr>
            <a:r>
              <a:rPr i="1" lang="en-US"/>
              <a:t>     N</a:t>
            </a:r>
            <a:r>
              <a:rPr baseline="-25000" lang="en-US"/>
              <a:t>1 </a:t>
            </a:r>
            <a:r>
              <a:rPr lang="en-US"/>
              <a:t>&gt;&gt;</a:t>
            </a:r>
            <a:r>
              <a:rPr baseline="-25000" lang="en-US"/>
              <a:t> </a:t>
            </a:r>
            <a:r>
              <a:rPr i="1" lang="en-US"/>
              <a:t>N</a:t>
            </a:r>
            <a:r>
              <a:rPr baseline="-25000" lang="en-US"/>
              <a:t>2</a:t>
            </a:r>
            <a:r>
              <a:rPr lang="en-US"/>
              <a:t>  and  Population inversion is not achieved.</a:t>
            </a:r>
            <a:endParaRPr/>
          </a:p>
          <a:p>
            <a:pPr indent="-228600" lvl="0" marL="228600" rtl="0" algn="l">
              <a:lnSpc>
                <a:spcPct val="90000"/>
              </a:lnSpc>
              <a:spcBef>
                <a:spcPts val="1000"/>
              </a:spcBef>
              <a:spcAft>
                <a:spcPts val="0"/>
              </a:spcAft>
              <a:buClr>
                <a:schemeClr val="dk1"/>
              </a:buClr>
              <a:buSzPts val="2800"/>
              <a:buChar char="•"/>
            </a:pPr>
            <a:r>
              <a:rPr lang="en-US"/>
              <a:t>Population inversion is a condition in which</a:t>
            </a:r>
            <a:endParaRPr/>
          </a:p>
          <a:p>
            <a:pPr indent="0" lvl="0" marL="0" rtl="0" algn="l">
              <a:lnSpc>
                <a:spcPct val="90000"/>
              </a:lnSpc>
              <a:spcBef>
                <a:spcPts val="1000"/>
              </a:spcBef>
              <a:spcAft>
                <a:spcPts val="0"/>
              </a:spcAft>
              <a:buClr>
                <a:schemeClr val="dk1"/>
              </a:buClr>
              <a:buSzPts val="2800"/>
              <a:buNone/>
            </a:pPr>
            <a:r>
              <a:rPr i="1" lang="en-US"/>
              <a:t>   N</a:t>
            </a:r>
            <a:r>
              <a:rPr baseline="-25000" lang="en-US"/>
              <a:t>2 </a:t>
            </a:r>
            <a:r>
              <a:rPr lang="en-US"/>
              <a:t>&gt;&gt;</a:t>
            </a:r>
            <a:r>
              <a:rPr baseline="-25000" lang="en-US"/>
              <a:t> </a:t>
            </a:r>
            <a:r>
              <a:rPr i="1" lang="en-US"/>
              <a:t>N</a:t>
            </a:r>
            <a:r>
              <a:rPr baseline="-25000" lang="en-US"/>
              <a:t>1 </a:t>
            </a:r>
            <a:endParaRPr/>
          </a:p>
          <a:p>
            <a:pPr indent="0" lvl="0" marL="0" rtl="0" algn="l">
              <a:lnSpc>
                <a:spcPct val="90000"/>
              </a:lnSpc>
              <a:spcBef>
                <a:spcPts val="1000"/>
              </a:spcBef>
              <a:spcAft>
                <a:spcPts val="0"/>
              </a:spcAft>
              <a:buClr>
                <a:schemeClr val="dk1"/>
              </a:buClr>
              <a:buSzPts val="2800"/>
              <a:buNone/>
            </a:pPr>
            <a:r>
              <a:rPr baseline="-25000" lang="en-US"/>
              <a:t>   </a:t>
            </a:r>
            <a:r>
              <a:rPr baseline="-25000" lang="en-US" sz="3600"/>
              <a:t>This is a non equilibrium state and exists only for a short time.</a:t>
            </a:r>
            <a:endParaRPr/>
          </a:p>
          <a:p>
            <a:pPr indent="-50800" lvl="0" marL="228600" rtl="0" algn="l">
              <a:lnSpc>
                <a:spcPct val="90000"/>
              </a:lnSpc>
              <a:spcBef>
                <a:spcPts val="1000"/>
              </a:spcBef>
              <a:spcAft>
                <a:spcPts val="0"/>
              </a:spcAft>
              <a:buClr>
                <a:schemeClr val="dk1"/>
              </a:buClr>
              <a:buSzPts val="2800"/>
              <a:buNone/>
            </a:pPr>
            <a:r>
              <a:t/>
            </a:r>
            <a:endParaRPr baseline="-25000"/>
          </a:p>
          <a:p>
            <a:pPr indent="-228600" lvl="0" marL="228600" rtl="0" algn="l">
              <a:lnSpc>
                <a:spcPct val="90000"/>
              </a:lnSpc>
              <a:spcBef>
                <a:spcPts val="1000"/>
              </a:spcBef>
              <a:spcAft>
                <a:spcPts val="0"/>
              </a:spcAft>
              <a:buClr>
                <a:schemeClr val="dk1"/>
              </a:buClr>
              <a:buSzPts val="2400"/>
              <a:buChar char="•"/>
            </a:pPr>
            <a:r>
              <a:rPr lang="en-US" sz="2400"/>
              <a:t>Population inversion can be achieved by pumping techniques, which transfers large number of atoms from lower energy state to higher energy state.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Metastable state</a:t>
            </a:r>
            <a:endParaRPr/>
          </a:p>
        </p:txBody>
      </p:sp>
      <p:sp>
        <p:nvSpPr>
          <p:cNvPr id="259" name="Google Shape;259;p40"/>
          <p:cNvSpPr txBox="1"/>
          <p:nvPr>
            <p:ph idx="1" type="body"/>
          </p:nvPr>
        </p:nvSpPr>
        <p:spPr>
          <a:xfrm>
            <a:off x="838200" y="1825625"/>
            <a:ext cx="10515600" cy="4351338"/>
          </a:xfrm>
          <a:prstGeom prst="rect">
            <a:avLst/>
          </a:prstGeom>
          <a:blipFill rotWithShape="1">
            <a:blip r:embed="rId3">
              <a:alphaModFix/>
            </a:blip>
            <a:stretch>
              <a:fillRect b="0" l="-1703" r="0" t="-1751"/>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Active medium</a:t>
            </a:r>
            <a:endParaRPr/>
          </a:p>
        </p:txBody>
      </p:sp>
      <p:sp>
        <p:nvSpPr>
          <p:cNvPr id="265" name="Google Shape;265;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Active medium is the material in which laser action takes place.</a:t>
            </a:r>
            <a:endParaRPr/>
          </a:p>
          <a:p>
            <a:pPr indent="-228600" lvl="0" marL="228600" rtl="0" algn="l">
              <a:lnSpc>
                <a:spcPct val="90000"/>
              </a:lnSpc>
              <a:spcBef>
                <a:spcPts val="1000"/>
              </a:spcBef>
              <a:spcAft>
                <a:spcPts val="0"/>
              </a:spcAft>
              <a:buClr>
                <a:schemeClr val="dk1"/>
              </a:buClr>
              <a:buSzPts val="2800"/>
              <a:buChar char="•"/>
            </a:pPr>
            <a:r>
              <a:rPr lang="en-US"/>
              <a:t>It is a medium in which population inversion has been achieved.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1981200" y="274638"/>
            <a:ext cx="8229600" cy="1020762"/>
          </a:xfrm>
          <a:prstGeom prst="rect">
            <a:avLst/>
          </a:prstGeom>
          <a:solidFill>
            <a:srgbClr val="002060"/>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US" sz="4900">
                <a:solidFill>
                  <a:schemeClr val="lt1"/>
                </a:solidFill>
              </a:rPr>
              <a:t>Resonating cavity</a:t>
            </a:r>
            <a:br>
              <a:rPr lang="en-US" sz="3600"/>
            </a:br>
            <a:endParaRPr sz="3600"/>
          </a:p>
        </p:txBody>
      </p:sp>
      <p:pic>
        <p:nvPicPr>
          <p:cNvPr id="271" name="Google Shape;271;p42"/>
          <p:cNvPicPr preferRelativeResize="0"/>
          <p:nvPr>
            <p:ph idx="1" type="body"/>
          </p:nvPr>
        </p:nvPicPr>
        <p:blipFill rotWithShape="1">
          <a:blip r:embed="rId3">
            <a:alphaModFix/>
          </a:blip>
          <a:srcRect b="0" l="0" r="0" t="0"/>
          <a:stretch/>
        </p:blipFill>
        <p:spPr>
          <a:xfrm>
            <a:off x="1528763" y="2871788"/>
            <a:ext cx="4443412" cy="2233612"/>
          </a:xfrm>
          <a:prstGeom prst="rect">
            <a:avLst/>
          </a:prstGeom>
          <a:noFill/>
          <a:ln>
            <a:noFill/>
          </a:ln>
        </p:spPr>
      </p:pic>
      <p:sp>
        <p:nvSpPr>
          <p:cNvPr id="272" name="Google Shape;272;p42"/>
          <p:cNvSpPr txBox="1"/>
          <p:nvPr>
            <p:ph idx="2" type="body"/>
          </p:nvPr>
        </p:nvSpPr>
        <p:spPr>
          <a:xfrm>
            <a:off x="6172200" y="1295401"/>
            <a:ext cx="4038600" cy="48307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pair of optically plane parallel mirrors, enclosing laser medium in between them is known as optical resonant cavity.</a:t>
            </a:r>
            <a:endParaRPr/>
          </a:p>
          <a:p>
            <a:pPr indent="-228600" lvl="0" marL="228600" rtl="0" algn="l">
              <a:lnSpc>
                <a:spcPct val="90000"/>
              </a:lnSpc>
              <a:spcBef>
                <a:spcPts val="1000"/>
              </a:spcBef>
              <a:spcAft>
                <a:spcPts val="0"/>
              </a:spcAft>
              <a:buClr>
                <a:schemeClr val="dk1"/>
              </a:buClr>
              <a:buSzPts val="2800"/>
              <a:buChar char="•"/>
            </a:pPr>
            <a:r>
              <a:rPr lang="en-US"/>
              <a:t>One mirror is fully reflecting and the other partially reflecting.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66"/>
              </a:buClr>
              <a:buSzPts val="2800"/>
              <a:buFont typeface="Comic Sans MS"/>
              <a:buNone/>
            </a:pPr>
            <a:r>
              <a:rPr lang="en-US" sz="2800">
                <a:solidFill>
                  <a:srgbClr val="FF0066"/>
                </a:solidFill>
                <a:latin typeface="Comic Sans MS"/>
                <a:ea typeface="Comic Sans MS"/>
                <a:cs typeface="Comic Sans MS"/>
                <a:sym typeface="Comic Sans MS"/>
              </a:rPr>
              <a:t>L</a:t>
            </a:r>
            <a:r>
              <a:rPr lang="en-US" sz="2800">
                <a:solidFill>
                  <a:schemeClr val="accent2"/>
                </a:solidFill>
                <a:latin typeface="Comic Sans MS"/>
                <a:ea typeface="Comic Sans MS"/>
                <a:cs typeface="Comic Sans MS"/>
                <a:sym typeface="Comic Sans MS"/>
              </a:rPr>
              <a:t>a</a:t>
            </a:r>
            <a:r>
              <a:rPr lang="en-US" sz="2800">
                <a:solidFill>
                  <a:srgbClr val="660033"/>
                </a:solidFill>
                <a:latin typeface="Comic Sans MS"/>
                <a:ea typeface="Comic Sans MS"/>
                <a:cs typeface="Comic Sans MS"/>
                <a:sym typeface="Comic Sans MS"/>
              </a:rPr>
              <a:t>s</a:t>
            </a:r>
            <a:r>
              <a:rPr lang="en-US" sz="2800">
                <a:solidFill>
                  <a:srgbClr val="00FF00"/>
                </a:solidFill>
                <a:latin typeface="Comic Sans MS"/>
                <a:ea typeface="Comic Sans MS"/>
                <a:cs typeface="Comic Sans MS"/>
                <a:sym typeface="Comic Sans MS"/>
              </a:rPr>
              <a:t>e</a:t>
            </a:r>
            <a:r>
              <a:rPr lang="en-US" sz="2800">
                <a:solidFill>
                  <a:srgbClr val="0000FF"/>
                </a:solidFill>
                <a:latin typeface="Comic Sans MS"/>
                <a:ea typeface="Comic Sans MS"/>
                <a:cs typeface="Comic Sans MS"/>
                <a:sym typeface="Comic Sans MS"/>
              </a:rPr>
              <a:t>r (</a:t>
            </a:r>
            <a:r>
              <a:rPr b="1" lang="en-US" sz="2800">
                <a:solidFill>
                  <a:srgbClr val="0000FF"/>
                </a:solidFill>
              </a:rPr>
              <a:t>L</a:t>
            </a:r>
            <a:r>
              <a:rPr b="1" lang="en-US" sz="2800"/>
              <a:t>ight </a:t>
            </a:r>
            <a:r>
              <a:rPr b="1" lang="en-US" sz="2800">
                <a:solidFill>
                  <a:srgbClr val="0000FF"/>
                </a:solidFill>
              </a:rPr>
              <a:t>A</a:t>
            </a:r>
            <a:r>
              <a:rPr b="1" lang="en-US" sz="2800"/>
              <a:t>mplification by </a:t>
            </a:r>
            <a:r>
              <a:rPr b="1" lang="en-US" sz="2800">
                <a:solidFill>
                  <a:srgbClr val="0000FF"/>
                </a:solidFill>
              </a:rPr>
              <a:t>S</a:t>
            </a:r>
            <a:r>
              <a:rPr b="1" lang="en-US" sz="2800"/>
              <a:t>timulated </a:t>
            </a:r>
            <a:r>
              <a:rPr b="1" lang="en-US" sz="2800">
                <a:solidFill>
                  <a:srgbClr val="0000FF"/>
                </a:solidFill>
              </a:rPr>
              <a:t>E</a:t>
            </a:r>
            <a:r>
              <a:rPr b="1" lang="en-US" sz="2800"/>
              <a:t>mission of </a:t>
            </a:r>
            <a:r>
              <a:rPr b="1" lang="en-US" sz="2800">
                <a:solidFill>
                  <a:srgbClr val="0000FF"/>
                </a:solidFill>
              </a:rPr>
              <a:t>R</a:t>
            </a:r>
            <a:r>
              <a:rPr b="1" lang="en-US" sz="2800"/>
              <a:t>adiation</a:t>
            </a:r>
            <a:r>
              <a:rPr lang="en-US" sz="2800">
                <a:solidFill>
                  <a:srgbClr val="0000FF"/>
                </a:solidFill>
                <a:latin typeface="Comic Sans MS"/>
                <a:ea typeface="Comic Sans MS"/>
                <a:cs typeface="Comic Sans MS"/>
                <a:sym typeface="Comic Sans MS"/>
              </a:rPr>
              <a:t>)</a:t>
            </a:r>
            <a:endParaRPr sz="2800"/>
          </a:p>
        </p:txBody>
      </p:sp>
      <p:pic>
        <p:nvPicPr>
          <p:cNvPr id="107" name="Google Shape;107;p16"/>
          <p:cNvPicPr preferRelativeResize="0"/>
          <p:nvPr>
            <p:ph idx="1" type="body"/>
          </p:nvPr>
        </p:nvPicPr>
        <p:blipFill rotWithShape="1">
          <a:blip r:embed="rId3">
            <a:alphaModFix/>
          </a:blip>
          <a:srcRect b="0" l="0" r="0" t="0"/>
          <a:stretch/>
        </p:blipFill>
        <p:spPr>
          <a:xfrm>
            <a:off x="1981200" y="1804988"/>
            <a:ext cx="8229600" cy="4114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Role of optical resonator</a:t>
            </a:r>
            <a:endParaRPr/>
          </a:p>
        </p:txBody>
      </p:sp>
      <p:sp>
        <p:nvSpPr>
          <p:cNvPr id="278" name="Google Shape;278;p43"/>
          <p:cNvSpPr txBox="1"/>
          <p:nvPr>
            <p:ph idx="1" type="body"/>
          </p:nvPr>
        </p:nvSpPr>
        <p:spPr>
          <a:xfrm>
            <a:off x="1981200" y="1815548"/>
            <a:ext cx="8229600" cy="47707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provide positive feedback of photons into the medium so that stimulated emission is sustained and the laser acts as a generator of light.</a:t>
            </a:r>
            <a:endParaRPr/>
          </a:p>
          <a:p>
            <a:pPr indent="-228600" lvl="0" marL="228600" rtl="0" algn="l">
              <a:lnSpc>
                <a:spcPct val="90000"/>
              </a:lnSpc>
              <a:spcBef>
                <a:spcPts val="1000"/>
              </a:spcBef>
              <a:spcAft>
                <a:spcPts val="0"/>
              </a:spcAft>
              <a:buClr>
                <a:schemeClr val="dk1"/>
              </a:buClr>
              <a:buSzPts val="2800"/>
              <a:buChar char="•"/>
            </a:pPr>
            <a:r>
              <a:rPr lang="en-US"/>
              <a:t>It selects the direction in which light is to be amplified i.e. in the direction of optical axis of the mirror. Optical cavity makes the laser beam directional.</a:t>
            </a:r>
            <a:endParaRPr/>
          </a:p>
          <a:p>
            <a:pPr indent="-228600" lvl="0" marL="228600" rtl="0" algn="l">
              <a:lnSpc>
                <a:spcPct val="90000"/>
              </a:lnSpc>
              <a:spcBef>
                <a:spcPts val="1000"/>
              </a:spcBef>
              <a:spcAft>
                <a:spcPts val="0"/>
              </a:spcAft>
              <a:buClr>
                <a:schemeClr val="dk1"/>
              </a:buClr>
              <a:buSzPts val="2800"/>
              <a:buChar char="•"/>
            </a:pPr>
            <a:r>
              <a:rPr lang="en-US"/>
              <a:t>It increases photon density through multiple reflections.</a:t>
            </a:r>
            <a:endParaRPr/>
          </a:p>
          <a:p>
            <a:pPr indent="-228600" lvl="0" marL="228600" rtl="0" algn="l">
              <a:lnSpc>
                <a:spcPct val="90000"/>
              </a:lnSpc>
              <a:spcBef>
                <a:spcPts val="1000"/>
              </a:spcBef>
              <a:spcAft>
                <a:spcPts val="0"/>
              </a:spcAft>
              <a:buClr>
                <a:schemeClr val="dk1"/>
              </a:buClr>
              <a:buSzPts val="2800"/>
              <a:buChar char="•"/>
            </a:pPr>
            <a:r>
              <a:rPr lang="en-US"/>
              <a:t>It selects and amplifies only certain frequencies causing laser output to be monochromatic</a:t>
            </a:r>
            <a:r>
              <a:rPr lang="en-US" sz="2400"/>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Pumping</a:t>
            </a:r>
            <a:endParaRPr/>
          </a:p>
        </p:txBody>
      </p:sp>
      <p:sp>
        <p:nvSpPr>
          <p:cNvPr id="284" name="Google Shape;284;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Pumping is the process of supplying energy to laser system to achieve population inversion.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Methods of pumping</a:t>
            </a:r>
            <a:endParaRPr/>
          </a:p>
          <a:p>
            <a:pPr indent="-228600" lvl="0" marL="228600" rtl="0" algn="l">
              <a:lnSpc>
                <a:spcPct val="90000"/>
              </a:lnSpc>
              <a:spcBef>
                <a:spcPts val="1000"/>
              </a:spcBef>
              <a:spcAft>
                <a:spcPts val="0"/>
              </a:spcAft>
              <a:buClr>
                <a:schemeClr val="dk1"/>
              </a:buClr>
              <a:buSzPts val="2800"/>
              <a:buChar char="•"/>
            </a:pPr>
            <a:r>
              <a:rPr lang="en-US"/>
              <a:t>Optical pumping</a:t>
            </a:r>
            <a:endParaRPr/>
          </a:p>
          <a:p>
            <a:pPr indent="-228600" lvl="0" marL="228600" rtl="0" algn="l">
              <a:lnSpc>
                <a:spcPct val="90000"/>
              </a:lnSpc>
              <a:spcBef>
                <a:spcPts val="1000"/>
              </a:spcBef>
              <a:spcAft>
                <a:spcPts val="0"/>
              </a:spcAft>
              <a:buClr>
                <a:schemeClr val="dk1"/>
              </a:buClr>
              <a:buSzPts val="2800"/>
              <a:buChar char="•"/>
            </a:pPr>
            <a:r>
              <a:rPr lang="en-US"/>
              <a:t>Electrical discharge</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5"/>
          <p:cNvPicPr preferRelativeResize="0"/>
          <p:nvPr/>
        </p:nvPicPr>
        <p:blipFill rotWithShape="1">
          <a:blip r:embed="rId3">
            <a:alphaModFix/>
          </a:blip>
          <a:srcRect b="0" l="0" r="0" t="0"/>
          <a:stretch/>
        </p:blipFill>
        <p:spPr>
          <a:xfrm>
            <a:off x="1524001" y="1449388"/>
            <a:ext cx="8742363" cy="5408612"/>
          </a:xfrm>
          <a:prstGeom prst="rect">
            <a:avLst/>
          </a:prstGeom>
          <a:noFill/>
          <a:ln>
            <a:noFill/>
          </a:ln>
        </p:spPr>
      </p:pic>
      <p:sp>
        <p:nvSpPr>
          <p:cNvPr id="291" name="Google Shape;291;p45"/>
          <p:cNvSpPr txBox="1"/>
          <p:nvPr>
            <p:ph type="title"/>
          </p:nvPr>
        </p:nvSpPr>
        <p:spPr>
          <a:xfrm>
            <a:off x="2362200" y="152400"/>
            <a:ext cx="7378700" cy="1143000"/>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How a Laser Works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609600" y="274638"/>
            <a:ext cx="10972800" cy="1066800"/>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Three-level Laser System</a:t>
            </a:r>
            <a:endParaRPr/>
          </a:p>
        </p:txBody>
      </p:sp>
      <p:sp>
        <p:nvSpPr>
          <p:cNvPr id="297" name="Google Shape;297;p46"/>
          <p:cNvSpPr txBox="1"/>
          <p:nvPr>
            <p:ph idx="1"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Initially excited to a short-lived high-energy state .</a:t>
            </a:r>
            <a:endParaRPr/>
          </a:p>
          <a:p>
            <a:pPr indent="-228600" lvl="0" marL="228600" rtl="0" algn="l">
              <a:lnSpc>
                <a:spcPct val="90000"/>
              </a:lnSpc>
              <a:spcBef>
                <a:spcPts val="1000"/>
              </a:spcBef>
              <a:spcAft>
                <a:spcPts val="0"/>
              </a:spcAft>
              <a:buClr>
                <a:schemeClr val="dk1"/>
              </a:buClr>
              <a:buSzPts val="2600"/>
              <a:buChar char="•"/>
            </a:pPr>
            <a:r>
              <a:rPr lang="en-US" sz="2600"/>
              <a:t>Then quickly decay to the intermediate metastable level. </a:t>
            </a:r>
            <a:endParaRPr/>
          </a:p>
          <a:p>
            <a:pPr indent="-228600" lvl="0" marL="228600" rtl="0" algn="l">
              <a:lnSpc>
                <a:spcPct val="90000"/>
              </a:lnSpc>
              <a:spcBef>
                <a:spcPts val="1000"/>
              </a:spcBef>
              <a:spcAft>
                <a:spcPts val="0"/>
              </a:spcAft>
              <a:buClr>
                <a:schemeClr val="dk1"/>
              </a:buClr>
              <a:buSzPts val="2600"/>
              <a:buChar char="•"/>
            </a:pPr>
            <a:r>
              <a:rPr lang="en-US" sz="2600"/>
              <a:t>Population inversion is created between lower </a:t>
            </a:r>
            <a:r>
              <a:rPr lang="en-US" sz="2600">
                <a:solidFill>
                  <a:srgbClr val="00CC66"/>
                </a:solidFill>
              </a:rPr>
              <a:t>ground state</a:t>
            </a:r>
            <a:r>
              <a:rPr lang="en-US" sz="2600"/>
              <a:t> and a higher-energy </a:t>
            </a:r>
            <a:r>
              <a:rPr lang="en-US" sz="2600">
                <a:solidFill>
                  <a:srgbClr val="00CC66"/>
                </a:solidFill>
              </a:rPr>
              <a:t>metastable state</a:t>
            </a:r>
            <a:r>
              <a:rPr lang="en-US" sz="2600"/>
              <a:t>. </a:t>
            </a:r>
            <a:endParaRPr/>
          </a:p>
        </p:txBody>
      </p:sp>
      <p:sp>
        <p:nvSpPr>
          <p:cNvPr id="298" name="Google Shape;298;p46"/>
          <p:cNvSpPr txBox="1"/>
          <p:nvPr/>
        </p:nvSpPr>
        <p:spPr>
          <a:xfrm>
            <a:off x="4854575" y="3397250"/>
            <a:ext cx="49530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p:txBody>
      </p:sp>
      <p:pic>
        <p:nvPicPr>
          <p:cNvPr id="299" name="Google Shape;299;p46"/>
          <p:cNvPicPr preferRelativeResize="0"/>
          <p:nvPr/>
        </p:nvPicPr>
        <p:blipFill rotWithShape="1">
          <a:blip r:embed="rId3">
            <a:alphaModFix/>
          </a:blip>
          <a:srcRect b="0" l="0" r="0" t="0"/>
          <a:stretch/>
        </p:blipFill>
        <p:spPr>
          <a:xfrm>
            <a:off x="5559425" y="4946650"/>
            <a:ext cx="114300" cy="215900"/>
          </a:xfrm>
          <a:prstGeom prst="rect">
            <a:avLst/>
          </a:prstGeom>
          <a:noFill/>
          <a:ln>
            <a:noFill/>
          </a:ln>
        </p:spPr>
      </p:pic>
      <p:pic>
        <p:nvPicPr>
          <p:cNvPr descr="3-level laser system" id="300" name="Google Shape;300;p46"/>
          <p:cNvPicPr preferRelativeResize="0"/>
          <p:nvPr>
            <p:ph idx="1" type="body"/>
          </p:nvPr>
        </p:nvPicPr>
        <p:blipFill rotWithShape="1">
          <a:blip r:embed="rId4">
            <a:alphaModFix/>
          </a:blip>
          <a:srcRect b="0" l="0" r="0" t="0"/>
          <a:stretch/>
        </p:blipFill>
        <p:spPr>
          <a:xfrm>
            <a:off x="1974850" y="1341438"/>
            <a:ext cx="4408488" cy="4895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Four level Laser system</a:t>
            </a:r>
            <a:endParaRPr/>
          </a:p>
        </p:txBody>
      </p:sp>
      <p:pic>
        <p:nvPicPr>
          <p:cNvPr id="306" name="Google Shape;306;p47"/>
          <p:cNvPicPr preferRelativeResize="0"/>
          <p:nvPr>
            <p:ph idx="1" type="body"/>
          </p:nvPr>
        </p:nvPicPr>
        <p:blipFill rotWithShape="1">
          <a:blip r:embed="rId3">
            <a:alphaModFix/>
          </a:blip>
          <a:srcRect b="0" l="0" r="0" t="0"/>
          <a:stretch/>
        </p:blipFill>
        <p:spPr>
          <a:xfrm>
            <a:off x="3081339" y="1690688"/>
            <a:ext cx="6029325" cy="44354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Solid-state Laser : Ruby laser</a:t>
            </a:r>
            <a:endParaRPr sz="4800">
              <a:solidFill>
                <a:schemeClr val="lt1"/>
              </a:solidFill>
            </a:endParaRPr>
          </a:p>
        </p:txBody>
      </p:sp>
      <p:pic>
        <p:nvPicPr>
          <p:cNvPr id="312" name="Google Shape;312;p48"/>
          <p:cNvPicPr preferRelativeResize="0"/>
          <p:nvPr>
            <p:ph idx="1" type="body"/>
          </p:nvPr>
        </p:nvPicPr>
        <p:blipFill rotWithShape="1">
          <a:blip r:embed="rId3">
            <a:alphaModFix/>
          </a:blip>
          <a:srcRect b="0" l="0" r="0" t="0"/>
          <a:stretch/>
        </p:blipFill>
        <p:spPr>
          <a:xfrm>
            <a:off x="1981200" y="2309814"/>
            <a:ext cx="8229600" cy="31067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Ruby Laser</a:t>
            </a:r>
            <a:endParaRPr/>
          </a:p>
        </p:txBody>
      </p:sp>
      <p:sp>
        <p:nvSpPr>
          <p:cNvPr id="318" name="Google Shape;318;p49"/>
          <p:cNvSpPr txBox="1"/>
          <p:nvPr>
            <p:ph idx="1" type="body"/>
          </p:nvPr>
        </p:nvSpPr>
        <p:spPr>
          <a:xfrm>
            <a:off x="1981200" y="1600200"/>
            <a:ext cx="8229600" cy="4876800"/>
          </a:xfrm>
          <a:prstGeom prst="rect">
            <a:avLst/>
          </a:prstGeom>
          <a:blipFill rotWithShape="1">
            <a:blip r:embed="rId3">
              <a:alphaModFix/>
            </a:blip>
            <a:stretch>
              <a:fillRect b="-3873" l="-1703" r="-1924" t="-1624"/>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Ruby Laser</a:t>
            </a:r>
            <a:endParaRPr/>
          </a:p>
        </p:txBody>
      </p:sp>
      <p:sp>
        <p:nvSpPr>
          <p:cNvPr id="324" name="Google Shape;324;p50"/>
          <p:cNvSpPr txBox="1"/>
          <p:nvPr>
            <p:ph idx="1" type="body"/>
          </p:nvPr>
        </p:nvSpPr>
        <p:spPr>
          <a:xfrm>
            <a:off x="1981200" y="1646238"/>
            <a:ext cx="8229600" cy="45259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One end of the rod is fully reflecting and the other end partially reflecting. Ruby rod acts as an optical resonator.</a:t>
            </a:r>
            <a:endParaRPr/>
          </a:p>
          <a:p>
            <a:pPr indent="-228600" lvl="0" marL="228600" rtl="0" algn="l">
              <a:lnSpc>
                <a:spcPct val="90000"/>
              </a:lnSpc>
              <a:spcBef>
                <a:spcPts val="1000"/>
              </a:spcBef>
              <a:spcAft>
                <a:spcPts val="0"/>
              </a:spcAft>
              <a:buClr>
                <a:schemeClr val="dk1"/>
              </a:buClr>
              <a:buSzPts val="2800"/>
              <a:buChar char="•"/>
            </a:pPr>
            <a:r>
              <a:rPr lang="en-US"/>
              <a:t>Ruby rod is surrounded by a helical Xenon flash lamp which is used for pumping.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Ruby Laser: energy levels</a:t>
            </a:r>
            <a:endParaRPr/>
          </a:p>
        </p:txBody>
      </p:sp>
      <p:pic>
        <p:nvPicPr>
          <p:cNvPr id="330" name="Google Shape;330;p51"/>
          <p:cNvPicPr preferRelativeResize="0"/>
          <p:nvPr>
            <p:ph idx="1" type="body"/>
          </p:nvPr>
        </p:nvPicPr>
        <p:blipFill rotWithShape="1">
          <a:blip r:embed="rId3">
            <a:alphaModFix/>
          </a:blip>
          <a:srcRect b="0" l="0" r="0" t="0"/>
          <a:stretch/>
        </p:blipFill>
        <p:spPr>
          <a:xfrm>
            <a:off x="1738314" y="2362200"/>
            <a:ext cx="4695825" cy="2895600"/>
          </a:xfrm>
          <a:prstGeom prst="rect">
            <a:avLst/>
          </a:prstGeom>
          <a:noFill/>
          <a:ln>
            <a:noFill/>
          </a:ln>
        </p:spPr>
      </p:pic>
      <p:pic>
        <p:nvPicPr>
          <p:cNvPr id="331" name="Google Shape;331;p51"/>
          <p:cNvPicPr preferRelativeResize="0"/>
          <p:nvPr>
            <p:ph idx="2" type="body"/>
          </p:nvPr>
        </p:nvPicPr>
        <p:blipFill rotWithShape="1">
          <a:blip r:embed="rId4">
            <a:alphaModFix/>
          </a:blip>
          <a:srcRect b="0" l="0" r="0" t="0"/>
          <a:stretch/>
        </p:blipFill>
        <p:spPr>
          <a:xfrm>
            <a:off x="6389689" y="2895600"/>
            <a:ext cx="4022725" cy="1752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type="title"/>
          </p:nvPr>
        </p:nvSpPr>
        <p:spPr>
          <a:xfrm>
            <a:off x="838200" y="365125"/>
            <a:ext cx="10515600" cy="854075"/>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Ruby Laser</a:t>
            </a:r>
            <a:endParaRPr/>
          </a:p>
        </p:txBody>
      </p:sp>
      <p:sp>
        <p:nvSpPr>
          <p:cNvPr id="337" name="Google Shape;337;p52"/>
          <p:cNvSpPr txBox="1"/>
          <p:nvPr>
            <p:ph idx="1" type="body"/>
          </p:nvPr>
        </p:nvSpPr>
        <p:spPr>
          <a:xfrm>
            <a:off x="1981200" y="1219200"/>
            <a:ext cx="8229600" cy="5486400"/>
          </a:xfrm>
          <a:prstGeom prst="rect">
            <a:avLst/>
          </a:prstGeom>
          <a:blipFill rotWithShape="1">
            <a:blip r:embed="rId3">
              <a:alphaModFix/>
            </a:blip>
            <a:stretch>
              <a:fillRect b="-888" l="-1703" r="0" t="-111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9788"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Ordinary light and Laser light</a:t>
            </a:r>
            <a:endParaRPr>
              <a:solidFill>
                <a:schemeClr val="lt1"/>
              </a:solidFill>
            </a:endParaRPr>
          </a:p>
        </p:txBody>
      </p:sp>
      <p:sp>
        <p:nvSpPr>
          <p:cNvPr id="113" name="Google Shape;113;p17"/>
          <p:cNvSpPr txBox="1"/>
          <p:nvPr>
            <p:ph idx="1" type="body"/>
          </p:nvPr>
        </p:nvSpPr>
        <p:spPr>
          <a:xfrm>
            <a:off x="839788" y="1681163"/>
            <a:ext cx="5157787" cy="823912"/>
          </a:xfrm>
          <a:prstGeom prst="rect">
            <a:avLst/>
          </a:prstGeom>
          <a:solidFill>
            <a:srgbClr val="2F5496"/>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Ordinary Light</a:t>
            </a:r>
            <a:endParaRPr/>
          </a:p>
        </p:txBody>
      </p:sp>
      <p:sp>
        <p:nvSpPr>
          <p:cNvPr id="114" name="Google Shape;114;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Spontaneous emission</a:t>
            </a:r>
            <a:endParaRPr/>
          </a:p>
          <a:p>
            <a:pPr indent="-228600" lvl="0" marL="228600" rtl="0" algn="l">
              <a:lnSpc>
                <a:spcPct val="90000"/>
              </a:lnSpc>
              <a:spcBef>
                <a:spcPts val="1000"/>
              </a:spcBef>
              <a:spcAft>
                <a:spcPts val="0"/>
              </a:spcAft>
              <a:buClr>
                <a:schemeClr val="dk1"/>
              </a:buClr>
              <a:buSzPts val="2800"/>
              <a:buChar char="•"/>
            </a:pPr>
            <a:r>
              <a:rPr lang="en-US"/>
              <a:t>Incoherent</a:t>
            </a:r>
            <a:endParaRPr/>
          </a:p>
          <a:p>
            <a:pPr indent="-228600" lvl="0" marL="228600" rtl="0" algn="l">
              <a:lnSpc>
                <a:spcPct val="90000"/>
              </a:lnSpc>
              <a:spcBef>
                <a:spcPts val="1000"/>
              </a:spcBef>
              <a:spcAft>
                <a:spcPts val="0"/>
              </a:spcAft>
              <a:buClr>
                <a:schemeClr val="dk1"/>
              </a:buClr>
              <a:buSzPts val="2800"/>
              <a:buChar char="•"/>
            </a:pPr>
            <a:r>
              <a:rPr lang="en-US"/>
              <a:t>Divergent</a:t>
            </a:r>
            <a:endParaRPr/>
          </a:p>
          <a:p>
            <a:pPr indent="-228600" lvl="0" marL="228600" rtl="0" algn="l">
              <a:lnSpc>
                <a:spcPct val="90000"/>
              </a:lnSpc>
              <a:spcBef>
                <a:spcPts val="1000"/>
              </a:spcBef>
              <a:spcAft>
                <a:spcPts val="0"/>
              </a:spcAft>
              <a:buClr>
                <a:schemeClr val="dk1"/>
              </a:buClr>
              <a:buSzPts val="2800"/>
              <a:buChar char="•"/>
            </a:pPr>
            <a:r>
              <a:rPr lang="en-US"/>
              <a:t>Polychromatic</a:t>
            </a:r>
            <a:endParaRPr/>
          </a:p>
          <a:p>
            <a:pPr indent="-228600" lvl="0" marL="228600" rtl="0" algn="l">
              <a:lnSpc>
                <a:spcPct val="90000"/>
              </a:lnSpc>
              <a:spcBef>
                <a:spcPts val="1000"/>
              </a:spcBef>
              <a:spcAft>
                <a:spcPts val="0"/>
              </a:spcAft>
              <a:buClr>
                <a:schemeClr val="dk1"/>
              </a:buClr>
              <a:buSzPts val="2800"/>
              <a:buChar char="•"/>
            </a:pPr>
            <a:r>
              <a:rPr lang="en-US"/>
              <a:t>Cannot be focused to a sharp focus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5" name="Google Shape;115;p17"/>
          <p:cNvSpPr txBox="1"/>
          <p:nvPr>
            <p:ph idx="3" type="body"/>
          </p:nvPr>
        </p:nvSpPr>
        <p:spPr>
          <a:xfrm>
            <a:off x="6172200" y="1681163"/>
            <a:ext cx="5183188" cy="823912"/>
          </a:xfrm>
          <a:prstGeom prst="rect">
            <a:avLst/>
          </a:prstGeom>
          <a:solidFill>
            <a:srgbClr val="2F5496"/>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Laser Light</a:t>
            </a:r>
            <a:endParaRPr/>
          </a:p>
        </p:txBody>
      </p:sp>
      <p:sp>
        <p:nvSpPr>
          <p:cNvPr id="116" name="Google Shape;116;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Stimulated emission</a:t>
            </a:r>
            <a:endParaRPr/>
          </a:p>
          <a:p>
            <a:pPr indent="-228600" lvl="0" marL="228600" rtl="0" algn="l">
              <a:lnSpc>
                <a:spcPct val="90000"/>
              </a:lnSpc>
              <a:spcBef>
                <a:spcPts val="1000"/>
              </a:spcBef>
              <a:spcAft>
                <a:spcPts val="0"/>
              </a:spcAft>
              <a:buClr>
                <a:schemeClr val="dk1"/>
              </a:buClr>
              <a:buSzPts val="2800"/>
              <a:buChar char="•"/>
            </a:pPr>
            <a:r>
              <a:rPr lang="en-US"/>
              <a:t>Coherent</a:t>
            </a:r>
            <a:endParaRPr/>
          </a:p>
          <a:p>
            <a:pPr indent="-228600" lvl="0" marL="228600" rtl="0" algn="l">
              <a:lnSpc>
                <a:spcPct val="90000"/>
              </a:lnSpc>
              <a:spcBef>
                <a:spcPts val="1000"/>
              </a:spcBef>
              <a:spcAft>
                <a:spcPts val="0"/>
              </a:spcAft>
              <a:buClr>
                <a:schemeClr val="dk1"/>
              </a:buClr>
              <a:buSzPts val="2800"/>
              <a:buChar char="•"/>
            </a:pPr>
            <a:r>
              <a:rPr lang="en-US"/>
              <a:t>Highly directional</a:t>
            </a:r>
            <a:endParaRPr/>
          </a:p>
          <a:p>
            <a:pPr indent="-228600" lvl="0" marL="228600" rtl="0" algn="l">
              <a:lnSpc>
                <a:spcPct val="90000"/>
              </a:lnSpc>
              <a:spcBef>
                <a:spcPts val="1000"/>
              </a:spcBef>
              <a:spcAft>
                <a:spcPts val="0"/>
              </a:spcAft>
              <a:buClr>
                <a:schemeClr val="dk1"/>
              </a:buClr>
              <a:buSzPts val="2800"/>
              <a:buChar char="•"/>
            </a:pPr>
            <a:r>
              <a:rPr lang="en-US"/>
              <a:t>Monochromatic</a:t>
            </a:r>
            <a:endParaRPr/>
          </a:p>
          <a:p>
            <a:pPr indent="-228600" lvl="0" marL="228600" rtl="0" algn="l">
              <a:lnSpc>
                <a:spcPct val="90000"/>
              </a:lnSpc>
              <a:spcBef>
                <a:spcPts val="1000"/>
              </a:spcBef>
              <a:spcAft>
                <a:spcPts val="0"/>
              </a:spcAft>
              <a:buClr>
                <a:schemeClr val="dk1"/>
              </a:buClr>
              <a:buSzPts val="2800"/>
              <a:buChar char="•"/>
            </a:pPr>
            <a:r>
              <a:rPr lang="en-US"/>
              <a:t>Can be focused to a very sharp spot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Ruby Laser</a:t>
            </a:r>
            <a:endParaRPr/>
          </a:p>
        </p:txBody>
      </p:sp>
      <p:sp>
        <p:nvSpPr>
          <p:cNvPr id="343" name="Google Shape;343;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spontaneous photon stimulates another excited ion to downward transition.</a:t>
            </a:r>
            <a:endParaRPr/>
          </a:p>
          <a:p>
            <a:pPr indent="-228600" lvl="0" marL="228600" rtl="0" algn="l">
              <a:lnSpc>
                <a:spcPct val="90000"/>
              </a:lnSpc>
              <a:spcBef>
                <a:spcPts val="1000"/>
              </a:spcBef>
              <a:spcAft>
                <a:spcPts val="0"/>
              </a:spcAft>
              <a:buClr>
                <a:schemeClr val="dk1"/>
              </a:buClr>
              <a:buSzPts val="2800"/>
              <a:buChar char="•"/>
            </a:pPr>
            <a:r>
              <a:rPr lang="en-US"/>
              <a:t> This process continues and many photons are released.</a:t>
            </a:r>
            <a:endParaRPr/>
          </a:p>
          <a:p>
            <a:pPr indent="-228600" lvl="0" marL="228600" rtl="0" algn="l">
              <a:lnSpc>
                <a:spcPct val="90000"/>
              </a:lnSpc>
              <a:spcBef>
                <a:spcPts val="1000"/>
              </a:spcBef>
              <a:spcAft>
                <a:spcPts val="0"/>
              </a:spcAft>
              <a:buClr>
                <a:schemeClr val="dk1"/>
              </a:buClr>
              <a:buSzPts val="2800"/>
              <a:buChar char="•"/>
            </a:pPr>
            <a:r>
              <a:rPr lang="en-US"/>
              <a:t>Red photons of wavelength 6943 Å are given out.</a:t>
            </a:r>
            <a:endParaRPr/>
          </a:p>
          <a:p>
            <a:pPr indent="-228600" lvl="0" marL="228600" rtl="0" algn="l">
              <a:lnSpc>
                <a:spcPct val="90000"/>
              </a:lnSpc>
              <a:spcBef>
                <a:spcPts val="1000"/>
              </a:spcBef>
              <a:spcAft>
                <a:spcPts val="0"/>
              </a:spcAft>
              <a:buClr>
                <a:schemeClr val="dk1"/>
              </a:buClr>
              <a:buSzPts val="2800"/>
              <a:buChar char="•"/>
            </a:pPr>
            <a:r>
              <a:rPr lang="en-US"/>
              <a:t>The output is not continues but pulsed.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Gas Laser: Helium - Neon</a:t>
            </a:r>
            <a:endParaRPr/>
          </a:p>
        </p:txBody>
      </p:sp>
      <p:pic>
        <p:nvPicPr>
          <p:cNvPr id="349" name="Google Shape;349;p54"/>
          <p:cNvPicPr preferRelativeResize="0"/>
          <p:nvPr>
            <p:ph idx="1" type="body"/>
          </p:nvPr>
        </p:nvPicPr>
        <p:blipFill rotWithShape="1">
          <a:blip r:embed="rId3">
            <a:alphaModFix/>
          </a:blip>
          <a:srcRect b="0" l="0" r="0" t="0"/>
          <a:stretch/>
        </p:blipFill>
        <p:spPr>
          <a:xfrm>
            <a:off x="2696817" y="1982248"/>
            <a:ext cx="6798366" cy="487575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Helium – Neon Laser</a:t>
            </a:r>
            <a:endParaRPr/>
          </a:p>
        </p:txBody>
      </p:sp>
      <p:sp>
        <p:nvSpPr>
          <p:cNvPr id="355" name="Google Shape;355;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gas lasers such as helium – neon the atoms are characterized by sharp energy levels as compared to those in solids which have broad absorption bands.</a:t>
            </a:r>
            <a:endParaRPr/>
          </a:p>
          <a:p>
            <a:pPr indent="-228600" lvl="0" marL="228600" rtl="0" algn="l">
              <a:lnSpc>
                <a:spcPct val="90000"/>
              </a:lnSpc>
              <a:spcBef>
                <a:spcPts val="1000"/>
              </a:spcBef>
              <a:spcAft>
                <a:spcPts val="0"/>
              </a:spcAft>
              <a:buClr>
                <a:schemeClr val="dk1"/>
              </a:buClr>
              <a:buSzPts val="2800"/>
              <a:buChar char="•"/>
            </a:pPr>
            <a:r>
              <a:rPr lang="en-US"/>
              <a:t>Helium – neon laser consists of long discharge tube filled with a mixture of helium and neon gases in the ratio 10 : 1</a:t>
            </a:r>
            <a:endParaRPr/>
          </a:p>
          <a:p>
            <a:pPr indent="-228600" lvl="0" marL="228600" rtl="0" algn="l">
              <a:lnSpc>
                <a:spcPct val="90000"/>
              </a:lnSpc>
              <a:spcBef>
                <a:spcPts val="1000"/>
              </a:spcBef>
              <a:spcAft>
                <a:spcPts val="0"/>
              </a:spcAft>
              <a:buClr>
                <a:schemeClr val="dk1"/>
              </a:buClr>
              <a:buSzPts val="2800"/>
              <a:buChar char="•"/>
            </a:pPr>
            <a:r>
              <a:rPr lang="en-US"/>
              <a:t>Electrodes are connected to high voltage source(10 KV).</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Helium – Neon Laser</a:t>
            </a:r>
            <a:endParaRPr/>
          </a:p>
        </p:txBody>
      </p:sp>
      <p:sp>
        <p:nvSpPr>
          <p:cNvPr id="361" name="Google Shape;361;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Laser action is due to neon gas. Helium atoms help to excite neon atoms.</a:t>
            </a:r>
            <a:endParaRPr/>
          </a:p>
          <a:p>
            <a:pPr indent="-228600" lvl="0" marL="228600" rtl="0" algn="l">
              <a:lnSpc>
                <a:spcPct val="90000"/>
              </a:lnSpc>
              <a:spcBef>
                <a:spcPts val="1000"/>
              </a:spcBef>
              <a:spcAft>
                <a:spcPts val="0"/>
              </a:spcAft>
              <a:buClr>
                <a:schemeClr val="dk1"/>
              </a:buClr>
              <a:buSzPts val="2800"/>
              <a:buChar char="•"/>
            </a:pPr>
            <a:r>
              <a:rPr lang="en-US"/>
              <a:t>The discharge tube contains windows placed  at Brewster's angle. </a:t>
            </a:r>
            <a:endParaRPr/>
          </a:p>
          <a:p>
            <a:pPr indent="-228600" lvl="0" marL="228600" rtl="0" algn="l">
              <a:lnSpc>
                <a:spcPct val="90000"/>
              </a:lnSpc>
              <a:spcBef>
                <a:spcPts val="1000"/>
              </a:spcBef>
              <a:spcAft>
                <a:spcPts val="0"/>
              </a:spcAft>
              <a:buClr>
                <a:schemeClr val="dk1"/>
              </a:buClr>
              <a:buSzPts val="2800"/>
              <a:buChar char="•"/>
            </a:pPr>
            <a:r>
              <a:rPr lang="en-US"/>
              <a:t>Two mirrors are also present. One mirror is fully reflecting and the other partially reflecting.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Energy diagram</a:t>
            </a:r>
            <a:endParaRPr/>
          </a:p>
        </p:txBody>
      </p:sp>
      <p:pic>
        <p:nvPicPr>
          <p:cNvPr id="367" name="Google Shape;367;p57"/>
          <p:cNvPicPr preferRelativeResize="0"/>
          <p:nvPr>
            <p:ph idx="1" type="body"/>
          </p:nvPr>
        </p:nvPicPr>
        <p:blipFill rotWithShape="1">
          <a:blip r:embed="rId3">
            <a:alphaModFix/>
          </a:blip>
          <a:srcRect b="0" l="0" r="0" t="0"/>
          <a:stretch/>
        </p:blipFill>
        <p:spPr>
          <a:xfrm>
            <a:off x="2380384" y="1825625"/>
            <a:ext cx="7431231" cy="43513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Helium – Neon Laser</a:t>
            </a:r>
            <a:endParaRPr/>
          </a:p>
        </p:txBody>
      </p:sp>
      <p:sp>
        <p:nvSpPr>
          <p:cNvPr id="373" name="Google Shape;373;p58"/>
          <p:cNvSpPr txBox="1"/>
          <p:nvPr>
            <p:ph idx="1" type="body"/>
          </p:nvPr>
        </p:nvSpPr>
        <p:spPr>
          <a:xfrm>
            <a:off x="838200" y="1825625"/>
            <a:ext cx="10515600" cy="4351338"/>
          </a:xfrm>
          <a:prstGeom prst="rect">
            <a:avLst/>
          </a:prstGeom>
          <a:blipFill rotWithShape="1">
            <a:blip r:embed="rId3">
              <a:alphaModFix/>
            </a:blip>
            <a:stretch>
              <a:fillRect b="-5659" l="-1332" r="0" t="-1481"/>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Helium – Neon Laser</a:t>
            </a:r>
            <a:endParaRPr/>
          </a:p>
        </p:txBody>
      </p:sp>
      <p:sp>
        <p:nvSpPr>
          <p:cNvPr id="379" name="Google Shape;379;p59"/>
          <p:cNvSpPr txBox="1"/>
          <p:nvPr>
            <p:ph idx="1" type="body"/>
          </p:nvPr>
        </p:nvSpPr>
        <p:spPr>
          <a:xfrm>
            <a:off x="1981200" y="1600200"/>
            <a:ext cx="8229600" cy="5105400"/>
          </a:xfrm>
          <a:prstGeom prst="rect">
            <a:avLst/>
          </a:prstGeom>
          <a:blipFill rotWithShape="1">
            <a:blip r:embed="rId3">
              <a:alphaModFix/>
            </a:blip>
            <a:stretch>
              <a:fillRect b="-2029" l="-1332" r="0" t="-1313"/>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Application of Lasers</a:t>
            </a:r>
            <a:endParaRPr/>
          </a:p>
        </p:txBody>
      </p:sp>
      <p:sp>
        <p:nvSpPr>
          <p:cNvPr id="385" name="Google Shape;385;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Ruby Laser: Measurement of distance using pulse echo technique, drilling of high quality holes.</a:t>
            </a:r>
            <a:endParaRPr/>
          </a:p>
          <a:p>
            <a:pPr indent="-228600" lvl="0" marL="228600" rtl="0" algn="l">
              <a:lnSpc>
                <a:spcPct val="90000"/>
              </a:lnSpc>
              <a:spcBef>
                <a:spcPts val="1000"/>
              </a:spcBef>
              <a:spcAft>
                <a:spcPts val="0"/>
              </a:spcAft>
              <a:buClr>
                <a:schemeClr val="dk1"/>
              </a:buClr>
              <a:buSzPts val="2800"/>
              <a:buChar char="•"/>
            </a:pPr>
            <a:r>
              <a:rPr lang="en-US"/>
              <a:t>Helium – neon Laser: Metrological application, bar code reading.</a:t>
            </a:r>
            <a:endParaRPr/>
          </a:p>
          <a:p>
            <a:pPr indent="-228600" lvl="0" marL="228600" rtl="0" algn="l">
              <a:lnSpc>
                <a:spcPct val="90000"/>
              </a:lnSpc>
              <a:spcBef>
                <a:spcPts val="1000"/>
              </a:spcBef>
              <a:spcAft>
                <a:spcPts val="0"/>
              </a:spcAft>
              <a:buClr>
                <a:schemeClr val="dk1"/>
              </a:buClr>
              <a:buSzPts val="2800"/>
              <a:buChar char="•"/>
            </a:pPr>
            <a:r>
              <a:rPr lang="en-US"/>
              <a:t>Carbon dioxide Laser: Welding, cutting</a:t>
            </a:r>
            <a:endParaRPr/>
          </a:p>
          <a:p>
            <a:pPr indent="-228600" lvl="0" marL="228600" rtl="0" algn="l">
              <a:lnSpc>
                <a:spcPct val="90000"/>
              </a:lnSpc>
              <a:spcBef>
                <a:spcPts val="1000"/>
              </a:spcBef>
              <a:spcAft>
                <a:spcPts val="0"/>
              </a:spcAft>
              <a:buClr>
                <a:schemeClr val="dk1"/>
              </a:buClr>
              <a:buSzPts val="2800"/>
              <a:buChar char="•"/>
            </a:pPr>
            <a:r>
              <a:rPr lang="en-US"/>
              <a:t>Argon ion Laser: Welding retinal detachment</a:t>
            </a:r>
            <a:endParaRPr/>
          </a:p>
          <a:p>
            <a:pPr indent="-228600" lvl="0" marL="228600" rtl="0" algn="l">
              <a:lnSpc>
                <a:spcPct val="90000"/>
              </a:lnSpc>
              <a:spcBef>
                <a:spcPts val="1000"/>
              </a:spcBef>
              <a:spcAft>
                <a:spcPts val="0"/>
              </a:spcAft>
              <a:buClr>
                <a:schemeClr val="dk1"/>
              </a:buClr>
              <a:buSzPts val="2800"/>
              <a:buChar char="•"/>
            </a:pPr>
            <a:r>
              <a:rPr lang="en-US"/>
              <a:t>Semiconductor Laser: Laser printer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1"/>
          <p:cNvSpPr txBox="1"/>
          <p:nvPr>
            <p:ph type="ctrTitle"/>
          </p:nvPr>
        </p:nvSpPr>
        <p:spPr>
          <a:xfrm>
            <a:off x="1905000" y="549276"/>
            <a:ext cx="7772400" cy="769441"/>
          </a:xfrm>
          <a:prstGeom prst="rect">
            <a:avLst/>
          </a:prstGeom>
          <a:solidFill>
            <a:srgbClr val="002060"/>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sz="4400">
                <a:solidFill>
                  <a:schemeClr val="lt1"/>
                </a:solidFill>
              </a:rPr>
              <a:t>Introduction to Fiber Optics</a:t>
            </a:r>
            <a:endParaRPr/>
          </a:p>
        </p:txBody>
      </p:sp>
      <p:pic>
        <p:nvPicPr>
          <p:cNvPr descr="fiberstrands" id="391" name="Google Shape;391;p61">
            <a:hlinkClick r:id="rId3"/>
          </p:cNvPr>
          <p:cNvPicPr preferRelativeResize="0"/>
          <p:nvPr/>
        </p:nvPicPr>
        <p:blipFill rotWithShape="1">
          <a:blip r:embed="rId4">
            <a:alphaModFix/>
          </a:blip>
          <a:srcRect b="0" l="0" r="0" t="0"/>
          <a:stretch/>
        </p:blipFill>
        <p:spPr>
          <a:xfrm>
            <a:off x="4343400" y="2895601"/>
            <a:ext cx="3352800" cy="2474913"/>
          </a:xfrm>
          <a:prstGeom prst="rect">
            <a:avLst/>
          </a:prstGeom>
          <a:noFill/>
          <a:ln>
            <a:noFill/>
          </a:ln>
        </p:spPr>
      </p:pic>
      <p:pic>
        <p:nvPicPr>
          <p:cNvPr descr="C:\Users\Arshia\Desktop\images (1).jpg" id="392" name="Google Shape;392;p61"/>
          <p:cNvPicPr preferRelativeResize="0"/>
          <p:nvPr/>
        </p:nvPicPr>
        <p:blipFill rotWithShape="1">
          <a:blip r:embed="rId5">
            <a:alphaModFix/>
          </a:blip>
          <a:srcRect b="0" l="0" r="0" t="0"/>
          <a:stretch/>
        </p:blipFill>
        <p:spPr>
          <a:xfrm>
            <a:off x="3245475" y="1429555"/>
            <a:ext cx="6253427" cy="475804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Fiber Optics </a:t>
            </a:r>
            <a:endParaRPr/>
          </a:p>
        </p:txBody>
      </p:sp>
      <p:sp>
        <p:nvSpPr>
          <p:cNvPr id="398" name="Google Shape;398;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Definition of Optical Fiber:</a:t>
            </a:r>
            <a:endParaRPr/>
          </a:p>
          <a:p>
            <a:pPr indent="0" lvl="0" marL="0" rtl="0" algn="l">
              <a:lnSpc>
                <a:spcPct val="90000"/>
              </a:lnSpc>
              <a:spcBef>
                <a:spcPts val="1000"/>
              </a:spcBef>
              <a:spcAft>
                <a:spcPts val="0"/>
              </a:spcAft>
              <a:buClr>
                <a:schemeClr val="dk1"/>
              </a:buClr>
              <a:buSzPts val="2800"/>
              <a:buNone/>
            </a:pPr>
            <a:r>
              <a:rPr lang="en-US"/>
              <a:t>An optical fiber is a cylindrical wave guide made of transparent dielectric (glass or plastic) which guides light waves along its length by total internal reflection. </a:t>
            </a:r>
            <a:endParaRPr/>
          </a:p>
          <a:p>
            <a:pPr indent="-228600" lvl="0" marL="228600" rtl="0" algn="l">
              <a:lnSpc>
                <a:spcPct val="90000"/>
              </a:lnSpc>
              <a:spcBef>
                <a:spcPts val="1000"/>
              </a:spcBef>
              <a:spcAft>
                <a:spcPts val="0"/>
              </a:spcAft>
              <a:buClr>
                <a:schemeClr val="dk1"/>
              </a:buClr>
              <a:buSzPts val="2800"/>
              <a:buChar char="•"/>
            </a:pPr>
            <a:r>
              <a:rPr lang="en-US"/>
              <a:t>Principle: The propagation of light in an optical fiber is based on the principle of  total internal reflection.</a:t>
            </a:r>
            <a:endParaRPr/>
          </a:p>
          <a:p>
            <a:pPr indent="-228600" lvl="0" marL="228600" rtl="0" algn="l">
              <a:lnSpc>
                <a:spcPct val="90000"/>
              </a:lnSpc>
              <a:spcBef>
                <a:spcPts val="1000"/>
              </a:spcBef>
              <a:spcAft>
                <a:spcPts val="0"/>
              </a:spcAft>
              <a:buClr>
                <a:schemeClr val="dk1"/>
              </a:buClr>
              <a:buSzPts val="2800"/>
              <a:buChar char="•"/>
            </a:pPr>
            <a:r>
              <a:rPr lang="en-US"/>
              <a:t>Conditions for TIR:</a:t>
            </a:r>
            <a:endParaRPr/>
          </a:p>
          <a:p>
            <a:pPr indent="-514350" lvl="0" marL="514350" rtl="0" algn="l">
              <a:lnSpc>
                <a:spcPct val="90000"/>
              </a:lnSpc>
              <a:spcBef>
                <a:spcPts val="1000"/>
              </a:spcBef>
              <a:spcAft>
                <a:spcPts val="0"/>
              </a:spcAft>
              <a:buClr>
                <a:schemeClr val="dk1"/>
              </a:buClr>
              <a:buSzPts val="2800"/>
              <a:buAutoNum type="arabicPeriod"/>
            </a:pPr>
            <a:r>
              <a:rPr lang="en-US"/>
              <a:t>Light should be passing from a denser medium to rarer medium.</a:t>
            </a:r>
            <a:endParaRPr/>
          </a:p>
          <a:p>
            <a:pPr indent="-514350" lvl="0" marL="514350" rtl="0" algn="l">
              <a:lnSpc>
                <a:spcPct val="90000"/>
              </a:lnSpc>
              <a:spcBef>
                <a:spcPts val="1000"/>
              </a:spcBef>
              <a:spcAft>
                <a:spcPts val="0"/>
              </a:spcAft>
              <a:buClr>
                <a:schemeClr val="dk1"/>
              </a:buClr>
              <a:buSzPts val="2800"/>
              <a:buAutoNum type="arabicPeriod"/>
            </a:pPr>
            <a:r>
              <a:rPr lang="en-US"/>
              <a:t>The angle of incidence in the denser medium should be greater than the critical angle.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22" name="Google Shape;12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  Some of the special properties which distinguish lasers from ordinary light sources are characterized by: </a:t>
            </a:r>
            <a:endParaRPr/>
          </a:p>
          <a:p>
            <a:pPr indent="-228600" lvl="0" marL="228600" rtl="0" algn="l">
              <a:lnSpc>
                <a:spcPct val="90000"/>
              </a:lnSpc>
              <a:spcBef>
                <a:spcPts val="1000"/>
              </a:spcBef>
              <a:spcAft>
                <a:spcPts val="0"/>
              </a:spcAft>
              <a:buClr>
                <a:schemeClr val="dk1"/>
              </a:buClr>
              <a:buSzPts val="2800"/>
              <a:buFont typeface="Calibri"/>
              <a:buNone/>
            </a:pPr>
            <a:r>
              <a:rPr lang="en-US"/>
              <a:t> 1. Directionality </a:t>
            </a:r>
            <a:endParaRPr/>
          </a:p>
          <a:p>
            <a:pPr indent="-228600" lvl="0" marL="228600" rtl="0" algn="l">
              <a:lnSpc>
                <a:spcPct val="90000"/>
              </a:lnSpc>
              <a:spcBef>
                <a:spcPts val="1000"/>
              </a:spcBef>
              <a:spcAft>
                <a:spcPts val="0"/>
              </a:spcAft>
              <a:buClr>
                <a:schemeClr val="dk1"/>
              </a:buClr>
              <a:buSzPts val="2800"/>
              <a:buFont typeface="Calibri"/>
              <a:buNone/>
            </a:pPr>
            <a:r>
              <a:rPr lang="en-US"/>
              <a:t> 2. High Intensity </a:t>
            </a:r>
            <a:endParaRPr/>
          </a:p>
          <a:p>
            <a:pPr indent="-228600" lvl="0" marL="228600" rtl="0" algn="l">
              <a:lnSpc>
                <a:spcPct val="90000"/>
              </a:lnSpc>
              <a:spcBef>
                <a:spcPts val="1000"/>
              </a:spcBef>
              <a:spcAft>
                <a:spcPts val="0"/>
              </a:spcAft>
              <a:buClr>
                <a:schemeClr val="dk1"/>
              </a:buClr>
              <a:buSzPts val="2800"/>
              <a:buFont typeface="Calibri"/>
              <a:buNone/>
            </a:pPr>
            <a:r>
              <a:rPr lang="en-US"/>
              <a:t> 3. Mono- chromaticity</a:t>
            </a:r>
            <a:endParaRPr/>
          </a:p>
          <a:p>
            <a:pPr indent="-228600" lvl="0" marL="228600" rtl="0" algn="l">
              <a:lnSpc>
                <a:spcPct val="90000"/>
              </a:lnSpc>
              <a:spcBef>
                <a:spcPts val="1000"/>
              </a:spcBef>
              <a:spcAft>
                <a:spcPts val="0"/>
              </a:spcAft>
              <a:buClr>
                <a:schemeClr val="dk1"/>
              </a:buClr>
              <a:buSzPts val="2800"/>
              <a:buFont typeface="Calibri"/>
              <a:buNone/>
            </a:pPr>
            <a:r>
              <a:rPr lang="en-US"/>
              <a:t> 4. Coherent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Structure of Optical Fiber</a:t>
            </a:r>
            <a:endParaRPr/>
          </a:p>
        </p:txBody>
      </p:sp>
      <p:pic>
        <p:nvPicPr>
          <p:cNvPr id="404" name="Google Shape;404;p63"/>
          <p:cNvPicPr preferRelativeResize="0"/>
          <p:nvPr>
            <p:ph idx="1" type="body"/>
          </p:nvPr>
        </p:nvPicPr>
        <p:blipFill rotWithShape="1">
          <a:blip r:embed="rId3">
            <a:alphaModFix/>
          </a:blip>
          <a:srcRect b="0" l="0" r="0" t="0"/>
          <a:stretch/>
        </p:blipFill>
        <p:spPr>
          <a:xfrm>
            <a:off x="827213" y="2653048"/>
            <a:ext cx="5070861" cy="2768957"/>
          </a:xfrm>
          <a:prstGeom prst="rect">
            <a:avLst/>
          </a:prstGeom>
          <a:noFill/>
          <a:ln>
            <a:noFill/>
          </a:ln>
        </p:spPr>
      </p:pic>
      <p:sp>
        <p:nvSpPr>
          <p:cNvPr id="405" name="Google Shape;405;p6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has three coaxial  regions i.e. the core, cladding and outer jacket.</a:t>
            </a:r>
            <a:endParaRPr/>
          </a:p>
          <a:p>
            <a:pPr indent="-228600" lvl="0" marL="228600" rtl="0" algn="l">
              <a:lnSpc>
                <a:spcPct val="90000"/>
              </a:lnSpc>
              <a:spcBef>
                <a:spcPts val="1000"/>
              </a:spcBef>
              <a:spcAft>
                <a:spcPts val="0"/>
              </a:spcAft>
              <a:buClr>
                <a:schemeClr val="dk1"/>
              </a:buClr>
              <a:buSzPts val="2800"/>
              <a:buChar char="•"/>
            </a:pPr>
            <a:r>
              <a:rPr lang="en-US"/>
              <a:t>Core: It is the innermost cylindrical region. It is also the light guiding region.</a:t>
            </a:r>
            <a:endParaRPr/>
          </a:p>
          <a:p>
            <a:pPr indent="-228600" lvl="0" marL="228600" rtl="0" algn="l">
              <a:lnSpc>
                <a:spcPct val="90000"/>
              </a:lnSpc>
              <a:spcBef>
                <a:spcPts val="1000"/>
              </a:spcBef>
              <a:spcAft>
                <a:spcPts val="0"/>
              </a:spcAft>
              <a:buClr>
                <a:schemeClr val="dk1"/>
              </a:buClr>
              <a:buSzPts val="2800"/>
              <a:buChar char="•"/>
            </a:pPr>
            <a:r>
              <a:rPr lang="en-US"/>
              <a:t>Cladding: The core is surrounded by the cladding.</a:t>
            </a:r>
            <a:endParaRPr/>
          </a:p>
          <a:p>
            <a:pPr indent="-228600" lvl="0" marL="228600" rtl="0" algn="l">
              <a:lnSpc>
                <a:spcPct val="90000"/>
              </a:lnSpc>
              <a:spcBef>
                <a:spcPts val="1000"/>
              </a:spcBef>
              <a:spcAft>
                <a:spcPts val="0"/>
              </a:spcAft>
              <a:buClr>
                <a:schemeClr val="dk1"/>
              </a:buClr>
              <a:buSzPts val="2800"/>
              <a:buChar char="•"/>
            </a:pPr>
            <a:r>
              <a:rPr lang="en-US"/>
              <a:t>Outer jacket: It is a plastic coating to protect the cladding.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Total internal reflection</a:t>
            </a:r>
            <a:endParaRPr/>
          </a:p>
        </p:txBody>
      </p:sp>
      <p:sp>
        <p:nvSpPr>
          <p:cNvPr id="411" name="Google Shape;411;p6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rPr lang="en-US"/>
              <a:t> </a:t>
            </a:r>
            <a:endParaRPr/>
          </a:p>
        </p:txBody>
      </p:sp>
      <p:pic>
        <p:nvPicPr>
          <p:cNvPr descr="240_00EA.jpg                                                   000AE472Macintosh HD                   ABA78158:" id="412" name="Google Shape;412;p64"/>
          <p:cNvPicPr preferRelativeResize="0"/>
          <p:nvPr>
            <p:ph idx="1" type="body"/>
          </p:nvPr>
        </p:nvPicPr>
        <p:blipFill rotWithShape="1">
          <a:blip r:embed="rId3">
            <a:alphaModFix/>
          </a:blip>
          <a:srcRect b="0" l="0" r="0" t="0"/>
          <a:stretch/>
        </p:blipFill>
        <p:spPr>
          <a:xfrm>
            <a:off x="5183188" y="1435092"/>
            <a:ext cx="6172200" cy="397829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Principle</a:t>
            </a:r>
            <a:endParaRPr/>
          </a:p>
        </p:txBody>
      </p:sp>
      <p:sp>
        <p:nvSpPr>
          <p:cNvPr id="418" name="Google Shape;418;p6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pic>
        <p:nvPicPr>
          <p:cNvPr descr="Image result for structure of optical fiber" id="419" name="Google Shape;419;p65"/>
          <p:cNvPicPr preferRelativeResize="0"/>
          <p:nvPr>
            <p:ph idx="1" type="body"/>
          </p:nvPr>
        </p:nvPicPr>
        <p:blipFill rotWithShape="1">
          <a:blip r:embed="rId3">
            <a:alphaModFix/>
          </a:blip>
          <a:srcRect b="0" l="0" r="0" t="0"/>
          <a:stretch/>
        </p:blipFill>
        <p:spPr>
          <a:xfrm>
            <a:off x="129296" y="2987899"/>
            <a:ext cx="5940671" cy="227956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Snell’s Law</a:t>
            </a:r>
            <a:endParaRPr/>
          </a:p>
        </p:txBody>
      </p:sp>
      <p:pic>
        <p:nvPicPr>
          <p:cNvPr descr="Image result for snell's law" id="425" name="Google Shape;425;p66"/>
          <p:cNvPicPr preferRelativeResize="0"/>
          <p:nvPr>
            <p:ph idx="1" type="body"/>
          </p:nvPr>
        </p:nvPicPr>
        <p:blipFill rotWithShape="1">
          <a:blip r:embed="rId3">
            <a:alphaModFix/>
          </a:blip>
          <a:srcRect b="0" l="0" r="0" t="0"/>
          <a:stretch/>
        </p:blipFill>
        <p:spPr>
          <a:xfrm>
            <a:off x="3482526" y="2125014"/>
            <a:ext cx="5973609" cy="333562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Snell's law</a:t>
            </a:r>
            <a:endParaRPr/>
          </a:p>
        </p:txBody>
      </p:sp>
      <p:sp>
        <p:nvSpPr>
          <p:cNvPr id="431" name="Google Shape;431;p6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pic>
        <p:nvPicPr>
          <p:cNvPr descr="Image result for snell's law" id="432" name="Google Shape;432;p67"/>
          <p:cNvPicPr preferRelativeResize="0"/>
          <p:nvPr>
            <p:ph idx="1" type="body"/>
          </p:nvPr>
        </p:nvPicPr>
        <p:blipFill rotWithShape="1">
          <a:blip r:embed="rId3">
            <a:alphaModFix/>
          </a:blip>
          <a:srcRect b="0" l="0" r="0" t="0"/>
          <a:stretch/>
        </p:blipFill>
        <p:spPr>
          <a:xfrm>
            <a:off x="584884" y="2537139"/>
            <a:ext cx="5466197" cy="305229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Application of Optical Fibers</a:t>
            </a:r>
            <a:endParaRPr>
              <a:solidFill>
                <a:schemeClr val="lt1"/>
              </a:solidFill>
            </a:endParaRPr>
          </a:p>
        </p:txBody>
      </p:sp>
      <p:sp>
        <p:nvSpPr>
          <p:cNvPr id="438" name="Google Shape;438;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Optical Fibers have many applications, some of them are:</a:t>
            </a:r>
            <a:endParaRPr/>
          </a:p>
          <a:p>
            <a:pPr indent="-228600" lvl="0" marL="228600" rtl="0" algn="l">
              <a:lnSpc>
                <a:spcPct val="90000"/>
              </a:lnSpc>
              <a:spcBef>
                <a:spcPts val="1000"/>
              </a:spcBef>
              <a:spcAft>
                <a:spcPts val="0"/>
              </a:spcAft>
              <a:buClr>
                <a:schemeClr val="dk1"/>
              </a:buClr>
              <a:buSzPts val="2800"/>
              <a:buChar char="•"/>
            </a:pPr>
            <a:r>
              <a:rPr lang="en-US"/>
              <a:t>They are used for illumination and short distance transmission of images.</a:t>
            </a:r>
            <a:endParaRPr/>
          </a:p>
          <a:p>
            <a:pPr indent="-228600" lvl="0" marL="228600" rtl="0" algn="l">
              <a:lnSpc>
                <a:spcPct val="90000"/>
              </a:lnSpc>
              <a:spcBef>
                <a:spcPts val="1000"/>
              </a:spcBef>
              <a:spcAft>
                <a:spcPts val="0"/>
              </a:spcAft>
              <a:buClr>
                <a:schemeClr val="dk1"/>
              </a:buClr>
              <a:buSzPts val="2800"/>
              <a:buChar char="•"/>
            </a:pPr>
            <a:r>
              <a:rPr lang="en-US"/>
              <a:t>They are used as wave guides in telecommunications.</a:t>
            </a:r>
            <a:endParaRPr/>
          </a:p>
          <a:p>
            <a:pPr indent="-228600" lvl="0" marL="228600" rtl="0" algn="l">
              <a:lnSpc>
                <a:spcPct val="90000"/>
              </a:lnSpc>
              <a:spcBef>
                <a:spcPts val="1000"/>
              </a:spcBef>
              <a:spcAft>
                <a:spcPts val="0"/>
              </a:spcAft>
              <a:buClr>
                <a:schemeClr val="dk1"/>
              </a:buClr>
              <a:buSzPts val="2800"/>
              <a:buChar char="•"/>
            </a:pPr>
            <a:r>
              <a:rPr lang="en-US"/>
              <a:t>They are used in fabricating sensors.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Optical fiber communication system</a:t>
            </a:r>
            <a:endParaRPr/>
          </a:p>
        </p:txBody>
      </p:sp>
      <p:sp>
        <p:nvSpPr>
          <p:cNvPr id="444" name="Google Shape;444;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Fiber optic communication system comprises of:</a:t>
            </a:r>
            <a:endParaRPr/>
          </a:p>
          <a:p>
            <a:pPr indent="-514350" lvl="0" marL="514350" rtl="0" algn="l">
              <a:lnSpc>
                <a:spcPct val="90000"/>
              </a:lnSpc>
              <a:spcBef>
                <a:spcPts val="1000"/>
              </a:spcBef>
              <a:spcAft>
                <a:spcPts val="0"/>
              </a:spcAft>
              <a:buClr>
                <a:schemeClr val="dk1"/>
              </a:buClr>
              <a:buSzPts val="2800"/>
              <a:buAutoNum type="arabicPeriod"/>
            </a:pPr>
            <a:r>
              <a:rPr lang="en-US"/>
              <a:t>Transmitter</a:t>
            </a:r>
            <a:endParaRPr/>
          </a:p>
          <a:p>
            <a:pPr indent="-514350" lvl="0" marL="514350" rtl="0" algn="l">
              <a:lnSpc>
                <a:spcPct val="90000"/>
              </a:lnSpc>
              <a:spcBef>
                <a:spcPts val="1000"/>
              </a:spcBef>
              <a:spcAft>
                <a:spcPts val="0"/>
              </a:spcAft>
              <a:buClr>
                <a:schemeClr val="dk1"/>
              </a:buClr>
              <a:buSzPts val="2800"/>
              <a:buAutoNum type="arabicPeriod"/>
            </a:pPr>
            <a:r>
              <a:rPr lang="en-US"/>
              <a:t>Receiver</a:t>
            </a:r>
            <a:endParaRPr/>
          </a:p>
          <a:p>
            <a:pPr indent="-228600" lvl="0" marL="228600" rtl="0" algn="l">
              <a:lnSpc>
                <a:spcPct val="90000"/>
              </a:lnSpc>
              <a:spcBef>
                <a:spcPts val="1000"/>
              </a:spcBef>
              <a:spcAft>
                <a:spcPts val="0"/>
              </a:spcAft>
              <a:buClr>
                <a:schemeClr val="dk1"/>
              </a:buClr>
              <a:buSzPts val="2800"/>
              <a:buChar char="•"/>
            </a:pPr>
            <a:r>
              <a:rPr lang="en-US"/>
              <a:t>Transmitter consists of light source and input signal modulator.</a:t>
            </a:r>
            <a:endParaRPr/>
          </a:p>
          <a:p>
            <a:pPr indent="-228600" lvl="0" marL="228600" rtl="0" algn="l">
              <a:lnSpc>
                <a:spcPct val="90000"/>
              </a:lnSpc>
              <a:spcBef>
                <a:spcPts val="1000"/>
              </a:spcBef>
              <a:spcAft>
                <a:spcPts val="0"/>
              </a:spcAft>
              <a:buClr>
                <a:schemeClr val="dk1"/>
              </a:buClr>
              <a:buSzPts val="2800"/>
              <a:buChar char="•"/>
            </a:pPr>
            <a:r>
              <a:rPr lang="en-US"/>
              <a:t>Receiver consists of optical detector, signal demodulator and output signal display unit such as CRO.</a:t>
            </a:r>
            <a:endParaRPr/>
          </a:p>
          <a:p>
            <a:pPr indent="-228600" lvl="0" marL="228600" rtl="0" algn="l">
              <a:lnSpc>
                <a:spcPct val="90000"/>
              </a:lnSpc>
              <a:spcBef>
                <a:spcPts val="1000"/>
              </a:spcBef>
              <a:spcAft>
                <a:spcPts val="0"/>
              </a:spcAft>
              <a:buClr>
                <a:schemeClr val="dk1"/>
              </a:buClr>
              <a:buSzPts val="2800"/>
              <a:buChar char="•"/>
            </a:pPr>
            <a:r>
              <a:rPr lang="en-US"/>
              <a:t>Optical fiber acts as transmission path. It carries the modulated output light signal from the transmitter to the receiver.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0"/>
          <p:cNvSpPr txBox="1"/>
          <p:nvPr>
            <p:ph type="title"/>
          </p:nvPr>
        </p:nvSpPr>
        <p:spPr>
          <a:xfrm>
            <a:off x="838200" y="365125"/>
            <a:ext cx="10515600" cy="1115945"/>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Optical fiber communication system</a:t>
            </a:r>
            <a:endParaRPr/>
          </a:p>
        </p:txBody>
      </p:sp>
      <p:pic>
        <p:nvPicPr>
          <p:cNvPr id="450" name="Google Shape;450;p70"/>
          <p:cNvPicPr preferRelativeResize="0"/>
          <p:nvPr>
            <p:ph idx="1" type="body"/>
          </p:nvPr>
        </p:nvPicPr>
        <p:blipFill rotWithShape="1">
          <a:blip r:embed="rId3">
            <a:alphaModFix/>
          </a:blip>
          <a:srcRect b="0" l="0" r="0" t="0"/>
          <a:stretch/>
        </p:blipFill>
        <p:spPr>
          <a:xfrm>
            <a:off x="1751527" y="1584102"/>
            <a:ext cx="8319752" cy="502276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Optical fiber communication system</a:t>
            </a:r>
            <a:endParaRPr/>
          </a:p>
        </p:txBody>
      </p:sp>
      <p:sp>
        <p:nvSpPr>
          <p:cNvPr id="456" name="Google Shape;456;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Information that is to be transmitted is first converted into an optical signal from an electrical signal</a:t>
            </a:r>
            <a:endParaRPr/>
          </a:p>
          <a:p>
            <a:pPr indent="-228600" lvl="0" marL="228600" rtl="0" algn="l">
              <a:lnSpc>
                <a:spcPct val="90000"/>
              </a:lnSpc>
              <a:spcBef>
                <a:spcPts val="1000"/>
              </a:spcBef>
              <a:spcAft>
                <a:spcPts val="0"/>
              </a:spcAft>
              <a:buClr>
                <a:schemeClr val="dk1"/>
              </a:buClr>
              <a:buSzPts val="2800"/>
              <a:buChar char="•"/>
            </a:pPr>
            <a:r>
              <a:rPr lang="en-US"/>
              <a:t>The signal is then modulated using a optical source (carrier) by a modulator. The carrier wave is generated using a LED or Laser diode.</a:t>
            </a:r>
            <a:endParaRPr/>
          </a:p>
          <a:p>
            <a:pPr indent="-228600" lvl="0" marL="228600" rtl="0" algn="l">
              <a:lnSpc>
                <a:spcPct val="90000"/>
              </a:lnSpc>
              <a:spcBef>
                <a:spcPts val="1000"/>
              </a:spcBef>
              <a:spcAft>
                <a:spcPts val="0"/>
              </a:spcAft>
              <a:buClr>
                <a:schemeClr val="dk1"/>
              </a:buClr>
              <a:buSzPts val="2800"/>
              <a:buChar char="•"/>
            </a:pPr>
            <a:r>
              <a:rPr lang="en-US"/>
              <a:t>The carrier source output into the fiber is represented by a single pulse.</a:t>
            </a:r>
            <a:endParaRPr/>
          </a:p>
          <a:p>
            <a:pPr indent="-228600" lvl="0" marL="228600" rtl="0" algn="l">
              <a:lnSpc>
                <a:spcPct val="90000"/>
              </a:lnSpc>
              <a:spcBef>
                <a:spcPts val="1000"/>
              </a:spcBef>
              <a:spcAft>
                <a:spcPts val="0"/>
              </a:spcAft>
              <a:buClr>
                <a:schemeClr val="dk1"/>
              </a:buClr>
              <a:buSzPts val="2800"/>
              <a:buChar char="•"/>
            </a:pPr>
            <a:r>
              <a:rPr lang="en-US"/>
              <a:t>Optical fiber carriers the pulse.</a:t>
            </a:r>
            <a:endParaRPr/>
          </a:p>
          <a:p>
            <a:pPr indent="-228600" lvl="0" marL="228600" rtl="0" algn="l">
              <a:lnSpc>
                <a:spcPct val="90000"/>
              </a:lnSpc>
              <a:spcBef>
                <a:spcPts val="1000"/>
              </a:spcBef>
              <a:spcAft>
                <a:spcPts val="0"/>
              </a:spcAft>
              <a:buClr>
                <a:schemeClr val="dk1"/>
              </a:buClr>
              <a:buSzPts val="2800"/>
              <a:buChar char="•"/>
            </a:pPr>
            <a:r>
              <a:rPr lang="en-US"/>
              <a:t>In the fiber the pulse is attenuated and distorted and hence repeaters are used to regenerate the signal.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Optical fiber communication system</a:t>
            </a:r>
            <a:endParaRPr/>
          </a:p>
        </p:txBody>
      </p:sp>
      <p:sp>
        <p:nvSpPr>
          <p:cNvPr id="462" name="Google Shape;462;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At the receiver the optical signal is converted to electrical signal using a PIN diode.</a:t>
            </a:r>
            <a:endParaRPr/>
          </a:p>
          <a:p>
            <a:pPr indent="-228600" lvl="0" marL="228600" rtl="0" algn="l">
              <a:lnSpc>
                <a:spcPct val="90000"/>
              </a:lnSpc>
              <a:spcBef>
                <a:spcPts val="1000"/>
              </a:spcBef>
              <a:spcAft>
                <a:spcPts val="0"/>
              </a:spcAft>
              <a:buClr>
                <a:schemeClr val="dk1"/>
              </a:buClr>
              <a:buSzPts val="2800"/>
              <a:buChar char="•"/>
            </a:pPr>
            <a:r>
              <a:rPr lang="en-US"/>
              <a:t>The signal is then demodulated and the original information is obtained.</a:t>
            </a:r>
            <a:endParaRPr/>
          </a:p>
          <a:p>
            <a:pPr indent="-228600" lvl="0" marL="228600" rtl="0" algn="l">
              <a:lnSpc>
                <a:spcPct val="90000"/>
              </a:lnSpc>
              <a:spcBef>
                <a:spcPts val="1000"/>
              </a:spcBef>
              <a:spcAft>
                <a:spcPts val="0"/>
              </a:spcAft>
              <a:buClr>
                <a:schemeClr val="dk1"/>
              </a:buClr>
              <a:buSzPts val="2800"/>
              <a:buChar char="•"/>
            </a:pPr>
            <a:r>
              <a:rPr lang="en-US"/>
              <a:t>Couplers are used to couple the modulated light signal to be transmitted with the fiber.</a:t>
            </a:r>
            <a:endParaRPr/>
          </a:p>
          <a:p>
            <a:pPr indent="-228600" lvl="0" marL="228600" rtl="0" algn="l">
              <a:lnSpc>
                <a:spcPct val="90000"/>
              </a:lnSpc>
              <a:spcBef>
                <a:spcPts val="1000"/>
              </a:spcBef>
              <a:spcAft>
                <a:spcPts val="0"/>
              </a:spcAft>
              <a:buClr>
                <a:schemeClr val="dk1"/>
              </a:buClr>
              <a:buSzPts val="2800"/>
              <a:buChar char="•"/>
            </a:pPr>
            <a:r>
              <a:rPr lang="en-US"/>
              <a:t>Connectors are used to increase the length of the fiber.</a:t>
            </a:r>
            <a:endParaRPr/>
          </a:p>
          <a:p>
            <a:pPr indent="-228600" lvl="0" marL="228600" rtl="0" algn="l">
              <a:lnSpc>
                <a:spcPct val="90000"/>
              </a:lnSpc>
              <a:spcBef>
                <a:spcPts val="1000"/>
              </a:spcBef>
              <a:spcAft>
                <a:spcPts val="0"/>
              </a:spcAft>
              <a:buClr>
                <a:schemeClr val="dk1"/>
              </a:buClr>
              <a:buSzPts val="2800"/>
              <a:buChar char="•"/>
            </a:pPr>
            <a:r>
              <a:rPr lang="en-US"/>
              <a:t>Repeaters are used to reshape, retime and retransmit the signal.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28" name="Google Shape;1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9" name="Google Shape;129;p19"/>
          <p:cNvPicPr preferRelativeResize="0"/>
          <p:nvPr/>
        </p:nvPicPr>
        <p:blipFill rotWithShape="1">
          <a:blip r:embed="rId3">
            <a:alphaModFix/>
          </a:blip>
          <a:srcRect b="0" l="0" r="0" t="0"/>
          <a:stretch/>
        </p:blipFill>
        <p:spPr>
          <a:xfrm>
            <a:off x="3081339" y="1825625"/>
            <a:ext cx="6029325" cy="430053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sz="3600">
                <a:solidFill>
                  <a:schemeClr val="lt1"/>
                </a:solidFill>
              </a:rPr>
              <a:t>Comparison of Optical fiber and conventional cables</a:t>
            </a:r>
            <a:endParaRPr/>
          </a:p>
        </p:txBody>
      </p:sp>
      <p:sp>
        <p:nvSpPr>
          <p:cNvPr id="468" name="Google Shape;468;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sz="2400"/>
              <a:t>Large bandwidth: Optical fiber BW = 10</a:t>
            </a:r>
            <a:r>
              <a:rPr baseline="30000" lang="en-US" sz="2400"/>
              <a:t>15</a:t>
            </a:r>
            <a:r>
              <a:rPr lang="en-US" sz="2400"/>
              <a:t> GHz,      metallic wires = 500 MHz</a:t>
            </a:r>
            <a:endParaRPr/>
          </a:p>
          <a:p>
            <a:pPr indent="-228600" lvl="0" marL="228600" rtl="0" algn="l">
              <a:lnSpc>
                <a:spcPct val="90000"/>
              </a:lnSpc>
              <a:spcBef>
                <a:spcPts val="1000"/>
              </a:spcBef>
              <a:spcAft>
                <a:spcPts val="0"/>
              </a:spcAft>
              <a:buClr>
                <a:schemeClr val="dk1"/>
              </a:buClr>
              <a:buSzPct val="100000"/>
              <a:buChar char="•"/>
            </a:pPr>
            <a:r>
              <a:rPr lang="en-US" sz="2400"/>
              <a:t>Electric isolation: Optical fibers are insulators where as metallic wires are conductors. Hence optical fibers can be laid even in electrically hazardous environment.</a:t>
            </a:r>
            <a:endParaRPr/>
          </a:p>
          <a:p>
            <a:pPr indent="-228600" lvl="0" marL="228600" rtl="0" algn="l">
              <a:lnSpc>
                <a:spcPct val="90000"/>
              </a:lnSpc>
              <a:spcBef>
                <a:spcPts val="1000"/>
              </a:spcBef>
              <a:spcAft>
                <a:spcPts val="0"/>
              </a:spcAft>
              <a:buClr>
                <a:schemeClr val="dk1"/>
              </a:buClr>
              <a:buSzPct val="100000"/>
              <a:buChar char="•"/>
            </a:pPr>
            <a:r>
              <a:rPr lang="en-US" sz="2400"/>
              <a:t>Optical fibers are immune to EM interference since in optical fibers information is carried by photons which are neutral and cannot be disturbed by high voltage fields.</a:t>
            </a:r>
            <a:endParaRPr/>
          </a:p>
          <a:p>
            <a:pPr indent="-228600" lvl="0" marL="228600" rtl="0" algn="l">
              <a:lnSpc>
                <a:spcPct val="90000"/>
              </a:lnSpc>
              <a:spcBef>
                <a:spcPts val="1000"/>
              </a:spcBef>
              <a:spcAft>
                <a:spcPts val="0"/>
              </a:spcAft>
              <a:buClr>
                <a:schemeClr val="dk1"/>
              </a:buClr>
              <a:buSzPct val="100000"/>
              <a:buChar char="•"/>
            </a:pPr>
            <a:r>
              <a:rPr lang="en-US" sz="2400"/>
              <a:t>No  cross talk in optical fibers since it works on the principle of  total internal reflection.</a:t>
            </a:r>
            <a:endParaRPr/>
          </a:p>
          <a:p>
            <a:pPr indent="-228600" lvl="0" marL="228600" rtl="0" algn="l">
              <a:lnSpc>
                <a:spcPct val="90000"/>
              </a:lnSpc>
              <a:spcBef>
                <a:spcPts val="1000"/>
              </a:spcBef>
              <a:spcAft>
                <a:spcPts val="0"/>
              </a:spcAft>
              <a:buClr>
                <a:schemeClr val="dk1"/>
              </a:buClr>
              <a:buSzPct val="100000"/>
              <a:buChar char="•"/>
            </a:pPr>
            <a:r>
              <a:rPr lang="en-US" sz="2400"/>
              <a:t>Small size and weight.</a:t>
            </a:r>
            <a:endParaRPr/>
          </a:p>
          <a:p>
            <a:pPr indent="-228600" lvl="0" marL="228600" rtl="0" algn="l">
              <a:lnSpc>
                <a:spcPct val="90000"/>
              </a:lnSpc>
              <a:spcBef>
                <a:spcPts val="1000"/>
              </a:spcBef>
              <a:spcAft>
                <a:spcPts val="0"/>
              </a:spcAft>
              <a:buClr>
                <a:schemeClr val="dk1"/>
              </a:buClr>
              <a:buSzPct val="100000"/>
              <a:buChar char="•"/>
            </a:pPr>
            <a:r>
              <a:rPr lang="en-US" sz="2400"/>
              <a:t>Low transmission loss: The transmission loss per unit length of an optical fiber is about 4 dB/km. Hence for Optical fibers repeaters are spaced at a distance of 100 km where as for copper cables it is at a distance of 2 km.</a:t>
            </a:r>
            <a:endParaRPr/>
          </a:p>
          <a:p>
            <a:pPr indent="-228600" lvl="0" marL="228600" rtl="0" algn="l">
              <a:lnSpc>
                <a:spcPct val="90000"/>
              </a:lnSpc>
              <a:spcBef>
                <a:spcPts val="1000"/>
              </a:spcBef>
              <a:spcAft>
                <a:spcPts val="0"/>
              </a:spcAft>
              <a:buClr>
                <a:schemeClr val="dk1"/>
              </a:buClr>
              <a:buSzPct val="100000"/>
              <a:buChar char="•"/>
            </a:pPr>
            <a:r>
              <a:rPr lang="en-US" sz="2400"/>
              <a:t>Low cost: Optical fibers are made of silica which is abundant on earth.</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Acceptance angle</a:t>
            </a:r>
            <a:endParaRPr>
              <a:solidFill>
                <a:schemeClr val="lt1"/>
              </a:solidFill>
            </a:endParaRPr>
          </a:p>
        </p:txBody>
      </p:sp>
      <p:sp>
        <p:nvSpPr>
          <p:cNvPr id="474" name="Google Shape;474;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Acceptance Angle: The maximum angle of incidence to the axis of optical fiber at which the light ray may enter the fiber so that it can be propagated through TIR. </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228600" rtl="0" algn="l">
              <a:lnSpc>
                <a:spcPct val="90000"/>
              </a:lnSpc>
              <a:spcBef>
                <a:spcPts val="1000"/>
              </a:spcBef>
              <a:spcAft>
                <a:spcPts val="0"/>
              </a:spcAft>
              <a:buClr>
                <a:schemeClr val="dk1"/>
              </a:buClr>
              <a:buSzPts val="3600"/>
              <a:buNone/>
            </a:pPr>
            <a:r>
              <a:t/>
            </a:r>
            <a:endParaRPr sz="3600"/>
          </a:p>
        </p:txBody>
      </p:sp>
      <p:pic>
        <p:nvPicPr>
          <p:cNvPr id="475" name="Google Shape;475;p74"/>
          <p:cNvPicPr preferRelativeResize="0"/>
          <p:nvPr/>
        </p:nvPicPr>
        <p:blipFill rotWithShape="1">
          <a:blip r:embed="rId3">
            <a:alphaModFix/>
          </a:blip>
          <a:srcRect b="0" l="0" r="0" t="0"/>
          <a:stretch/>
        </p:blipFill>
        <p:spPr>
          <a:xfrm>
            <a:off x="2701618" y="2947887"/>
            <a:ext cx="6362869" cy="322907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Acceptance angle</a:t>
            </a:r>
            <a:endParaRPr>
              <a:solidFill>
                <a:schemeClr val="lt1"/>
              </a:solidFill>
            </a:endParaRPr>
          </a:p>
        </p:txBody>
      </p:sp>
      <p:sp>
        <p:nvSpPr>
          <p:cNvPr id="481" name="Google Shape;481;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light is launched from a medium of  refractive index n</a:t>
            </a:r>
            <a:r>
              <a:rPr baseline="-25000" lang="en-US"/>
              <a:t>0  </a:t>
            </a:r>
            <a:r>
              <a:rPr lang="en-US"/>
              <a:t> (n</a:t>
            </a:r>
            <a:r>
              <a:rPr baseline="-25000" lang="en-US"/>
              <a:t>0 </a:t>
            </a:r>
            <a:r>
              <a:rPr lang="en-US"/>
              <a:t> = 1 for air) into core of refractive index n</a:t>
            </a:r>
            <a:r>
              <a:rPr baseline="-25000" lang="en-US"/>
              <a:t>1. </a:t>
            </a:r>
            <a:endParaRPr baseline="-25000"/>
          </a:p>
          <a:p>
            <a:pPr indent="-228600" lvl="0" marL="228600" rtl="0" algn="l">
              <a:lnSpc>
                <a:spcPct val="90000"/>
              </a:lnSpc>
              <a:spcBef>
                <a:spcPts val="1000"/>
              </a:spcBef>
              <a:spcAft>
                <a:spcPts val="0"/>
              </a:spcAft>
              <a:buClr>
                <a:schemeClr val="dk1"/>
              </a:buClr>
              <a:buSzPts val="2800"/>
              <a:buChar char="•"/>
            </a:pPr>
            <a:r>
              <a:rPr lang="en-US"/>
              <a:t>The ray enters the fiber from air medium at an angle of incidence of </a:t>
            </a:r>
            <a:r>
              <a:rPr lang="en-US" sz="2400">
                <a:latin typeface="Times New Roman"/>
                <a:ea typeface="Times New Roman"/>
                <a:cs typeface="Times New Roman"/>
                <a:sym typeface="Times New Roman"/>
              </a:rPr>
              <a:t>α</a:t>
            </a:r>
            <a:r>
              <a:rPr baseline="-25000" lang="en-US" sz="2400">
                <a:latin typeface="Times New Roman"/>
                <a:ea typeface="Times New Roman"/>
                <a:cs typeface="Times New Roman"/>
                <a:sym typeface="Times New Roman"/>
              </a:rPr>
              <a:t>i</a:t>
            </a:r>
            <a:endParaRPr baseline="-25000"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US"/>
              <a:t>    at the point A. The angle of refraction at A is </a:t>
            </a:r>
            <a:r>
              <a:rPr lang="en-US" sz="2800">
                <a:latin typeface="Times New Roman"/>
                <a:ea typeface="Times New Roman"/>
                <a:cs typeface="Times New Roman"/>
                <a:sym typeface="Times New Roman"/>
              </a:rPr>
              <a:t>α</a:t>
            </a:r>
            <a:r>
              <a:rPr baseline="-25000" lang="en-US">
                <a:latin typeface="Times New Roman"/>
                <a:ea typeface="Times New Roman"/>
                <a:cs typeface="Times New Roman"/>
                <a:sym typeface="Times New Roman"/>
              </a:rPr>
              <a:t>r</a:t>
            </a:r>
            <a:r>
              <a:rPr lang="en-US">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ray undergoes total internal reflection at B ( core-cladding interface) at an angle θ. The minimum angle for TIR is θ = θ</a:t>
            </a:r>
            <a:r>
              <a:rPr baseline="-25000" lang="en-US">
                <a:latin typeface="Times New Roman"/>
                <a:ea typeface="Times New Roman"/>
                <a:cs typeface="Times New Roman"/>
                <a:sym typeface="Times New Roman"/>
              </a:rPr>
              <a:t>c</a:t>
            </a:r>
            <a:r>
              <a:rPr lang="en-US">
                <a:latin typeface="Times New Roman"/>
                <a:ea typeface="Times New Roman"/>
                <a:cs typeface="Times New Roman"/>
                <a:sym typeface="Times New Roman"/>
              </a:rPr>
              <a:t> (critical angle).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Acceptance angle</a:t>
            </a:r>
            <a:endParaRPr>
              <a:solidFill>
                <a:schemeClr val="lt1"/>
              </a:solidFill>
            </a:endParaRPr>
          </a:p>
        </p:txBody>
      </p:sp>
      <p:sp>
        <p:nvSpPr>
          <p:cNvPr id="487" name="Google Shape;487;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Acceptance angle</a:t>
            </a:r>
            <a:endParaRPr>
              <a:solidFill>
                <a:schemeClr val="lt1"/>
              </a:solidFill>
            </a:endParaRPr>
          </a:p>
        </p:txBody>
      </p:sp>
      <p:sp>
        <p:nvSpPr>
          <p:cNvPr id="493" name="Google Shape;493;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Acceptance angle</a:t>
            </a:r>
            <a:endParaRPr/>
          </a:p>
        </p:txBody>
      </p:sp>
      <p:sp>
        <p:nvSpPr>
          <p:cNvPr id="499" name="Google Shape;499;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maximum angle is called acceptance angle or acceptance cone half angle.</a:t>
            </a:r>
            <a:endParaRPr/>
          </a:p>
          <a:p>
            <a:pPr indent="-228600" lvl="0" marL="228600" rtl="0" algn="l">
              <a:lnSpc>
                <a:spcPct val="90000"/>
              </a:lnSpc>
              <a:spcBef>
                <a:spcPts val="1000"/>
              </a:spcBef>
              <a:spcAft>
                <a:spcPts val="0"/>
              </a:spcAft>
              <a:buClr>
                <a:schemeClr val="dk1"/>
              </a:buClr>
              <a:buSzPts val="2800"/>
              <a:buChar char="•"/>
            </a:pPr>
            <a:r>
              <a:rPr lang="en-US"/>
              <a:t>Light launched at the fiber end within this acceptance cone alone will be accepted and propagated to the other end of the fiber by total internal reflection.</a:t>
            </a:r>
            <a:endParaRPr/>
          </a:p>
        </p:txBody>
      </p:sp>
      <p:pic>
        <p:nvPicPr>
          <p:cNvPr id="500" name="Google Shape;500;p78"/>
          <p:cNvPicPr preferRelativeResize="0"/>
          <p:nvPr>
            <p:ph idx="2" type="body"/>
          </p:nvPr>
        </p:nvPicPr>
        <p:blipFill rotWithShape="1">
          <a:blip r:embed="rId3">
            <a:alphaModFix/>
          </a:blip>
          <a:srcRect b="0" l="0" r="0" t="0"/>
          <a:stretch/>
        </p:blipFill>
        <p:spPr>
          <a:xfrm>
            <a:off x="6692349" y="2068878"/>
            <a:ext cx="4412974" cy="364070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Numerical aperture</a:t>
            </a:r>
            <a:endParaRPr>
              <a:solidFill>
                <a:schemeClr val="lt1"/>
              </a:solidFill>
            </a:endParaRPr>
          </a:p>
        </p:txBody>
      </p:sp>
      <p:sp>
        <p:nvSpPr>
          <p:cNvPr id="506" name="Google Shape;506;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Numerical aperture</a:t>
            </a:r>
            <a:endParaRPr>
              <a:solidFill>
                <a:schemeClr val="lt1"/>
              </a:solidFill>
            </a:endParaRPr>
          </a:p>
        </p:txBody>
      </p:sp>
      <p:sp>
        <p:nvSpPr>
          <p:cNvPr id="512" name="Google Shape;512;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Types of Optical Fiber</a:t>
            </a:r>
            <a:endParaRPr>
              <a:solidFill>
                <a:schemeClr val="lt1"/>
              </a:solidFill>
            </a:endParaRPr>
          </a:p>
        </p:txBody>
      </p:sp>
      <p:sp>
        <p:nvSpPr>
          <p:cNvPr id="518" name="Google Shape;518;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Based on mode of propagation, fibers are classified in to </a:t>
            </a:r>
            <a:endParaRPr sz="2000">
              <a:latin typeface="Times New Roman"/>
              <a:ea typeface="Times New Roman"/>
              <a:cs typeface="Times New Roman"/>
              <a:sym typeface="Times New Roman"/>
            </a:endParaRPr>
          </a:p>
          <a:p>
            <a:pPr indent="0" lvl="0" marL="0" rtl="0" algn="just">
              <a:lnSpc>
                <a:spcPct val="100000"/>
              </a:lnSpc>
              <a:spcBef>
                <a:spcPts val="2000"/>
              </a:spcBef>
              <a:spcAft>
                <a:spcPts val="0"/>
              </a:spcAft>
              <a:buClr>
                <a:schemeClr val="dk1"/>
              </a:buClr>
              <a:buSzPts val="2000"/>
              <a:buNone/>
            </a:pPr>
            <a:r>
              <a:rPr lang="en-US" sz="2000">
                <a:latin typeface="Times New Roman"/>
                <a:ea typeface="Times New Roman"/>
                <a:cs typeface="Times New Roman"/>
                <a:sym typeface="Times New Roman"/>
              </a:rPr>
              <a:t>               1. Single mode propagation   and    2. Multi mode propagation </a:t>
            </a:r>
            <a:endParaRPr/>
          </a:p>
          <a:p>
            <a:pPr indent="0" lvl="0" marL="0" rtl="0" algn="just">
              <a:lnSpc>
                <a:spcPct val="10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Based on variation in the core refractive index (n</a:t>
            </a:r>
            <a:r>
              <a:rPr baseline="-25000" lang="en-US" sz="2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optical fibers are divided in to two types </a:t>
            </a:r>
            <a:endParaRPr sz="2000">
              <a:latin typeface="Times New Roman"/>
              <a:ea typeface="Times New Roman"/>
              <a:cs typeface="Times New Roman"/>
              <a:sym typeface="Times New Roman"/>
            </a:endParaRPr>
          </a:p>
          <a:p>
            <a:pPr indent="0" lvl="0" marL="0" rtl="0" algn="just">
              <a:lnSpc>
                <a:spcPct val="100000"/>
              </a:lnSpc>
              <a:spcBef>
                <a:spcPts val="2000"/>
              </a:spcBef>
              <a:spcAft>
                <a:spcPts val="0"/>
              </a:spcAft>
              <a:buClr>
                <a:schemeClr val="dk1"/>
              </a:buClr>
              <a:buSzPts val="2000"/>
              <a:buNone/>
            </a:pPr>
            <a:r>
              <a:rPr lang="en-US" sz="2000">
                <a:latin typeface="Times New Roman"/>
                <a:ea typeface="Times New Roman"/>
                <a:cs typeface="Times New Roman"/>
                <a:sym typeface="Times New Roman"/>
              </a:rPr>
              <a:t>                1. Step index fiber    and     2. Graded index fiber </a:t>
            </a:r>
            <a:endParaRPr/>
          </a:p>
          <a:p>
            <a:pPr indent="0" lvl="0" marL="0" rtl="0" algn="just">
              <a:lnSpc>
                <a:spcPct val="10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10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Based on material, fibers are classified as </a:t>
            </a:r>
            <a:endParaRPr/>
          </a:p>
          <a:p>
            <a:pPr indent="0" lvl="0" marL="0" rtl="0" algn="just">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1. Plastic     and         2. Glass</a:t>
            </a:r>
            <a:endParaRPr sz="2000">
              <a:latin typeface="Times New Roman"/>
              <a:ea typeface="Times New Roman"/>
              <a:cs typeface="Times New Roman"/>
              <a:sym typeface="Times New Roman"/>
            </a:endParaRPr>
          </a:p>
          <a:p>
            <a:pPr indent="-114300" lvl="0" marL="228600" rtl="0" algn="just">
              <a:lnSpc>
                <a:spcPct val="15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Clr>
                <a:schemeClr val="dk1"/>
              </a:buClr>
              <a:buSzPts val="3600"/>
              <a:buNone/>
            </a:pPr>
            <a:r>
              <a:t/>
            </a:r>
            <a:endParaRPr sz="36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Types of Optical Fiber</a:t>
            </a:r>
            <a:endParaRPr>
              <a:solidFill>
                <a:schemeClr val="lt1"/>
              </a:solidFill>
            </a:endParaRPr>
          </a:p>
        </p:txBody>
      </p:sp>
      <p:sp>
        <p:nvSpPr>
          <p:cNvPr id="524" name="Google Shape;524;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Based on mode of propagation, fibers are classified in to </a:t>
            </a:r>
            <a:endParaRPr>
              <a:latin typeface="Times New Roman"/>
              <a:ea typeface="Times New Roman"/>
              <a:cs typeface="Times New Roman"/>
              <a:sym typeface="Times New Roman"/>
            </a:endParaRPr>
          </a:p>
          <a:p>
            <a:pPr indent="0" lvl="0" marL="0" rtl="0" algn="just">
              <a:lnSpc>
                <a:spcPct val="100000"/>
              </a:lnSpc>
              <a:spcBef>
                <a:spcPts val="2000"/>
              </a:spcBef>
              <a:spcAft>
                <a:spcPts val="0"/>
              </a:spcAft>
              <a:buClr>
                <a:schemeClr val="dk1"/>
              </a:buClr>
              <a:buSzPts val="2800"/>
              <a:buNone/>
            </a:pPr>
            <a:r>
              <a:rPr lang="en-US">
                <a:latin typeface="Times New Roman"/>
                <a:ea typeface="Times New Roman"/>
                <a:cs typeface="Times New Roman"/>
                <a:sym typeface="Times New Roman"/>
              </a:rPr>
              <a:t>        1. Single mode propagation   and    2. Multi mode propagation </a:t>
            </a:r>
            <a:endParaRPr/>
          </a:p>
          <a:p>
            <a:pPr indent="0" lvl="0" marL="0" rtl="0" algn="just">
              <a:lnSpc>
                <a:spcPct val="100000"/>
              </a:lnSpc>
              <a:spcBef>
                <a:spcPts val="1000"/>
              </a:spcBef>
              <a:spcAft>
                <a:spcPts val="0"/>
              </a:spcAft>
              <a:buClr>
                <a:schemeClr val="dk1"/>
              </a:buClr>
              <a:buSzPts val="2800"/>
              <a:buNone/>
            </a:pPr>
            <a:r>
              <a:rPr lang="en-US">
                <a:latin typeface="Times New Roman"/>
                <a:ea typeface="Times New Roman"/>
                <a:cs typeface="Times New Roman"/>
                <a:sym typeface="Times New Roman"/>
              </a:rPr>
              <a:t>Modes: Light launched in to the fiber within the acceptance cone, propagates through it by total internal reflection. But only light which travel through the fiber  in a particular direction are allowed, which satisfy the condition of constructive interference. The light rays travelling in these specified directions are called modes.</a:t>
            </a:r>
            <a:endParaRPr>
              <a:latin typeface="Times New Roman"/>
              <a:ea typeface="Times New Roman"/>
              <a:cs typeface="Times New Roman"/>
              <a:sym typeface="Times New Roman"/>
            </a:endParaRPr>
          </a:p>
          <a:p>
            <a:pPr indent="0" lvl="0" marL="228600" rtl="0" algn="l">
              <a:lnSpc>
                <a:spcPct val="90000"/>
              </a:lnSpc>
              <a:spcBef>
                <a:spcPts val="1000"/>
              </a:spcBef>
              <a:spcAft>
                <a:spcPts val="0"/>
              </a:spcAft>
              <a:buClr>
                <a:schemeClr val="dk1"/>
              </a:buClr>
              <a:buSzPts val="3600"/>
              <a:buNone/>
            </a:pPr>
            <a:r>
              <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35" name="Google Shape;135;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       Directionality</a:t>
            </a:r>
            <a:endParaRPr/>
          </a:p>
          <a:p>
            <a:pPr indent="-228600" lvl="0" marL="228600" rtl="0" algn="l">
              <a:lnSpc>
                <a:spcPct val="90000"/>
              </a:lnSpc>
              <a:spcBef>
                <a:spcPts val="1000"/>
              </a:spcBef>
              <a:spcAft>
                <a:spcPts val="0"/>
              </a:spcAft>
              <a:buClr>
                <a:schemeClr val="dk1"/>
              </a:buClr>
              <a:buSzPts val="2800"/>
              <a:buChar char="•"/>
            </a:pPr>
            <a:r>
              <a:rPr lang="en-US"/>
              <a:t>A very tight beam which is very strong and concentrated</a:t>
            </a:r>
            <a:endParaRPr/>
          </a:p>
          <a:p>
            <a:pPr indent="-228600" lvl="0" marL="228600" rtl="0" algn="l">
              <a:lnSpc>
                <a:spcPct val="90000"/>
              </a:lnSpc>
              <a:spcBef>
                <a:spcPts val="1000"/>
              </a:spcBef>
              <a:spcAft>
                <a:spcPts val="0"/>
              </a:spcAft>
              <a:buClr>
                <a:schemeClr val="dk1"/>
              </a:buClr>
              <a:buSzPts val="2800"/>
              <a:buChar char="•"/>
            </a:pPr>
            <a:r>
              <a:rPr lang="en-US"/>
              <a:t>The directionality of laser beam is expressed in terms of angle of divergence (</a:t>
            </a:r>
            <a:r>
              <a:rPr b="1" lang="en-US"/>
              <a:t>ᶲ</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36" name="Google Shape;136;p20"/>
          <p:cNvPicPr preferRelativeResize="0"/>
          <p:nvPr>
            <p:ph idx="2" type="body"/>
          </p:nvPr>
        </p:nvPicPr>
        <p:blipFill rotWithShape="1">
          <a:blip r:embed="rId3">
            <a:alphaModFix/>
          </a:blip>
          <a:srcRect b="0" l="0" r="0" t="0"/>
          <a:stretch/>
        </p:blipFill>
        <p:spPr>
          <a:xfrm>
            <a:off x="6324600" y="2478156"/>
            <a:ext cx="3657600" cy="2590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Single mode and Multimode Fiber</a:t>
            </a:r>
            <a:endParaRPr>
              <a:solidFill>
                <a:schemeClr val="lt1"/>
              </a:solidFill>
            </a:endParaRPr>
          </a:p>
        </p:txBody>
      </p:sp>
      <p:sp>
        <p:nvSpPr>
          <p:cNvPr id="530" name="Google Shape;530;p8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the thickness of the fiber is small that it supports only one mode then the fiber is called monomode or single mode fiber.</a:t>
            </a:r>
            <a:endParaRPr/>
          </a:p>
          <a:p>
            <a:pPr indent="-228600" lvl="0" marL="228600" rtl="0" algn="l">
              <a:lnSpc>
                <a:spcPct val="90000"/>
              </a:lnSpc>
              <a:spcBef>
                <a:spcPts val="1000"/>
              </a:spcBef>
              <a:spcAft>
                <a:spcPts val="0"/>
              </a:spcAft>
              <a:buClr>
                <a:schemeClr val="dk1"/>
              </a:buClr>
              <a:buSzPts val="2800"/>
              <a:buChar char="•"/>
            </a:pPr>
            <a:r>
              <a:rPr lang="en-US"/>
              <a:t>If the fiber supports more than one mode then it is called multimode fiber.</a:t>
            </a:r>
            <a:endParaRPr/>
          </a:p>
        </p:txBody>
      </p:sp>
      <p:pic>
        <p:nvPicPr>
          <p:cNvPr descr="Image result for single mode  fiber" id="531" name="Google Shape;531;p83"/>
          <p:cNvPicPr preferRelativeResize="0"/>
          <p:nvPr>
            <p:ph idx="2" type="body"/>
          </p:nvPr>
        </p:nvPicPr>
        <p:blipFill rotWithShape="1">
          <a:blip r:embed="rId3">
            <a:alphaModFix/>
          </a:blip>
          <a:srcRect b="0" l="0" r="0" t="0"/>
          <a:stretch/>
        </p:blipFill>
        <p:spPr>
          <a:xfrm>
            <a:off x="6377908" y="2796209"/>
            <a:ext cx="5027967" cy="22926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4"/>
          <p:cNvSpPr txBox="1"/>
          <p:nvPr>
            <p:ph type="title"/>
          </p:nvPr>
        </p:nvSpPr>
        <p:spPr>
          <a:xfrm>
            <a:off x="839788"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Single mode and Multimode Fiber</a:t>
            </a:r>
            <a:endParaRPr/>
          </a:p>
        </p:txBody>
      </p:sp>
      <p:sp>
        <p:nvSpPr>
          <p:cNvPr id="537" name="Google Shape;537;p84"/>
          <p:cNvSpPr txBox="1"/>
          <p:nvPr>
            <p:ph idx="1" type="body"/>
          </p:nvPr>
        </p:nvSpPr>
        <p:spPr>
          <a:xfrm>
            <a:off x="839788" y="1681163"/>
            <a:ext cx="5157787" cy="823912"/>
          </a:xfrm>
          <a:prstGeom prst="rect">
            <a:avLst/>
          </a:prstGeom>
          <a:solidFill>
            <a:srgbClr val="00B0F0"/>
          </a:solidFill>
          <a:ln cap="flat" cmpd="sng" w="9525">
            <a:solidFill>
              <a:schemeClr val="accent1"/>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sz="3200">
                <a:solidFill>
                  <a:schemeClr val="lt1"/>
                </a:solidFill>
              </a:rPr>
              <a:t>Single mode</a:t>
            </a:r>
            <a:endParaRPr/>
          </a:p>
        </p:txBody>
      </p:sp>
      <p:sp>
        <p:nvSpPr>
          <p:cNvPr id="538" name="Google Shape;538;p8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Has a small core diameter ( 2 to 8 µm) and can support only one mode of propagation.</a:t>
            </a:r>
            <a:endParaRPr/>
          </a:p>
          <a:p>
            <a:pPr indent="-228600" lvl="0" marL="228600" rtl="0" algn="l">
              <a:lnSpc>
                <a:spcPct val="90000"/>
              </a:lnSpc>
              <a:spcBef>
                <a:spcPts val="1000"/>
              </a:spcBef>
              <a:spcAft>
                <a:spcPts val="0"/>
              </a:spcAft>
              <a:buClr>
                <a:schemeClr val="dk1"/>
              </a:buClr>
              <a:buSzPts val="2800"/>
              <a:buChar char="•"/>
            </a:pPr>
            <a:r>
              <a:rPr lang="en-US"/>
              <a:t>Launching of light in to the fiber is difficult.</a:t>
            </a:r>
            <a:endParaRPr/>
          </a:p>
          <a:p>
            <a:pPr indent="-228600" lvl="0" marL="228600" rtl="0" algn="l">
              <a:lnSpc>
                <a:spcPct val="90000"/>
              </a:lnSpc>
              <a:spcBef>
                <a:spcPts val="1000"/>
              </a:spcBef>
              <a:spcAft>
                <a:spcPts val="0"/>
              </a:spcAft>
              <a:buClr>
                <a:schemeClr val="dk1"/>
              </a:buClr>
              <a:buSzPts val="2800"/>
              <a:buChar char="•"/>
            </a:pPr>
            <a:r>
              <a:rPr lang="en-US"/>
              <a:t>Fiber can carry information to longer distance since dispersion of signal is less.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39" name="Google Shape;539;p84"/>
          <p:cNvSpPr txBox="1"/>
          <p:nvPr>
            <p:ph idx="3" type="body"/>
          </p:nvPr>
        </p:nvSpPr>
        <p:spPr>
          <a:xfrm>
            <a:off x="6172200" y="1681163"/>
            <a:ext cx="5183188" cy="823912"/>
          </a:xfrm>
          <a:prstGeom prst="rect">
            <a:avLst/>
          </a:prstGeom>
          <a:solidFill>
            <a:srgbClr val="00B0F0"/>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sz="3200">
                <a:solidFill>
                  <a:schemeClr val="lt1"/>
                </a:solidFill>
              </a:rPr>
              <a:t>Multimode</a:t>
            </a:r>
            <a:endParaRPr/>
          </a:p>
        </p:txBody>
      </p:sp>
      <p:sp>
        <p:nvSpPr>
          <p:cNvPr id="540" name="Google Shape;540;p8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Has a large  core diameter ( about 50 µm) and can support a number of modes.</a:t>
            </a:r>
            <a:endParaRPr/>
          </a:p>
          <a:p>
            <a:pPr indent="-228600" lvl="0" marL="228600" rtl="0" algn="l">
              <a:lnSpc>
                <a:spcPct val="90000"/>
              </a:lnSpc>
              <a:spcBef>
                <a:spcPts val="1000"/>
              </a:spcBef>
              <a:spcAft>
                <a:spcPts val="0"/>
              </a:spcAft>
              <a:buClr>
                <a:schemeClr val="dk1"/>
              </a:buClr>
              <a:buSzPts val="2800"/>
              <a:buChar char="•"/>
            </a:pPr>
            <a:r>
              <a:rPr lang="en-US"/>
              <a:t>Launching of light in to the fiber is easy.</a:t>
            </a:r>
            <a:endParaRPr/>
          </a:p>
          <a:p>
            <a:pPr indent="-228600" lvl="0" marL="228600" rtl="0" algn="l">
              <a:lnSpc>
                <a:spcPct val="90000"/>
              </a:lnSpc>
              <a:spcBef>
                <a:spcPts val="1000"/>
              </a:spcBef>
              <a:spcAft>
                <a:spcPts val="0"/>
              </a:spcAft>
              <a:buClr>
                <a:schemeClr val="dk1"/>
              </a:buClr>
              <a:buSzPts val="2800"/>
              <a:buChar char="•"/>
            </a:pPr>
            <a:r>
              <a:rPr lang="en-US"/>
              <a:t>Fiber can carry information to short distance only since dispersion of signal is more.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Step index and Graded index Fiber</a:t>
            </a:r>
            <a:endParaRPr>
              <a:solidFill>
                <a:schemeClr val="lt1"/>
              </a:solidFill>
            </a:endParaRPr>
          </a:p>
        </p:txBody>
      </p:sp>
      <p:sp>
        <p:nvSpPr>
          <p:cNvPr id="546" name="Google Shape;546;p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Step index fiber </a:t>
            </a:r>
            <a:endParaRPr/>
          </a:p>
          <a:p>
            <a:pPr indent="0" lvl="0" marL="0" rtl="0" algn="l">
              <a:lnSpc>
                <a:spcPct val="90000"/>
              </a:lnSpc>
              <a:spcBef>
                <a:spcPts val="1000"/>
              </a:spcBef>
              <a:spcAft>
                <a:spcPts val="0"/>
              </a:spcAft>
              <a:buClr>
                <a:schemeClr val="dk1"/>
              </a:buClr>
              <a:buSzPct val="100000"/>
              <a:buNone/>
            </a:pPr>
            <a:r>
              <a:rPr lang="en-US"/>
              <a:t>In these fibers the refractive index of core is uniform and is slightly more than that of the cladding.</a:t>
            </a:r>
            <a:endParaRPr/>
          </a:p>
          <a:p>
            <a:pPr indent="0" lvl="0" marL="0" rtl="0" algn="l">
              <a:lnSpc>
                <a:spcPct val="90000"/>
              </a:lnSpc>
              <a:spcBef>
                <a:spcPts val="1000"/>
              </a:spcBef>
              <a:spcAft>
                <a:spcPts val="0"/>
              </a:spcAft>
              <a:buClr>
                <a:schemeClr val="dk1"/>
              </a:buClr>
              <a:buSzPct val="100000"/>
              <a:buNone/>
            </a:pPr>
            <a:r>
              <a:rPr lang="en-US"/>
              <a:t>Intermodal dispersion or pulse broadening occurs.</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Graded index fiber</a:t>
            </a:r>
            <a:endParaRPr/>
          </a:p>
          <a:p>
            <a:pPr indent="0" lvl="0" marL="0" rtl="0" algn="l">
              <a:lnSpc>
                <a:spcPct val="90000"/>
              </a:lnSpc>
              <a:spcBef>
                <a:spcPts val="1000"/>
              </a:spcBef>
              <a:spcAft>
                <a:spcPts val="0"/>
              </a:spcAft>
              <a:buClr>
                <a:schemeClr val="dk1"/>
              </a:buClr>
              <a:buSzPct val="100000"/>
              <a:buNone/>
            </a:pPr>
            <a:r>
              <a:rPr lang="en-US"/>
              <a:t>In graded index  multimode fiber the refractive index of the core varies radially. It has  maximum refractive index at its center which gradually decreases with increase of radius. At the core – cladding interface the refractive index of core and cladding are the same.</a:t>
            </a:r>
            <a:endParaRPr/>
          </a:p>
          <a:p>
            <a:pPr indent="0" lvl="0" marL="0" rtl="0" algn="l">
              <a:lnSpc>
                <a:spcPct val="90000"/>
              </a:lnSpc>
              <a:spcBef>
                <a:spcPts val="1000"/>
              </a:spcBef>
              <a:spcAft>
                <a:spcPts val="0"/>
              </a:spcAft>
              <a:buClr>
                <a:schemeClr val="dk1"/>
              </a:buClr>
              <a:buSzPct val="100000"/>
              <a:buNone/>
            </a:pPr>
            <a:r>
              <a:rPr lang="en-US"/>
              <a:t>Pulse broadening is overcome in graded index fiber.</a:t>
            </a:r>
            <a:endParaRPr/>
          </a:p>
          <a:p>
            <a:pPr indent="0" lvl="0" marL="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Step index and Graded index Fiber</a:t>
            </a:r>
            <a:endParaRPr>
              <a:solidFill>
                <a:schemeClr val="lt1"/>
              </a:solidFill>
            </a:endParaRPr>
          </a:p>
        </p:txBody>
      </p:sp>
      <p:pic>
        <p:nvPicPr>
          <p:cNvPr descr="Image result for step index fiber and graded index fiber" id="552" name="Google Shape;552;p86"/>
          <p:cNvPicPr preferRelativeResize="0"/>
          <p:nvPr>
            <p:ph idx="1" type="body"/>
          </p:nvPr>
        </p:nvPicPr>
        <p:blipFill rotWithShape="1">
          <a:blip r:embed="rId3">
            <a:alphaModFix/>
          </a:blip>
          <a:srcRect b="0" l="0" r="0" t="0"/>
          <a:stretch/>
        </p:blipFill>
        <p:spPr>
          <a:xfrm>
            <a:off x="2371779" y="2332383"/>
            <a:ext cx="7415314" cy="335279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Transmission of signal in step index fiber</a:t>
            </a:r>
            <a:endParaRPr/>
          </a:p>
        </p:txBody>
      </p:sp>
      <p:sp>
        <p:nvSpPr>
          <p:cNvPr id="558" name="Google Shape;558;p8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Let a pulse travel through the step index multimode  fiber.</a:t>
            </a:r>
            <a:endParaRPr/>
          </a:p>
          <a:p>
            <a:pPr indent="-228600" lvl="0" marL="228600" rtl="0" algn="l">
              <a:lnSpc>
                <a:spcPct val="90000"/>
              </a:lnSpc>
              <a:spcBef>
                <a:spcPts val="1000"/>
              </a:spcBef>
              <a:spcAft>
                <a:spcPts val="0"/>
              </a:spcAft>
              <a:buClr>
                <a:schemeClr val="dk1"/>
              </a:buClr>
              <a:buSzPct val="100000"/>
              <a:buChar char="•"/>
            </a:pPr>
            <a:r>
              <a:rPr lang="en-US"/>
              <a:t>The pulsed signal travels in different paths( path 1 and path 2).</a:t>
            </a:r>
            <a:endParaRPr/>
          </a:p>
          <a:p>
            <a:pPr indent="-228600" lvl="0" marL="228600" rtl="0" algn="l">
              <a:lnSpc>
                <a:spcPct val="90000"/>
              </a:lnSpc>
              <a:spcBef>
                <a:spcPts val="1000"/>
              </a:spcBef>
              <a:spcAft>
                <a:spcPts val="0"/>
              </a:spcAft>
              <a:buClr>
                <a:schemeClr val="dk1"/>
              </a:buClr>
              <a:buSzPct val="100000"/>
              <a:buChar char="•"/>
            </a:pPr>
            <a:r>
              <a:rPr lang="en-US"/>
              <a:t>At the receiving end the ray travelling along path 1 reach first while the ray travelling along path 2 reaches after some time delay.</a:t>
            </a:r>
            <a:endParaRPr/>
          </a:p>
          <a:p>
            <a:pPr indent="-228600" lvl="0" marL="228600" rtl="0" algn="l">
              <a:lnSpc>
                <a:spcPct val="90000"/>
              </a:lnSpc>
              <a:spcBef>
                <a:spcPts val="1000"/>
              </a:spcBef>
              <a:spcAft>
                <a:spcPts val="0"/>
              </a:spcAft>
              <a:buClr>
                <a:schemeClr val="dk1"/>
              </a:buClr>
              <a:buSzPct val="100000"/>
              <a:buChar char="•"/>
            </a:pPr>
            <a:r>
              <a:rPr lang="en-US"/>
              <a:t>Hence the pulsed signal received at the destination is broadened and is called intermodal dispersion.</a:t>
            </a:r>
            <a:endParaRPr/>
          </a:p>
          <a:p>
            <a:pPr indent="-228600" lvl="0" marL="228600" rtl="0" algn="l">
              <a:lnSpc>
                <a:spcPct val="90000"/>
              </a:lnSpc>
              <a:spcBef>
                <a:spcPts val="1000"/>
              </a:spcBef>
              <a:spcAft>
                <a:spcPts val="0"/>
              </a:spcAft>
              <a:buClr>
                <a:schemeClr val="dk1"/>
              </a:buClr>
              <a:buSzPct val="100000"/>
              <a:buChar char="•"/>
            </a:pPr>
            <a:r>
              <a:rPr lang="en-US"/>
              <a:t>Intermodel dispersion can be overcome by using graded index fiber.</a:t>
            </a:r>
            <a:endParaRPr/>
          </a:p>
        </p:txBody>
      </p:sp>
      <p:pic>
        <p:nvPicPr>
          <p:cNvPr id="559" name="Google Shape;559;p87"/>
          <p:cNvPicPr preferRelativeResize="0"/>
          <p:nvPr>
            <p:ph idx="2" type="body"/>
          </p:nvPr>
        </p:nvPicPr>
        <p:blipFill rotWithShape="1">
          <a:blip r:embed="rId3">
            <a:alphaModFix/>
          </a:blip>
          <a:srcRect b="0" l="0" r="0" t="0"/>
          <a:stretch/>
        </p:blipFill>
        <p:spPr>
          <a:xfrm>
            <a:off x="6172200" y="2743994"/>
            <a:ext cx="5181600" cy="25146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Transmission of signal in graded index fiber</a:t>
            </a:r>
            <a:endParaRPr/>
          </a:p>
        </p:txBody>
      </p:sp>
      <p:sp>
        <p:nvSpPr>
          <p:cNvPr id="565" name="Google Shape;565;p8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Let a signal pulse travel in two different paths 1 and 2.</a:t>
            </a:r>
            <a:endParaRPr/>
          </a:p>
          <a:p>
            <a:pPr indent="-228600" lvl="0" marL="228600" rtl="0" algn="l">
              <a:lnSpc>
                <a:spcPct val="90000"/>
              </a:lnSpc>
              <a:spcBef>
                <a:spcPts val="1000"/>
              </a:spcBef>
              <a:spcAft>
                <a:spcPts val="0"/>
              </a:spcAft>
              <a:buClr>
                <a:schemeClr val="dk1"/>
              </a:buClr>
              <a:buSzPct val="100000"/>
              <a:buChar char="•"/>
            </a:pPr>
            <a:r>
              <a:rPr lang="en-US"/>
              <a:t>The Pulse travelling along path 1, travels less distance but in a medium of higher refractive index.</a:t>
            </a:r>
            <a:endParaRPr/>
          </a:p>
          <a:p>
            <a:pPr indent="-228600" lvl="0" marL="228600" rtl="0" algn="l">
              <a:lnSpc>
                <a:spcPct val="90000"/>
              </a:lnSpc>
              <a:spcBef>
                <a:spcPts val="1000"/>
              </a:spcBef>
              <a:spcAft>
                <a:spcPts val="0"/>
              </a:spcAft>
              <a:buClr>
                <a:schemeClr val="dk1"/>
              </a:buClr>
              <a:buSzPct val="100000"/>
              <a:buChar char="•"/>
            </a:pPr>
            <a:r>
              <a:rPr lang="en-US"/>
              <a:t>The pulse travelling along path 2, travels more distance but in a medium of lesser refractive index.</a:t>
            </a:r>
            <a:endParaRPr/>
          </a:p>
          <a:p>
            <a:pPr indent="-228600" lvl="0" marL="228600" rtl="0" algn="l">
              <a:lnSpc>
                <a:spcPct val="90000"/>
              </a:lnSpc>
              <a:spcBef>
                <a:spcPts val="1000"/>
              </a:spcBef>
              <a:spcAft>
                <a:spcPts val="0"/>
              </a:spcAft>
              <a:buClr>
                <a:schemeClr val="dk1"/>
              </a:buClr>
              <a:buSzPct val="100000"/>
              <a:buChar char="•"/>
            </a:pPr>
            <a:r>
              <a:rPr lang="en-US"/>
              <a:t>Hence both the pulse reach the destination at the same time and pulse broadening is overcome.</a:t>
            </a:r>
            <a:endParaRPr/>
          </a:p>
        </p:txBody>
      </p:sp>
      <p:pic>
        <p:nvPicPr>
          <p:cNvPr id="566" name="Google Shape;566;p88"/>
          <p:cNvPicPr preferRelativeResize="0"/>
          <p:nvPr>
            <p:ph idx="2" type="body"/>
          </p:nvPr>
        </p:nvPicPr>
        <p:blipFill rotWithShape="1">
          <a:blip r:embed="rId3">
            <a:alphaModFix/>
          </a:blip>
          <a:srcRect b="0" l="0" r="0" t="0"/>
          <a:stretch/>
        </p:blipFill>
        <p:spPr>
          <a:xfrm>
            <a:off x="6172200" y="3196622"/>
            <a:ext cx="5181600" cy="1609344"/>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Meridional ray and skew ray</a:t>
            </a:r>
            <a:endParaRPr/>
          </a:p>
        </p:txBody>
      </p:sp>
      <p:sp>
        <p:nvSpPr>
          <p:cNvPr id="572" name="Google Shape;572;p8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ray that propagates through the core of a fiber undergoing total internal reflection is called meridional ray. A meridional ray always crosses the fiber axis.</a:t>
            </a:r>
            <a:endParaRPr/>
          </a:p>
          <a:p>
            <a:pPr indent="-228600" lvl="0" marL="228600" rtl="0" algn="l">
              <a:lnSpc>
                <a:spcPct val="90000"/>
              </a:lnSpc>
              <a:spcBef>
                <a:spcPts val="1000"/>
              </a:spcBef>
              <a:spcAft>
                <a:spcPts val="0"/>
              </a:spcAft>
              <a:buClr>
                <a:schemeClr val="dk1"/>
              </a:buClr>
              <a:buSzPts val="2800"/>
              <a:buChar char="•"/>
            </a:pPr>
            <a:r>
              <a:rPr lang="en-US"/>
              <a:t>Skew rays describe angular helical path as they travel along the fiber. A skew ray does not cross the fiber axis.</a:t>
            </a:r>
            <a:endParaRPr/>
          </a:p>
        </p:txBody>
      </p:sp>
      <p:pic>
        <p:nvPicPr>
          <p:cNvPr id="573" name="Google Shape;573;p89"/>
          <p:cNvPicPr preferRelativeResize="0"/>
          <p:nvPr>
            <p:ph idx="2" type="body"/>
          </p:nvPr>
        </p:nvPicPr>
        <p:blipFill rotWithShape="1">
          <a:blip r:embed="rId3">
            <a:alphaModFix/>
          </a:blip>
          <a:srcRect b="0" l="0" r="0" t="0"/>
          <a:stretch/>
        </p:blipFill>
        <p:spPr>
          <a:xfrm>
            <a:off x="6172200" y="2056163"/>
            <a:ext cx="5181600" cy="389026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Difference between step index and Graded index fiber</a:t>
            </a:r>
            <a:endParaRPr/>
          </a:p>
        </p:txBody>
      </p:sp>
      <p:graphicFrame>
        <p:nvGraphicFramePr>
          <p:cNvPr id="579" name="Google Shape;579;p90"/>
          <p:cNvGraphicFramePr/>
          <p:nvPr/>
        </p:nvGraphicFramePr>
        <p:xfrm>
          <a:off x="838200" y="1825625"/>
          <a:ext cx="3000000" cy="3000000"/>
        </p:xfrm>
        <a:graphic>
          <a:graphicData uri="http://schemas.openxmlformats.org/drawingml/2006/table">
            <a:tbl>
              <a:tblPr bandRow="1" firstRow="1">
                <a:noFill/>
                <a:tableStyleId>{5DC0626E-E302-4846-BBE3-30BD05DD1AFA}</a:tableStyleId>
              </a:tblPr>
              <a:tblGrid>
                <a:gridCol w="5257800"/>
                <a:gridCol w="5257800"/>
              </a:tblGrid>
              <a:tr h="427250">
                <a:tc>
                  <a:txBody>
                    <a:bodyPr/>
                    <a:lstStyle/>
                    <a:p>
                      <a:pPr indent="0" lvl="0" marL="0" marR="0" rtl="0" algn="ctr">
                        <a:lnSpc>
                          <a:spcPct val="150000"/>
                        </a:lnSpc>
                        <a:spcBef>
                          <a:spcPts val="0"/>
                        </a:spcBef>
                        <a:spcAft>
                          <a:spcPts val="0"/>
                        </a:spcAft>
                        <a:buNone/>
                      </a:pPr>
                      <a:r>
                        <a:rPr b="1" lang="en-US" sz="2000" u="none" cap="none" strike="noStrike">
                          <a:latin typeface="Times New Roman"/>
                          <a:ea typeface="Times New Roman"/>
                          <a:cs typeface="Times New Roman"/>
                          <a:sym typeface="Times New Roman"/>
                        </a:rPr>
                        <a:t>Step Index</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b="1" lang="en-US" sz="2000" u="none" cap="none" strike="noStrike">
                          <a:latin typeface="Times New Roman"/>
                          <a:ea typeface="Times New Roman"/>
                          <a:cs typeface="Times New Roman"/>
                          <a:sym typeface="Times New Roman"/>
                        </a:rPr>
                        <a:t>Graded Index</a:t>
                      </a:r>
                      <a:endParaRPr sz="1800" u="none" cap="none" strike="noStrike">
                        <a:latin typeface="Calibri"/>
                        <a:ea typeface="Calibri"/>
                        <a:cs typeface="Calibri"/>
                        <a:sym typeface="Calibri"/>
                      </a:endParaRPr>
                    </a:p>
                  </a:txBody>
                  <a:tcPr marT="0" marB="0" marR="68575" marL="68575"/>
                </a:tc>
              </a:tr>
              <a:tr h="370850">
                <a:tc>
                  <a:txBody>
                    <a:bodyPr/>
                    <a:lstStyle/>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1. RI of core is uniform throughout except at one stage.</a:t>
                      </a:r>
                      <a:endParaRPr sz="1800" u="none" cap="none" strike="noStrike">
                        <a:latin typeface="Calibri"/>
                        <a:ea typeface="Calibri"/>
                        <a:cs typeface="Calibri"/>
                        <a:sym typeface="Calibri"/>
                      </a:endParaRPr>
                    </a:p>
                    <a:p>
                      <a:pPr indent="0" lvl="0" marL="0" marR="0" rtl="0" algn="just">
                        <a:lnSpc>
                          <a:spcPct val="150000"/>
                        </a:lnSpc>
                        <a:spcBef>
                          <a:spcPts val="1000"/>
                        </a:spcBef>
                        <a:spcAft>
                          <a:spcPts val="0"/>
                        </a:spcAft>
                        <a:buNone/>
                      </a:pPr>
                      <a:r>
                        <a:rPr lang="en-US" sz="2000" u="none" cap="none" strike="noStrike">
                          <a:latin typeface="Times New Roman"/>
                          <a:ea typeface="Times New Roman"/>
                          <a:cs typeface="Times New Roman"/>
                          <a:sym typeface="Times New Roman"/>
                        </a:rPr>
                        <a:t>2. Single &amp; multimode propagations exist.</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3. Used for short distance applications.</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4. Attenuation losses are of the order 100 dB/km.</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5. Meridional rays propagation takes place.</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6. Easy to manufacture. </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1. Refractive index varies gradually with radial distance. </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2. It is a multi mode fiber. </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3. Used for long distance applications.</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4. Attenuation losses are of the order 10 dB/km.</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5. Skew rays propagation takes place.</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6. Difficult to manufacture.</a:t>
                      </a:r>
                      <a:endParaRPr sz="18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9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Material of Fiber</a:t>
            </a:r>
            <a:endParaRPr>
              <a:solidFill>
                <a:schemeClr val="lt1"/>
              </a:solidFill>
            </a:endParaRPr>
          </a:p>
        </p:txBody>
      </p:sp>
      <p:sp>
        <p:nvSpPr>
          <p:cNvPr id="585" name="Google Shape;585;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Material of fiber: Plastic or glass fiber.</a:t>
            </a:r>
            <a:endParaRPr/>
          </a:p>
          <a:p>
            <a:pPr indent="-228600" lvl="0" marL="228600" rtl="0" algn="l">
              <a:lnSpc>
                <a:spcPct val="90000"/>
              </a:lnSpc>
              <a:spcBef>
                <a:spcPts val="1000"/>
              </a:spcBef>
              <a:spcAft>
                <a:spcPts val="0"/>
              </a:spcAft>
              <a:buClr>
                <a:schemeClr val="dk1"/>
              </a:buClr>
              <a:buSzPts val="2800"/>
              <a:buChar char="•"/>
            </a:pPr>
            <a:r>
              <a:rPr lang="en-US"/>
              <a:t>Plastic fiber: Plastic fibers are made either entirely from plastic(core and cladding) or with silica core and plastic cladding.</a:t>
            </a:r>
            <a:endParaRPr/>
          </a:p>
          <a:p>
            <a:pPr indent="-228600" lvl="0" marL="228600" rtl="0" algn="l">
              <a:lnSpc>
                <a:spcPct val="90000"/>
              </a:lnSpc>
              <a:spcBef>
                <a:spcPts val="1000"/>
              </a:spcBef>
              <a:spcAft>
                <a:spcPts val="0"/>
              </a:spcAft>
              <a:buClr>
                <a:schemeClr val="dk1"/>
              </a:buClr>
              <a:buSzPts val="2800"/>
              <a:buChar char="•"/>
            </a:pPr>
            <a:r>
              <a:rPr lang="en-US"/>
              <a:t>Full plastic fiber suffer from high attenuation.</a:t>
            </a:r>
            <a:endParaRPr/>
          </a:p>
          <a:p>
            <a:pPr indent="-228600" lvl="0" marL="228600" rtl="0" algn="l">
              <a:lnSpc>
                <a:spcPct val="90000"/>
              </a:lnSpc>
              <a:spcBef>
                <a:spcPts val="1000"/>
              </a:spcBef>
              <a:spcAft>
                <a:spcPts val="0"/>
              </a:spcAft>
              <a:buClr>
                <a:schemeClr val="dk1"/>
              </a:buClr>
              <a:buSzPts val="2800"/>
              <a:buChar char="•"/>
            </a:pPr>
            <a:r>
              <a:rPr lang="en-US"/>
              <a:t>Plastic fibers are used for short distance(about 100 m), low bandwidth systems in the wavelength range 600 – 700 mm.</a:t>
            </a:r>
            <a:endParaRPr/>
          </a:p>
          <a:p>
            <a:pPr indent="-228600" lvl="0" marL="228600" rtl="0" algn="l">
              <a:lnSpc>
                <a:spcPct val="90000"/>
              </a:lnSpc>
              <a:spcBef>
                <a:spcPts val="1000"/>
              </a:spcBef>
              <a:spcAft>
                <a:spcPts val="0"/>
              </a:spcAft>
              <a:buClr>
                <a:schemeClr val="dk1"/>
              </a:buClr>
              <a:buSzPts val="2800"/>
              <a:buChar char="•"/>
            </a:pPr>
            <a:r>
              <a:rPr lang="en-US"/>
              <a:t>Eg. Polystyrene, it can withstand temperature of about 70</a:t>
            </a:r>
            <a:r>
              <a:rPr baseline="30000" lang="en-US"/>
              <a:t>0 </a:t>
            </a:r>
            <a:r>
              <a:rPr lang="en-US"/>
              <a:t>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Material of Fiber</a:t>
            </a:r>
            <a:endParaRPr/>
          </a:p>
        </p:txBody>
      </p:sp>
      <p:sp>
        <p:nvSpPr>
          <p:cNvPr id="591" name="Google Shape;591;p9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Glass fibers are made of silica.</a:t>
            </a:r>
            <a:endParaRPr/>
          </a:p>
          <a:p>
            <a:pPr indent="-228600" lvl="0" marL="228600" rtl="0" algn="l">
              <a:lnSpc>
                <a:spcPct val="90000"/>
              </a:lnSpc>
              <a:spcBef>
                <a:spcPts val="1000"/>
              </a:spcBef>
              <a:spcAft>
                <a:spcPts val="0"/>
              </a:spcAft>
              <a:buClr>
                <a:schemeClr val="dk1"/>
              </a:buClr>
              <a:buSzPts val="2800"/>
              <a:buChar char="•"/>
            </a:pPr>
            <a:r>
              <a:rPr lang="en-US"/>
              <a:t>They are used for long distance communication and can withstand temperature of about 400</a:t>
            </a:r>
            <a:r>
              <a:rPr baseline="30000" lang="en-US"/>
              <a:t>0</a:t>
            </a:r>
            <a:r>
              <a:rPr lang="en-US"/>
              <a:t> C</a:t>
            </a:r>
            <a:endParaRPr/>
          </a:p>
          <a:p>
            <a:pPr indent="-228600" lvl="0" marL="228600" rtl="0" algn="l">
              <a:lnSpc>
                <a:spcPct val="90000"/>
              </a:lnSpc>
              <a:spcBef>
                <a:spcPts val="1000"/>
              </a:spcBef>
              <a:spcAft>
                <a:spcPts val="0"/>
              </a:spcAft>
              <a:buClr>
                <a:schemeClr val="dk1"/>
              </a:buClr>
              <a:buSzPts val="2800"/>
              <a:buChar char="•"/>
            </a:pPr>
            <a:r>
              <a:rPr lang="en-US"/>
              <a:t>Chemical resistance is high in glass fibers</a:t>
            </a:r>
            <a:endParaRPr/>
          </a:p>
          <a:p>
            <a:pPr indent="-228600" lvl="0" marL="228600" rtl="0" algn="l">
              <a:lnSpc>
                <a:spcPct val="90000"/>
              </a:lnSpc>
              <a:spcBef>
                <a:spcPts val="1000"/>
              </a:spcBef>
              <a:spcAft>
                <a:spcPts val="0"/>
              </a:spcAft>
              <a:buClr>
                <a:schemeClr val="dk1"/>
              </a:buClr>
              <a:buSzPts val="2800"/>
              <a:buChar char="•"/>
            </a:pPr>
            <a:r>
              <a:rPr lang="en-US"/>
              <a:t>Attenuation is less.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42" name="Google Shape;14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Divergence or Angular Spread is given by </a:t>
            </a:r>
            <a:r>
              <a:rPr b="1" lang="en-US" sz="3650"/>
              <a:t>ᶲ</a:t>
            </a:r>
            <a:r>
              <a:rPr b="1" lang="en-US" sz="2860"/>
              <a:t> </a:t>
            </a:r>
            <a:r>
              <a:rPr b="1" lang="en-US"/>
              <a:t>= r</a:t>
            </a:r>
            <a:r>
              <a:rPr b="1" baseline="-25000" lang="en-US"/>
              <a:t>2</a:t>
            </a:r>
            <a:r>
              <a:rPr b="1" lang="en-US"/>
              <a:t>-r</a:t>
            </a:r>
            <a:r>
              <a:rPr b="1" baseline="-25000" lang="en-US"/>
              <a:t>1</a:t>
            </a:r>
            <a:r>
              <a:rPr b="1" lang="en-US"/>
              <a:t>/d</a:t>
            </a:r>
            <a:r>
              <a:rPr b="1" baseline="-25000" lang="en-US"/>
              <a:t>2</a:t>
            </a:r>
            <a:r>
              <a:rPr b="1" lang="en-US"/>
              <a:t>-d</a:t>
            </a:r>
            <a:r>
              <a:rPr b="1" baseline="-25000" lang="en-US"/>
              <a:t>1</a:t>
            </a:r>
            <a:endParaRPr/>
          </a:p>
          <a:p>
            <a:pPr indent="-228600" lvl="0" marL="228600" rtl="0" algn="l">
              <a:lnSpc>
                <a:spcPct val="90000"/>
              </a:lnSpc>
              <a:spcBef>
                <a:spcPts val="1000"/>
              </a:spcBef>
              <a:spcAft>
                <a:spcPts val="0"/>
              </a:spcAft>
              <a:buClr>
                <a:schemeClr val="dk1"/>
              </a:buClr>
              <a:buSzPts val="2800"/>
              <a:buChar char="•"/>
            </a:pPr>
            <a:r>
              <a:rPr lang="en-US"/>
              <a:t>Where d</a:t>
            </a:r>
            <a:r>
              <a:rPr baseline="-25000" lang="en-US"/>
              <a:t>1</a:t>
            </a:r>
            <a:r>
              <a:rPr lang="en-US"/>
              <a:t>, d</a:t>
            </a:r>
            <a:r>
              <a:rPr baseline="-25000" lang="en-US"/>
              <a:t>2</a:t>
            </a:r>
            <a:r>
              <a:rPr lang="en-US"/>
              <a:t> are any two distances from the laser source and r</a:t>
            </a:r>
            <a:r>
              <a:rPr baseline="-25000" lang="en-US"/>
              <a:t>1</a:t>
            </a:r>
            <a:r>
              <a:rPr lang="en-US"/>
              <a:t>, r</a:t>
            </a:r>
            <a:r>
              <a:rPr baseline="-25000" lang="en-US"/>
              <a:t>2</a:t>
            </a:r>
            <a:r>
              <a:rPr lang="en-US"/>
              <a:t> are the radii of beam spots at  distance d</a:t>
            </a:r>
            <a:r>
              <a:rPr baseline="-25000" lang="en-US"/>
              <a:t>1</a:t>
            </a:r>
            <a:r>
              <a:rPr lang="en-US"/>
              <a:t> and d</a:t>
            </a:r>
            <a:r>
              <a:rPr baseline="-25000" lang="en-US"/>
              <a:t>2</a:t>
            </a:r>
            <a:r>
              <a:rPr lang="en-US"/>
              <a:t> respectively as shown in the figure.</a:t>
            </a:r>
            <a:endParaRPr/>
          </a:p>
          <a:p>
            <a:pPr indent="-228600" lvl="0" marL="228600" rtl="0" algn="l">
              <a:lnSpc>
                <a:spcPct val="90000"/>
              </a:lnSpc>
              <a:spcBef>
                <a:spcPts val="1000"/>
              </a:spcBef>
              <a:spcAft>
                <a:spcPts val="0"/>
              </a:spcAft>
              <a:buClr>
                <a:schemeClr val="dk1"/>
              </a:buClr>
              <a:buSzPts val="2800"/>
              <a:buChar char="•"/>
            </a:pPr>
            <a:r>
              <a:rPr lang="en-US"/>
              <a:t> Laser light has less divergence, which means that laser light has more directionality.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sp>
        <p:nvSpPr>
          <p:cNvPr id="597" name="Google Shape;597;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When light signal propagates through a fiber, it suffers loss of amplitude and change in shape. The loss of amplitude is called as attenuation and the change in shape as distortion.</a:t>
            </a:r>
            <a:endParaRPr/>
          </a:p>
          <a:p>
            <a:pPr indent="-228600" lvl="0" marL="228600" rtl="0" algn="l">
              <a:lnSpc>
                <a:spcPct val="90000"/>
              </a:lnSpc>
              <a:spcBef>
                <a:spcPts val="1000"/>
              </a:spcBef>
              <a:spcAft>
                <a:spcPts val="0"/>
              </a:spcAft>
              <a:buClr>
                <a:schemeClr val="dk1"/>
              </a:buClr>
              <a:buSzPts val="2800"/>
              <a:buChar char="•"/>
            </a:pPr>
            <a:r>
              <a:rPr lang="en-US"/>
              <a:t>Attenuation: The loss of optical power as light travels down a fiber is known as attenuation.</a:t>
            </a:r>
            <a:endParaRPr/>
          </a:p>
          <a:p>
            <a:pPr indent="-228600" lvl="0" marL="228600" rtl="0" algn="l">
              <a:lnSpc>
                <a:spcPct val="90000"/>
              </a:lnSpc>
              <a:spcBef>
                <a:spcPts val="1000"/>
              </a:spcBef>
              <a:spcAft>
                <a:spcPts val="0"/>
              </a:spcAft>
              <a:buClr>
                <a:schemeClr val="dk1"/>
              </a:buClr>
              <a:buSzPts val="2800"/>
              <a:buChar char="•"/>
            </a:pPr>
            <a:r>
              <a:rPr b="1" lang="en-US"/>
              <a:t>Attenuation: </a:t>
            </a:r>
            <a:r>
              <a:rPr lang="en-US"/>
              <a:t>It is the ratio of input optical power (P</a:t>
            </a:r>
            <a:r>
              <a:rPr baseline="-25000" lang="en-US"/>
              <a:t>i</a:t>
            </a:r>
            <a:r>
              <a:rPr lang="en-US"/>
              <a:t>) in to the fiber to the power of light coming out at the output end (P</a:t>
            </a:r>
            <a:r>
              <a:rPr baseline="-25000" lang="en-US"/>
              <a:t>o</a:t>
            </a:r>
            <a:r>
              <a:rPr lang="en-US"/>
              <a:t>).</a:t>
            </a:r>
            <a:endParaRPr/>
          </a:p>
          <a:p>
            <a:pPr indent="-228600" lvl="0" marL="228600" rtl="0" algn="l">
              <a:lnSpc>
                <a:spcPct val="90000"/>
              </a:lnSpc>
              <a:spcBef>
                <a:spcPts val="1000"/>
              </a:spcBef>
              <a:spcAft>
                <a:spcPts val="0"/>
              </a:spcAft>
              <a:buClr>
                <a:schemeClr val="dk1"/>
              </a:buClr>
              <a:buSzPts val="2800"/>
              <a:buChar char="•"/>
            </a:pPr>
            <a:r>
              <a:rPr lang="en-US"/>
              <a:t>Attenuation coefficient is given as, α = 10/L log</a:t>
            </a:r>
            <a:r>
              <a:rPr baseline="-25000" lang="en-US"/>
              <a:t>10</a:t>
            </a:r>
            <a:r>
              <a:rPr lang="en-US"/>
              <a:t> P</a:t>
            </a:r>
            <a:r>
              <a:rPr baseline="-25000" lang="en-US"/>
              <a:t>i </a:t>
            </a:r>
            <a:r>
              <a:rPr lang="en-US"/>
              <a:t>/ P</a:t>
            </a:r>
            <a:r>
              <a:rPr baseline="-25000" lang="en-US"/>
              <a:t>o</a:t>
            </a:r>
            <a:r>
              <a:rPr lang="en-US"/>
              <a:t> dB/km.</a:t>
            </a:r>
            <a:endParaRPr/>
          </a:p>
          <a:p>
            <a:pPr indent="-228600" lvl="0" marL="228600" rtl="0" algn="l">
              <a:lnSpc>
                <a:spcPct val="90000"/>
              </a:lnSpc>
              <a:spcBef>
                <a:spcPts val="1000"/>
              </a:spcBef>
              <a:spcAft>
                <a:spcPts val="0"/>
              </a:spcAft>
              <a:buClr>
                <a:schemeClr val="dk1"/>
              </a:buClr>
              <a:buSzPts val="2800"/>
              <a:buChar char="•"/>
            </a:pPr>
            <a:r>
              <a:rPr lang="en-US"/>
              <a:t>Attenuation is mainly due to </a:t>
            </a:r>
            <a:endParaRPr/>
          </a:p>
          <a:p>
            <a:pPr indent="0" lvl="0" marL="0" rtl="0" algn="l">
              <a:lnSpc>
                <a:spcPct val="90000"/>
              </a:lnSpc>
              <a:spcBef>
                <a:spcPts val="1000"/>
              </a:spcBef>
              <a:spcAft>
                <a:spcPts val="0"/>
              </a:spcAft>
              <a:buClr>
                <a:schemeClr val="dk1"/>
              </a:buClr>
              <a:buSzPts val="2800"/>
              <a:buNone/>
            </a:pPr>
            <a:r>
              <a:rPr lang="en-US"/>
              <a:t>1. Absorption            2. Scattering               3. Bending</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9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sp>
        <p:nvSpPr>
          <p:cNvPr id="603" name="Google Shape;603;p9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  1. Absorption Losses: </a:t>
            </a:r>
            <a:endParaRPr/>
          </a:p>
          <a:p>
            <a:pPr indent="0" lvl="0" marL="0" rtl="0" algn="l">
              <a:lnSpc>
                <a:spcPct val="90000"/>
              </a:lnSpc>
              <a:spcBef>
                <a:spcPts val="1000"/>
              </a:spcBef>
              <a:spcAft>
                <a:spcPts val="0"/>
              </a:spcAft>
              <a:buClr>
                <a:schemeClr val="dk1"/>
              </a:buClr>
              <a:buSzPts val="2800"/>
              <a:buNone/>
            </a:pPr>
            <a:r>
              <a:rPr lang="en-US"/>
              <a:t>  In glass fibers, three different absorptions take place.</a:t>
            </a:r>
            <a:endParaRPr/>
          </a:p>
          <a:p>
            <a:pPr indent="-228600" lvl="0" marL="228600" rtl="0" algn="l">
              <a:lnSpc>
                <a:spcPct val="90000"/>
              </a:lnSpc>
              <a:spcBef>
                <a:spcPts val="1000"/>
              </a:spcBef>
              <a:spcAft>
                <a:spcPts val="0"/>
              </a:spcAft>
              <a:buClr>
                <a:schemeClr val="dk1"/>
              </a:buClr>
              <a:buSzPts val="2800"/>
              <a:buChar char="•"/>
            </a:pPr>
            <a:r>
              <a:rPr b="1" lang="en-US"/>
              <a:t>Ultra violet absorption</a:t>
            </a:r>
            <a:r>
              <a:rPr lang="en-US"/>
              <a:t>: Absorption of UV radiation around 0.14µm results in the ionization of valence electrons.</a:t>
            </a:r>
            <a:endParaRPr/>
          </a:p>
          <a:p>
            <a:pPr indent="-228600" lvl="0" marL="228600" rtl="0" algn="l">
              <a:lnSpc>
                <a:spcPct val="90000"/>
              </a:lnSpc>
              <a:spcBef>
                <a:spcPts val="1000"/>
              </a:spcBef>
              <a:spcAft>
                <a:spcPts val="0"/>
              </a:spcAft>
              <a:buClr>
                <a:schemeClr val="dk1"/>
              </a:buClr>
              <a:buSzPts val="2800"/>
              <a:buChar char="•"/>
            </a:pPr>
            <a:r>
              <a:rPr b="1" lang="en-US"/>
              <a:t>Infrared absorption:</a:t>
            </a:r>
            <a:r>
              <a:rPr lang="en-US"/>
              <a:t> Absorption of IR photons by atoms within the glass molecules causes heating. This produces absorption peak at 8 µm, also minor peaks at 3.2, 3.8 and 4.4 µm.</a:t>
            </a:r>
            <a:endParaRPr/>
          </a:p>
          <a:p>
            <a:pPr indent="-228600" lvl="0" marL="228600" rtl="0" algn="l">
              <a:lnSpc>
                <a:spcPct val="90000"/>
              </a:lnSpc>
              <a:spcBef>
                <a:spcPts val="1000"/>
              </a:spcBef>
              <a:spcAft>
                <a:spcPts val="0"/>
              </a:spcAft>
              <a:buClr>
                <a:schemeClr val="dk1"/>
              </a:buClr>
              <a:buSzPts val="2800"/>
              <a:buChar char="•"/>
            </a:pPr>
            <a:r>
              <a:rPr b="1" lang="en-US"/>
              <a:t>Ion resonance/OH</a:t>
            </a:r>
            <a:r>
              <a:rPr b="1" baseline="30000" lang="en-US"/>
              <a:t>- </a:t>
            </a:r>
            <a:r>
              <a:rPr b="1" lang="en-US"/>
              <a:t>absorption:</a:t>
            </a:r>
            <a:r>
              <a:rPr lang="en-US"/>
              <a:t> The OH</a:t>
            </a:r>
            <a:r>
              <a:rPr baseline="30000" lang="en-US"/>
              <a:t>-</a:t>
            </a:r>
            <a:r>
              <a:rPr lang="en-US"/>
              <a:t> ions of water, trapped during manufacturing causes absorption at 0.95, 1.25 and 1.39 µm.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9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sp>
        <p:nvSpPr>
          <p:cNvPr id="609" name="Google Shape;609;p9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 2. Scattering Losses: </a:t>
            </a:r>
            <a:endParaRPr/>
          </a:p>
          <a:p>
            <a:pPr indent="-228600" lvl="0" marL="228600" rtl="0" algn="l">
              <a:lnSpc>
                <a:spcPct val="90000"/>
              </a:lnSpc>
              <a:spcBef>
                <a:spcPts val="1000"/>
              </a:spcBef>
              <a:spcAft>
                <a:spcPts val="0"/>
              </a:spcAft>
              <a:buClr>
                <a:schemeClr val="dk1"/>
              </a:buClr>
              <a:buSzPts val="2800"/>
              <a:buChar char="•"/>
            </a:pPr>
            <a:r>
              <a:rPr lang="en-US"/>
              <a:t>The molten glass, when it is converted in to thin fiber under proper tension creates sub microscopic variations in the density of glass. Dopents(used to change the R.I.) cause inhomogeneity to be present and  act as scattering centers in the fiber. This  leads to losses.</a:t>
            </a:r>
            <a:endParaRPr/>
          </a:p>
          <a:p>
            <a:pPr indent="-228600" lvl="0" marL="228600" rtl="0" algn="l">
              <a:lnSpc>
                <a:spcPct val="90000"/>
              </a:lnSpc>
              <a:spcBef>
                <a:spcPts val="1000"/>
              </a:spcBef>
              <a:spcAft>
                <a:spcPts val="0"/>
              </a:spcAft>
              <a:buClr>
                <a:schemeClr val="dk1"/>
              </a:buClr>
              <a:buSzPts val="2800"/>
              <a:buChar char="•"/>
            </a:pPr>
            <a:r>
              <a:rPr lang="en-US"/>
              <a:t>This is also known as Rayleigh scattering and depends on the wavelength of light. Scattering losses are inversely proportional to fourth power of λ.( λ</a:t>
            </a:r>
            <a:r>
              <a:rPr baseline="30000" lang="en-US"/>
              <a:t>4</a:t>
            </a:r>
            <a:r>
              <a:rPr lang="en-US"/>
              <a:t> )</a:t>
            </a:r>
            <a:endParaRPr/>
          </a:p>
          <a:p>
            <a:pPr indent="-228600" lvl="0" marL="228600" rtl="0" algn="l">
              <a:lnSpc>
                <a:spcPct val="90000"/>
              </a:lnSpc>
              <a:spcBef>
                <a:spcPts val="1000"/>
              </a:spcBef>
              <a:spcAft>
                <a:spcPts val="0"/>
              </a:spcAft>
              <a:buClr>
                <a:schemeClr val="dk1"/>
              </a:buClr>
              <a:buSzPts val="2800"/>
              <a:buChar char="•"/>
            </a:pPr>
            <a:r>
              <a:rPr lang="en-US"/>
              <a:t>Wavelength below 800 nm have high Rayleigh scattering losses and wavelength above 1700 nm have high losses due to IR absorption.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9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pic>
        <p:nvPicPr>
          <p:cNvPr descr="Image result for losses in optical fiber\" id="615" name="Google Shape;615;p96"/>
          <p:cNvPicPr preferRelativeResize="0"/>
          <p:nvPr>
            <p:ph idx="1" type="body"/>
          </p:nvPr>
        </p:nvPicPr>
        <p:blipFill rotWithShape="1">
          <a:blip r:embed="rId3">
            <a:alphaModFix/>
          </a:blip>
          <a:srcRect b="0" l="0" r="0" t="0"/>
          <a:stretch/>
        </p:blipFill>
        <p:spPr>
          <a:xfrm>
            <a:off x="3181082" y="1854558"/>
            <a:ext cx="5962918" cy="4018207"/>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sp>
        <p:nvSpPr>
          <p:cNvPr id="621" name="Google Shape;621;p97"/>
          <p:cNvSpPr txBox="1"/>
          <p:nvPr>
            <p:ph idx="1" type="body"/>
          </p:nvPr>
        </p:nvSpPr>
        <p:spPr>
          <a:xfrm>
            <a:off x="838199" y="1881809"/>
            <a:ext cx="6026239" cy="457050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  3. Bending Losses:</a:t>
            </a:r>
            <a:endParaRPr/>
          </a:p>
          <a:p>
            <a:pPr indent="-228600" lvl="0" marL="228600" rtl="0" algn="l">
              <a:lnSpc>
                <a:spcPct val="90000"/>
              </a:lnSpc>
              <a:spcBef>
                <a:spcPts val="1000"/>
              </a:spcBef>
              <a:spcAft>
                <a:spcPts val="0"/>
              </a:spcAft>
              <a:buClr>
                <a:schemeClr val="dk1"/>
              </a:buClr>
              <a:buSzPts val="2800"/>
              <a:buChar char="•"/>
            </a:pPr>
            <a:r>
              <a:rPr lang="en-US"/>
              <a:t>Wavefront travels perpendicular to the direction of propagation. For this the part of the mode outside the bend has to travel faster than that on the inside. </a:t>
            </a:r>
            <a:endParaRPr/>
          </a:p>
          <a:p>
            <a:pPr indent="-228600" lvl="0" marL="228600" rtl="0" algn="l">
              <a:lnSpc>
                <a:spcPct val="90000"/>
              </a:lnSpc>
              <a:spcBef>
                <a:spcPts val="1000"/>
              </a:spcBef>
              <a:spcAft>
                <a:spcPts val="0"/>
              </a:spcAft>
              <a:buClr>
                <a:schemeClr val="dk1"/>
              </a:buClr>
              <a:buSzPts val="2800"/>
              <a:buChar char="•"/>
            </a:pPr>
            <a:r>
              <a:rPr b="1" lang="en-US"/>
              <a:t> </a:t>
            </a:r>
            <a:r>
              <a:rPr lang="en-US"/>
              <a:t>But according to Einstein’s theory of relativity, in a single wave front one part should not travel with higher velocity than the other part.</a:t>
            </a:r>
            <a:endParaRPr/>
          </a:p>
          <a:p>
            <a:pPr indent="-228600" lvl="0" marL="228600" rtl="0" algn="l">
              <a:lnSpc>
                <a:spcPct val="90000"/>
              </a:lnSpc>
              <a:spcBef>
                <a:spcPts val="1000"/>
              </a:spcBef>
              <a:spcAft>
                <a:spcPts val="0"/>
              </a:spcAft>
              <a:buClr>
                <a:schemeClr val="dk1"/>
              </a:buClr>
              <a:buSzPts val="2800"/>
              <a:buChar char="•"/>
            </a:pPr>
            <a:r>
              <a:rPr lang="en-US"/>
              <a:t>So the part of wave front travelling in cladding medium lost in the form of radiation leads to bending losses.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result for wavefront in optical fiber due to bending losses" id="622" name="Google Shape;622;p97"/>
          <p:cNvPicPr preferRelativeResize="0"/>
          <p:nvPr>
            <p:ph idx="2" type="body"/>
          </p:nvPr>
        </p:nvPicPr>
        <p:blipFill rotWithShape="1">
          <a:blip r:embed="rId3">
            <a:alphaModFix/>
          </a:blip>
          <a:srcRect b="0" l="0" r="0" t="0"/>
          <a:stretch/>
        </p:blipFill>
        <p:spPr>
          <a:xfrm>
            <a:off x="7283707" y="2678805"/>
            <a:ext cx="3251211" cy="2906583"/>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sp>
        <p:nvSpPr>
          <p:cNvPr id="628" name="Google Shape;628;p98"/>
          <p:cNvSpPr txBox="1"/>
          <p:nvPr>
            <p:ph idx="1" type="body"/>
          </p:nvPr>
        </p:nvSpPr>
        <p:spPr>
          <a:xfrm>
            <a:off x="838200" y="1842051"/>
            <a:ext cx="5181600" cy="43349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Micro bend is a small scale distortion. It indicates pressure on the fiber. </a:t>
            </a:r>
            <a:endParaRPr/>
          </a:p>
          <a:p>
            <a:pPr indent="-228600" lvl="0" marL="228600" rtl="0" algn="l">
              <a:lnSpc>
                <a:spcPct val="90000"/>
              </a:lnSpc>
              <a:spcBef>
                <a:spcPts val="1000"/>
              </a:spcBef>
              <a:spcAft>
                <a:spcPts val="0"/>
              </a:spcAft>
              <a:buClr>
                <a:schemeClr val="dk1"/>
              </a:buClr>
              <a:buSzPts val="2800"/>
              <a:buChar char="•"/>
            </a:pPr>
            <a:r>
              <a:rPr lang="en-US"/>
              <a:t>Macro bending is a large scale bend. When a fiber is bent through a large angle it undergoes a strain. The bending  strain will affect the R.I. and critical angle of the fiber in that area and leads to losses.</a:t>
            </a:r>
            <a:endParaRPr/>
          </a:p>
        </p:txBody>
      </p:sp>
      <p:pic>
        <p:nvPicPr>
          <p:cNvPr descr="Image result for micro and macro  bending losses" id="629" name="Google Shape;629;p98"/>
          <p:cNvPicPr preferRelativeResize="0"/>
          <p:nvPr>
            <p:ph idx="2" type="body"/>
          </p:nvPr>
        </p:nvPicPr>
        <p:blipFill rotWithShape="1">
          <a:blip r:embed="rId3">
            <a:alphaModFix/>
          </a:blip>
          <a:srcRect b="0" l="0" r="0" t="0"/>
          <a:stretch/>
        </p:blipFill>
        <p:spPr>
          <a:xfrm>
            <a:off x="6433812" y="2369714"/>
            <a:ext cx="5273257" cy="2922398"/>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Distortion</a:t>
            </a:r>
            <a:endParaRPr/>
          </a:p>
        </p:txBody>
      </p:sp>
      <p:sp>
        <p:nvSpPr>
          <p:cNvPr id="635" name="Google Shape;635;p9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light pulse transmitted through a fiber are of a given width, amplitude and interval. These light pulses broaden and spread into a wider time interval because of the different times taken by different rays propagating through the fiber. This phenomenon is known as distortion or pulse dispersion. It is expressed in units of ns/Km.</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Numerical</a:t>
            </a:r>
            <a:endParaRPr/>
          </a:p>
        </p:txBody>
      </p:sp>
      <p:sp>
        <p:nvSpPr>
          <p:cNvPr id="641" name="Google Shape;641;p10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48" name="Google Shape;14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    High Intensity</a:t>
            </a:r>
            <a:endParaRPr/>
          </a:p>
          <a:p>
            <a:pPr indent="-228600" lvl="0" marL="228600" rtl="0" algn="l">
              <a:lnSpc>
                <a:spcPct val="90000"/>
              </a:lnSpc>
              <a:spcBef>
                <a:spcPts val="1000"/>
              </a:spcBef>
              <a:spcAft>
                <a:spcPts val="0"/>
              </a:spcAft>
              <a:buClr>
                <a:schemeClr val="dk1"/>
              </a:buClr>
              <a:buSzPts val="2800"/>
              <a:buChar char="•"/>
            </a:pPr>
            <a:r>
              <a:rPr lang="en-US"/>
              <a:t>In case of lasers, light is a narrow beam and its energy is concentrated within the small region.</a:t>
            </a:r>
            <a:endParaRPr/>
          </a:p>
          <a:p>
            <a:pPr indent="-228600" lvl="0" marL="228600" rtl="0" algn="l">
              <a:lnSpc>
                <a:spcPct val="90000"/>
              </a:lnSpc>
              <a:spcBef>
                <a:spcPts val="1000"/>
              </a:spcBef>
              <a:spcAft>
                <a:spcPts val="0"/>
              </a:spcAft>
              <a:buClr>
                <a:schemeClr val="dk1"/>
              </a:buClr>
              <a:buSzPts val="2800"/>
              <a:buChar char="•"/>
            </a:pPr>
            <a:r>
              <a:rPr lang="en-US"/>
              <a:t> The concentration of energy accounts for greater intensity of lasers.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