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6858000" cx="12192000"/>
  <p:notesSz cx="6858000" cy="9144000"/>
  <p:embeddedFontLst>
    <p:embeddedFont>
      <p:font typeface="Roboto"/>
      <p:regular r:id="rId86"/>
      <p:bold r:id="rId87"/>
      <p:italic r:id="rId88"/>
      <p:boldItalic r:id="rId89"/>
    </p:embeddedFont>
    <p:embeddedFont>
      <p:font typeface="Libre Baskerville"/>
      <p:regular r:id="rId90"/>
      <p:bold r:id="rId91"/>
      <p: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6E866B-0834-4B67-AB31-954149FC6BC9}">
  <a:tblStyle styleId="{DB6E866B-0834-4B67-AB31-954149FC6BC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italic.fntdata"/><Relationship Id="rId43" Type="http://schemas.openxmlformats.org/officeDocument/2006/relationships/slide" Target="slides/slide38.xml"/><Relationship Id="rId87" Type="http://schemas.openxmlformats.org/officeDocument/2006/relationships/font" Target="fonts/Robot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ibreBaskerville-bold.fntdata"/><Relationship Id="rId90" Type="http://schemas.openxmlformats.org/officeDocument/2006/relationships/font" Target="fonts/LibreBaskerville-regular.fntdata"/><Relationship Id="rId92" Type="http://schemas.openxmlformats.org/officeDocument/2006/relationships/font" Target="fonts/LibreBaskerville-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2.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3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3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2398643"/>
            <a:ext cx="9144000" cy="1111320"/>
          </a:xfrm>
          <a:prstGeom prst="rect">
            <a:avLst/>
          </a:prstGeom>
          <a:solidFill>
            <a:srgbClr val="002060"/>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IN">
                <a:solidFill>
                  <a:schemeClr val="lt1"/>
                </a:solidFill>
              </a:rPr>
              <a:t>Applied Physics</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Unit 5: </a:t>
            </a:r>
            <a:r>
              <a:rPr lang="en-IN" sz="2400">
                <a:latin typeface="Times New Roman"/>
                <a:ea typeface="Times New Roman"/>
                <a:cs typeface="Times New Roman"/>
                <a:sym typeface="Times New Roman"/>
              </a:rPr>
              <a:t>Dielectric Materials, Magnetic Materials &amp; Superconducting materials</a:t>
            </a:r>
            <a:endParaRPr/>
          </a:p>
          <a:p>
            <a:pPr indent="0" lvl="0" marL="0" rtl="0" algn="ctr">
              <a:lnSpc>
                <a:spcPct val="90000"/>
              </a:lnSpc>
              <a:spcBef>
                <a:spcPts val="1000"/>
              </a:spcBef>
              <a:spcAft>
                <a:spcPts val="0"/>
              </a:spcAft>
              <a:buClr>
                <a:schemeClr val="dk1"/>
              </a:buClr>
              <a:buSzPts val="2800"/>
              <a:buNone/>
            </a:pPr>
            <a:r>
              <a:rPr lang="en-IN" sz="2800">
                <a:latin typeface="Times New Roman"/>
                <a:ea typeface="Times New Roman"/>
                <a:cs typeface="Times New Roman"/>
                <a:sym typeface="Times New Roman"/>
              </a:rPr>
              <a:t>Dr. G. Patrick</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828800" y="457200"/>
            <a:ext cx="8686800" cy="1096962"/>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lang="en-IN" sz="2800">
                <a:solidFill>
                  <a:schemeClr val="lt1"/>
                </a:solidFill>
              </a:rPr>
              <a:t>Electric flux density  &amp; electric susceptibility </a:t>
            </a:r>
            <a:endParaRPr/>
          </a:p>
        </p:txBody>
      </p:sp>
      <p:sp>
        <p:nvSpPr>
          <p:cNvPr id="151" name="Google Shape;15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alibri"/>
              <a:buNone/>
            </a:pPr>
            <a:r>
              <a:rPr lang="en-IN" sz="4000">
                <a:solidFill>
                  <a:schemeClr val="lt1"/>
                </a:solidFill>
              </a:rPr>
              <a:t>Electric flux density  &amp; </a:t>
            </a:r>
            <a:r>
              <a:rPr b="1" lang="en-IN" sz="4000">
                <a:solidFill>
                  <a:schemeClr val="lt1"/>
                </a:solidFill>
              </a:rPr>
              <a:t>electric susceptibility </a:t>
            </a:r>
            <a:endParaRPr sz="4000">
              <a:solidFill>
                <a:schemeClr val="lt1"/>
              </a:solidFill>
            </a:endParaRPr>
          </a:p>
        </p:txBody>
      </p:sp>
      <p:sp>
        <p:nvSpPr>
          <p:cNvPr id="157" name="Google Shape;15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Polarization</a:t>
            </a:r>
            <a:endParaRPr/>
          </a:p>
        </p:txBody>
      </p:sp>
      <p:sp>
        <p:nvSpPr>
          <p:cNvPr id="163" name="Google Shape;16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Types of Polarization</a:t>
            </a:r>
            <a:endParaRPr/>
          </a:p>
        </p:txBody>
      </p:sp>
      <p:sp>
        <p:nvSpPr>
          <p:cNvPr id="169" name="Google Shape;16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Polarization occurs due to several atomic mechanisms. When the specimen is placed inside electric field, mainly three types of polarizations are possible. These are</a:t>
            </a:r>
            <a:endParaRPr sz="2400">
              <a:latin typeface="Calibri"/>
              <a:ea typeface="Calibri"/>
              <a:cs typeface="Calibri"/>
              <a:sym typeface="Calibri"/>
            </a:endParaRPr>
          </a:p>
          <a:p>
            <a:pPr indent="-342900" lvl="0" marL="342900" rtl="0" algn="just">
              <a:lnSpc>
                <a:spcPct val="150000"/>
              </a:lnSpc>
              <a:spcBef>
                <a:spcPts val="2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Electronic Polarization</a:t>
            </a:r>
            <a:endParaRPr sz="2400">
              <a:latin typeface="Calibri"/>
              <a:ea typeface="Calibri"/>
              <a:cs typeface="Calibri"/>
              <a:sym typeface="Calibri"/>
            </a:endParaRPr>
          </a:p>
          <a:p>
            <a:pPr indent="-342900" lvl="0" marL="342900" rtl="0" algn="just">
              <a:lnSpc>
                <a:spcPct val="15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Ionic Polarization or Atomic Polarization</a:t>
            </a:r>
            <a:endParaRPr sz="2400">
              <a:latin typeface="Calibri"/>
              <a:ea typeface="Calibri"/>
              <a:cs typeface="Calibri"/>
              <a:sym typeface="Calibri"/>
            </a:endParaRPr>
          </a:p>
          <a:p>
            <a:pPr indent="-342900" lvl="0" marL="342900" rtl="0" algn="just">
              <a:lnSpc>
                <a:spcPct val="15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Orientational or Dipolar polarization</a:t>
            </a:r>
            <a:endParaRPr sz="24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sz="4400">
                <a:solidFill>
                  <a:schemeClr val="lt1"/>
                </a:solidFill>
              </a:rPr>
              <a:t>Electronic polarization</a:t>
            </a:r>
            <a:endParaRPr>
              <a:solidFill>
                <a:schemeClr val="lt1"/>
              </a:solidFill>
            </a:endParaRPr>
          </a:p>
        </p:txBody>
      </p:sp>
      <p:sp>
        <p:nvSpPr>
          <p:cNvPr id="175" name="Google Shape;17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sz="4400">
                <a:solidFill>
                  <a:schemeClr val="lt1"/>
                </a:solidFill>
              </a:rPr>
              <a:t>Electronic polarization</a:t>
            </a:r>
            <a:endParaRPr>
              <a:solidFill>
                <a:schemeClr val="lt1"/>
              </a:solidFill>
            </a:endParaRPr>
          </a:p>
        </p:txBody>
      </p:sp>
      <p:pic>
        <p:nvPicPr>
          <p:cNvPr id="181" name="Google Shape;181;p27"/>
          <p:cNvPicPr preferRelativeResize="0"/>
          <p:nvPr>
            <p:ph idx="1" type="body"/>
          </p:nvPr>
        </p:nvPicPr>
        <p:blipFill rotWithShape="1">
          <a:blip r:embed="rId3">
            <a:alphaModFix/>
          </a:blip>
          <a:srcRect b="0" l="0" r="0" t="0"/>
          <a:stretch/>
        </p:blipFill>
        <p:spPr>
          <a:xfrm>
            <a:off x="2524571" y="2334627"/>
            <a:ext cx="7142857" cy="33333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Ionic  or Atomic Polarization</a:t>
            </a:r>
            <a:endParaRPr/>
          </a:p>
        </p:txBody>
      </p:sp>
      <p:sp>
        <p:nvSpPr>
          <p:cNvPr id="187" name="Google Shape;187;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5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When an electric field is applied to an ionic crystal, the polarization that arises due to the displacement of the positive ions away from the field and the displacement of the negative ions towards the field is known as ionic polarization.</a:t>
            </a:r>
            <a:endParaRPr/>
          </a:p>
          <a:p>
            <a:pPr indent="-342900" lvl="0" marL="342900" rtl="0" algn="just">
              <a:lnSpc>
                <a:spcPct val="150000"/>
              </a:lnSpc>
              <a:spcBef>
                <a:spcPts val="2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 This type of polarization occurs in ionic molecules such as e NaCl, KBr, KCl and LiBr.</a:t>
            </a:r>
            <a:endParaRPr sz="2000">
              <a:latin typeface="Calibri"/>
              <a:ea typeface="Calibri"/>
              <a:cs typeface="Calibri"/>
              <a:sym typeface="Calibri"/>
            </a:endParaRPr>
          </a:p>
          <a:p>
            <a:pPr indent="-50800" lvl="0" marL="228600" rtl="0" algn="l">
              <a:lnSpc>
                <a:spcPct val="90000"/>
              </a:lnSpc>
              <a:spcBef>
                <a:spcPts val="2000"/>
              </a:spcBef>
              <a:spcAft>
                <a:spcPts val="0"/>
              </a:spcAft>
              <a:buClr>
                <a:schemeClr val="dk1"/>
              </a:buClr>
              <a:buSzPts val="2800"/>
              <a:buNone/>
            </a:pPr>
            <a:r>
              <a:t/>
            </a:r>
            <a:endParaRPr/>
          </a:p>
        </p:txBody>
      </p:sp>
      <p:pic>
        <p:nvPicPr>
          <p:cNvPr id="188" name="Google Shape;188;p28"/>
          <p:cNvPicPr preferRelativeResize="0"/>
          <p:nvPr>
            <p:ph idx="2" type="body"/>
          </p:nvPr>
        </p:nvPicPr>
        <p:blipFill rotWithShape="1">
          <a:blip r:embed="rId3">
            <a:alphaModFix/>
          </a:blip>
          <a:srcRect b="0" l="0" r="0" t="0"/>
          <a:stretch/>
        </p:blipFill>
        <p:spPr>
          <a:xfrm>
            <a:off x="6481762" y="2902226"/>
            <a:ext cx="5158032" cy="19706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Ionic Polarization</a:t>
            </a:r>
            <a:endParaRPr/>
          </a:p>
        </p:txBody>
      </p:sp>
      <p:sp>
        <p:nvSpPr>
          <p:cNvPr id="194" name="Google Shape;19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pic>
        <p:nvPicPr>
          <p:cNvPr id="195" name="Google Shape;195;p29"/>
          <p:cNvPicPr preferRelativeResize="0"/>
          <p:nvPr>
            <p:ph idx="2" type="body"/>
          </p:nvPr>
        </p:nvPicPr>
        <p:blipFill rotWithShape="1">
          <a:blip r:embed="rId3">
            <a:alphaModFix/>
          </a:blip>
          <a:srcRect b="0" l="0" r="0" t="0"/>
          <a:stretch/>
        </p:blipFill>
        <p:spPr>
          <a:xfrm>
            <a:off x="6481762" y="2902226"/>
            <a:ext cx="5158032" cy="19706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Orientation or Dipolar  Polarization</a:t>
            </a:r>
            <a:endParaRPr/>
          </a:p>
        </p:txBody>
      </p:sp>
      <p:sp>
        <p:nvSpPr>
          <p:cNvPr id="201" name="Google Shape;201;p30"/>
          <p:cNvSpPr txBox="1"/>
          <p:nvPr>
            <p:ph idx="1" type="body"/>
          </p:nvPr>
        </p:nvSpPr>
        <p:spPr>
          <a:xfrm>
            <a:off x="914400" y="1984651"/>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The Orientation or dipolar polarization is produced only in polar molecules like HCl, H</a:t>
            </a:r>
            <a:r>
              <a:rPr baseline="-25000" lang="en-IN"/>
              <a:t>2</a:t>
            </a:r>
            <a:r>
              <a:rPr lang="en-IN"/>
              <a:t>O and Nitrobenzene.</a:t>
            </a:r>
            <a:endParaRPr/>
          </a:p>
          <a:p>
            <a:pPr indent="-228600" lvl="0" marL="228600" rtl="0" algn="l">
              <a:lnSpc>
                <a:spcPct val="90000"/>
              </a:lnSpc>
              <a:spcBef>
                <a:spcPts val="1000"/>
              </a:spcBef>
              <a:spcAft>
                <a:spcPts val="0"/>
              </a:spcAft>
              <a:buClr>
                <a:schemeClr val="dk1"/>
              </a:buClr>
              <a:buSzPct val="100000"/>
              <a:buChar char="•"/>
            </a:pPr>
            <a:r>
              <a:rPr lang="en-IN"/>
              <a:t>When an electric field is applied to a polar molecule, the dipole experience  a torque and try to align parallel to the applied field, which results in a rotation of the dipole.</a:t>
            </a:r>
            <a:endParaRPr/>
          </a:p>
          <a:p>
            <a:pPr indent="-228600" lvl="0" marL="228600" rtl="0" algn="l">
              <a:lnSpc>
                <a:spcPct val="90000"/>
              </a:lnSpc>
              <a:spcBef>
                <a:spcPts val="1000"/>
              </a:spcBef>
              <a:spcAft>
                <a:spcPts val="0"/>
              </a:spcAft>
              <a:buClr>
                <a:schemeClr val="dk1"/>
              </a:buClr>
              <a:buSzPct val="100000"/>
              <a:buChar char="•"/>
            </a:pPr>
            <a:r>
              <a:rPr lang="en-IN"/>
              <a:t>Orientation polarizability is inversely proportional to temperature.</a:t>
            </a:r>
            <a:endParaRPr/>
          </a:p>
        </p:txBody>
      </p:sp>
      <p:pic>
        <p:nvPicPr>
          <p:cNvPr id="202" name="Google Shape;202;p30"/>
          <p:cNvPicPr preferRelativeResize="0"/>
          <p:nvPr>
            <p:ph idx="2" type="body"/>
          </p:nvPr>
        </p:nvPicPr>
        <p:blipFill rotWithShape="1">
          <a:blip r:embed="rId3">
            <a:alphaModFix/>
          </a:blip>
          <a:srcRect b="0" l="0" r="0" t="0"/>
          <a:stretch/>
        </p:blipFill>
        <p:spPr>
          <a:xfrm>
            <a:off x="6305207" y="2213113"/>
            <a:ext cx="4915586" cy="27789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Electronic Polarization</a:t>
            </a:r>
            <a:endParaRPr/>
          </a:p>
        </p:txBody>
      </p:sp>
      <p:sp>
        <p:nvSpPr>
          <p:cNvPr id="208" name="Google Shape;20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1470991" y="795131"/>
            <a:ext cx="9594574" cy="51222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UNIT V</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None/>
            </a:pPr>
            <a:r>
              <a:rPr b="1" i="0" lang="en-IN" sz="2400" u="none" cap="none" strike="noStrike">
                <a:solidFill>
                  <a:schemeClr val="dk1"/>
                </a:solidFill>
                <a:latin typeface="Times New Roman"/>
                <a:ea typeface="Times New Roman"/>
                <a:cs typeface="Times New Roman"/>
                <a:sym typeface="Times New Roman"/>
              </a:rPr>
              <a:t>Dielectric Materials:</a:t>
            </a:r>
            <a:r>
              <a:rPr b="0" i="0" lang="en-IN" sz="2400" u="none" cap="none" strike="noStrike">
                <a:solidFill>
                  <a:schemeClr val="dk1"/>
                </a:solidFill>
                <a:latin typeface="Times New Roman"/>
                <a:ea typeface="Times New Roman"/>
                <a:cs typeface="Times New Roman"/>
                <a:sym typeface="Times New Roman"/>
              </a:rPr>
              <a:t> Introduction, Types of polarizations (Electronic, Ionic and Orientational Polarizations) and calculation of Electronic and Ionic polarizability.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None/>
            </a:pPr>
            <a:r>
              <a:rPr b="1" i="0" lang="en-IN" sz="2400" u="none" cap="none" strike="noStrike">
                <a:solidFill>
                  <a:schemeClr val="dk1"/>
                </a:solidFill>
                <a:latin typeface="Times New Roman"/>
                <a:ea typeface="Times New Roman"/>
                <a:cs typeface="Times New Roman"/>
                <a:sym typeface="Times New Roman"/>
              </a:rPr>
              <a:t>Magnetic Materials:</a:t>
            </a:r>
            <a:r>
              <a:rPr b="0" i="0" lang="en-IN" sz="2400" u="none" cap="none" strike="noStrike">
                <a:solidFill>
                  <a:schemeClr val="dk1"/>
                </a:solidFill>
                <a:latin typeface="Times New Roman"/>
                <a:ea typeface="Times New Roman"/>
                <a:cs typeface="Times New Roman"/>
                <a:sym typeface="Times New Roman"/>
              </a:rPr>
              <a:t> Introduction, Bohr magneton, classification of dia, para and ferro magnetic materials on the basis of magnetic moment, Hysteresis curve based on domain theory, Soft and hard magnetic materials, Properties of anti-ferro and ferri magnetic materials.</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None/>
            </a:pPr>
            <a:r>
              <a:rPr b="1" i="0" lang="en-IN" sz="2400" u="none" cap="none" strike="noStrike">
                <a:solidFill>
                  <a:schemeClr val="dk1"/>
                </a:solidFill>
                <a:latin typeface="Times New Roman"/>
                <a:ea typeface="Times New Roman"/>
                <a:cs typeface="Times New Roman"/>
                <a:sym typeface="Times New Roman"/>
              </a:rPr>
              <a:t> Superconducting materials:</a:t>
            </a:r>
            <a:r>
              <a:rPr b="0" i="0" lang="en-IN" sz="2400" u="none" cap="none" strike="noStrike">
                <a:solidFill>
                  <a:schemeClr val="dk1"/>
                </a:solidFill>
                <a:latin typeface="Times New Roman"/>
                <a:ea typeface="Times New Roman"/>
                <a:cs typeface="Times New Roman"/>
                <a:sym typeface="Times New Roman"/>
              </a:rPr>
              <a:t> Introduction to superconductors, General properties, Meissner effect, Type I and Type II superconductors, Applications of superconducting materials.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sz="4400">
                <a:solidFill>
                  <a:schemeClr val="lt1"/>
                </a:solidFill>
              </a:rPr>
              <a:t>Electronic polarization</a:t>
            </a:r>
            <a:endParaRPr>
              <a:solidFill>
                <a:schemeClr val="lt1"/>
              </a:solidFill>
            </a:endParaRPr>
          </a:p>
        </p:txBody>
      </p:sp>
      <p:pic>
        <p:nvPicPr>
          <p:cNvPr id="214" name="Google Shape;214;p32"/>
          <p:cNvPicPr preferRelativeResize="0"/>
          <p:nvPr>
            <p:ph idx="1" type="body"/>
          </p:nvPr>
        </p:nvPicPr>
        <p:blipFill rotWithShape="1">
          <a:blip r:embed="rId3">
            <a:alphaModFix/>
          </a:blip>
          <a:srcRect b="0" l="0" r="0" t="0"/>
          <a:stretch/>
        </p:blipFill>
        <p:spPr>
          <a:xfrm>
            <a:off x="2524571" y="2334627"/>
            <a:ext cx="7142857" cy="33333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en-IN" sz="3200">
                <a:solidFill>
                  <a:schemeClr val="lt1"/>
                </a:solidFill>
              </a:rPr>
              <a:t>Electronic Polarization</a:t>
            </a:r>
            <a:endParaRPr/>
          </a:p>
        </p:txBody>
      </p:sp>
      <p:sp>
        <p:nvSpPr>
          <p:cNvPr id="220" name="Google Shape;22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IN"/>
              <a:t>   Calculation of electronic polarizability:</a:t>
            </a:r>
            <a:endParaRPr/>
          </a:p>
          <a:p>
            <a:pPr indent="-228600" lvl="0" marL="228600" rtl="0" algn="l">
              <a:lnSpc>
                <a:spcPct val="90000"/>
              </a:lnSpc>
              <a:spcBef>
                <a:spcPts val="1000"/>
              </a:spcBef>
              <a:spcAft>
                <a:spcPts val="0"/>
              </a:spcAft>
              <a:buClr>
                <a:schemeClr val="dk1"/>
              </a:buClr>
              <a:buSzPts val="2800"/>
              <a:buChar char="•"/>
            </a:pPr>
            <a:r>
              <a:rPr lang="en-IN"/>
              <a:t>(I) Without Electric field:</a:t>
            </a:r>
            <a:endParaRPr/>
          </a:p>
          <a:p>
            <a:pPr indent="-228600" lvl="0" marL="228600" rtl="0" algn="l">
              <a:lnSpc>
                <a:spcPct val="90000"/>
              </a:lnSpc>
              <a:spcBef>
                <a:spcPts val="1000"/>
              </a:spcBef>
              <a:spcAft>
                <a:spcPts val="0"/>
              </a:spcAft>
              <a:buClr>
                <a:schemeClr val="dk1"/>
              </a:buClr>
              <a:buSzPts val="2800"/>
              <a:buChar char="•"/>
            </a:pPr>
            <a:r>
              <a:rPr lang="en-IN"/>
              <a:t>Let us consider a classical model of an atom. Assume the charge of the nucleus is +Ze and the nucleus is surrounded by an electron cloud of charge –Ze,  which is distributed in sphere of radius R. </a:t>
            </a:r>
            <a:endParaRPr/>
          </a:p>
          <a:p>
            <a:pPr indent="-228600" lvl="0" marL="228600" rtl="0" algn="l">
              <a:lnSpc>
                <a:spcPct val="90000"/>
              </a:lnSpc>
              <a:spcBef>
                <a:spcPts val="1000"/>
              </a:spcBef>
              <a:spcAft>
                <a:spcPts val="0"/>
              </a:spcAft>
              <a:buClr>
                <a:schemeClr val="dk1"/>
              </a:buClr>
              <a:buSzPts val="2800"/>
              <a:buChar char="•"/>
            </a:pPr>
            <a:r>
              <a:rPr lang="en-IN"/>
              <a:t>The charge density of the sphere =</a:t>
            </a:r>
            <a:endParaRPr/>
          </a:p>
          <a:p>
            <a:pPr indent="-228600" lvl="0" marL="228600" rtl="0" algn="l">
              <a:lnSpc>
                <a:spcPct val="90000"/>
              </a:lnSpc>
              <a:spcBef>
                <a:spcPts val="1000"/>
              </a:spcBef>
              <a:spcAft>
                <a:spcPts val="0"/>
              </a:spcAft>
              <a:buClr>
                <a:schemeClr val="dk1"/>
              </a:buClr>
              <a:buSzPts val="2800"/>
              <a:buChar char="•"/>
            </a:pPr>
            <a:r>
              <a:rPr lang="en-IN"/>
              <a:t>Charge density                         --- (1)</a:t>
            </a:r>
            <a:endParaRPr/>
          </a:p>
        </p:txBody>
      </p:sp>
      <p:sp>
        <p:nvSpPr>
          <p:cNvPr id="221" name="Google Shape;221;p33"/>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p33"/>
          <p:cNvPicPr preferRelativeResize="0"/>
          <p:nvPr/>
        </p:nvPicPr>
        <p:blipFill rotWithShape="1">
          <a:blip r:embed="rId3">
            <a:alphaModFix/>
          </a:blip>
          <a:srcRect b="0" l="0" r="0" t="0"/>
          <a:stretch/>
        </p:blipFill>
        <p:spPr>
          <a:xfrm>
            <a:off x="6525178" y="4112697"/>
            <a:ext cx="803274" cy="711095"/>
          </a:xfrm>
          <a:prstGeom prst="rect">
            <a:avLst/>
          </a:prstGeom>
          <a:noFill/>
          <a:ln>
            <a:noFill/>
          </a:ln>
        </p:spPr>
      </p:pic>
      <p:sp>
        <p:nvSpPr>
          <p:cNvPr id="223" name="Google Shape;223;p33"/>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4" name="Google Shape;224;p33"/>
          <p:cNvPicPr preferRelativeResize="0"/>
          <p:nvPr/>
        </p:nvPicPr>
        <p:blipFill rotWithShape="1">
          <a:blip r:embed="rId4">
            <a:alphaModFix/>
          </a:blip>
          <a:srcRect b="0" l="0" r="0" t="0"/>
          <a:stretch/>
        </p:blipFill>
        <p:spPr>
          <a:xfrm>
            <a:off x="3600356" y="4575313"/>
            <a:ext cx="1582615" cy="76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Electronic Polarization</a:t>
            </a:r>
            <a:endParaRPr/>
          </a:p>
        </p:txBody>
      </p:sp>
      <p:sp>
        <p:nvSpPr>
          <p:cNvPr id="230" name="Google Shape;23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None/>
            </a:pPr>
            <a:r>
              <a:rPr b="1" lang="en-IN"/>
              <a:t>    </a:t>
            </a:r>
            <a:r>
              <a:rPr lang="en-IN"/>
              <a:t>With Electric field: </a:t>
            </a:r>
            <a:endParaRPr/>
          </a:p>
          <a:p>
            <a:pPr indent="-228600" lvl="0" marL="228600" rtl="0" algn="l">
              <a:lnSpc>
                <a:spcPct val="90000"/>
              </a:lnSpc>
              <a:spcBef>
                <a:spcPts val="1000"/>
              </a:spcBef>
              <a:spcAft>
                <a:spcPts val="0"/>
              </a:spcAft>
              <a:buClr>
                <a:schemeClr val="dk1"/>
              </a:buClr>
              <a:buSzPts val="2800"/>
              <a:buChar char="•"/>
            </a:pPr>
            <a:r>
              <a:rPr lang="en-IN"/>
              <a:t> When the dielectric is placed in an electric field E, two phenomena occurs</a:t>
            </a:r>
            <a:endParaRPr/>
          </a:p>
          <a:p>
            <a:pPr indent="-228600" lvl="0" marL="228600" rtl="0" algn="l">
              <a:lnSpc>
                <a:spcPct val="90000"/>
              </a:lnSpc>
              <a:spcBef>
                <a:spcPts val="1000"/>
              </a:spcBef>
              <a:spcAft>
                <a:spcPts val="0"/>
              </a:spcAft>
              <a:buClr>
                <a:schemeClr val="dk1"/>
              </a:buClr>
              <a:buSzPts val="2800"/>
              <a:buChar char="•"/>
            </a:pPr>
            <a:r>
              <a:rPr lang="en-IN"/>
              <a:t>Lorentz force due to the electric field tends to separate the nucleus and the electron cloud from their equilibrium position.</a:t>
            </a:r>
            <a:endParaRPr/>
          </a:p>
          <a:p>
            <a:pPr indent="-228600" lvl="0" marL="228600" rtl="0" algn="l">
              <a:lnSpc>
                <a:spcPct val="90000"/>
              </a:lnSpc>
              <a:spcBef>
                <a:spcPts val="1000"/>
              </a:spcBef>
              <a:spcAft>
                <a:spcPts val="0"/>
              </a:spcAft>
              <a:buClr>
                <a:schemeClr val="dk1"/>
              </a:buClr>
              <a:buSzPts val="2800"/>
              <a:buChar char="•"/>
            </a:pPr>
            <a:r>
              <a:rPr lang="en-IN"/>
              <a:t>After the separation, an attractive coulomb force arises between the nucleus and electron cloud which tries to maintain the original equilibrium position.</a:t>
            </a:r>
            <a:endParaRPr/>
          </a:p>
          <a:p>
            <a:pPr indent="-228600" lvl="0" marL="228600" rtl="0" algn="l">
              <a:lnSpc>
                <a:spcPct val="90000"/>
              </a:lnSpc>
              <a:spcBef>
                <a:spcPts val="1000"/>
              </a:spcBef>
              <a:spcAft>
                <a:spcPts val="0"/>
              </a:spcAft>
              <a:buClr>
                <a:schemeClr val="dk1"/>
              </a:buClr>
              <a:buSzPts val="2800"/>
              <a:buChar char="•"/>
            </a:pPr>
            <a:r>
              <a:rPr lang="en-IN"/>
              <a:t>At equilibrium  Lorentz force = Coulomb force and  let x be the displacement made by the electron cloud from the positive core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Electronic Polarization</a:t>
            </a:r>
            <a:endParaRPr/>
          </a:p>
        </p:txBody>
      </p:sp>
      <p:sp>
        <p:nvSpPr>
          <p:cNvPr id="236" name="Google Shape;236;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At equilibrium Lorentz force = Coulomb force</a:t>
            </a:r>
            <a:endParaRPr/>
          </a:p>
          <a:p>
            <a:pPr indent="-228600" lvl="0" marL="228600" rtl="0" algn="l">
              <a:lnSpc>
                <a:spcPct val="90000"/>
              </a:lnSpc>
              <a:spcBef>
                <a:spcPts val="1000"/>
              </a:spcBef>
              <a:spcAft>
                <a:spcPts val="0"/>
              </a:spcAft>
              <a:buClr>
                <a:schemeClr val="dk1"/>
              </a:buClr>
              <a:buSzPts val="2800"/>
              <a:buChar char="•"/>
            </a:pPr>
            <a:r>
              <a:rPr lang="en-IN"/>
              <a:t>Lorentz force = charge * field = -ZeE       -------2  </a:t>
            </a:r>
            <a:endParaRPr/>
          </a:p>
          <a:p>
            <a:pPr indent="0" lvl="0" marL="0" rtl="0" algn="l">
              <a:lnSpc>
                <a:spcPct val="90000"/>
              </a:lnSpc>
              <a:spcBef>
                <a:spcPts val="1000"/>
              </a:spcBef>
              <a:spcAft>
                <a:spcPts val="0"/>
              </a:spcAft>
              <a:buClr>
                <a:schemeClr val="dk1"/>
              </a:buClr>
              <a:buSzPts val="2800"/>
              <a:buNone/>
            </a:pPr>
            <a:r>
              <a:rPr lang="en-IN"/>
              <a:t>        </a:t>
            </a:r>
            <a:endParaRPr/>
          </a:p>
          <a:p>
            <a:pPr indent="-228600" lvl="0" marL="228600" rtl="0" algn="l">
              <a:lnSpc>
                <a:spcPct val="90000"/>
              </a:lnSpc>
              <a:spcBef>
                <a:spcPts val="1000"/>
              </a:spcBef>
              <a:spcAft>
                <a:spcPts val="0"/>
              </a:spcAft>
              <a:buClr>
                <a:schemeClr val="dk1"/>
              </a:buClr>
              <a:buSzPts val="2800"/>
              <a:buChar char="•"/>
            </a:pPr>
            <a:r>
              <a:rPr lang="en-IN"/>
              <a:t>Coulomb force = charge * field = +Ze *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Q is the charge enclosed in a sphere of radius x</a:t>
            </a:r>
            <a:endParaRPr/>
          </a:p>
          <a:p>
            <a:pPr indent="-228600" lvl="0" marL="228600" rtl="0" algn="l">
              <a:lnSpc>
                <a:spcPct val="90000"/>
              </a:lnSpc>
              <a:spcBef>
                <a:spcPts val="1000"/>
              </a:spcBef>
              <a:spcAft>
                <a:spcPts val="0"/>
              </a:spcAft>
              <a:buClr>
                <a:schemeClr val="dk1"/>
              </a:buClr>
              <a:buSzPts val="2800"/>
              <a:buChar char="•"/>
            </a:pPr>
            <a:r>
              <a:rPr lang="en-IN"/>
              <a:t>Q = charge density of the electron * volume of the sphere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7" name="Google Shape;237;p35"/>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8" name="Google Shape;238;p35"/>
          <p:cNvPicPr preferRelativeResize="0"/>
          <p:nvPr/>
        </p:nvPicPr>
        <p:blipFill rotWithShape="1">
          <a:blip r:embed="rId3">
            <a:alphaModFix/>
          </a:blip>
          <a:srcRect b="0" l="0" r="0" t="0"/>
          <a:stretch/>
        </p:blipFill>
        <p:spPr>
          <a:xfrm>
            <a:off x="6924261" y="3243470"/>
            <a:ext cx="747032" cy="6152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Electronic Polarization</a:t>
            </a:r>
            <a:endParaRPr/>
          </a:p>
        </p:txBody>
      </p:sp>
      <p:sp>
        <p:nvSpPr>
          <p:cNvPr id="244" name="Google Shape;24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Q =         </a:t>
            </a:r>
            <a:r>
              <a:rPr lang="en-IN">
                <a:latin typeface="Times New Roman"/>
                <a:ea typeface="Times New Roman"/>
                <a:cs typeface="Times New Roman"/>
                <a:sym typeface="Times New Roman"/>
              </a:rPr>
              <a:t>        *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Q =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IN"/>
              <a:t>Coulomb force  = +Ze *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Substitute the value of Q        </a:t>
            </a:r>
            <a:endParaRPr/>
          </a:p>
        </p:txBody>
      </p:sp>
      <p:sp>
        <p:nvSpPr>
          <p:cNvPr id="245" name="Google Shape;245;p36"/>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6" name="Google Shape;246;p36"/>
          <p:cNvPicPr preferRelativeResize="0"/>
          <p:nvPr/>
        </p:nvPicPr>
        <p:blipFill rotWithShape="1">
          <a:blip r:embed="rId3">
            <a:alphaModFix/>
          </a:blip>
          <a:srcRect b="0" l="0" r="0" t="0"/>
          <a:stretch/>
        </p:blipFill>
        <p:spPr>
          <a:xfrm>
            <a:off x="1897380" y="1825625"/>
            <a:ext cx="960120" cy="738554"/>
          </a:xfrm>
          <a:prstGeom prst="rect">
            <a:avLst/>
          </a:prstGeom>
          <a:noFill/>
          <a:ln>
            <a:noFill/>
          </a:ln>
        </p:spPr>
      </p:pic>
      <p:pic>
        <p:nvPicPr>
          <p:cNvPr id="247" name="Google Shape;247;p36"/>
          <p:cNvPicPr preferRelativeResize="0"/>
          <p:nvPr/>
        </p:nvPicPr>
        <p:blipFill rotWithShape="1">
          <a:blip r:embed="rId4">
            <a:alphaModFix/>
          </a:blip>
          <a:srcRect b="0" l="0" r="0" t="0"/>
          <a:stretch/>
        </p:blipFill>
        <p:spPr>
          <a:xfrm>
            <a:off x="3619500" y="1722252"/>
            <a:ext cx="990600" cy="825500"/>
          </a:xfrm>
          <a:prstGeom prst="rect">
            <a:avLst/>
          </a:prstGeom>
          <a:noFill/>
          <a:ln>
            <a:noFill/>
          </a:ln>
        </p:spPr>
      </p:pic>
      <p:sp>
        <p:nvSpPr>
          <p:cNvPr id="248" name="Google Shape;248;p36"/>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36"/>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0" name="Google Shape;250;p36"/>
          <p:cNvPicPr preferRelativeResize="0"/>
          <p:nvPr/>
        </p:nvPicPr>
        <p:blipFill rotWithShape="1">
          <a:blip r:embed="rId5">
            <a:alphaModFix/>
          </a:blip>
          <a:srcRect b="0" l="0" r="0" t="0"/>
          <a:stretch/>
        </p:blipFill>
        <p:spPr>
          <a:xfrm>
            <a:off x="2628900" y="2570537"/>
            <a:ext cx="990600" cy="1194547"/>
          </a:xfrm>
          <a:prstGeom prst="rect">
            <a:avLst/>
          </a:prstGeom>
          <a:noFill/>
          <a:ln>
            <a:noFill/>
          </a:ln>
        </p:spPr>
      </p:pic>
      <p:pic>
        <p:nvPicPr>
          <p:cNvPr id="251" name="Google Shape;251;p36"/>
          <p:cNvPicPr preferRelativeResize="0"/>
          <p:nvPr/>
        </p:nvPicPr>
        <p:blipFill rotWithShape="1">
          <a:blip r:embed="rId6">
            <a:alphaModFix/>
          </a:blip>
          <a:srcRect b="0" l="0" r="0" t="0"/>
          <a:stretch/>
        </p:blipFill>
        <p:spPr>
          <a:xfrm>
            <a:off x="4780722" y="3724464"/>
            <a:ext cx="1066800" cy="87854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Electronic Polarization</a:t>
            </a:r>
            <a:endParaRPr/>
          </a:p>
        </p:txBody>
      </p:sp>
      <p:sp>
        <p:nvSpPr>
          <p:cNvPr id="257" name="Google Shape;25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Coulomb force  =                       * -                ---- (3)</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At equilibrium Lorentz force  =  Coulomb force</a:t>
            </a:r>
            <a:endParaRPr/>
          </a:p>
          <a:p>
            <a:pPr indent="-228600" lvl="0" marL="228600" rtl="0" algn="l">
              <a:lnSpc>
                <a:spcPct val="90000"/>
              </a:lnSpc>
              <a:spcBef>
                <a:spcPts val="1000"/>
              </a:spcBef>
              <a:spcAft>
                <a:spcPts val="0"/>
              </a:spcAft>
              <a:buClr>
                <a:schemeClr val="dk1"/>
              </a:buClr>
              <a:buSzPts val="2800"/>
              <a:buChar char="•"/>
            </a:pPr>
            <a:r>
              <a:rPr lang="en-IN"/>
              <a:t>Equate equ. (2) and (3)</a:t>
            </a:r>
            <a:endParaRPr/>
          </a:p>
          <a:p>
            <a:pPr indent="0" lvl="0" marL="0" rtl="0" algn="l">
              <a:lnSpc>
                <a:spcPct val="90000"/>
              </a:lnSpc>
              <a:spcBef>
                <a:spcPts val="1000"/>
              </a:spcBef>
              <a:spcAft>
                <a:spcPts val="0"/>
              </a:spcAft>
              <a:buClr>
                <a:schemeClr val="dk1"/>
              </a:buClr>
              <a:buSzPts val="2800"/>
              <a:buNone/>
            </a:pPr>
            <a:r>
              <a:rPr lang="en-IN"/>
              <a:t>        -ZeE   =                    *  -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X =   </a:t>
            </a:r>
            <a:endParaRPr/>
          </a:p>
        </p:txBody>
      </p:sp>
      <p:sp>
        <p:nvSpPr>
          <p:cNvPr id="258" name="Google Shape;258;p37"/>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9" name="Google Shape;259;p37"/>
          <p:cNvPicPr preferRelativeResize="0"/>
          <p:nvPr/>
        </p:nvPicPr>
        <p:blipFill rotWithShape="1">
          <a:blip r:embed="rId3">
            <a:alphaModFix/>
          </a:blip>
          <a:srcRect b="0" l="0" r="0" t="0"/>
          <a:stretch/>
        </p:blipFill>
        <p:spPr>
          <a:xfrm>
            <a:off x="4058478" y="2110213"/>
            <a:ext cx="1066800" cy="878541"/>
          </a:xfrm>
          <a:prstGeom prst="rect">
            <a:avLst/>
          </a:prstGeom>
          <a:noFill/>
          <a:ln>
            <a:noFill/>
          </a:ln>
        </p:spPr>
      </p:pic>
      <p:sp>
        <p:nvSpPr>
          <p:cNvPr id="260" name="Google Shape;260;p37"/>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1" name="Google Shape;261;p37"/>
          <p:cNvPicPr preferRelativeResize="0"/>
          <p:nvPr/>
        </p:nvPicPr>
        <p:blipFill rotWithShape="1">
          <a:blip r:embed="rId4">
            <a:alphaModFix/>
          </a:blip>
          <a:srcRect b="0" l="0" r="0" t="0"/>
          <a:stretch/>
        </p:blipFill>
        <p:spPr>
          <a:xfrm>
            <a:off x="5983356" y="2021541"/>
            <a:ext cx="762000" cy="918882"/>
          </a:xfrm>
          <a:prstGeom prst="rect">
            <a:avLst/>
          </a:prstGeom>
          <a:noFill/>
          <a:ln>
            <a:noFill/>
          </a:ln>
        </p:spPr>
      </p:pic>
      <p:sp>
        <p:nvSpPr>
          <p:cNvPr id="262" name="Google Shape;262;p37"/>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3" name="Google Shape;263;p37"/>
          <p:cNvPicPr preferRelativeResize="0"/>
          <p:nvPr/>
        </p:nvPicPr>
        <p:blipFill rotWithShape="1">
          <a:blip r:embed="rId5">
            <a:alphaModFix/>
          </a:blip>
          <a:srcRect b="0" l="0" r="0" t="0"/>
          <a:stretch/>
        </p:blipFill>
        <p:spPr>
          <a:xfrm>
            <a:off x="2004391" y="5235781"/>
            <a:ext cx="1219200" cy="806245"/>
          </a:xfrm>
          <a:prstGeom prst="rect">
            <a:avLst/>
          </a:prstGeom>
          <a:noFill/>
          <a:ln>
            <a:noFill/>
          </a:ln>
        </p:spPr>
      </p:pic>
      <p:pic>
        <p:nvPicPr>
          <p:cNvPr id="264" name="Google Shape;264;p37"/>
          <p:cNvPicPr preferRelativeResize="0"/>
          <p:nvPr/>
        </p:nvPicPr>
        <p:blipFill rotWithShape="1">
          <a:blip r:embed="rId3">
            <a:alphaModFix/>
          </a:blip>
          <a:srcRect b="0" l="0" r="0" t="0"/>
          <a:stretch/>
        </p:blipFill>
        <p:spPr>
          <a:xfrm>
            <a:off x="2991678" y="4357240"/>
            <a:ext cx="1066800" cy="878541"/>
          </a:xfrm>
          <a:prstGeom prst="rect">
            <a:avLst/>
          </a:prstGeom>
          <a:noFill/>
          <a:ln>
            <a:noFill/>
          </a:ln>
        </p:spPr>
      </p:pic>
      <p:pic>
        <p:nvPicPr>
          <p:cNvPr id="265" name="Google Shape;265;p37"/>
          <p:cNvPicPr preferRelativeResize="0"/>
          <p:nvPr/>
        </p:nvPicPr>
        <p:blipFill rotWithShape="1">
          <a:blip r:embed="rId4">
            <a:alphaModFix/>
          </a:blip>
          <a:srcRect b="0" l="0" r="0" t="0"/>
          <a:stretch/>
        </p:blipFill>
        <p:spPr>
          <a:xfrm>
            <a:off x="4929809" y="4123417"/>
            <a:ext cx="762000" cy="9188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Electronic Polarization</a:t>
            </a:r>
            <a:endParaRPr/>
          </a:p>
        </p:txBody>
      </p:sp>
      <p:sp>
        <p:nvSpPr>
          <p:cNvPr id="271" name="Google Shape;27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IN" sz="2000"/>
              <a:t>Induced dipole moment = magnitude of charge * displacement = Ze  * X </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IN" sz="2000"/>
              <a:t>         =  Ze   *  </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IN" sz="2000"/>
              <a:t>          =             </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IN" sz="2000"/>
              <a:t>                     =              *   E </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IN" sz="2000"/>
              <a:t>              where            =    </a:t>
            </a:r>
            <a:endParaRPr/>
          </a:p>
          <a:p>
            <a:pPr indent="-228600" lvl="0" marL="228600" rtl="0" algn="l">
              <a:lnSpc>
                <a:spcPct val="90000"/>
              </a:lnSpc>
              <a:spcBef>
                <a:spcPts val="1000"/>
              </a:spcBef>
              <a:spcAft>
                <a:spcPts val="0"/>
              </a:spcAft>
              <a:buClr>
                <a:schemeClr val="dk1"/>
              </a:buClr>
              <a:buSzPts val="2000"/>
              <a:buChar char="•"/>
            </a:pPr>
            <a:r>
              <a:rPr lang="en-IN" sz="2000"/>
              <a:t>This is called electronic polarizability</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272" name="Google Shape;272;p38"/>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3" name="Google Shape;273;p38"/>
          <p:cNvPicPr preferRelativeResize="0"/>
          <p:nvPr/>
        </p:nvPicPr>
        <p:blipFill rotWithShape="1">
          <a:blip r:embed="rId3">
            <a:alphaModFix/>
          </a:blip>
          <a:srcRect b="0" l="0" r="0" t="0"/>
          <a:stretch/>
        </p:blipFill>
        <p:spPr>
          <a:xfrm>
            <a:off x="1143000" y="2438400"/>
            <a:ext cx="457200" cy="685800"/>
          </a:xfrm>
          <a:prstGeom prst="rect">
            <a:avLst/>
          </a:prstGeom>
          <a:noFill/>
          <a:ln>
            <a:noFill/>
          </a:ln>
        </p:spPr>
      </p:pic>
      <p:sp>
        <p:nvSpPr>
          <p:cNvPr id="274" name="Google Shape;274;p38"/>
          <p:cNvSpPr/>
          <p:nvPr/>
        </p:nvSpPr>
        <p:spPr>
          <a:xfrm>
            <a:off x="1524001"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5" name="Google Shape;275;p38"/>
          <p:cNvPicPr preferRelativeResize="0"/>
          <p:nvPr/>
        </p:nvPicPr>
        <p:blipFill rotWithShape="1">
          <a:blip r:embed="rId4">
            <a:alphaModFix/>
          </a:blip>
          <a:srcRect b="0" l="0" r="0" t="0"/>
          <a:stretch/>
        </p:blipFill>
        <p:spPr>
          <a:xfrm>
            <a:off x="2717131" y="2415710"/>
            <a:ext cx="1118937" cy="685800"/>
          </a:xfrm>
          <a:prstGeom prst="rect">
            <a:avLst/>
          </a:prstGeom>
          <a:noFill/>
          <a:ln>
            <a:noFill/>
          </a:ln>
        </p:spPr>
      </p:pic>
      <p:sp>
        <p:nvSpPr>
          <p:cNvPr id="276" name="Google Shape;276;p38"/>
          <p:cNvSpPr/>
          <p:nvPr/>
        </p:nvSpPr>
        <p:spPr>
          <a:xfrm>
            <a:off x="1524001" y="63448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38"/>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8" name="Google Shape;278;p38"/>
          <p:cNvPicPr preferRelativeResize="0"/>
          <p:nvPr/>
        </p:nvPicPr>
        <p:blipFill rotWithShape="1">
          <a:blip r:embed="rId3">
            <a:alphaModFix/>
          </a:blip>
          <a:srcRect b="0" l="0" r="0" t="0"/>
          <a:stretch/>
        </p:blipFill>
        <p:spPr>
          <a:xfrm>
            <a:off x="1189383" y="3238500"/>
            <a:ext cx="457200" cy="685800"/>
          </a:xfrm>
          <a:prstGeom prst="rect">
            <a:avLst/>
          </a:prstGeom>
          <a:noFill/>
          <a:ln>
            <a:noFill/>
          </a:ln>
        </p:spPr>
      </p:pic>
      <p:sp>
        <p:nvSpPr>
          <p:cNvPr id="279" name="Google Shape;279;p38"/>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0" name="Google Shape;280;p38"/>
          <p:cNvPicPr preferRelativeResize="0"/>
          <p:nvPr/>
        </p:nvPicPr>
        <p:blipFill rotWithShape="1">
          <a:blip r:embed="rId5">
            <a:alphaModFix/>
          </a:blip>
          <a:srcRect b="0" l="0" r="0" t="0"/>
          <a:stretch/>
        </p:blipFill>
        <p:spPr>
          <a:xfrm>
            <a:off x="2251363" y="3332491"/>
            <a:ext cx="1288473" cy="457200"/>
          </a:xfrm>
          <a:prstGeom prst="rect">
            <a:avLst/>
          </a:prstGeom>
          <a:noFill/>
          <a:ln>
            <a:noFill/>
          </a:ln>
        </p:spPr>
      </p:pic>
      <p:sp>
        <p:nvSpPr>
          <p:cNvPr id="281" name="Google Shape;281;p38"/>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2" name="Google Shape;282;p38"/>
          <p:cNvPicPr preferRelativeResize="0"/>
          <p:nvPr/>
        </p:nvPicPr>
        <p:blipFill rotWithShape="1">
          <a:blip r:embed="rId6">
            <a:alphaModFix/>
          </a:blip>
          <a:srcRect b="0" l="0" r="0" t="0"/>
          <a:stretch/>
        </p:blipFill>
        <p:spPr>
          <a:xfrm>
            <a:off x="2697252" y="4057936"/>
            <a:ext cx="457200" cy="591671"/>
          </a:xfrm>
          <a:prstGeom prst="rect">
            <a:avLst/>
          </a:prstGeom>
          <a:noFill/>
          <a:ln>
            <a:noFill/>
          </a:ln>
        </p:spPr>
      </p:pic>
      <p:pic>
        <p:nvPicPr>
          <p:cNvPr id="283" name="Google Shape;283;p38"/>
          <p:cNvPicPr preferRelativeResize="0"/>
          <p:nvPr/>
        </p:nvPicPr>
        <p:blipFill rotWithShape="1">
          <a:blip r:embed="rId3">
            <a:alphaModFix/>
          </a:blip>
          <a:srcRect b="0" l="0" r="0" t="0"/>
          <a:stretch/>
        </p:blipFill>
        <p:spPr>
          <a:xfrm>
            <a:off x="1824038" y="4032268"/>
            <a:ext cx="457200" cy="685800"/>
          </a:xfrm>
          <a:prstGeom prst="rect">
            <a:avLst/>
          </a:prstGeom>
          <a:noFill/>
          <a:ln>
            <a:noFill/>
          </a:ln>
        </p:spPr>
      </p:pic>
      <p:pic>
        <p:nvPicPr>
          <p:cNvPr id="284" name="Google Shape;284;p38"/>
          <p:cNvPicPr preferRelativeResize="0"/>
          <p:nvPr/>
        </p:nvPicPr>
        <p:blipFill rotWithShape="1">
          <a:blip r:embed="rId6">
            <a:alphaModFix/>
          </a:blip>
          <a:srcRect b="0" l="0" r="0" t="0"/>
          <a:stretch/>
        </p:blipFill>
        <p:spPr>
          <a:xfrm>
            <a:off x="2717131" y="4917852"/>
            <a:ext cx="457200" cy="591671"/>
          </a:xfrm>
          <a:prstGeom prst="rect">
            <a:avLst/>
          </a:prstGeom>
          <a:noFill/>
          <a:ln>
            <a:noFill/>
          </a:ln>
        </p:spPr>
      </p:pic>
      <p:sp>
        <p:nvSpPr>
          <p:cNvPr id="285" name="Google Shape;285;p38"/>
          <p:cNvSpPr/>
          <p:nvPr/>
        </p:nvSpPr>
        <p:spPr>
          <a:xfrm>
            <a:off x="1524001" y="-184666"/>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6" name="Google Shape;286;p38"/>
          <p:cNvPicPr preferRelativeResize="0"/>
          <p:nvPr/>
        </p:nvPicPr>
        <p:blipFill rotWithShape="1">
          <a:blip r:embed="rId7">
            <a:alphaModFix/>
          </a:blip>
          <a:srcRect b="0" l="0" r="0" t="0"/>
          <a:stretch/>
        </p:blipFill>
        <p:spPr>
          <a:xfrm>
            <a:off x="3539836" y="4946987"/>
            <a:ext cx="1333500" cy="533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Ionic  or Atomic Polarization</a:t>
            </a:r>
            <a:endParaRPr/>
          </a:p>
        </p:txBody>
      </p:sp>
      <p:sp>
        <p:nvSpPr>
          <p:cNvPr id="292" name="Google Shape;292;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When an electric field is applied to an ionic crystal, the polarization that arises due to the displacement of the positive ions away from the field and the displacement of the negative ions towards the field is known as ionic polarization.</a:t>
            </a:r>
            <a:endParaRPr/>
          </a:p>
          <a:p>
            <a:pPr indent="-342900" lvl="0" marL="342900" rtl="0" algn="just">
              <a:lnSpc>
                <a:spcPct val="150000"/>
              </a:lnSpc>
              <a:spcBef>
                <a:spcPts val="2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 This type of polarization occurs in ionic molecules such as  NaCl, KBr, KCl and LiBr.</a:t>
            </a:r>
            <a:endParaRPr sz="2000">
              <a:latin typeface="Calibri"/>
              <a:ea typeface="Calibri"/>
              <a:cs typeface="Calibri"/>
              <a:sym typeface="Calibri"/>
            </a:endParaRPr>
          </a:p>
          <a:p>
            <a:pPr indent="-50800" lvl="0" marL="228600" rtl="0" algn="l">
              <a:lnSpc>
                <a:spcPct val="90000"/>
              </a:lnSpc>
              <a:spcBef>
                <a:spcPts val="2000"/>
              </a:spcBef>
              <a:spcAft>
                <a:spcPts val="0"/>
              </a:spcAft>
              <a:buClr>
                <a:schemeClr val="dk1"/>
              </a:buClr>
              <a:buSzPts val="2800"/>
              <a:buNone/>
            </a:pPr>
            <a:r>
              <a:t/>
            </a:r>
            <a:endParaRPr/>
          </a:p>
        </p:txBody>
      </p:sp>
      <p:pic>
        <p:nvPicPr>
          <p:cNvPr id="293" name="Google Shape;293;p39"/>
          <p:cNvPicPr preferRelativeResize="0"/>
          <p:nvPr>
            <p:ph idx="2" type="body"/>
          </p:nvPr>
        </p:nvPicPr>
        <p:blipFill rotWithShape="1">
          <a:blip r:embed="rId3">
            <a:alphaModFix/>
          </a:blip>
          <a:srcRect b="0" l="0" r="0" t="0"/>
          <a:stretch/>
        </p:blipFill>
        <p:spPr>
          <a:xfrm>
            <a:off x="6481762" y="2902226"/>
            <a:ext cx="5158032" cy="19706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Ionic Polarization</a:t>
            </a:r>
            <a:endParaRPr/>
          </a:p>
        </p:txBody>
      </p:sp>
      <p:sp>
        <p:nvSpPr>
          <p:cNvPr id="299" name="Google Shape;299;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pic>
        <p:nvPicPr>
          <p:cNvPr id="300" name="Google Shape;300;p40"/>
          <p:cNvPicPr preferRelativeResize="0"/>
          <p:nvPr>
            <p:ph idx="2" type="body"/>
          </p:nvPr>
        </p:nvPicPr>
        <p:blipFill rotWithShape="1">
          <a:blip r:embed="rId3">
            <a:alphaModFix/>
          </a:blip>
          <a:srcRect b="0" l="0" r="0" t="0"/>
          <a:stretch/>
        </p:blipFill>
        <p:spPr>
          <a:xfrm>
            <a:off x="6481762" y="2902226"/>
            <a:ext cx="5158032" cy="19706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Ionic Polarization</a:t>
            </a:r>
            <a:endParaRPr/>
          </a:p>
        </p:txBody>
      </p:sp>
      <p:sp>
        <p:nvSpPr>
          <p:cNvPr id="306" name="Google Shape;306;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IN" sz="4400">
                <a:solidFill>
                  <a:schemeClr val="lt1"/>
                </a:solidFill>
              </a:rPr>
              <a:t>Dielectric Materials</a:t>
            </a:r>
            <a:endParaRPr>
              <a:solidFill>
                <a:schemeClr val="lt1"/>
              </a:solidFill>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627063" lvl="0" marL="744538" rtl="0" algn="just">
              <a:lnSpc>
                <a:spcPct val="125000"/>
              </a:lnSpc>
              <a:spcBef>
                <a:spcPts val="0"/>
              </a:spcBef>
              <a:spcAft>
                <a:spcPts val="0"/>
              </a:spcAft>
              <a:buClr>
                <a:schemeClr val="accent2"/>
              </a:buClr>
              <a:buSzPct val="100000"/>
              <a:buChar char="•"/>
            </a:pPr>
            <a:r>
              <a:rPr lang="en-IN" sz="2800">
                <a:solidFill>
                  <a:schemeClr val="dk1"/>
                </a:solidFill>
              </a:rPr>
              <a:t>Dielectric Materials are Insulators with no free electrons.</a:t>
            </a:r>
            <a:endParaRPr/>
          </a:p>
          <a:p>
            <a:pPr indent="-627063" lvl="0" marL="744538" rtl="0" algn="just">
              <a:lnSpc>
                <a:spcPct val="125000"/>
              </a:lnSpc>
              <a:spcBef>
                <a:spcPts val="2380"/>
              </a:spcBef>
              <a:spcAft>
                <a:spcPts val="0"/>
              </a:spcAft>
              <a:buClr>
                <a:schemeClr val="accent2"/>
              </a:buClr>
              <a:buSzPct val="100000"/>
              <a:buChar char="•"/>
            </a:pPr>
            <a:r>
              <a:rPr lang="en-IN" sz="2800">
                <a:solidFill>
                  <a:schemeClr val="dk1"/>
                </a:solidFill>
              </a:rPr>
              <a:t>When placed in electric field they are polarized.</a:t>
            </a:r>
            <a:endParaRPr/>
          </a:p>
          <a:p>
            <a:pPr indent="-627063" lvl="0" marL="744538" rtl="0" algn="just">
              <a:lnSpc>
                <a:spcPct val="125000"/>
              </a:lnSpc>
              <a:spcBef>
                <a:spcPts val="2380"/>
              </a:spcBef>
              <a:spcAft>
                <a:spcPts val="0"/>
              </a:spcAft>
              <a:buClr>
                <a:schemeClr val="accent2"/>
              </a:buClr>
              <a:buSzPct val="100000"/>
              <a:buChar char="•"/>
            </a:pPr>
            <a:r>
              <a:rPr lang="en-IN" sz="2800">
                <a:solidFill>
                  <a:schemeClr val="dk1"/>
                </a:solidFill>
              </a:rPr>
              <a:t>They are non-conductors of electricity with special properties in the presence of the electric field.</a:t>
            </a:r>
            <a:endParaRPr/>
          </a:p>
          <a:p>
            <a:pPr indent="-627063" lvl="0" marL="744538" rtl="0" algn="just">
              <a:lnSpc>
                <a:spcPct val="125000"/>
              </a:lnSpc>
              <a:spcBef>
                <a:spcPts val="2380"/>
              </a:spcBef>
              <a:spcAft>
                <a:spcPts val="0"/>
              </a:spcAft>
              <a:buClr>
                <a:schemeClr val="accent2"/>
              </a:buClr>
              <a:buSzPct val="100000"/>
              <a:buChar char="•"/>
            </a:pPr>
            <a:r>
              <a:rPr lang="en-IN" sz="2800">
                <a:solidFill>
                  <a:schemeClr val="dk1"/>
                </a:solidFill>
              </a:rPr>
              <a:t>Example: Glass, mica, polymers</a:t>
            </a:r>
            <a:endParaRPr/>
          </a:p>
          <a:p>
            <a:pPr indent="-627063" lvl="0" marL="744538" rtl="0" algn="just">
              <a:lnSpc>
                <a:spcPct val="125000"/>
              </a:lnSpc>
              <a:spcBef>
                <a:spcPts val="2380"/>
              </a:spcBef>
              <a:spcAft>
                <a:spcPts val="0"/>
              </a:spcAft>
              <a:buClr>
                <a:schemeClr val="accent2"/>
              </a:buClr>
              <a:buSzPct val="100000"/>
              <a:buChar char="•"/>
            </a:pPr>
            <a:r>
              <a:rPr lang="en-IN" sz="2800">
                <a:solidFill>
                  <a:schemeClr val="dk1"/>
                </a:solidFill>
              </a:rPr>
              <a:t>Dielectrics may be polar or non-polar</a:t>
            </a:r>
            <a:endParaRPr/>
          </a:p>
          <a:p>
            <a:pPr indent="-77470" lvl="0" marL="228600" rtl="0" algn="l">
              <a:lnSpc>
                <a:spcPct val="90000"/>
              </a:lnSpc>
              <a:spcBef>
                <a:spcPts val="3380"/>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Ionic Polarization</a:t>
            </a:r>
            <a:endParaRPr/>
          </a:p>
        </p:txBody>
      </p:sp>
      <p:sp>
        <p:nvSpPr>
          <p:cNvPr id="312" name="Google Shape;31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Numericals: Dielectric material</a:t>
            </a:r>
            <a:endParaRPr/>
          </a:p>
        </p:txBody>
      </p:sp>
      <p:sp>
        <p:nvSpPr>
          <p:cNvPr id="318" name="Google Shape;31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Numericals: Dielectric material</a:t>
            </a:r>
            <a:endParaRPr/>
          </a:p>
        </p:txBody>
      </p:sp>
      <p:sp>
        <p:nvSpPr>
          <p:cNvPr id="324" name="Google Shape;324;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b="1" lang="en-IN" sz="3600">
                <a:solidFill>
                  <a:schemeClr val="lt1"/>
                </a:solidFill>
                <a:latin typeface="Times New Roman"/>
                <a:ea typeface="Times New Roman"/>
                <a:cs typeface="Times New Roman"/>
                <a:sym typeface="Times New Roman"/>
              </a:rPr>
              <a:t>Magnetic Materials </a:t>
            </a:r>
            <a:br>
              <a:rPr b="1" lang="en-IN" sz="3600">
                <a:solidFill>
                  <a:schemeClr val="lt1"/>
                </a:solidFill>
                <a:latin typeface="Times New Roman"/>
                <a:ea typeface="Times New Roman"/>
                <a:cs typeface="Times New Roman"/>
                <a:sym typeface="Times New Roman"/>
              </a:rPr>
            </a:br>
            <a:r>
              <a:rPr lang="en-IN" sz="3600">
                <a:solidFill>
                  <a:schemeClr val="lt1"/>
                </a:solidFill>
              </a:rPr>
              <a:t>Magnetic field</a:t>
            </a:r>
            <a:endParaRPr>
              <a:solidFill>
                <a:schemeClr val="lt1"/>
              </a:solidFill>
            </a:endParaRPr>
          </a:p>
        </p:txBody>
      </p:sp>
      <p:sp>
        <p:nvSpPr>
          <p:cNvPr id="330" name="Google Shape;330;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IN">
                <a:latin typeface="Libre Baskerville"/>
                <a:ea typeface="Libre Baskerville"/>
                <a:cs typeface="Libre Baskerville"/>
                <a:sym typeface="Libre Baskerville"/>
              </a:rPr>
              <a:t>Magnetic field: The region around a magnet in which it exerts forces on other magnets or on other magnetic material is called  a magnetic field. </a:t>
            </a:r>
            <a:endParaRPr/>
          </a:p>
          <a:p>
            <a:pPr indent="-50800" lvl="0" marL="228600" rtl="0" algn="just">
              <a:lnSpc>
                <a:spcPct val="90000"/>
              </a:lnSpc>
              <a:spcBef>
                <a:spcPts val="1000"/>
              </a:spcBef>
              <a:spcAft>
                <a:spcPts val="0"/>
              </a:spcAft>
              <a:buClr>
                <a:schemeClr val="dk1"/>
              </a:buClr>
              <a:buSzPts val="2800"/>
              <a:buNone/>
            </a:pPr>
            <a:r>
              <a:t/>
            </a:r>
            <a:endParaRPr>
              <a:latin typeface="Libre Baskerville"/>
              <a:ea typeface="Libre Baskerville"/>
              <a:cs typeface="Libre Baskerville"/>
              <a:sym typeface="Libre Baskerville"/>
            </a:endParaRPr>
          </a:p>
          <a:p>
            <a:pPr indent="-228600" lvl="0" marL="228600" rtl="0" algn="just">
              <a:lnSpc>
                <a:spcPct val="90000"/>
              </a:lnSpc>
              <a:spcBef>
                <a:spcPts val="1000"/>
              </a:spcBef>
              <a:spcAft>
                <a:spcPts val="0"/>
              </a:spcAft>
              <a:buClr>
                <a:schemeClr val="dk1"/>
              </a:buClr>
              <a:buSzPts val="2800"/>
              <a:buChar char="•"/>
            </a:pPr>
            <a:r>
              <a:rPr lang="en-IN">
                <a:latin typeface="Libre Baskerville"/>
                <a:ea typeface="Libre Baskerville"/>
                <a:cs typeface="Libre Baskerville"/>
                <a:sym typeface="Libre Baskerville"/>
              </a:rPr>
              <a:t>Magnetism arises from the Magnetic dipole of Magnetic   Materials.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result for magnetic fields" id="331" name="Google Shape;331;p45"/>
          <p:cNvPicPr preferRelativeResize="0"/>
          <p:nvPr>
            <p:ph idx="2" type="body"/>
          </p:nvPr>
        </p:nvPicPr>
        <p:blipFill rotWithShape="1">
          <a:blip r:embed="rId3">
            <a:alphaModFix/>
          </a:blip>
          <a:srcRect b="0" l="0" r="0" t="0"/>
          <a:stretch/>
        </p:blipFill>
        <p:spPr>
          <a:xfrm>
            <a:off x="6172200" y="2512328"/>
            <a:ext cx="5181600" cy="312881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Magnetic dipole</a:t>
            </a:r>
            <a:endParaRPr/>
          </a:p>
        </p:txBody>
      </p:sp>
      <p:sp>
        <p:nvSpPr>
          <p:cNvPr id="337" name="Google Shape;337;p46"/>
          <p:cNvSpPr txBox="1"/>
          <p:nvPr>
            <p:ph idx="1" type="body"/>
          </p:nvPr>
        </p:nvSpPr>
        <p:spPr>
          <a:xfrm>
            <a:off x="838200" y="1825625"/>
            <a:ext cx="5181600" cy="466725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IN" sz="9600"/>
              <a:t>A pair of magnetic poles of equal and opposite strengths separated by a finite distance is called a magnetic dipole. </a:t>
            </a:r>
            <a:endParaRPr/>
          </a:p>
          <a:p>
            <a:pPr indent="-76200" lvl="0" marL="228600" rtl="0" algn="l">
              <a:lnSpc>
                <a:spcPct val="90000"/>
              </a:lnSpc>
              <a:spcBef>
                <a:spcPts val="1000"/>
              </a:spcBef>
              <a:spcAft>
                <a:spcPts val="0"/>
              </a:spcAft>
              <a:buClr>
                <a:schemeClr val="dk1"/>
              </a:buClr>
              <a:buSzPct val="100000"/>
              <a:buNone/>
            </a:pPr>
            <a:r>
              <a:t/>
            </a:r>
            <a:endParaRPr sz="9600"/>
          </a:p>
          <a:p>
            <a:pPr indent="-228600" lvl="0" marL="228600" rtl="0" algn="l">
              <a:lnSpc>
                <a:spcPct val="90000"/>
              </a:lnSpc>
              <a:spcBef>
                <a:spcPts val="1000"/>
              </a:spcBef>
              <a:spcAft>
                <a:spcPts val="0"/>
              </a:spcAft>
              <a:buClr>
                <a:schemeClr val="dk1"/>
              </a:buClr>
              <a:buSzPct val="100000"/>
              <a:buChar char="•"/>
            </a:pPr>
            <a:r>
              <a:rPr lang="en-IN" sz="9600"/>
              <a:t>The magnitude of dipole moment is the product of the pole strength ‘m’ and the separation ‘2l’ between the poles.</a:t>
            </a:r>
            <a:endParaRPr/>
          </a:p>
          <a:p>
            <a:pPr indent="-76200" lvl="0" marL="228600" rtl="0" algn="l">
              <a:lnSpc>
                <a:spcPct val="90000"/>
              </a:lnSpc>
              <a:spcBef>
                <a:spcPts val="1000"/>
              </a:spcBef>
              <a:spcAft>
                <a:spcPts val="0"/>
              </a:spcAft>
              <a:buClr>
                <a:schemeClr val="dk1"/>
              </a:buClr>
              <a:buSzPct val="100000"/>
              <a:buNone/>
            </a:pPr>
            <a:r>
              <a:t/>
            </a:r>
            <a:endParaRPr sz="9600"/>
          </a:p>
          <a:p>
            <a:pPr indent="-228600" lvl="0" marL="228600" rtl="0" algn="l">
              <a:lnSpc>
                <a:spcPct val="90000"/>
              </a:lnSpc>
              <a:spcBef>
                <a:spcPts val="1000"/>
              </a:spcBef>
              <a:spcAft>
                <a:spcPts val="0"/>
              </a:spcAft>
              <a:buClr>
                <a:schemeClr val="dk1"/>
              </a:buClr>
              <a:buSzPct val="100000"/>
              <a:buChar char="•"/>
            </a:pPr>
            <a:r>
              <a:rPr lang="en-IN" sz="9600"/>
              <a:t> </a:t>
            </a:r>
            <a:r>
              <a:rPr b="1" lang="en-IN" sz="9600"/>
              <a:t>M</a:t>
            </a:r>
            <a:r>
              <a:rPr lang="en-IN" sz="9600"/>
              <a:t> = m.2</a:t>
            </a:r>
            <a:r>
              <a:rPr b="1" lang="en-IN" sz="9600"/>
              <a:t>l           </a:t>
            </a:r>
            <a:r>
              <a:rPr lang="en-IN" sz="9600"/>
              <a:t>Units: Am</a:t>
            </a:r>
            <a:r>
              <a:rPr baseline="30000" lang="en-IN" sz="9600"/>
              <a:t>2</a:t>
            </a:r>
            <a:endParaRPr/>
          </a:p>
          <a:p>
            <a:pPr indent="0" lvl="0" marL="0" rtl="0" algn="l">
              <a:lnSpc>
                <a:spcPct val="90000"/>
              </a:lnSpc>
              <a:spcBef>
                <a:spcPts val="1000"/>
              </a:spcBef>
              <a:spcAft>
                <a:spcPts val="0"/>
              </a:spcAft>
              <a:buClr>
                <a:schemeClr val="dk1"/>
              </a:buClr>
              <a:buSzPct val="100000"/>
              <a:buNone/>
            </a:pPr>
            <a:r>
              <a:t/>
            </a:r>
            <a:endParaRPr sz="9600"/>
          </a:p>
          <a:p>
            <a:pPr indent="-228600" lvl="0" marL="228600" rtl="0" algn="l">
              <a:lnSpc>
                <a:spcPct val="90000"/>
              </a:lnSpc>
              <a:spcBef>
                <a:spcPts val="1000"/>
              </a:spcBef>
              <a:spcAft>
                <a:spcPts val="0"/>
              </a:spcAft>
              <a:buClr>
                <a:schemeClr val="dk1"/>
              </a:buClr>
              <a:buSzPct val="100000"/>
              <a:buChar char="•"/>
            </a:pPr>
            <a:r>
              <a:rPr lang="en-IN" sz="9600"/>
              <a:t>The direction of the dipole moment is from South pole to North Pole along the axis of the magnet. </a:t>
            </a:r>
            <a:endParaRPr/>
          </a:p>
          <a:p>
            <a:pPr indent="-184150" lvl="0" marL="228600" rtl="0" algn="l">
              <a:lnSpc>
                <a:spcPct val="90000"/>
              </a:lnSpc>
              <a:spcBef>
                <a:spcPts val="1000"/>
              </a:spcBef>
              <a:spcAft>
                <a:spcPts val="0"/>
              </a:spcAft>
              <a:buClr>
                <a:schemeClr val="dk1"/>
              </a:buClr>
              <a:buSzPct val="100000"/>
              <a:buNone/>
            </a:pPr>
            <a:r>
              <a:t/>
            </a:r>
            <a:endParaRPr/>
          </a:p>
        </p:txBody>
      </p:sp>
      <p:pic>
        <p:nvPicPr>
          <p:cNvPr id="338" name="Google Shape;338;p46"/>
          <p:cNvPicPr preferRelativeResize="0"/>
          <p:nvPr>
            <p:ph idx="2" type="body"/>
          </p:nvPr>
        </p:nvPicPr>
        <p:blipFill rotWithShape="1">
          <a:blip r:embed="rId3">
            <a:alphaModFix/>
          </a:blip>
          <a:srcRect b="0" l="0" r="0" t="0"/>
          <a:stretch/>
        </p:blipFill>
        <p:spPr>
          <a:xfrm>
            <a:off x="6172200" y="3381853"/>
            <a:ext cx="5181600" cy="123888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Roboto"/>
              <a:buNone/>
            </a:pPr>
            <a:r>
              <a:rPr i="0" lang="en-IN">
                <a:solidFill>
                  <a:schemeClr val="lt1"/>
                </a:solidFill>
                <a:latin typeface="Roboto"/>
                <a:ea typeface="Roboto"/>
                <a:cs typeface="Roboto"/>
                <a:sym typeface="Roboto"/>
              </a:rPr>
              <a:t>Magnetic flux (</a:t>
            </a:r>
            <a:r>
              <a:rPr i="0" lang="en-IN">
                <a:solidFill>
                  <a:schemeClr val="lt1"/>
                </a:solidFill>
                <a:latin typeface="Calibri"/>
                <a:ea typeface="Calibri"/>
                <a:cs typeface="Calibri"/>
                <a:sym typeface="Calibri"/>
              </a:rPr>
              <a:t>φ)</a:t>
            </a:r>
            <a:endParaRPr>
              <a:solidFill>
                <a:schemeClr val="lt1"/>
              </a:solidFill>
            </a:endParaRPr>
          </a:p>
        </p:txBody>
      </p:sp>
      <p:sp>
        <p:nvSpPr>
          <p:cNvPr id="345" name="Google Shape;345;p4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i="0" lang="en-IN">
                <a:solidFill>
                  <a:srgbClr val="333333"/>
                </a:solidFill>
                <a:latin typeface="Roboto"/>
                <a:ea typeface="Roboto"/>
                <a:cs typeface="Roboto"/>
                <a:sym typeface="Roboto"/>
              </a:rPr>
              <a:t>Magnetic flux(</a:t>
            </a:r>
            <a:r>
              <a:rPr i="0" lang="en-IN">
                <a:latin typeface="Calibri"/>
                <a:ea typeface="Calibri"/>
                <a:cs typeface="Calibri"/>
                <a:sym typeface="Calibri"/>
              </a:rPr>
              <a:t>φ</a:t>
            </a:r>
            <a:r>
              <a:rPr lang="en-IN">
                <a:latin typeface="Roboto"/>
                <a:ea typeface="Roboto"/>
                <a:cs typeface="Roboto"/>
                <a:sym typeface="Roboto"/>
              </a:rPr>
              <a:t>) [phi]</a:t>
            </a:r>
            <a:r>
              <a:rPr i="0" lang="en-IN">
                <a:solidFill>
                  <a:schemeClr val="lt1"/>
                </a:solidFill>
                <a:latin typeface="Calibri"/>
                <a:ea typeface="Calibri"/>
                <a:cs typeface="Calibri"/>
                <a:sym typeface="Calibri"/>
              </a:rPr>
              <a:t> </a:t>
            </a:r>
            <a:r>
              <a:rPr i="0" lang="en-IN">
                <a:solidFill>
                  <a:srgbClr val="333333"/>
                </a:solidFill>
                <a:latin typeface="Roboto"/>
                <a:ea typeface="Roboto"/>
                <a:cs typeface="Roboto"/>
                <a:sym typeface="Roboto"/>
              </a:rPr>
              <a:t> </a:t>
            </a:r>
            <a:r>
              <a:rPr b="0" i="0" lang="en-IN">
                <a:solidFill>
                  <a:srgbClr val="333333"/>
                </a:solidFill>
                <a:latin typeface="Roboto"/>
                <a:ea typeface="Roboto"/>
                <a:cs typeface="Roboto"/>
                <a:sym typeface="Roboto"/>
              </a:rPr>
              <a:t>is defined as the number of magnetic field lines passing through a given closed surface. It provides the measurement of the total magnetic field that passes through a given surface area.</a:t>
            </a:r>
            <a:endParaRPr/>
          </a:p>
          <a:p>
            <a:pPr indent="-228600" lvl="0" marL="228600" rtl="0" algn="l">
              <a:lnSpc>
                <a:spcPct val="90000"/>
              </a:lnSpc>
              <a:spcBef>
                <a:spcPts val="1000"/>
              </a:spcBef>
              <a:spcAft>
                <a:spcPts val="0"/>
              </a:spcAft>
              <a:buClr>
                <a:srgbClr val="333333"/>
              </a:buClr>
              <a:buSzPts val="2800"/>
              <a:buChar char="•"/>
            </a:pPr>
            <a:r>
              <a:rPr lang="en-IN">
                <a:solidFill>
                  <a:srgbClr val="333333"/>
                </a:solidFill>
                <a:latin typeface="Roboto"/>
                <a:ea typeface="Roboto"/>
                <a:cs typeface="Roboto"/>
                <a:sym typeface="Roboto"/>
              </a:rPr>
              <a:t>Units: </a:t>
            </a:r>
            <a:r>
              <a:rPr i="0" lang="en-IN">
                <a:solidFill>
                  <a:srgbClr val="333333"/>
                </a:solidFill>
                <a:latin typeface="Roboto"/>
                <a:ea typeface="Roboto"/>
                <a:cs typeface="Roboto"/>
                <a:sym typeface="Roboto"/>
              </a:rPr>
              <a:t>Weber (Wb)</a:t>
            </a:r>
            <a:endParaRPr/>
          </a:p>
        </p:txBody>
      </p:sp>
      <p:pic>
        <p:nvPicPr>
          <p:cNvPr id="346" name="Google Shape;346;p47"/>
          <p:cNvPicPr preferRelativeResize="0"/>
          <p:nvPr>
            <p:ph idx="2" type="body"/>
          </p:nvPr>
        </p:nvPicPr>
        <p:blipFill rotWithShape="1">
          <a:blip r:embed="rId3">
            <a:alphaModFix/>
          </a:blip>
          <a:srcRect b="0" l="0" r="0" t="0"/>
          <a:stretch/>
        </p:blipFill>
        <p:spPr>
          <a:xfrm>
            <a:off x="6019800" y="2307102"/>
            <a:ext cx="5334000" cy="299686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Arial"/>
              <a:buNone/>
            </a:pPr>
            <a:r>
              <a:rPr b="1" lang="en-IN" sz="2800">
                <a:solidFill>
                  <a:schemeClr val="lt1"/>
                </a:solidFill>
                <a:latin typeface="Arial"/>
                <a:ea typeface="Arial"/>
                <a:cs typeface="Arial"/>
                <a:sym typeface="Arial"/>
              </a:rPr>
              <a:t>Magnetic Induction or Magnetic flux Density(B)</a:t>
            </a:r>
            <a:br>
              <a:rPr b="1" lang="en-IN" sz="2800">
                <a:solidFill>
                  <a:schemeClr val="lt1"/>
                </a:solidFill>
                <a:latin typeface="Libre Baskerville"/>
                <a:ea typeface="Libre Baskerville"/>
                <a:cs typeface="Libre Baskerville"/>
                <a:sym typeface="Libre Baskerville"/>
              </a:rPr>
            </a:br>
            <a:endParaRPr sz="2800">
              <a:solidFill>
                <a:schemeClr val="lt1"/>
              </a:solidFill>
            </a:endParaRPr>
          </a:p>
        </p:txBody>
      </p:sp>
      <p:sp>
        <p:nvSpPr>
          <p:cNvPr id="352" name="Google Shape;352;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IN" sz="2400"/>
              <a:t>The number of field lines passing through a unit area of cross-section is called magnetic induction or magnetic flux density.</a:t>
            </a:r>
            <a:endParaRPr/>
          </a:p>
          <a:p>
            <a:pPr indent="-228600" lvl="0" marL="228600" rtl="0" algn="l">
              <a:lnSpc>
                <a:spcPct val="90000"/>
              </a:lnSpc>
              <a:spcBef>
                <a:spcPts val="1000"/>
              </a:spcBef>
              <a:spcAft>
                <a:spcPts val="0"/>
              </a:spcAft>
              <a:buClr>
                <a:schemeClr val="dk1"/>
              </a:buClr>
              <a:buSzPts val="2400"/>
              <a:buChar char="•"/>
            </a:pPr>
            <a:r>
              <a:rPr lang="en-IN" sz="2400"/>
              <a:t>B = Φ/A                                 Units: wb/m</a:t>
            </a:r>
            <a:r>
              <a:rPr baseline="30000" lang="en-IN" sz="2400"/>
              <a:t>2</a:t>
            </a:r>
            <a:r>
              <a:rPr lang="en-IN" sz="2400"/>
              <a:t> or Tesla.</a:t>
            </a:r>
            <a:endParaRPr/>
          </a:p>
          <a:p>
            <a:pPr indent="-228600" lvl="0" marL="228600" rtl="0" algn="l">
              <a:lnSpc>
                <a:spcPct val="90000"/>
              </a:lnSpc>
              <a:spcBef>
                <a:spcPts val="1000"/>
              </a:spcBef>
              <a:spcAft>
                <a:spcPts val="0"/>
              </a:spcAft>
              <a:buClr>
                <a:schemeClr val="dk1"/>
              </a:buClr>
              <a:buSzPts val="2400"/>
              <a:buNone/>
            </a:pPr>
            <a:r>
              <a:t/>
            </a:r>
            <a:endParaRPr b="1" sz="2400"/>
          </a:p>
          <a:p>
            <a:pPr indent="-228600" lvl="0" marL="228600" rtl="0" algn="l">
              <a:lnSpc>
                <a:spcPct val="90000"/>
              </a:lnSpc>
              <a:spcBef>
                <a:spcPts val="1000"/>
              </a:spcBef>
              <a:spcAft>
                <a:spcPts val="0"/>
              </a:spcAft>
              <a:buClr>
                <a:schemeClr val="dk1"/>
              </a:buClr>
              <a:buSzPts val="2400"/>
              <a:buNone/>
            </a:pPr>
            <a:r>
              <a:rPr b="1" lang="en-IN" sz="2400">
                <a:latin typeface="Libre Baskerville"/>
                <a:ea typeface="Libre Baskerville"/>
                <a:cs typeface="Libre Baskerville"/>
                <a:sym typeface="Libre Baskerville"/>
              </a:rPr>
              <a:t> </a:t>
            </a:r>
            <a:r>
              <a:rPr lang="en-IN" sz="2400">
                <a:latin typeface="Arial"/>
                <a:ea typeface="Arial"/>
                <a:cs typeface="Arial"/>
                <a:sym typeface="Arial"/>
              </a:rPr>
              <a:t>Magnetic field intensity or strengh (H)</a:t>
            </a:r>
            <a:endParaRPr sz="2400">
              <a:latin typeface="Libre Baskerville"/>
              <a:ea typeface="Libre Baskerville"/>
              <a:cs typeface="Libre Baskerville"/>
              <a:sym typeface="Libre Baskerville"/>
            </a:endParaRPr>
          </a:p>
          <a:p>
            <a:pPr indent="-228600" lvl="0" marL="228600" rtl="0" algn="l">
              <a:lnSpc>
                <a:spcPct val="90000"/>
              </a:lnSpc>
              <a:spcBef>
                <a:spcPts val="1000"/>
              </a:spcBef>
              <a:spcAft>
                <a:spcPts val="0"/>
              </a:spcAft>
              <a:buClr>
                <a:schemeClr val="dk1"/>
              </a:buClr>
              <a:buSzPts val="2400"/>
              <a:buChar char="•"/>
            </a:pPr>
            <a:r>
              <a:rPr lang="en-IN" sz="2400"/>
              <a:t>The Magnetic field intensity at any point in the magnetic field is the force experienced by an unit north pole placed at that point.</a:t>
            </a:r>
            <a:endParaRPr/>
          </a:p>
          <a:p>
            <a:pPr indent="-228600" lvl="0" marL="228600" rtl="0" algn="l">
              <a:lnSpc>
                <a:spcPct val="90000"/>
              </a:lnSpc>
              <a:spcBef>
                <a:spcPts val="1000"/>
              </a:spcBef>
              <a:spcAft>
                <a:spcPts val="0"/>
              </a:spcAft>
              <a:buClr>
                <a:schemeClr val="dk1"/>
              </a:buClr>
              <a:buSzPts val="2400"/>
              <a:buNone/>
            </a:pPr>
            <a:r>
              <a:rPr lang="en-IN" sz="2400"/>
              <a:t>	                              Units : A/m</a:t>
            </a:r>
            <a:endParaRPr sz="2400"/>
          </a:p>
          <a:p>
            <a:pPr indent="-228600" lvl="0" marL="228600" rtl="0" algn="l">
              <a:lnSpc>
                <a:spcPct val="90000"/>
              </a:lnSpc>
              <a:spcBef>
                <a:spcPts val="1000"/>
              </a:spcBef>
              <a:spcAft>
                <a:spcPts val="0"/>
              </a:spcAft>
              <a:buClr>
                <a:schemeClr val="dk1"/>
              </a:buClr>
              <a:buSzPts val="2400"/>
              <a:buChar char="•"/>
            </a:pPr>
            <a:r>
              <a:rPr lang="en-IN" sz="2400"/>
              <a:t>B = µ H   where µ is the permeability of the medium.</a:t>
            </a:r>
            <a:endParaRPr/>
          </a:p>
          <a:p>
            <a:pPr indent="-228600" lvl="0" marL="228600" rtl="0" algn="l">
              <a:lnSpc>
                <a:spcPct val="90000"/>
              </a:lnSpc>
              <a:spcBef>
                <a:spcPts val="1000"/>
              </a:spcBef>
              <a:spcAft>
                <a:spcPts val="0"/>
              </a:spcAft>
              <a:buClr>
                <a:schemeClr val="dk1"/>
              </a:buClr>
              <a:buSzPts val="2400"/>
              <a:buChar char="•"/>
            </a:pPr>
            <a:r>
              <a:rPr lang="en-IN" sz="2400"/>
              <a:t>Permeability is a material property which describes the ease with which the magnetic field lines can pass through the material. Units: henry/meter.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alibri"/>
              <a:buNone/>
            </a:pPr>
            <a:r>
              <a:rPr lang="en-IN" sz="4000">
                <a:solidFill>
                  <a:schemeClr val="lt1"/>
                </a:solidFill>
              </a:rPr>
              <a:t> Intensity of magnetization(I)</a:t>
            </a:r>
            <a:endParaRPr/>
          </a:p>
        </p:txBody>
      </p:sp>
      <p:sp>
        <p:nvSpPr>
          <p:cNvPr id="358" name="Google Shape;358;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Origin of Magnetic Moment</a:t>
            </a:r>
            <a:endParaRPr/>
          </a:p>
        </p:txBody>
      </p:sp>
      <p:sp>
        <p:nvSpPr>
          <p:cNvPr id="364" name="Google Shape;364;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In atoms, the permanent magnetic moments can arise due to:</a:t>
            </a:r>
            <a:endParaRPr/>
          </a:p>
          <a:p>
            <a:pPr indent="0" lvl="0" marL="0" rtl="0" algn="l">
              <a:lnSpc>
                <a:spcPct val="90000"/>
              </a:lnSpc>
              <a:spcBef>
                <a:spcPts val="1000"/>
              </a:spcBef>
              <a:spcAft>
                <a:spcPts val="0"/>
              </a:spcAft>
              <a:buClr>
                <a:schemeClr val="dk1"/>
              </a:buClr>
              <a:buSzPts val="2800"/>
              <a:buNone/>
            </a:pPr>
            <a:r>
              <a:rPr lang="en-IN"/>
              <a:t> 1. the orbital magnetic moment of the electrons</a:t>
            </a:r>
            <a:endParaRPr/>
          </a:p>
          <a:p>
            <a:pPr indent="0" lvl="0" marL="0" rtl="0" algn="l">
              <a:lnSpc>
                <a:spcPct val="90000"/>
              </a:lnSpc>
              <a:spcBef>
                <a:spcPts val="1000"/>
              </a:spcBef>
              <a:spcAft>
                <a:spcPts val="0"/>
              </a:spcAft>
              <a:buClr>
                <a:schemeClr val="dk1"/>
              </a:buClr>
              <a:buSzPts val="2800"/>
              <a:buNone/>
            </a:pPr>
            <a:r>
              <a:rPr lang="en-IN"/>
              <a:t> 2. the spin magnetic moment of the electrons and </a:t>
            </a:r>
            <a:endParaRPr/>
          </a:p>
          <a:p>
            <a:pPr indent="0" lvl="0" marL="0" rtl="0" algn="l">
              <a:lnSpc>
                <a:spcPct val="90000"/>
              </a:lnSpc>
              <a:spcBef>
                <a:spcPts val="1000"/>
              </a:spcBef>
              <a:spcAft>
                <a:spcPts val="0"/>
              </a:spcAft>
              <a:buClr>
                <a:schemeClr val="dk1"/>
              </a:buClr>
              <a:buSzPts val="2800"/>
              <a:buNone/>
            </a:pPr>
            <a:r>
              <a:rPr lang="en-IN"/>
              <a:t> 3. the spin magnetic moment of the nucleus.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Orbital magnetic moment of the electrons &amp; Bohr magneton</a:t>
            </a:r>
            <a:endParaRPr/>
          </a:p>
        </p:txBody>
      </p:sp>
      <p:sp>
        <p:nvSpPr>
          <p:cNvPr id="370" name="Google Shape;370;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pic>
        <p:nvPicPr>
          <p:cNvPr id="371" name="Google Shape;371;p51"/>
          <p:cNvPicPr preferRelativeResize="0"/>
          <p:nvPr>
            <p:ph idx="2" type="body"/>
          </p:nvPr>
        </p:nvPicPr>
        <p:blipFill rotWithShape="1">
          <a:blip r:embed="rId3">
            <a:alphaModFix/>
          </a:blip>
          <a:srcRect b="0" l="0" r="0" t="0"/>
          <a:stretch/>
        </p:blipFill>
        <p:spPr>
          <a:xfrm>
            <a:off x="6667207" y="2362765"/>
            <a:ext cx="4191585" cy="32770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Polar dielectric</a:t>
            </a:r>
            <a:endParaRPr>
              <a:solidFill>
                <a:schemeClr val="lt1"/>
              </a:solidFill>
            </a:endParaRPr>
          </a:p>
        </p:txBody>
      </p:sp>
      <p:sp>
        <p:nvSpPr>
          <p:cNvPr id="106" name="Google Shape;106;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Font typeface="Arial"/>
              <a:buChar char="•"/>
            </a:pPr>
            <a:r>
              <a:rPr lang="en-IN"/>
              <a:t>A Polar molecule is one in which the centre of gravity of the positive charge is separated by a finite distance from the centre of gravity of the negative charge.</a:t>
            </a:r>
            <a:endParaRPr/>
          </a:p>
          <a:p>
            <a:pPr indent="-228600" lvl="0" marL="228600" rtl="0" algn="l">
              <a:lnSpc>
                <a:spcPct val="90000"/>
              </a:lnSpc>
              <a:spcBef>
                <a:spcPts val="1000"/>
              </a:spcBef>
              <a:spcAft>
                <a:spcPts val="0"/>
              </a:spcAft>
              <a:buClr>
                <a:schemeClr val="dk1"/>
              </a:buClr>
              <a:buSzPct val="100000"/>
              <a:buFont typeface="Arial"/>
              <a:buChar char="•"/>
            </a:pPr>
            <a:r>
              <a:rPr lang="en-IN"/>
              <a:t>They have permanent dipole moment.</a:t>
            </a:r>
            <a:endParaRPr/>
          </a:p>
          <a:p>
            <a:pPr indent="-228600" lvl="0" marL="228600" rtl="0" algn="l">
              <a:lnSpc>
                <a:spcPct val="90000"/>
              </a:lnSpc>
              <a:spcBef>
                <a:spcPts val="1000"/>
              </a:spcBef>
              <a:spcAft>
                <a:spcPts val="0"/>
              </a:spcAft>
              <a:buClr>
                <a:schemeClr val="dk1"/>
              </a:buClr>
              <a:buSzPct val="100000"/>
              <a:buFont typeface="Arial"/>
              <a:buChar char="•"/>
            </a:pPr>
            <a:r>
              <a:rPr lang="en-IN"/>
              <a:t>Polarization of molecule strongly  depends on the temperature.</a:t>
            </a:r>
            <a:endParaRPr/>
          </a:p>
          <a:p>
            <a:pPr indent="-64135" lvl="0" marL="228600" rtl="0" algn="l">
              <a:lnSpc>
                <a:spcPct val="90000"/>
              </a:lnSpc>
              <a:spcBef>
                <a:spcPts val="1000"/>
              </a:spcBef>
              <a:spcAft>
                <a:spcPts val="0"/>
              </a:spcAft>
              <a:buClr>
                <a:schemeClr val="dk1"/>
              </a:buClr>
              <a:buSzPct val="100000"/>
              <a:buFont typeface="Arial"/>
              <a:buNone/>
            </a:pPr>
            <a:r>
              <a:t/>
            </a:r>
            <a:endParaRPr/>
          </a:p>
          <a:p>
            <a:pPr indent="-228600" lvl="0" marL="228600" rtl="0" algn="l">
              <a:lnSpc>
                <a:spcPct val="90000"/>
              </a:lnSpc>
              <a:spcBef>
                <a:spcPts val="1000"/>
              </a:spcBef>
              <a:spcAft>
                <a:spcPts val="0"/>
              </a:spcAft>
              <a:buClr>
                <a:schemeClr val="dk1"/>
              </a:buClr>
              <a:buSzPct val="100000"/>
              <a:buFont typeface="Arial"/>
              <a:buChar char="•"/>
            </a:pPr>
            <a:r>
              <a:rPr lang="en-IN"/>
              <a:t>Eg. HCl, H</a:t>
            </a:r>
            <a:r>
              <a:rPr baseline="-25000" lang="en-IN"/>
              <a:t>2</a:t>
            </a:r>
            <a:r>
              <a:rPr lang="en-IN"/>
              <a:t>O</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Image result for example of polar and non polar molecules" id="107" name="Google Shape;107;p16"/>
          <p:cNvPicPr preferRelativeResize="0"/>
          <p:nvPr>
            <p:ph idx="2" type="body"/>
          </p:nvPr>
        </p:nvPicPr>
        <p:blipFill rotWithShape="1">
          <a:blip r:embed="rId3">
            <a:alphaModFix/>
          </a:blip>
          <a:srcRect b="0" l="0" r="0" t="0"/>
          <a:stretch/>
        </p:blipFill>
        <p:spPr>
          <a:xfrm>
            <a:off x="6310355" y="3008244"/>
            <a:ext cx="4665232" cy="2093844"/>
          </a:xfrm>
          <a:prstGeom prst="rect">
            <a:avLst/>
          </a:prstGeom>
          <a:solidFill>
            <a:schemeClr val="lt1"/>
          </a:solid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Orbital magnetic moment of the electrons &amp; Bohr magneton</a:t>
            </a:r>
            <a:endParaRPr/>
          </a:p>
        </p:txBody>
      </p:sp>
      <p:sp>
        <p:nvSpPr>
          <p:cNvPr id="377" name="Google Shape;37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Orbital magnetic moment of the electrons &amp; Bohr magneton</a:t>
            </a:r>
            <a:endParaRPr/>
          </a:p>
        </p:txBody>
      </p:sp>
      <p:sp>
        <p:nvSpPr>
          <p:cNvPr id="383" name="Google Shape;383;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IN" sz="4000">
                <a:solidFill>
                  <a:schemeClr val="lt1"/>
                </a:solidFill>
              </a:rPr>
              <a:t>Spin magnetic moment of electron and nucleus</a:t>
            </a:r>
            <a:endParaRPr/>
          </a:p>
        </p:txBody>
      </p:sp>
      <p:sp>
        <p:nvSpPr>
          <p:cNvPr id="389" name="Google Shape;389;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    Electron spin: Each electron spins about an axis through itself and this        gives rise to a magnetic dipole moment.</a:t>
            </a:r>
            <a:endParaRPr/>
          </a:p>
          <a:p>
            <a:pPr indent="-228600" lvl="0" marL="228600" rtl="0" algn="l">
              <a:lnSpc>
                <a:spcPct val="90000"/>
              </a:lnSpc>
              <a:spcBef>
                <a:spcPts val="1000"/>
              </a:spcBef>
              <a:spcAft>
                <a:spcPts val="0"/>
              </a:spcAft>
              <a:buClr>
                <a:schemeClr val="dk1"/>
              </a:buClr>
              <a:buSzPct val="100000"/>
              <a:buChar char="•"/>
            </a:pPr>
            <a:r>
              <a:rPr lang="en-IN"/>
              <a:t>The major contribution to atomic magnetic moment comes from the spin of unpaired valence electrons. The magnetic moments due to electron spin align in different directions to generate a non zero magnetic moment. When placed in a magnetic field, the atomic dipoles are aligned with their directions of magnetic moment along the direction of external field.</a:t>
            </a:r>
            <a:endParaRPr/>
          </a:p>
          <a:p>
            <a:pPr indent="0" lvl="0" marL="0" rtl="0" algn="l">
              <a:lnSpc>
                <a:spcPct val="90000"/>
              </a:lnSpc>
              <a:spcBef>
                <a:spcPts val="1000"/>
              </a:spcBef>
              <a:spcAft>
                <a:spcPts val="0"/>
              </a:spcAft>
              <a:buClr>
                <a:schemeClr val="dk1"/>
              </a:buClr>
              <a:buSzPct val="100000"/>
              <a:buNone/>
            </a:pPr>
            <a:r>
              <a:rPr lang="en-IN"/>
              <a:t>   Nuclear spin: In addition to the contribution of electrons, the nuclear spin also contributes to magnetic moment of atoms. The contribution is negligible.</a:t>
            </a:r>
            <a:endParaRPr/>
          </a:p>
          <a:p>
            <a:pPr indent="-228600" lvl="0" marL="228600" rtl="0" algn="l">
              <a:lnSpc>
                <a:spcPct val="90000"/>
              </a:lnSpc>
              <a:spcBef>
                <a:spcPts val="1000"/>
              </a:spcBef>
              <a:spcAft>
                <a:spcPts val="0"/>
              </a:spcAft>
              <a:buClr>
                <a:schemeClr val="dk1"/>
              </a:buClr>
              <a:buSzPct val="100000"/>
              <a:buChar char="•"/>
            </a:pPr>
            <a:r>
              <a:rPr lang="en-IN"/>
              <a:t>In general, the total magnetic moment of an atom is the sum of the orbital and spin magnetic moments of its electrons.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Classification of Magnetic Materials</a:t>
            </a:r>
            <a:endParaRPr/>
          </a:p>
        </p:txBody>
      </p:sp>
      <p:sp>
        <p:nvSpPr>
          <p:cNvPr id="395" name="Google Shape;395;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Magnetic materials may be classified based on the atomic dipoles and      the interactions between them.</a:t>
            </a:r>
            <a:endParaRPr/>
          </a:p>
          <a:p>
            <a:pPr indent="-228600" lvl="0" marL="228600" rtl="0" algn="l">
              <a:lnSpc>
                <a:spcPct val="90000"/>
              </a:lnSpc>
              <a:spcBef>
                <a:spcPts val="1000"/>
              </a:spcBef>
              <a:spcAft>
                <a:spcPts val="0"/>
              </a:spcAft>
              <a:buClr>
                <a:schemeClr val="dk1"/>
              </a:buClr>
              <a:buSzPts val="2800"/>
              <a:buChar char="•"/>
            </a:pPr>
            <a:r>
              <a:rPr lang="en-IN"/>
              <a:t>If the atoms of the materials do not have permanent magnetic dipoles, they  are called as diamagnetic material.</a:t>
            </a:r>
            <a:endParaRPr/>
          </a:p>
          <a:p>
            <a:pPr indent="-228600" lvl="0" marL="228600" rtl="0" algn="l">
              <a:lnSpc>
                <a:spcPct val="90000"/>
              </a:lnSpc>
              <a:spcBef>
                <a:spcPts val="1000"/>
              </a:spcBef>
              <a:spcAft>
                <a:spcPts val="0"/>
              </a:spcAft>
              <a:buClr>
                <a:schemeClr val="dk1"/>
              </a:buClr>
              <a:buSzPts val="2800"/>
              <a:buChar char="•"/>
            </a:pPr>
            <a:r>
              <a:rPr lang="en-IN"/>
              <a:t>If the atoms of the materials have permanent magnetic dipoles, they may be paramagnetic, ferromagnetic, antiferromagnetic or ferrimagnetic, depending on the interaction between the individual dipoles.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1143000" y="283472"/>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Classification of Magnetic Materials</a:t>
            </a:r>
            <a:endParaRPr/>
          </a:p>
        </p:txBody>
      </p:sp>
      <p:sp>
        <p:nvSpPr>
          <p:cNvPr id="401" name="Google Shape;40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IN"/>
              <a:t>In paramagnetic materials, the interaction between the atomic magnetic dipoles is negligible.</a:t>
            </a:r>
            <a:endParaRPr/>
          </a:p>
          <a:p>
            <a:pPr indent="-228600" lvl="0" marL="228600" rtl="0" algn="l">
              <a:lnSpc>
                <a:spcPct val="90000"/>
              </a:lnSpc>
              <a:spcBef>
                <a:spcPts val="1000"/>
              </a:spcBef>
              <a:spcAft>
                <a:spcPts val="0"/>
              </a:spcAft>
              <a:buClr>
                <a:schemeClr val="dk1"/>
              </a:buClr>
              <a:buSzPct val="100000"/>
              <a:buChar char="•"/>
            </a:pPr>
            <a:r>
              <a:rPr lang="en-IN"/>
              <a:t>In ferromagnetic materials the interaction between  atomic magnetic dipoles is strong and they  are aligned parallel to each other. </a:t>
            </a:r>
            <a:endParaRPr/>
          </a:p>
          <a:p>
            <a:pPr indent="-228600" lvl="0" marL="228600" rtl="0" algn="l">
              <a:lnSpc>
                <a:spcPct val="90000"/>
              </a:lnSpc>
              <a:spcBef>
                <a:spcPts val="1000"/>
              </a:spcBef>
              <a:spcAft>
                <a:spcPts val="0"/>
              </a:spcAft>
              <a:buClr>
                <a:schemeClr val="dk1"/>
              </a:buClr>
              <a:buSzPct val="100000"/>
              <a:buChar char="•"/>
            </a:pPr>
            <a:r>
              <a:rPr lang="en-IN"/>
              <a:t>If the neighbouring dipoles orient in opposite directions and if the dipoles are of equal magnitude, the material is antiferromagnetic.</a:t>
            </a:r>
            <a:endParaRPr/>
          </a:p>
          <a:p>
            <a:pPr indent="-228600" lvl="0" marL="228600" rtl="0" algn="l">
              <a:lnSpc>
                <a:spcPct val="90000"/>
              </a:lnSpc>
              <a:spcBef>
                <a:spcPts val="1000"/>
              </a:spcBef>
              <a:spcAft>
                <a:spcPts val="0"/>
              </a:spcAft>
              <a:buClr>
                <a:schemeClr val="dk1"/>
              </a:buClr>
              <a:buSzPct val="100000"/>
              <a:buChar char="•"/>
            </a:pPr>
            <a:r>
              <a:rPr lang="en-IN"/>
              <a:t>If the neighbouring dipoles are of different magnitude and oriented antiparallel, the material is ferrimagnetic.</a:t>
            </a:r>
            <a:endParaRPr/>
          </a:p>
        </p:txBody>
      </p:sp>
      <p:pic>
        <p:nvPicPr>
          <p:cNvPr id="402" name="Google Shape;402;p56"/>
          <p:cNvPicPr preferRelativeResize="0"/>
          <p:nvPr>
            <p:ph idx="2" type="body"/>
          </p:nvPr>
        </p:nvPicPr>
        <p:blipFill rotWithShape="1">
          <a:blip r:embed="rId3">
            <a:alphaModFix/>
          </a:blip>
          <a:srcRect b="0" l="0" r="0" t="0"/>
          <a:stretch/>
        </p:blipFill>
        <p:spPr>
          <a:xfrm>
            <a:off x="6347790" y="2334038"/>
            <a:ext cx="5006009" cy="33345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Diamagnetism</a:t>
            </a:r>
            <a:endParaRPr/>
          </a:p>
        </p:txBody>
      </p:sp>
      <p:sp>
        <p:nvSpPr>
          <p:cNvPr id="408" name="Google Shape;408;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IN" sz="2400"/>
              <a:t>Diamagnetism occurs in materials whose atoms have even number of electrons i.e. electrons are paired.</a:t>
            </a:r>
            <a:endParaRPr/>
          </a:p>
          <a:p>
            <a:pPr indent="-228600" lvl="0" marL="228600" rtl="0" algn="l">
              <a:lnSpc>
                <a:spcPct val="90000"/>
              </a:lnSpc>
              <a:spcBef>
                <a:spcPts val="1000"/>
              </a:spcBef>
              <a:spcAft>
                <a:spcPts val="0"/>
              </a:spcAft>
              <a:buClr>
                <a:schemeClr val="dk1"/>
              </a:buClr>
              <a:buSzPct val="100000"/>
              <a:buChar char="•"/>
            </a:pPr>
            <a:r>
              <a:rPr lang="en-IN" sz="2400"/>
              <a:t>Due to different orientations of various orbits of an atom, the net magnetic moment is zero.</a:t>
            </a:r>
            <a:endParaRPr/>
          </a:p>
          <a:p>
            <a:pPr indent="-228600" lvl="0" marL="228600" rtl="0" algn="l">
              <a:lnSpc>
                <a:spcPct val="90000"/>
              </a:lnSpc>
              <a:spcBef>
                <a:spcPts val="1000"/>
              </a:spcBef>
              <a:spcAft>
                <a:spcPts val="0"/>
              </a:spcAft>
              <a:buClr>
                <a:schemeClr val="dk1"/>
              </a:buClr>
              <a:buSzPct val="100000"/>
              <a:buChar char="•"/>
            </a:pPr>
            <a:r>
              <a:rPr lang="en-IN" sz="2400"/>
              <a:t>When an external magnetic field is applied the motion of electrons in their orbits changes resulting in induced magnetic moment in a direction opposite to the direction of external field.</a:t>
            </a:r>
            <a:endParaRPr/>
          </a:p>
          <a:p>
            <a:pPr indent="0" lvl="0" marL="0" rtl="0" algn="l">
              <a:lnSpc>
                <a:spcPct val="90000"/>
              </a:lnSpc>
              <a:spcBef>
                <a:spcPts val="1000"/>
              </a:spcBef>
              <a:spcAft>
                <a:spcPts val="0"/>
              </a:spcAft>
              <a:buClr>
                <a:schemeClr val="dk1"/>
              </a:buClr>
              <a:buSzPct val="100000"/>
              <a:buNone/>
            </a:pPr>
            <a:r>
              <a:rPr lang="en-IN" sz="2400"/>
              <a:t>Properties:</a:t>
            </a:r>
            <a:endParaRPr/>
          </a:p>
          <a:p>
            <a:pPr indent="-228600" lvl="0" marL="228600" rtl="0" algn="l">
              <a:lnSpc>
                <a:spcPct val="11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Permanent dipoles are absent.</a:t>
            </a:r>
            <a:endParaRPr/>
          </a:p>
          <a:p>
            <a:pPr indent="-228600" lvl="0" marL="228600" rtl="0" algn="l">
              <a:lnSpc>
                <a:spcPct val="11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Weak repulsion is the characteristic property of diamagnetism.</a:t>
            </a:r>
            <a:endParaRPr/>
          </a:p>
          <a:p>
            <a:pPr indent="-228600" lvl="0" marL="228600" rtl="0" algn="just">
              <a:lnSpc>
                <a:spcPct val="11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Relative permeability is less than one but positive. </a:t>
            </a:r>
            <a:endParaRPr/>
          </a:p>
          <a:p>
            <a:pPr indent="-228600" lvl="0" marL="228600" rtl="0" algn="just">
              <a:lnSpc>
                <a:spcPct val="110000"/>
              </a:lnSpc>
              <a:spcBef>
                <a:spcPts val="2000"/>
              </a:spcBef>
              <a:spcAft>
                <a:spcPts val="0"/>
              </a:spcAft>
              <a:buClr>
                <a:schemeClr val="dk1"/>
              </a:buClr>
              <a:buSzPct val="100000"/>
              <a:buChar char="•"/>
            </a:pPr>
            <a:r>
              <a:rPr lang="en-IN" sz="2400">
                <a:latin typeface="Times New Roman"/>
                <a:ea typeface="Times New Roman"/>
                <a:cs typeface="Times New Roman"/>
                <a:sym typeface="Times New Roman"/>
              </a:rPr>
              <a:t>The magnetic susceptibility is negative and small. It is not affected by temperature.</a:t>
            </a:r>
            <a:endParaRPr/>
          </a:p>
          <a:p>
            <a:pPr indent="-228600" lvl="0" marL="228600" rtl="0" algn="just">
              <a:lnSpc>
                <a:spcPct val="110000"/>
              </a:lnSpc>
              <a:spcBef>
                <a:spcPts val="2000"/>
              </a:spcBef>
              <a:spcAft>
                <a:spcPts val="0"/>
              </a:spcAft>
              <a:buClr>
                <a:schemeClr val="dk1"/>
              </a:buClr>
              <a:buSzPct val="100000"/>
              <a:buChar char="•"/>
            </a:pPr>
            <a:r>
              <a:rPr lang="en-IN" sz="2400">
                <a:latin typeface="Times New Roman"/>
                <a:ea typeface="Times New Roman"/>
                <a:cs typeface="Times New Roman"/>
                <a:sym typeface="Times New Roman"/>
              </a:rPr>
              <a:t>When placed inside a magnetic field, magnetic lines of force are repelled.</a:t>
            </a:r>
            <a:endParaRPr/>
          </a:p>
          <a:p>
            <a:pPr indent="-228600" lvl="0" marL="228600" rtl="0" algn="just">
              <a:lnSpc>
                <a:spcPct val="110000"/>
              </a:lnSpc>
              <a:spcBef>
                <a:spcPts val="1000"/>
              </a:spcBef>
              <a:spcAft>
                <a:spcPts val="0"/>
              </a:spcAft>
              <a:buClr>
                <a:schemeClr val="dk1"/>
              </a:buClr>
              <a:buSzPct val="100000"/>
              <a:buChar char="•"/>
            </a:pPr>
            <a:r>
              <a:rPr lang="en-IN" sz="2400">
                <a:latin typeface="Times New Roman"/>
                <a:ea typeface="Times New Roman"/>
                <a:cs typeface="Times New Roman"/>
                <a:sym typeface="Times New Roman"/>
              </a:rPr>
              <a:t>Examples</a:t>
            </a:r>
            <a:r>
              <a:rPr lang="en-IN" sz="2300">
                <a:latin typeface="Times New Roman"/>
                <a:ea typeface="Times New Roman"/>
                <a:cs typeface="Times New Roman"/>
                <a:sym typeface="Times New Roman"/>
              </a:rPr>
              <a:t>: </a:t>
            </a:r>
            <a:r>
              <a:rPr b="0" i="0" lang="en-IN" sz="2600">
                <a:latin typeface="Times New Roman"/>
                <a:ea typeface="Times New Roman"/>
                <a:cs typeface="Times New Roman"/>
                <a:sym typeface="Times New Roman"/>
              </a:rPr>
              <a:t>Co</a:t>
            </a:r>
            <a:r>
              <a:rPr b="0" i="0" lang="en-IN" sz="2100">
                <a:latin typeface="Times New Roman"/>
                <a:ea typeface="Times New Roman"/>
                <a:cs typeface="Times New Roman"/>
                <a:sym typeface="Times New Roman"/>
              </a:rPr>
              <a:t>pper, Zinc, Bismuth, Silver, Gold</a:t>
            </a:r>
            <a:endParaRPr sz="23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Paramagnetism</a:t>
            </a:r>
            <a:endParaRPr>
              <a:solidFill>
                <a:schemeClr val="lt1"/>
              </a:solidFill>
            </a:endParaRPr>
          </a:p>
        </p:txBody>
      </p:sp>
      <p:sp>
        <p:nvSpPr>
          <p:cNvPr id="414" name="Google Shape;414;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sz="2200"/>
              <a:t>Paramagnetism occurs in materials whose shells are unfilled and hence have net magnetic moment.</a:t>
            </a:r>
            <a:endParaRPr/>
          </a:p>
          <a:p>
            <a:pPr indent="-228600" lvl="0" marL="228600" rtl="0" algn="l">
              <a:lnSpc>
                <a:spcPct val="90000"/>
              </a:lnSpc>
              <a:spcBef>
                <a:spcPts val="1000"/>
              </a:spcBef>
              <a:spcAft>
                <a:spcPts val="0"/>
              </a:spcAft>
              <a:buClr>
                <a:schemeClr val="dk1"/>
              </a:buClr>
              <a:buSzPct val="100000"/>
              <a:buChar char="•"/>
            </a:pPr>
            <a:r>
              <a:rPr lang="en-IN" sz="2200"/>
              <a:t>In the absence of external magnetic field the net moments of the atoms are arranged in random directions and hence magnetization is zero.</a:t>
            </a:r>
            <a:endParaRPr/>
          </a:p>
          <a:p>
            <a:pPr indent="-228600" lvl="0" marL="228600" rtl="0" algn="l">
              <a:lnSpc>
                <a:spcPct val="90000"/>
              </a:lnSpc>
              <a:spcBef>
                <a:spcPts val="1000"/>
              </a:spcBef>
              <a:spcAft>
                <a:spcPts val="0"/>
              </a:spcAft>
              <a:buClr>
                <a:schemeClr val="dk1"/>
              </a:buClr>
              <a:buSzPct val="100000"/>
              <a:buChar char="•"/>
            </a:pPr>
            <a:r>
              <a:rPr lang="en-IN" sz="2200"/>
              <a:t>When external field is applied, the dipoles align in the direction of the field giving rise to induced positive dipole moment.</a:t>
            </a:r>
            <a:endParaRPr/>
          </a:p>
          <a:p>
            <a:pPr indent="0" lvl="0" marL="0" rtl="0" algn="l">
              <a:lnSpc>
                <a:spcPct val="90000"/>
              </a:lnSpc>
              <a:spcBef>
                <a:spcPts val="1000"/>
              </a:spcBef>
              <a:spcAft>
                <a:spcPts val="0"/>
              </a:spcAft>
              <a:buClr>
                <a:schemeClr val="dk1"/>
              </a:buClr>
              <a:buSzPct val="100000"/>
              <a:buNone/>
            </a:pPr>
            <a:r>
              <a:rPr lang="en-IN" sz="2200"/>
              <a:t>Properties:</a:t>
            </a:r>
            <a:endParaRPr/>
          </a:p>
          <a:p>
            <a:pPr indent="-228600" lvl="0" marL="228600" rtl="0" algn="l">
              <a:lnSpc>
                <a:spcPct val="90000"/>
              </a:lnSpc>
              <a:spcBef>
                <a:spcPts val="1000"/>
              </a:spcBef>
              <a:spcAft>
                <a:spcPts val="0"/>
              </a:spcAft>
              <a:buClr>
                <a:schemeClr val="dk1"/>
              </a:buClr>
              <a:buSzPct val="100000"/>
              <a:buChar char="•"/>
            </a:pPr>
            <a:r>
              <a:rPr lang="en-IN" sz="2200"/>
              <a:t>Paramagnetic material have permanent magnetic dipoles.</a:t>
            </a:r>
            <a:endParaRPr/>
          </a:p>
          <a:p>
            <a:pPr indent="-228600" lvl="0" marL="228600" rtl="0" algn="l">
              <a:lnSpc>
                <a:spcPct val="90000"/>
              </a:lnSpc>
              <a:spcBef>
                <a:spcPts val="1000"/>
              </a:spcBef>
              <a:spcAft>
                <a:spcPts val="0"/>
              </a:spcAft>
              <a:buClr>
                <a:schemeClr val="dk1"/>
              </a:buClr>
              <a:buSzPct val="100000"/>
              <a:buChar char="•"/>
            </a:pPr>
            <a:r>
              <a:rPr lang="en-IN" sz="2200"/>
              <a:t>The magnetic susceptibility is small and positive and is inversely proportional to absolute temperature i.e.  χ=C/T. This is called curie law, c is called Curie constant.</a:t>
            </a:r>
            <a:endParaRPr/>
          </a:p>
          <a:p>
            <a:pPr indent="-228600" lvl="0" marL="228600" rtl="0" algn="l">
              <a:lnSpc>
                <a:spcPct val="90000"/>
              </a:lnSpc>
              <a:spcBef>
                <a:spcPts val="1000"/>
              </a:spcBef>
              <a:spcAft>
                <a:spcPts val="0"/>
              </a:spcAft>
              <a:buClr>
                <a:schemeClr val="dk1"/>
              </a:buClr>
              <a:buSzPct val="100000"/>
              <a:buChar char="•"/>
            </a:pPr>
            <a:r>
              <a:rPr lang="en-IN" sz="2200"/>
              <a:t>Spin alignment is random.</a:t>
            </a:r>
            <a:endParaRPr/>
          </a:p>
          <a:p>
            <a:pPr indent="-228600" lvl="0" marL="228600" rtl="0" algn="l">
              <a:lnSpc>
                <a:spcPct val="90000"/>
              </a:lnSpc>
              <a:spcBef>
                <a:spcPts val="1000"/>
              </a:spcBef>
              <a:spcAft>
                <a:spcPts val="0"/>
              </a:spcAft>
              <a:buClr>
                <a:schemeClr val="dk1"/>
              </a:buClr>
              <a:buSzPct val="100000"/>
              <a:buChar char="•"/>
            </a:pPr>
            <a:r>
              <a:rPr lang="en-IN" sz="2200"/>
              <a:t>When placed inside a magnetic field it attracts the magnetic lines of force. </a:t>
            </a:r>
            <a:endParaRPr/>
          </a:p>
          <a:p>
            <a:pPr indent="-228600" lvl="0" marL="228600" rtl="0" algn="l">
              <a:lnSpc>
                <a:spcPct val="90000"/>
              </a:lnSpc>
              <a:spcBef>
                <a:spcPts val="1000"/>
              </a:spcBef>
              <a:spcAft>
                <a:spcPts val="0"/>
              </a:spcAft>
              <a:buClr>
                <a:schemeClr val="dk1"/>
              </a:buClr>
              <a:buSzPct val="100000"/>
              <a:buChar char="•"/>
            </a:pPr>
            <a:r>
              <a:rPr lang="en-IN" sz="2200">
                <a:latin typeface="Times New Roman"/>
                <a:ea typeface="Times New Roman"/>
                <a:cs typeface="Times New Roman"/>
                <a:sym typeface="Times New Roman"/>
              </a:rPr>
              <a:t>Examples: Aluminum, Manganese, oxygen</a:t>
            </a:r>
            <a:endParaRPr sz="3000"/>
          </a:p>
          <a:p>
            <a:pPr indent="-122872" lvl="0" marL="228600" rtl="0" algn="l">
              <a:lnSpc>
                <a:spcPct val="90000"/>
              </a:lnSpc>
              <a:spcBef>
                <a:spcPts val="1000"/>
              </a:spcBef>
              <a:spcAft>
                <a:spcPts val="0"/>
              </a:spcAft>
              <a:buClr>
                <a:schemeClr val="dk1"/>
              </a:buClr>
              <a:buSzPct val="100000"/>
              <a:buNone/>
            </a:pPr>
            <a:r>
              <a:t/>
            </a:r>
            <a:endParaRPr sz="1800">
              <a:latin typeface="Calibri"/>
              <a:ea typeface="Calibri"/>
              <a:cs typeface="Calibri"/>
              <a:sym typeface="Calibri"/>
            </a:endParaRPr>
          </a:p>
          <a:p>
            <a:pPr indent="-122872" lvl="0" marL="228600" rtl="0" algn="l">
              <a:lnSpc>
                <a:spcPct val="90000"/>
              </a:lnSpc>
              <a:spcBef>
                <a:spcPts val="1000"/>
              </a:spcBef>
              <a:spcAft>
                <a:spcPts val="0"/>
              </a:spcAft>
              <a:buClr>
                <a:schemeClr val="dk1"/>
              </a:buClr>
              <a:buSzPct val="1000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Ferromagnetism</a:t>
            </a:r>
            <a:endParaRPr/>
          </a:p>
        </p:txBody>
      </p:sp>
      <p:sp>
        <p:nvSpPr>
          <p:cNvPr id="420" name="Google Shape;420;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just">
              <a:lnSpc>
                <a:spcPct val="120000"/>
              </a:lnSpc>
              <a:spcBef>
                <a:spcPts val="0"/>
              </a:spcBef>
              <a:spcAft>
                <a:spcPts val="0"/>
              </a:spcAft>
              <a:buClr>
                <a:schemeClr val="dk1"/>
              </a:buClr>
              <a:buSzPct val="100000"/>
              <a:buChar char="•"/>
            </a:pPr>
            <a:r>
              <a:rPr lang="en-IN" sz="5000">
                <a:latin typeface="Times New Roman"/>
                <a:ea typeface="Times New Roman"/>
                <a:cs typeface="Times New Roman"/>
                <a:sym typeface="Times New Roman"/>
              </a:rPr>
              <a:t>Ferromagnetism arises when the magnetic moments of adjacent atoms are arranged in a regular order i.e. all pointing in the same direction. </a:t>
            </a:r>
            <a:endParaRPr/>
          </a:p>
          <a:p>
            <a:pPr indent="-228600" lvl="0" marL="228600" rtl="0" algn="just">
              <a:lnSpc>
                <a:spcPct val="120000"/>
              </a:lnSpc>
              <a:spcBef>
                <a:spcPts val="2000"/>
              </a:spcBef>
              <a:spcAft>
                <a:spcPts val="0"/>
              </a:spcAft>
              <a:buClr>
                <a:schemeClr val="dk1"/>
              </a:buClr>
              <a:buSzPct val="100000"/>
              <a:buChar char="•"/>
            </a:pPr>
            <a:r>
              <a:rPr lang="en-IN" sz="5000">
                <a:latin typeface="Times New Roman"/>
                <a:ea typeface="Times New Roman"/>
                <a:cs typeface="Times New Roman"/>
                <a:sym typeface="Times New Roman"/>
              </a:rPr>
              <a:t>These substances possess a magnetic moment even in the absence of the applied magnetic field and  is known as the spontaneous magnetization. </a:t>
            </a:r>
            <a:endParaRPr/>
          </a:p>
          <a:p>
            <a:pPr indent="-228600" lvl="0" marL="228600" rtl="0" algn="just">
              <a:lnSpc>
                <a:spcPct val="120000"/>
              </a:lnSpc>
              <a:spcBef>
                <a:spcPts val="2000"/>
              </a:spcBef>
              <a:spcAft>
                <a:spcPts val="0"/>
              </a:spcAft>
              <a:buClr>
                <a:schemeClr val="dk1"/>
              </a:buClr>
              <a:buSzPct val="100000"/>
              <a:buChar char="•"/>
            </a:pPr>
            <a:r>
              <a:rPr lang="en-IN" sz="5000">
                <a:latin typeface="Times New Roman"/>
                <a:ea typeface="Times New Roman"/>
                <a:cs typeface="Times New Roman"/>
                <a:sym typeface="Times New Roman"/>
              </a:rPr>
              <a:t>There is a special form of interaction called “exchange “coupling occurring between adjacent atoms, coupling their magnetic moment together in rigid parallelism.</a:t>
            </a:r>
            <a:endParaRPr sz="5000">
              <a:latin typeface="Times New Roman"/>
              <a:ea typeface="Times New Roman"/>
              <a:cs typeface="Times New Roman"/>
              <a:sym typeface="Times New Roman"/>
            </a:endParaRPr>
          </a:p>
          <a:p>
            <a:pPr indent="0" lvl="0" marL="0" rtl="0" algn="l">
              <a:lnSpc>
                <a:spcPct val="90000"/>
              </a:lnSpc>
              <a:spcBef>
                <a:spcPts val="2000"/>
              </a:spcBef>
              <a:spcAft>
                <a:spcPts val="0"/>
              </a:spcAft>
              <a:buClr>
                <a:schemeClr val="dk1"/>
              </a:buClr>
              <a:buSzPct val="100000"/>
              <a:buNone/>
            </a:pPr>
            <a:r>
              <a:rPr lang="en-IN" sz="4900"/>
              <a:t>  </a:t>
            </a:r>
            <a:endParaRPr sz="1800">
              <a:latin typeface="Times New Roman"/>
              <a:ea typeface="Times New Roman"/>
              <a:cs typeface="Times New Roman"/>
              <a:sym typeface="Times New Roman"/>
            </a:endParaRPr>
          </a:p>
          <a:p>
            <a:pPr indent="-174307" lvl="0" marL="228600" rtl="0" algn="just">
              <a:lnSpc>
                <a:spcPct val="150000"/>
              </a:lnSpc>
              <a:spcBef>
                <a:spcPts val="1000"/>
              </a:spcBef>
              <a:spcAft>
                <a:spcPts val="0"/>
              </a:spcAft>
              <a:buClr>
                <a:schemeClr val="dk1"/>
              </a:buClr>
              <a:buSzPct val="100000"/>
              <a:buNone/>
            </a:pPr>
            <a:r>
              <a:t/>
            </a:r>
            <a:endParaRPr sz="1800">
              <a:latin typeface="Calibri"/>
              <a:ea typeface="Calibri"/>
              <a:cs typeface="Calibri"/>
              <a:sym typeface="Calibri"/>
            </a:endParaRPr>
          </a:p>
          <a:p>
            <a:pPr indent="-174307" lvl="0" marL="228600" rtl="0" algn="l">
              <a:lnSpc>
                <a:spcPct val="90000"/>
              </a:lnSpc>
              <a:spcBef>
                <a:spcPts val="1000"/>
              </a:spcBef>
              <a:spcAft>
                <a:spcPts val="0"/>
              </a:spcAft>
              <a:buClr>
                <a:schemeClr val="dk1"/>
              </a:buClr>
              <a:buSzPct val="1000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Ferromagnetism</a:t>
            </a:r>
            <a:endParaRPr/>
          </a:p>
        </p:txBody>
      </p:sp>
      <p:sp>
        <p:nvSpPr>
          <p:cNvPr id="426" name="Google Shape;426;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00000"/>
              <a:buNone/>
            </a:pPr>
            <a:r>
              <a:rPr lang="en-IN" sz="7000"/>
              <a:t>Properties:</a:t>
            </a:r>
            <a:endParaRPr/>
          </a:p>
          <a:p>
            <a:pPr indent="-228631" lvl="0" marL="228600" rtl="0" algn="just">
              <a:lnSpc>
                <a:spcPct val="120000"/>
              </a:lnSpc>
              <a:spcBef>
                <a:spcPts val="1000"/>
              </a:spcBef>
              <a:spcAft>
                <a:spcPts val="0"/>
              </a:spcAft>
              <a:buClr>
                <a:schemeClr val="dk1"/>
              </a:buClr>
              <a:buSzPct val="100000"/>
              <a:buChar char="•"/>
            </a:pPr>
            <a:r>
              <a:rPr lang="en-IN" sz="5500">
                <a:latin typeface="Times New Roman"/>
                <a:ea typeface="Times New Roman"/>
                <a:cs typeface="Times New Roman"/>
                <a:sym typeface="Times New Roman"/>
              </a:rPr>
              <a:t>Ferromagnetism is due to the existence of magnetic domains which can be spontaneously magnetized.</a:t>
            </a:r>
            <a:endParaRPr/>
          </a:p>
          <a:p>
            <a:pPr indent="-228631" lvl="0" marL="228600" rtl="0" algn="just">
              <a:lnSpc>
                <a:spcPct val="120000"/>
              </a:lnSpc>
              <a:spcBef>
                <a:spcPts val="1000"/>
              </a:spcBef>
              <a:spcAft>
                <a:spcPts val="0"/>
              </a:spcAft>
              <a:buClr>
                <a:schemeClr val="dk1"/>
              </a:buClr>
              <a:buSzPct val="100000"/>
              <a:buChar char="•"/>
            </a:pPr>
            <a:r>
              <a:rPr lang="en-IN" sz="5500">
                <a:latin typeface="Times New Roman"/>
                <a:ea typeface="Times New Roman"/>
                <a:cs typeface="Times New Roman"/>
                <a:sym typeface="Times New Roman"/>
              </a:rPr>
              <a:t>In ferromagnetic materials, large magnetization occurs in the direction of the field.</a:t>
            </a:r>
            <a:endParaRPr/>
          </a:p>
          <a:p>
            <a:pPr indent="-228631" lvl="0" marL="228600" rtl="0" algn="just">
              <a:lnSpc>
                <a:spcPct val="120000"/>
              </a:lnSpc>
              <a:spcBef>
                <a:spcPts val="2000"/>
              </a:spcBef>
              <a:spcAft>
                <a:spcPts val="0"/>
              </a:spcAft>
              <a:buClr>
                <a:schemeClr val="dk1"/>
              </a:buClr>
              <a:buSzPct val="100000"/>
              <a:buChar char="•"/>
            </a:pPr>
            <a:r>
              <a:rPr lang="en-IN" sz="5500">
                <a:latin typeface="Times New Roman"/>
                <a:ea typeface="Times New Roman"/>
                <a:cs typeface="Times New Roman"/>
                <a:sym typeface="Times New Roman"/>
              </a:rPr>
              <a:t>Strong attraction is the characteristic property of ferromagnetism.</a:t>
            </a:r>
            <a:endParaRPr sz="5500">
              <a:latin typeface="Calibri"/>
              <a:ea typeface="Calibri"/>
              <a:cs typeface="Calibri"/>
              <a:sym typeface="Calibri"/>
            </a:endParaRPr>
          </a:p>
          <a:p>
            <a:pPr indent="-228631" lvl="0" marL="228600" rtl="0" algn="just">
              <a:lnSpc>
                <a:spcPct val="120000"/>
              </a:lnSpc>
              <a:spcBef>
                <a:spcPts val="2000"/>
              </a:spcBef>
              <a:spcAft>
                <a:spcPts val="0"/>
              </a:spcAft>
              <a:buClr>
                <a:schemeClr val="dk1"/>
              </a:buClr>
              <a:buSzPct val="100000"/>
              <a:buChar char="•"/>
            </a:pPr>
            <a:r>
              <a:rPr lang="en-IN" sz="5500">
                <a:latin typeface="Times New Roman"/>
                <a:ea typeface="Times New Roman"/>
                <a:cs typeface="Times New Roman"/>
                <a:sym typeface="Times New Roman"/>
              </a:rPr>
              <a:t>They exhibit spontaneous magnetization.</a:t>
            </a:r>
            <a:endParaRPr sz="5500">
              <a:latin typeface="Calibri"/>
              <a:ea typeface="Calibri"/>
              <a:cs typeface="Calibri"/>
              <a:sym typeface="Calibri"/>
            </a:endParaRPr>
          </a:p>
          <a:p>
            <a:pPr indent="-228631" lvl="0" marL="228600" rtl="0" algn="just">
              <a:lnSpc>
                <a:spcPct val="120000"/>
              </a:lnSpc>
              <a:spcBef>
                <a:spcPts val="1000"/>
              </a:spcBef>
              <a:spcAft>
                <a:spcPts val="0"/>
              </a:spcAft>
              <a:buClr>
                <a:schemeClr val="dk1"/>
              </a:buClr>
              <a:buSzPct val="100000"/>
              <a:buChar char="•"/>
            </a:pPr>
            <a:r>
              <a:rPr lang="en-IN" sz="5500">
                <a:latin typeface="Times New Roman"/>
                <a:ea typeface="Times New Roman"/>
                <a:cs typeface="Times New Roman"/>
                <a:sym typeface="Times New Roman"/>
              </a:rPr>
              <a:t>The relative permeability is very high for Ferro magnetic.</a:t>
            </a:r>
            <a:endParaRPr sz="5500">
              <a:latin typeface="Calibri"/>
              <a:ea typeface="Calibri"/>
              <a:cs typeface="Calibri"/>
              <a:sym typeface="Calibri"/>
            </a:endParaRPr>
          </a:p>
          <a:p>
            <a:pPr indent="-228631" lvl="0" marL="228600" rtl="0" algn="just">
              <a:lnSpc>
                <a:spcPct val="120000"/>
              </a:lnSpc>
              <a:spcBef>
                <a:spcPts val="1000"/>
              </a:spcBef>
              <a:spcAft>
                <a:spcPts val="0"/>
              </a:spcAft>
              <a:buClr>
                <a:schemeClr val="dk1"/>
              </a:buClr>
              <a:buSzPct val="100000"/>
              <a:buChar char="•"/>
            </a:pPr>
            <a:r>
              <a:rPr lang="en-IN" sz="5500">
                <a:latin typeface="Times New Roman"/>
                <a:ea typeface="Times New Roman"/>
                <a:cs typeface="Times New Roman"/>
                <a:sym typeface="Times New Roman"/>
              </a:rPr>
              <a:t>The magnetic susceptibility is positive and very high.</a:t>
            </a:r>
            <a:endParaRPr/>
          </a:p>
          <a:p>
            <a:pPr indent="-228631" lvl="0" marL="228600" rtl="0" algn="just">
              <a:lnSpc>
                <a:spcPct val="120000"/>
              </a:lnSpc>
              <a:spcBef>
                <a:spcPts val="1000"/>
              </a:spcBef>
              <a:spcAft>
                <a:spcPts val="0"/>
              </a:spcAft>
              <a:buClr>
                <a:schemeClr val="dk1"/>
              </a:buClr>
              <a:buSzPct val="100000"/>
              <a:buChar char="•"/>
            </a:pPr>
            <a:r>
              <a:rPr lang="en-IN" sz="5500">
                <a:latin typeface="Times New Roman"/>
                <a:ea typeface="Times New Roman"/>
                <a:cs typeface="Times New Roman"/>
                <a:sym typeface="Times New Roman"/>
              </a:rPr>
              <a:t>Exhibit hysteresis phenomenon.</a:t>
            </a:r>
            <a:endParaRPr/>
          </a:p>
          <a:p>
            <a:pPr indent="-228631" lvl="0" marL="228600" rtl="0" algn="just">
              <a:lnSpc>
                <a:spcPct val="120000"/>
              </a:lnSpc>
              <a:spcBef>
                <a:spcPts val="1000"/>
              </a:spcBef>
              <a:spcAft>
                <a:spcPts val="0"/>
              </a:spcAft>
              <a:buClr>
                <a:schemeClr val="dk1"/>
              </a:buClr>
              <a:buSzPct val="100000"/>
              <a:buChar char="•"/>
            </a:pPr>
            <a:r>
              <a:rPr lang="en-IN" sz="5500">
                <a:latin typeface="Times New Roman"/>
                <a:ea typeface="Times New Roman"/>
                <a:cs typeface="Times New Roman"/>
                <a:sym typeface="Times New Roman"/>
              </a:rPr>
              <a:t>When placed inside a magnetic field they attract the magnetic lines of forces very strongly. </a:t>
            </a:r>
            <a:endParaRPr sz="5500">
              <a:latin typeface="Calibri"/>
              <a:ea typeface="Calibri"/>
              <a:cs typeface="Calibri"/>
              <a:sym typeface="Calibri"/>
            </a:endParaRPr>
          </a:p>
          <a:p>
            <a:pPr indent="-228631" lvl="0" marL="228600" rtl="0" algn="just">
              <a:lnSpc>
                <a:spcPct val="120000"/>
              </a:lnSpc>
              <a:spcBef>
                <a:spcPts val="2000"/>
              </a:spcBef>
              <a:spcAft>
                <a:spcPts val="0"/>
              </a:spcAft>
              <a:buClr>
                <a:schemeClr val="dk1"/>
              </a:buClr>
              <a:buSzPct val="100000"/>
              <a:buChar char="•"/>
            </a:pPr>
            <a:r>
              <a:rPr lang="en-IN" sz="5500">
                <a:latin typeface="Times New Roman"/>
                <a:ea typeface="Times New Roman"/>
                <a:cs typeface="Times New Roman"/>
                <a:sym typeface="Times New Roman"/>
              </a:rPr>
              <a:t>Examples: Iron, Nickel, Cobal</a:t>
            </a:r>
            <a:r>
              <a:rPr lang="en-IN" sz="4900">
                <a:latin typeface="Times New Roman"/>
                <a:ea typeface="Times New Roman"/>
                <a:cs typeface="Times New Roman"/>
                <a:sym typeface="Times New Roman"/>
              </a:rPr>
              <a:t>t.   </a:t>
            </a:r>
            <a:endParaRPr sz="4900">
              <a:latin typeface="Calibri"/>
              <a:ea typeface="Calibri"/>
              <a:cs typeface="Calibri"/>
              <a:sym typeface="Calibri"/>
            </a:endParaRPr>
          </a:p>
          <a:p>
            <a:pPr indent="-17081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Hysteresis curve based on domain theory</a:t>
            </a:r>
            <a:endParaRPr>
              <a:solidFill>
                <a:schemeClr val="lt1"/>
              </a:solidFill>
            </a:endParaRPr>
          </a:p>
        </p:txBody>
      </p:sp>
      <p:sp>
        <p:nvSpPr>
          <p:cNvPr id="432" name="Google Shape;432;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Domain theory of ferromagnetism</a:t>
            </a:r>
            <a:endParaRPr/>
          </a:p>
          <a:p>
            <a:pPr indent="-228600" lvl="0" marL="228600" rtl="0" algn="just">
              <a:lnSpc>
                <a:spcPct val="15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According to Weiss, the specimen of ferromagnetic material have number of  regions or domains which are spontaneously magnetized. In each domain spontaneous magnetization is due to parallel alignment of all magnetic dipoles. </a:t>
            </a:r>
            <a:endParaRPr sz="2400">
              <a:latin typeface="Calibri"/>
              <a:ea typeface="Calibri"/>
              <a:cs typeface="Calibri"/>
              <a:sym typeface="Calibri"/>
            </a:endParaRPr>
          </a:p>
          <a:p>
            <a:pPr indent="-228600" lvl="0" marL="228600" rtl="0" algn="just">
              <a:lnSpc>
                <a:spcPct val="150000"/>
              </a:lnSpc>
              <a:spcBef>
                <a:spcPts val="2000"/>
              </a:spcBef>
              <a:spcAft>
                <a:spcPts val="0"/>
              </a:spcAft>
              <a:buClr>
                <a:schemeClr val="dk1"/>
              </a:buClr>
              <a:buSzPts val="2400"/>
              <a:buChar char="•"/>
            </a:pPr>
            <a:r>
              <a:rPr lang="en-IN" sz="2400">
                <a:latin typeface="Times New Roman"/>
                <a:ea typeface="Times New Roman"/>
                <a:cs typeface="Times New Roman"/>
                <a:sym typeface="Times New Roman"/>
              </a:rPr>
              <a:t>The direction of spontaneous magnetization varies from domain to domain. </a:t>
            </a:r>
            <a:endParaRPr sz="2400">
              <a:latin typeface="Calibri"/>
              <a:ea typeface="Calibri"/>
              <a:cs typeface="Calibri"/>
              <a:sym typeface="Calibri"/>
            </a:endParaRPr>
          </a:p>
          <a:p>
            <a:pPr indent="-228600" lvl="0" marL="228600" rtl="0" algn="just">
              <a:lnSpc>
                <a:spcPct val="15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resultant magnetization may hence be zero or nearly zero.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NonPolar dielectric</a:t>
            </a:r>
            <a:endParaRPr>
              <a:solidFill>
                <a:schemeClr val="lt1"/>
              </a:solidFill>
            </a:endParaRPr>
          </a:p>
        </p:txBody>
      </p:sp>
      <p:sp>
        <p:nvSpPr>
          <p:cNvPr id="113" name="Google Shape;113;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Font typeface="Arial"/>
              <a:buChar char="•"/>
            </a:pPr>
            <a:r>
              <a:rPr lang="en-IN"/>
              <a:t>A non polar molecule is one in which the centre of gravity of the positive charge and negative charge coincide.</a:t>
            </a:r>
            <a:endParaRPr/>
          </a:p>
          <a:p>
            <a:pPr indent="-228600" lvl="0" marL="228600" rtl="0" algn="l">
              <a:lnSpc>
                <a:spcPct val="90000"/>
              </a:lnSpc>
              <a:spcBef>
                <a:spcPts val="1000"/>
              </a:spcBef>
              <a:spcAft>
                <a:spcPts val="0"/>
              </a:spcAft>
              <a:buClr>
                <a:schemeClr val="dk1"/>
              </a:buClr>
              <a:buSzPct val="100000"/>
              <a:buFont typeface="Arial"/>
              <a:buChar char="•"/>
            </a:pPr>
            <a:r>
              <a:rPr lang="en-IN"/>
              <a:t>They do not have permanent dipole moment.</a:t>
            </a:r>
            <a:endParaRPr/>
          </a:p>
          <a:p>
            <a:pPr indent="-228600" lvl="0" marL="228600" rtl="0" algn="l">
              <a:lnSpc>
                <a:spcPct val="90000"/>
              </a:lnSpc>
              <a:spcBef>
                <a:spcPts val="1000"/>
              </a:spcBef>
              <a:spcAft>
                <a:spcPts val="0"/>
              </a:spcAft>
              <a:buClr>
                <a:schemeClr val="dk1"/>
              </a:buClr>
              <a:buSzPct val="100000"/>
              <a:buFont typeface="Arial"/>
              <a:buChar char="•"/>
            </a:pPr>
            <a:r>
              <a:rPr lang="en-IN"/>
              <a:t>The polarization of non-polar molecules is independent of temperature.</a:t>
            </a:r>
            <a:endParaRPr/>
          </a:p>
          <a:p>
            <a:pPr indent="-64135" lvl="0" marL="228600" rtl="0" algn="l">
              <a:lnSpc>
                <a:spcPct val="90000"/>
              </a:lnSpc>
              <a:spcBef>
                <a:spcPts val="1000"/>
              </a:spcBef>
              <a:spcAft>
                <a:spcPts val="0"/>
              </a:spcAft>
              <a:buClr>
                <a:schemeClr val="dk1"/>
              </a:buClr>
              <a:buSzPct val="100000"/>
              <a:buFont typeface="Arial"/>
              <a:buNone/>
            </a:pPr>
            <a:r>
              <a:t/>
            </a:r>
            <a:endParaRPr/>
          </a:p>
          <a:p>
            <a:pPr indent="-228600" lvl="0" marL="228600" rtl="0" algn="l">
              <a:lnSpc>
                <a:spcPct val="90000"/>
              </a:lnSpc>
              <a:spcBef>
                <a:spcPts val="1000"/>
              </a:spcBef>
              <a:spcAft>
                <a:spcPts val="0"/>
              </a:spcAft>
              <a:buClr>
                <a:schemeClr val="dk1"/>
              </a:buClr>
              <a:buSzPct val="100000"/>
              <a:buFont typeface="Arial"/>
              <a:buChar char="•"/>
            </a:pPr>
            <a:r>
              <a:rPr lang="en-IN"/>
              <a:t>Eg. Oxygen molecule, </a:t>
            </a:r>
            <a:r>
              <a:rPr lang="en-IN">
                <a:latin typeface="Arial"/>
                <a:ea typeface="Arial"/>
                <a:cs typeface="Arial"/>
                <a:sym typeface="Arial"/>
              </a:rPr>
              <a:t>H</a:t>
            </a:r>
            <a:r>
              <a:rPr baseline="-25000" lang="en-IN">
                <a:latin typeface="Arial"/>
                <a:ea typeface="Arial"/>
                <a:cs typeface="Arial"/>
                <a:sym typeface="Arial"/>
              </a:rPr>
              <a:t>2, </a:t>
            </a:r>
            <a:r>
              <a:rPr lang="en-IN">
                <a:latin typeface="Arial"/>
                <a:ea typeface="Arial"/>
                <a:cs typeface="Arial"/>
                <a:sym typeface="Arial"/>
              </a:rPr>
              <a:t>N</a:t>
            </a:r>
            <a:r>
              <a:rPr baseline="-25000" lang="en-IN">
                <a:latin typeface="Arial"/>
                <a:ea typeface="Arial"/>
                <a:cs typeface="Arial"/>
                <a:sym typeface="Arial"/>
              </a:rPr>
              <a:t>2</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Image result for example  non polar molecules" id="114" name="Google Shape;114;p17"/>
          <p:cNvPicPr preferRelativeResize="0"/>
          <p:nvPr>
            <p:ph idx="2" type="body"/>
          </p:nvPr>
        </p:nvPicPr>
        <p:blipFill rotWithShape="1">
          <a:blip r:embed="rId3">
            <a:alphaModFix/>
          </a:blip>
          <a:srcRect b="0" l="0" r="0" t="0"/>
          <a:stretch/>
        </p:blipFill>
        <p:spPr>
          <a:xfrm>
            <a:off x="6460886" y="2437537"/>
            <a:ext cx="4611756" cy="2862469"/>
          </a:xfrm>
          <a:prstGeom prst="rect">
            <a:avLst/>
          </a:prstGeom>
          <a:solidFill>
            <a:schemeClr val="lt1"/>
          </a:solid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Hysteresis curve based on domain theory</a:t>
            </a:r>
            <a:endParaRPr/>
          </a:p>
        </p:txBody>
      </p:sp>
      <p:sp>
        <p:nvSpPr>
          <p:cNvPr id="438" name="Google Shape;438;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chemeClr val="dk1"/>
              </a:buClr>
              <a:buSzPts val="1800"/>
              <a:buChar char="•"/>
            </a:pPr>
            <a:r>
              <a:rPr lang="en-IN" sz="1800">
                <a:latin typeface="Times New Roman"/>
                <a:ea typeface="Times New Roman"/>
                <a:cs typeface="Times New Roman"/>
                <a:sym typeface="Times New Roman"/>
              </a:rPr>
              <a:t>When an external field is applied there are two possible ways for the alignment of domains.</a:t>
            </a:r>
            <a:endParaRPr sz="1800">
              <a:latin typeface="Calibri"/>
              <a:ea typeface="Calibri"/>
              <a:cs typeface="Calibri"/>
              <a:sym typeface="Calibri"/>
            </a:endParaRPr>
          </a:p>
          <a:p>
            <a:pPr indent="0" lvl="0" marL="0" rtl="0" algn="just">
              <a:lnSpc>
                <a:spcPct val="150000"/>
              </a:lnSpc>
              <a:spcBef>
                <a:spcPts val="2000"/>
              </a:spcBef>
              <a:spcAft>
                <a:spcPts val="0"/>
              </a:spcAft>
              <a:buClr>
                <a:schemeClr val="dk1"/>
              </a:buClr>
              <a:buSzPts val="1800"/>
              <a:buNone/>
            </a:pPr>
            <a:r>
              <a:rPr lang="en-IN" sz="1800">
                <a:latin typeface="Times New Roman"/>
                <a:ea typeface="Times New Roman"/>
                <a:cs typeface="Times New Roman"/>
                <a:sym typeface="Times New Roman"/>
              </a:rPr>
              <a:t>(i) </a:t>
            </a:r>
            <a:r>
              <a:rPr b="1" lang="en-IN" sz="1800" u="sng">
                <a:latin typeface="Times New Roman"/>
                <a:ea typeface="Times New Roman"/>
                <a:cs typeface="Times New Roman"/>
                <a:sym typeface="Times New Roman"/>
              </a:rPr>
              <a:t>By motion of domain walls</a:t>
            </a:r>
            <a:r>
              <a:rPr b="1" lang="en-IN" sz="1800">
                <a:latin typeface="Times New Roman"/>
                <a:ea typeface="Times New Roman"/>
                <a:cs typeface="Times New Roman"/>
                <a:sym typeface="Times New Roman"/>
              </a:rPr>
              <a:t>:</a:t>
            </a:r>
            <a:r>
              <a:rPr lang="en-IN" sz="1800">
                <a:latin typeface="Times New Roman"/>
                <a:ea typeface="Times New Roman"/>
                <a:cs typeface="Times New Roman"/>
                <a:sym typeface="Times New Roman"/>
              </a:rPr>
              <a:t> The volume of domains that are favorably oriented with respect to the magnetizing field increases at the cost of those that are unfavorably oriented. Shown in fig (b).</a:t>
            </a:r>
            <a:endParaRPr sz="1800">
              <a:latin typeface="Calibri"/>
              <a:ea typeface="Calibri"/>
              <a:cs typeface="Calibri"/>
              <a:sym typeface="Calibri"/>
            </a:endParaRPr>
          </a:p>
          <a:p>
            <a:pPr indent="0" lvl="0" marL="0" rtl="0" algn="just">
              <a:lnSpc>
                <a:spcPct val="150000"/>
              </a:lnSpc>
              <a:spcBef>
                <a:spcPts val="1000"/>
              </a:spcBef>
              <a:spcAft>
                <a:spcPts val="0"/>
              </a:spcAft>
              <a:buClr>
                <a:schemeClr val="dk1"/>
              </a:buClr>
              <a:buSzPts val="1800"/>
              <a:buNone/>
            </a:pPr>
            <a:r>
              <a:rPr lang="en-IN" sz="1800">
                <a:latin typeface="Times New Roman"/>
                <a:ea typeface="Times New Roman"/>
                <a:cs typeface="Times New Roman"/>
                <a:sym typeface="Times New Roman"/>
              </a:rPr>
              <a:t>(ii) </a:t>
            </a:r>
            <a:r>
              <a:rPr b="1" lang="en-IN" sz="1800" u="sng">
                <a:latin typeface="Times New Roman"/>
                <a:ea typeface="Times New Roman"/>
                <a:cs typeface="Times New Roman"/>
                <a:sym typeface="Times New Roman"/>
              </a:rPr>
              <a:t>By rotation of domains</a:t>
            </a:r>
            <a:r>
              <a:rPr lang="en-IN" sz="1800">
                <a:latin typeface="Times New Roman"/>
                <a:ea typeface="Times New Roman"/>
                <a:cs typeface="Times New Roman"/>
                <a:sym typeface="Times New Roman"/>
              </a:rPr>
              <a:t>: when the applied magnetic field is strong, rotation of the direction of magnetization occurs in the direction of the field. Shown in fig (c).</a:t>
            </a:r>
            <a:endParaRPr sz="18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pic>
        <p:nvPicPr>
          <p:cNvPr id="439" name="Google Shape;439;p62"/>
          <p:cNvPicPr preferRelativeResize="0"/>
          <p:nvPr>
            <p:ph idx="2" type="body"/>
          </p:nvPr>
        </p:nvPicPr>
        <p:blipFill rotWithShape="1">
          <a:blip r:embed="rId3">
            <a:alphaModFix/>
          </a:blip>
          <a:srcRect b="0" l="0" r="0" t="0"/>
          <a:stretch/>
        </p:blipFill>
        <p:spPr>
          <a:xfrm>
            <a:off x="6172200" y="2979195"/>
            <a:ext cx="5181600" cy="204419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3"/>
          <p:cNvSpPr txBox="1"/>
          <p:nvPr>
            <p:ph type="title"/>
          </p:nvPr>
        </p:nvSpPr>
        <p:spPr>
          <a:xfrm>
            <a:off x="838200" y="325369"/>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Hysteresis curve based on domain theory</a:t>
            </a:r>
            <a:endParaRPr/>
          </a:p>
        </p:txBody>
      </p:sp>
      <p:sp>
        <p:nvSpPr>
          <p:cNvPr id="445" name="Google Shape;445;p63"/>
          <p:cNvSpPr txBox="1"/>
          <p:nvPr>
            <p:ph idx="1" type="body"/>
          </p:nvPr>
        </p:nvSpPr>
        <p:spPr>
          <a:xfrm>
            <a:off x="838200" y="1825624"/>
            <a:ext cx="10515600" cy="47070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 Hysteresis: The hysteresis of ferromagnetic materials refers to the lag of magnetization behind the magnetising field.</a:t>
            </a:r>
            <a:endParaRPr/>
          </a:p>
          <a:p>
            <a:pPr indent="-228600" lvl="0" marL="228600" rtl="0" algn="l">
              <a:lnSpc>
                <a:spcPct val="90000"/>
              </a:lnSpc>
              <a:spcBef>
                <a:spcPts val="1000"/>
              </a:spcBef>
              <a:spcAft>
                <a:spcPts val="0"/>
              </a:spcAft>
              <a:buClr>
                <a:schemeClr val="dk1"/>
              </a:buClr>
              <a:buSzPts val="2800"/>
              <a:buChar char="•"/>
            </a:pPr>
            <a:r>
              <a:rPr lang="en-IN"/>
              <a:t>In the absence of a magnetic field, the domains in the material are randomly oriented and the resultant magnetic moment is zero.</a:t>
            </a:r>
            <a:endParaRPr/>
          </a:p>
          <a:p>
            <a:pPr indent="-228600" lvl="0" marL="228600" rtl="0" algn="l">
              <a:lnSpc>
                <a:spcPct val="90000"/>
              </a:lnSpc>
              <a:spcBef>
                <a:spcPts val="1000"/>
              </a:spcBef>
              <a:spcAft>
                <a:spcPts val="0"/>
              </a:spcAft>
              <a:buClr>
                <a:schemeClr val="dk1"/>
              </a:buClr>
              <a:buSzPts val="2800"/>
              <a:buChar char="•"/>
            </a:pPr>
            <a:r>
              <a:rPr lang="en-IN"/>
              <a:t>When an external magnetic field is applied, the domains get oriented in the direction of the external field.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46" name="Google Shape;446;p63"/>
          <p:cNvPicPr preferRelativeResize="0"/>
          <p:nvPr/>
        </p:nvPicPr>
        <p:blipFill rotWithShape="1">
          <a:blip r:embed="rId3">
            <a:alphaModFix/>
          </a:blip>
          <a:srcRect b="0" l="0" r="0" t="0"/>
          <a:stretch/>
        </p:blipFill>
        <p:spPr>
          <a:xfrm>
            <a:off x="4202371" y="4522863"/>
            <a:ext cx="3762186" cy="200976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Hysteresis curve based on domain theory</a:t>
            </a:r>
            <a:endParaRPr/>
          </a:p>
        </p:txBody>
      </p:sp>
      <p:sp>
        <p:nvSpPr>
          <p:cNvPr id="452" name="Google Shape;452;p6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a:t>As the external magnetic  field (H) is increased, the magnetization of the material proceeds along path 1 from o to a.</a:t>
            </a:r>
            <a:endParaRPr/>
          </a:p>
          <a:p>
            <a:pPr indent="-228600" lvl="0" marL="228600" rtl="0" algn="l">
              <a:lnSpc>
                <a:spcPct val="90000"/>
              </a:lnSpc>
              <a:spcBef>
                <a:spcPts val="1000"/>
              </a:spcBef>
              <a:spcAft>
                <a:spcPts val="0"/>
              </a:spcAft>
              <a:buClr>
                <a:schemeClr val="dk1"/>
              </a:buClr>
              <a:buSzPct val="100000"/>
              <a:buChar char="•"/>
            </a:pPr>
            <a:r>
              <a:rPr lang="en-IN"/>
              <a:t>Point ‘a’ indicates saturation of magnetization i.e. all the domains are oriented in the direction of the external magnetic field.</a:t>
            </a:r>
            <a:endParaRPr/>
          </a:p>
          <a:p>
            <a:pPr indent="-228600" lvl="0" marL="228600" rtl="0" algn="l">
              <a:lnSpc>
                <a:spcPct val="90000"/>
              </a:lnSpc>
              <a:spcBef>
                <a:spcPts val="1000"/>
              </a:spcBef>
              <a:spcAft>
                <a:spcPts val="0"/>
              </a:spcAft>
              <a:buClr>
                <a:schemeClr val="dk1"/>
              </a:buClr>
              <a:buSzPct val="100000"/>
              <a:buChar char="•"/>
            </a:pPr>
            <a:r>
              <a:rPr lang="en-IN"/>
              <a:t>When the external  magnetic field is reduced back to zero, the magnetization curve takes path 2 i.e. from ‘a’ to ‘b’.</a:t>
            </a:r>
            <a:endParaRPr/>
          </a:p>
        </p:txBody>
      </p:sp>
      <p:pic>
        <p:nvPicPr>
          <p:cNvPr id="453" name="Google Shape;453;p64"/>
          <p:cNvPicPr preferRelativeResize="0"/>
          <p:nvPr>
            <p:ph idx="2" type="body"/>
          </p:nvPr>
        </p:nvPicPr>
        <p:blipFill rotWithShape="1">
          <a:blip r:embed="rId3">
            <a:alphaModFix/>
          </a:blip>
          <a:srcRect b="0" l="0" r="0" t="0"/>
          <a:stretch/>
        </p:blipFill>
        <p:spPr>
          <a:xfrm>
            <a:off x="6172200" y="2365667"/>
            <a:ext cx="5181600" cy="335076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Hysteresis curve based on domain theory</a:t>
            </a:r>
            <a:endParaRPr/>
          </a:p>
        </p:txBody>
      </p:sp>
      <p:sp>
        <p:nvSpPr>
          <p:cNvPr id="459" name="Google Shape;459;p65"/>
          <p:cNvSpPr txBox="1"/>
          <p:nvPr>
            <p:ph idx="1" type="body"/>
          </p:nvPr>
        </p:nvSpPr>
        <p:spPr>
          <a:xfrm>
            <a:off x="838200" y="1825625"/>
            <a:ext cx="5334000" cy="478721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IN"/>
              <a:t>The original path 1 is not traced because of irreversible processes occurring in the course of demagnetization.</a:t>
            </a:r>
            <a:endParaRPr/>
          </a:p>
          <a:p>
            <a:pPr indent="-228600" lvl="0" marL="228600" rtl="0" algn="l">
              <a:lnSpc>
                <a:spcPct val="90000"/>
              </a:lnSpc>
              <a:spcBef>
                <a:spcPts val="1000"/>
              </a:spcBef>
              <a:spcAft>
                <a:spcPts val="0"/>
              </a:spcAft>
              <a:buClr>
                <a:schemeClr val="dk1"/>
              </a:buClr>
              <a:buSzPct val="100000"/>
              <a:buChar char="•"/>
            </a:pPr>
            <a:r>
              <a:rPr lang="en-IN"/>
              <a:t>Defects such as impurity atoms, dislocations and nonmagnetic inclusions present in the material effect the motion of domain walls.</a:t>
            </a:r>
            <a:endParaRPr/>
          </a:p>
          <a:p>
            <a:pPr indent="-228600" lvl="0" marL="228600" rtl="0" algn="l">
              <a:lnSpc>
                <a:spcPct val="90000"/>
              </a:lnSpc>
              <a:spcBef>
                <a:spcPts val="1000"/>
              </a:spcBef>
              <a:spcAft>
                <a:spcPts val="0"/>
              </a:spcAft>
              <a:buClr>
                <a:schemeClr val="dk1"/>
              </a:buClr>
              <a:buSzPct val="100000"/>
              <a:buChar char="•"/>
            </a:pPr>
            <a:r>
              <a:rPr lang="en-IN"/>
              <a:t>Domains retain their original orientation even when H =0, leading to remnant induction B</a:t>
            </a:r>
            <a:r>
              <a:rPr baseline="-25000" lang="en-IN"/>
              <a:t>r</a:t>
            </a:r>
            <a:r>
              <a:rPr lang="en-IN"/>
              <a:t> (Point ‘b’).</a:t>
            </a:r>
            <a:endParaRPr/>
          </a:p>
        </p:txBody>
      </p:sp>
      <p:pic>
        <p:nvPicPr>
          <p:cNvPr id="460" name="Google Shape;460;p65"/>
          <p:cNvPicPr preferRelativeResize="0"/>
          <p:nvPr>
            <p:ph idx="2" type="body"/>
          </p:nvPr>
        </p:nvPicPr>
        <p:blipFill rotWithShape="1">
          <a:blip r:embed="rId3">
            <a:alphaModFix/>
          </a:blip>
          <a:srcRect b="0" l="0" r="0" t="0"/>
          <a:stretch/>
        </p:blipFill>
        <p:spPr>
          <a:xfrm>
            <a:off x="6172200" y="2365667"/>
            <a:ext cx="5181600" cy="335076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Hysteresis curve based on domain theory</a:t>
            </a:r>
            <a:endParaRPr/>
          </a:p>
        </p:txBody>
      </p:sp>
      <p:sp>
        <p:nvSpPr>
          <p:cNvPr id="466" name="Google Shape;466;p66"/>
          <p:cNvSpPr txBox="1"/>
          <p:nvPr>
            <p:ph idx="1" type="body"/>
          </p:nvPr>
        </p:nvSpPr>
        <p:spPr>
          <a:xfrm>
            <a:off x="838200" y="1825625"/>
            <a:ext cx="5334000" cy="478721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IN" sz="2400"/>
              <a:t>Elimination of the remanent magnetization(point ‘c’) requires the applied field H (=H</a:t>
            </a:r>
            <a:r>
              <a:rPr baseline="-25000" lang="en-IN" sz="2400"/>
              <a:t>c</a:t>
            </a:r>
            <a:r>
              <a:rPr lang="en-IN" sz="2400"/>
              <a:t>) in opposite direction.</a:t>
            </a:r>
            <a:endParaRPr/>
          </a:p>
          <a:p>
            <a:pPr indent="-228600" lvl="0" marL="228600" rtl="0" algn="l">
              <a:lnSpc>
                <a:spcPct val="90000"/>
              </a:lnSpc>
              <a:spcBef>
                <a:spcPts val="1000"/>
              </a:spcBef>
              <a:spcAft>
                <a:spcPts val="0"/>
              </a:spcAft>
              <a:buClr>
                <a:schemeClr val="dk1"/>
              </a:buClr>
              <a:buSzPts val="2400"/>
              <a:buChar char="•"/>
            </a:pPr>
            <a:r>
              <a:rPr lang="en-IN" sz="2400"/>
              <a:t>The amount of energy spent to reduce the magnetization (B) to zero is called “coercivity”</a:t>
            </a:r>
            <a:endParaRPr sz="2400"/>
          </a:p>
          <a:p>
            <a:pPr indent="-228600" lvl="0" marL="228600" rtl="0" algn="l">
              <a:lnSpc>
                <a:spcPct val="90000"/>
              </a:lnSpc>
              <a:spcBef>
                <a:spcPts val="1000"/>
              </a:spcBef>
              <a:spcAft>
                <a:spcPts val="0"/>
              </a:spcAft>
              <a:buClr>
                <a:schemeClr val="dk1"/>
              </a:buClr>
              <a:buSzPts val="2400"/>
              <a:buChar char="•"/>
            </a:pPr>
            <a:r>
              <a:rPr lang="en-IN" sz="2400"/>
              <a:t>Point ‘d’ indicates the saturation in the opposite direction.</a:t>
            </a:r>
            <a:endParaRPr/>
          </a:p>
          <a:p>
            <a:pPr indent="-228600" lvl="0" marL="228600" rtl="0" algn="l">
              <a:lnSpc>
                <a:spcPct val="90000"/>
              </a:lnSpc>
              <a:spcBef>
                <a:spcPts val="1000"/>
              </a:spcBef>
              <a:spcAft>
                <a:spcPts val="0"/>
              </a:spcAft>
              <a:buClr>
                <a:schemeClr val="dk1"/>
              </a:buClr>
              <a:buSzPts val="2400"/>
              <a:buChar char="•"/>
            </a:pPr>
            <a:r>
              <a:rPr lang="en-IN" sz="2400"/>
              <a:t>Hysteresis loss: It is the loss of energy </a:t>
            </a:r>
            <a:r>
              <a:rPr lang="en-IN" sz="2400">
                <a:latin typeface="Times New Roman"/>
                <a:ea typeface="Times New Roman"/>
                <a:cs typeface="Times New Roman"/>
                <a:sym typeface="Times New Roman"/>
              </a:rPr>
              <a:t>in taking a ferromagnetic body through a complete cycle of magnetization and this loss is represented by the area enclosed by the hysteresis loop</a:t>
            </a:r>
            <a:r>
              <a:rPr lang="en-IN" sz="1800">
                <a:latin typeface="Times New Roman"/>
                <a:ea typeface="Times New Roman"/>
                <a:cs typeface="Times New Roman"/>
                <a:sym typeface="Times New Roman"/>
              </a:rPr>
              <a:t>.</a:t>
            </a:r>
            <a:endParaRPr sz="18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pic>
        <p:nvPicPr>
          <p:cNvPr id="467" name="Google Shape;467;p66"/>
          <p:cNvPicPr preferRelativeResize="0"/>
          <p:nvPr>
            <p:ph idx="2" type="body"/>
          </p:nvPr>
        </p:nvPicPr>
        <p:blipFill rotWithShape="1">
          <a:blip r:embed="rId3">
            <a:alphaModFix/>
          </a:blip>
          <a:srcRect b="0" l="0" r="0" t="0"/>
          <a:stretch/>
        </p:blipFill>
        <p:spPr>
          <a:xfrm>
            <a:off x="6172200" y="2365667"/>
            <a:ext cx="5181600" cy="335076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Soft  and hard magnetic material</a:t>
            </a:r>
            <a:endParaRPr/>
          </a:p>
        </p:txBody>
      </p:sp>
      <p:sp>
        <p:nvSpPr>
          <p:cNvPr id="473" name="Google Shape;473;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The process of magnetization of a Ferro or Ferri magnetic material consist of  moving domains walls so that favorably oriented domains grow. If the domain walls are easy to move and coercive field is low and the material is easy to magnetize. Such a material is called soft magnetic material.</a:t>
            </a:r>
            <a:endParaRPr/>
          </a:p>
          <a:p>
            <a:pPr indent="-228600" lvl="0" marL="228600" rtl="0" algn="l">
              <a:lnSpc>
                <a:spcPct val="90000"/>
              </a:lnSpc>
              <a:spcBef>
                <a:spcPts val="1000"/>
              </a:spcBef>
              <a:spcAft>
                <a:spcPts val="0"/>
              </a:spcAft>
              <a:buClr>
                <a:schemeClr val="dk1"/>
              </a:buClr>
              <a:buSzPts val="2400"/>
              <a:buChar char="•"/>
            </a:pPr>
            <a:r>
              <a:rPr lang="en-IN" sz="2400"/>
              <a:t>If it is difficult to move the domain walls, the coercive field is large then the material is magnetically hard .These are called hard magnetic material.</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74" name="Google Shape;474;p67"/>
          <p:cNvPicPr preferRelativeResize="0"/>
          <p:nvPr/>
        </p:nvPicPr>
        <p:blipFill rotWithShape="1">
          <a:blip r:embed="rId3">
            <a:alphaModFix/>
          </a:blip>
          <a:srcRect b="0" l="0" r="0" t="0"/>
          <a:stretch/>
        </p:blipFill>
        <p:spPr>
          <a:xfrm>
            <a:off x="4081670" y="4002157"/>
            <a:ext cx="4286042" cy="249071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8"/>
          <p:cNvSpPr txBox="1"/>
          <p:nvPr>
            <p:ph type="title"/>
          </p:nvPr>
        </p:nvSpPr>
        <p:spPr>
          <a:xfrm>
            <a:off x="838200" y="365126"/>
            <a:ext cx="10515600" cy="106978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IN" sz="3600">
                <a:solidFill>
                  <a:schemeClr val="lt1"/>
                </a:solidFill>
              </a:rPr>
              <a:t>Soft and Hard magnetic materials</a:t>
            </a:r>
            <a:endParaRPr/>
          </a:p>
        </p:txBody>
      </p:sp>
      <p:graphicFrame>
        <p:nvGraphicFramePr>
          <p:cNvPr id="480" name="Google Shape;480;p68"/>
          <p:cNvGraphicFramePr/>
          <p:nvPr/>
        </p:nvGraphicFramePr>
        <p:xfrm>
          <a:off x="1575582" y="1434906"/>
          <a:ext cx="3000000" cy="3000000"/>
        </p:xfrm>
        <a:graphic>
          <a:graphicData uri="http://schemas.openxmlformats.org/drawingml/2006/table">
            <a:tbl>
              <a:tblPr bandRow="1" firstCol="1" firstRow="1">
                <a:noFill/>
                <a:tableStyleId>{DB6E866B-0834-4B67-AB31-954149FC6BC9}</a:tableStyleId>
              </a:tblPr>
              <a:tblGrid>
                <a:gridCol w="4361275"/>
                <a:gridCol w="4571725"/>
              </a:tblGrid>
              <a:tr h="491550">
                <a:tc>
                  <a:txBody>
                    <a:bodyPr/>
                    <a:lstStyle/>
                    <a:p>
                      <a:pPr indent="0" lvl="0" marL="0" marR="0" rtl="0" algn="ctr">
                        <a:lnSpc>
                          <a:spcPct val="150000"/>
                        </a:lnSpc>
                        <a:spcBef>
                          <a:spcPts val="0"/>
                        </a:spcBef>
                        <a:spcAft>
                          <a:spcPts val="0"/>
                        </a:spcAft>
                        <a:buNone/>
                      </a:pPr>
                      <a:r>
                        <a:rPr b="1" lang="en-IN" sz="1800" u="none" cap="none" strike="noStrike">
                          <a:solidFill>
                            <a:schemeClr val="dk1"/>
                          </a:solidFill>
                        </a:rPr>
                        <a:t>Soft magnetic materials</a:t>
                      </a:r>
                      <a:endParaRPr b="1" sz="18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0" lvl="0" marL="0" marR="0" rtl="0" algn="ctr">
                        <a:lnSpc>
                          <a:spcPct val="150000"/>
                        </a:lnSpc>
                        <a:spcBef>
                          <a:spcPts val="0"/>
                        </a:spcBef>
                        <a:spcAft>
                          <a:spcPts val="0"/>
                        </a:spcAft>
                        <a:buNone/>
                      </a:pPr>
                      <a:r>
                        <a:rPr b="1" lang="en-IN" sz="1800" u="none" cap="none" strike="noStrike">
                          <a:solidFill>
                            <a:schemeClr val="dk1"/>
                          </a:solidFill>
                        </a:rPr>
                        <a:t>Hard magnetic materials</a:t>
                      </a:r>
                      <a:endParaRPr b="1" sz="1800" u="none" cap="none" strike="noStrike">
                        <a:solidFill>
                          <a:schemeClr val="dk1"/>
                        </a:solidFill>
                        <a:latin typeface="Calibri"/>
                        <a:ea typeface="Calibri"/>
                        <a:cs typeface="Calibri"/>
                        <a:sym typeface="Calibri"/>
                      </a:endParaRPr>
                    </a:p>
                  </a:txBody>
                  <a:tcPr marT="0" marB="0" marR="68575" marL="68575">
                    <a:solidFill>
                      <a:schemeClr val="lt1"/>
                    </a:solidFill>
                  </a:tcPr>
                </a:tc>
              </a:tr>
              <a:tr h="1133075">
                <a:tc>
                  <a:txBody>
                    <a:bodyPr/>
                    <a:lstStyle/>
                    <a:p>
                      <a:pPr indent="-285750" lvl="0" marL="285750" marR="0" rtl="0" algn="just">
                        <a:lnSpc>
                          <a:spcPct val="115000"/>
                        </a:lnSpc>
                        <a:spcBef>
                          <a:spcPts val="0"/>
                        </a:spcBef>
                        <a:spcAft>
                          <a:spcPts val="0"/>
                        </a:spcAft>
                        <a:buClr>
                          <a:schemeClr val="dk1"/>
                        </a:buClr>
                        <a:buSzPts val="2000"/>
                        <a:buFont typeface="Arial"/>
                        <a:buChar char="•"/>
                      </a:pPr>
                      <a:r>
                        <a:rPr b="0" lang="en-IN" sz="2000" u="none" cap="none" strike="noStrike">
                          <a:solidFill>
                            <a:schemeClr val="dk1"/>
                          </a:solidFill>
                        </a:rPr>
                        <a:t>Soft magnetic materials have low hysteresis  loss due to small hysteresis loop area</a:t>
                      </a:r>
                      <a:endParaRPr b="0" sz="20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285750" lvl="0" marL="285750" marR="0" rtl="0" algn="l">
                        <a:lnSpc>
                          <a:spcPct val="115000"/>
                        </a:lnSpc>
                        <a:spcBef>
                          <a:spcPts val="0"/>
                        </a:spcBef>
                        <a:spcAft>
                          <a:spcPts val="0"/>
                        </a:spcAft>
                        <a:buClr>
                          <a:schemeClr val="dk1"/>
                        </a:buClr>
                        <a:buSzPts val="2000"/>
                        <a:buFont typeface="Arial"/>
                        <a:buChar char="•"/>
                      </a:pPr>
                      <a:r>
                        <a:rPr b="0" lang="en-IN" sz="2000" u="none" cap="none" strike="noStrike">
                          <a:solidFill>
                            <a:schemeClr val="dk1"/>
                          </a:solidFill>
                        </a:rPr>
                        <a:t>Hard magnetic materials have large hysteresis loss due to large hysteresis  loop area.   </a:t>
                      </a:r>
                      <a:endParaRPr b="0" sz="2000" u="none" cap="none" strike="noStrike">
                        <a:solidFill>
                          <a:schemeClr val="dk1"/>
                        </a:solidFill>
                        <a:latin typeface="Calibri"/>
                        <a:ea typeface="Calibri"/>
                        <a:cs typeface="Calibri"/>
                        <a:sym typeface="Calibri"/>
                      </a:endParaRPr>
                    </a:p>
                  </a:txBody>
                  <a:tcPr marT="0" marB="0" marR="68575" marL="68575">
                    <a:solidFill>
                      <a:schemeClr val="lt1"/>
                    </a:solidFill>
                  </a:tcPr>
                </a:tc>
              </a:tr>
              <a:tr h="1899250">
                <a:tc>
                  <a:txBody>
                    <a:bodyPr/>
                    <a:lstStyle/>
                    <a:p>
                      <a:pPr indent="-285750" lvl="0" marL="285750" marR="0" rtl="0" algn="just">
                        <a:lnSpc>
                          <a:spcPct val="115000"/>
                        </a:lnSpc>
                        <a:spcBef>
                          <a:spcPts val="0"/>
                        </a:spcBef>
                        <a:spcAft>
                          <a:spcPts val="0"/>
                        </a:spcAft>
                        <a:buClr>
                          <a:schemeClr val="dk1"/>
                        </a:buClr>
                        <a:buSzPts val="2000"/>
                        <a:buFont typeface="Arial"/>
                        <a:buChar char="•"/>
                      </a:pPr>
                      <a:r>
                        <a:rPr b="0" lang="en-IN" sz="2000" u="none" cap="none" strike="noStrike">
                          <a:solidFill>
                            <a:schemeClr val="dk1"/>
                          </a:solidFill>
                        </a:rPr>
                        <a:t>In these materials the domain wall movement is relatively easier, even for small changes in the magnetizing field the magnetization changes by large amount</a:t>
                      </a:r>
                      <a:endParaRPr b="0" sz="20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285750" lvl="0" marL="285750" marR="0" rtl="0" algn="l">
                        <a:lnSpc>
                          <a:spcPct val="115000"/>
                        </a:lnSpc>
                        <a:spcBef>
                          <a:spcPts val="0"/>
                        </a:spcBef>
                        <a:spcAft>
                          <a:spcPts val="0"/>
                        </a:spcAft>
                        <a:buClr>
                          <a:schemeClr val="dk1"/>
                        </a:buClr>
                        <a:buSzPts val="2000"/>
                        <a:buFont typeface="Arial"/>
                        <a:buChar char="•"/>
                      </a:pPr>
                      <a:r>
                        <a:rPr b="0" lang="en-IN" sz="2000" u="none" cap="none" strike="noStrike">
                          <a:solidFill>
                            <a:schemeClr val="dk1"/>
                          </a:solidFill>
                        </a:rPr>
                        <a:t>In these materials the domain wall movement is difficult because of presence of impurities and crystal imperfection and it is irreversible in nature.        </a:t>
                      </a:r>
                      <a:endParaRPr b="0" sz="2000" u="none" cap="none" strike="noStrike">
                        <a:solidFill>
                          <a:schemeClr val="dk1"/>
                        </a:solidFill>
                        <a:latin typeface="Calibri"/>
                        <a:ea typeface="Calibri"/>
                        <a:cs typeface="Calibri"/>
                        <a:sym typeface="Calibri"/>
                      </a:endParaRPr>
                    </a:p>
                  </a:txBody>
                  <a:tcPr marT="0" marB="0" marR="68575" marL="68575">
                    <a:solidFill>
                      <a:schemeClr val="lt1"/>
                    </a:solidFill>
                  </a:tcPr>
                </a:tc>
              </a:tr>
              <a:tr h="1899250">
                <a:tc>
                  <a:txBody>
                    <a:bodyPr/>
                    <a:lstStyle/>
                    <a:p>
                      <a:pPr indent="-285750" lvl="0" marL="285750" marR="0" rtl="0" algn="just">
                        <a:lnSpc>
                          <a:spcPct val="115000"/>
                        </a:lnSpc>
                        <a:spcBef>
                          <a:spcPts val="0"/>
                        </a:spcBef>
                        <a:spcAft>
                          <a:spcPts val="0"/>
                        </a:spcAft>
                        <a:buClr>
                          <a:schemeClr val="dk1"/>
                        </a:buClr>
                        <a:buSzPts val="2000"/>
                        <a:buFont typeface="Arial"/>
                        <a:buChar char="•"/>
                      </a:pPr>
                      <a:r>
                        <a:rPr b="0" lang="en-IN" sz="2000" u="none" cap="none" strike="noStrike">
                          <a:solidFill>
                            <a:schemeClr val="dk1"/>
                          </a:solidFill>
                        </a:rPr>
                        <a:t>The coercivity and retentivity are small. Hence these materials can be easily magnetized and demagnetized.      </a:t>
                      </a:r>
                      <a:endParaRPr b="0" sz="20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285750" lvl="0" marL="285750" marR="0" rtl="0" algn="l">
                        <a:lnSpc>
                          <a:spcPct val="115000"/>
                        </a:lnSpc>
                        <a:spcBef>
                          <a:spcPts val="0"/>
                        </a:spcBef>
                        <a:spcAft>
                          <a:spcPts val="0"/>
                        </a:spcAft>
                        <a:buClr>
                          <a:schemeClr val="dk1"/>
                        </a:buClr>
                        <a:buSzPts val="2000"/>
                        <a:buFont typeface="Arial"/>
                        <a:buChar char="•"/>
                      </a:pPr>
                      <a:r>
                        <a:rPr b="0" lang="en-IN" sz="2000" u="none" cap="none" strike="noStrike">
                          <a:solidFill>
                            <a:schemeClr val="dk1"/>
                          </a:solidFill>
                        </a:rPr>
                        <a:t>The coercivity and retentivity are large. Hence these materials cannot be easily magnetized and demagnetized   </a:t>
                      </a:r>
                      <a:endParaRPr/>
                    </a:p>
                    <a:p>
                      <a:pPr indent="0" lvl="0" marL="0" marR="0" rtl="0" algn="l">
                        <a:lnSpc>
                          <a:spcPct val="115000"/>
                        </a:lnSpc>
                        <a:spcBef>
                          <a:spcPts val="0"/>
                        </a:spcBef>
                        <a:spcAft>
                          <a:spcPts val="0"/>
                        </a:spcAft>
                        <a:buNone/>
                      </a:pPr>
                      <a:r>
                        <a:rPr b="0" lang="en-IN" sz="2000" u="none" cap="none" strike="noStrike">
                          <a:solidFill>
                            <a:schemeClr val="dk1"/>
                          </a:solidFill>
                        </a:rPr>
                        <a:t> </a:t>
                      </a:r>
                      <a:endParaRPr b="0" sz="2000" u="none" cap="none" strike="noStrike">
                        <a:solidFill>
                          <a:schemeClr val="dk1"/>
                        </a:solidFill>
                        <a:latin typeface="Calibri"/>
                        <a:ea typeface="Calibri"/>
                        <a:cs typeface="Calibri"/>
                        <a:sym typeface="Calibri"/>
                      </a:endParaRPr>
                    </a:p>
                  </a:txBody>
                  <a:tcPr marT="0" marB="0" marR="68575" marL="68575">
                    <a:solidFill>
                      <a:schemeClr val="lt1"/>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type="title"/>
          </p:nvPr>
        </p:nvSpPr>
        <p:spPr>
          <a:xfrm>
            <a:off x="838200" y="365126"/>
            <a:ext cx="10515600" cy="872832"/>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IN" sz="3600">
                <a:solidFill>
                  <a:schemeClr val="lt1"/>
                </a:solidFill>
              </a:rPr>
              <a:t>Soft and Hard magnetic materials</a:t>
            </a:r>
            <a:endParaRPr/>
          </a:p>
        </p:txBody>
      </p:sp>
      <p:graphicFrame>
        <p:nvGraphicFramePr>
          <p:cNvPr id="486" name="Google Shape;486;p69"/>
          <p:cNvGraphicFramePr/>
          <p:nvPr/>
        </p:nvGraphicFramePr>
        <p:xfrm>
          <a:off x="2138289" y="1431235"/>
          <a:ext cx="3000000" cy="3000000"/>
        </p:xfrm>
        <a:graphic>
          <a:graphicData uri="http://schemas.openxmlformats.org/drawingml/2006/table">
            <a:tbl>
              <a:tblPr bandRow="1" firstCol="1" firstRow="1">
                <a:noFill/>
                <a:tableStyleId>{DB6E866B-0834-4B67-AB31-954149FC6BC9}</a:tableStyleId>
              </a:tblPr>
              <a:tblGrid>
                <a:gridCol w="3804950"/>
                <a:gridCol w="3988550"/>
              </a:tblGrid>
              <a:tr h="2045375">
                <a:tc>
                  <a:txBody>
                    <a:bodyPr/>
                    <a:lstStyle/>
                    <a:p>
                      <a:pPr indent="0" lvl="0" marL="0" marR="0" rtl="0" algn="just">
                        <a:lnSpc>
                          <a:spcPct val="115000"/>
                        </a:lnSpc>
                        <a:spcBef>
                          <a:spcPts val="0"/>
                        </a:spcBef>
                        <a:spcAft>
                          <a:spcPts val="0"/>
                        </a:spcAft>
                        <a:buClr>
                          <a:schemeClr val="dk1"/>
                        </a:buClr>
                        <a:buSzPts val="1800"/>
                        <a:buFont typeface="Arial"/>
                        <a:buNone/>
                      </a:pPr>
                      <a:r>
                        <a:rPr b="0" lang="en-IN" sz="1800" u="none" cap="none" strike="noStrike">
                          <a:solidFill>
                            <a:schemeClr val="dk1"/>
                          </a:solidFill>
                        </a:rPr>
                        <a:t>             </a:t>
                      </a:r>
                      <a:r>
                        <a:rPr b="1" lang="en-IN" sz="1800" u="none" cap="none" strike="noStrike">
                          <a:solidFill>
                            <a:schemeClr val="dk1"/>
                          </a:solidFill>
                        </a:rPr>
                        <a:t>Soft magnetic materials</a:t>
                      </a:r>
                      <a:endParaRPr/>
                    </a:p>
                    <a:p>
                      <a:pPr indent="-57150" lvl="0" marL="171450" marR="0" rtl="0" algn="just">
                        <a:lnSpc>
                          <a:spcPct val="115000"/>
                        </a:lnSpc>
                        <a:spcBef>
                          <a:spcPts val="0"/>
                        </a:spcBef>
                        <a:spcAft>
                          <a:spcPts val="0"/>
                        </a:spcAft>
                        <a:buClr>
                          <a:schemeClr val="dk1"/>
                        </a:buClr>
                        <a:buSzPts val="1800"/>
                        <a:buFont typeface="Arial"/>
                        <a:buNone/>
                      </a:pPr>
                      <a:r>
                        <a:t/>
                      </a:r>
                      <a:endParaRPr b="0" sz="1800" u="none" cap="none" strike="noStrike">
                        <a:solidFill>
                          <a:schemeClr val="dk1"/>
                        </a:solidFill>
                      </a:endParaRPr>
                    </a:p>
                    <a:p>
                      <a:pPr indent="-171450" lvl="0" marL="171450" marR="0" rtl="0" algn="just">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These materials are free from irregularities; the magneto static energy is small.</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0" lvl="0" marL="0" marR="0" rtl="0" algn="l">
                        <a:lnSpc>
                          <a:spcPct val="115000"/>
                        </a:lnSpc>
                        <a:spcBef>
                          <a:spcPts val="0"/>
                        </a:spcBef>
                        <a:spcAft>
                          <a:spcPts val="0"/>
                        </a:spcAft>
                        <a:buClr>
                          <a:schemeClr val="dk1"/>
                        </a:buClr>
                        <a:buSzPts val="1800"/>
                        <a:buFont typeface="Arial"/>
                        <a:buNone/>
                      </a:pPr>
                      <a:r>
                        <a:rPr b="0" lang="en-IN" sz="1800" u="none" cap="none" strike="noStrike">
                          <a:solidFill>
                            <a:schemeClr val="dk1"/>
                          </a:solidFill>
                        </a:rPr>
                        <a:t>            </a:t>
                      </a:r>
                      <a:r>
                        <a:rPr b="1" lang="en-IN" sz="1800" u="none" cap="none" strike="noStrike">
                          <a:solidFill>
                            <a:schemeClr val="dk1"/>
                          </a:solidFill>
                        </a:rPr>
                        <a:t>Hard magnetic materials</a:t>
                      </a:r>
                      <a:endParaRPr/>
                    </a:p>
                    <a:p>
                      <a:pPr indent="-57150" lvl="0" marL="171450" marR="0" rtl="0" algn="l">
                        <a:lnSpc>
                          <a:spcPct val="115000"/>
                        </a:lnSpc>
                        <a:spcBef>
                          <a:spcPts val="0"/>
                        </a:spcBef>
                        <a:spcAft>
                          <a:spcPts val="0"/>
                        </a:spcAft>
                        <a:buClr>
                          <a:schemeClr val="dk1"/>
                        </a:buClr>
                        <a:buSzPts val="1800"/>
                        <a:buFont typeface="Arial"/>
                        <a:buNone/>
                      </a:pPr>
                      <a:r>
                        <a:t/>
                      </a:r>
                      <a:endParaRPr b="0" sz="1800" u="none" cap="none" strike="noStrike">
                        <a:solidFill>
                          <a:schemeClr val="dk1"/>
                        </a:solidFill>
                      </a:endParaRPr>
                    </a:p>
                    <a:p>
                      <a:pPr indent="-171450" lvl="0" marL="171450" marR="0" rtl="0" algn="l">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In these materials, because of the presence of impurities and crystal imperfection the mechanical strain is more. Hence magneto static energy is large.</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r>
              <a:tr h="572025">
                <a:tc>
                  <a:txBody>
                    <a:bodyPr/>
                    <a:lstStyle/>
                    <a:p>
                      <a:pPr indent="-171450" lvl="0" marL="171450" marR="0" rtl="0" algn="just">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These materials have large values of susceptibility and permeability.</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171450" lvl="0" marL="171450" marR="0" rtl="0" algn="l">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These materials have small values of susceptibility and permeability</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r>
              <a:tr h="866700">
                <a:tc>
                  <a:txBody>
                    <a:bodyPr/>
                    <a:lstStyle/>
                    <a:p>
                      <a:pPr indent="-171450" lvl="0" marL="171450" marR="0" rtl="0" algn="just">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These are used to make electronic magnets.</a:t>
                      </a:r>
                      <a:endParaRPr/>
                    </a:p>
                    <a:p>
                      <a:pPr indent="0" lvl="0" marL="0" marR="0" rtl="0" algn="just">
                        <a:lnSpc>
                          <a:spcPct val="115000"/>
                        </a:lnSpc>
                        <a:spcBef>
                          <a:spcPts val="0"/>
                        </a:spcBef>
                        <a:spcAft>
                          <a:spcPts val="0"/>
                        </a:spcAft>
                        <a:buNone/>
                      </a:pPr>
                      <a:r>
                        <a:rPr b="0" lang="en-IN" sz="1800" u="none" cap="none" strike="noStrike">
                          <a:solidFill>
                            <a:schemeClr val="dk1"/>
                          </a:solidFill>
                        </a:rPr>
                        <a:t> </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171450" lvl="0" marL="171450" marR="0" rtl="0" algn="l">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These are used to make permanent magnets</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r>
              <a:tr h="1777025">
                <a:tc>
                  <a:txBody>
                    <a:bodyPr/>
                    <a:lstStyle/>
                    <a:p>
                      <a:pPr indent="-171450" lvl="0" marL="171450" marR="0" rtl="0" algn="just">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Applications: Mainly used in electromagnetic machinery and transformer cores. </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c>
                  <a:txBody>
                    <a:bodyPr/>
                    <a:lstStyle/>
                    <a:p>
                      <a:pPr indent="-171450" lvl="0" marL="171450" marR="0" rtl="0" algn="l">
                        <a:lnSpc>
                          <a:spcPct val="115000"/>
                        </a:lnSpc>
                        <a:spcBef>
                          <a:spcPts val="0"/>
                        </a:spcBef>
                        <a:spcAft>
                          <a:spcPts val="0"/>
                        </a:spcAft>
                        <a:buClr>
                          <a:schemeClr val="dk1"/>
                        </a:buClr>
                        <a:buSzPts val="1800"/>
                        <a:buFont typeface="Arial"/>
                        <a:buChar char="•"/>
                      </a:pPr>
                      <a:r>
                        <a:rPr b="0" lang="en-IN" sz="1800" u="none" cap="none" strike="noStrike">
                          <a:solidFill>
                            <a:schemeClr val="dk1"/>
                          </a:solidFill>
                        </a:rPr>
                        <a:t>Applications: For production of permanent magnets used in magnetic detectors, microphones flux meters and loud speakers.</a:t>
                      </a:r>
                      <a:endParaRPr/>
                    </a:p>
                    <a:p>
                      <a:pPr indent="0" lvl="0" marL="0" marR="0" rtl="0" algn="l">
                        <a:lnSpc>
                          <a:spcPct val="115000"/>
                        </a:lnSpc>
                        <a:spcBef>
                          <a:spcPts val="0"/>
                        </a:spcBef>
                        <a:spcAft>
                          <a:spcPts val="0"/>
                        </a:spcAft>
                        <a:buNone/>
                      </a:pPr>
                      <a:r>
                        <a:rPr b="0" lang="en-IN" sz="1800" u="none" cap="none" strike="noStrike">
                          <a:solidFill>
                            <a:schemeClr val="dk1"/>
                          </a:solidFill>
                        </a:rPr>
                        <a:t> </a:t>
                      </a:r>
                      <a:endParaRPr b="0" sz="1800" u="none" cap="none" strike="noStrike">
                        <a:solidFill>
                          <a:schemeClr val="dk1"/>
                        </a:solidFill>
                        <a:latin typeface="Calibri"/>
                        <a:ea typeface="Calibri"/>
                        <a:cs typeface="Calibri"/>
                        <a:sym typeface="Calibri"/>
                      </a:endParaRPr>
                    </a:p>
                  </a:txBody>
                  <a:tcPr marT="0" marB="0" marR="68575" marL="68575">
                    <a:solidFill>
                      <a:schemeClr val="lt1"/>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Antiferromagnetism</a:t>
            </a:r>
            <a:endParaRPr>
              <a:solidFill>
                <a:schemeClr val="lt1"/>
              </a:solidFill>
            </a:endParaRPr>
          </a:p>
        </p:txBody>
      </p:sp>
      <p:sp>
        <p:nvSpPr>
          <p:cNvPr id="492" name="Google Shape;492;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Antiferromagnetism arises in materials in which the magnetic moments are equal, but adjacent magnetic moments point in opposite directions.</a:t>
            </a:r>
            <a:endParaRPr/>
          </a:p>
          <a:p>
            <a:pPr indent="-228600" lvl="0" marL="228600" rtl="0" algn="l">
              <a:lnSpc>
                <a:spcPct val="90000"/>
              </a:lnSpc>
              <a:spcBef>
                <a:spcPts val="1000"/>
              </a:spcBef>
              <a:spcAft>
                <a:spcPts val="0"/>
              </a:spcAft>
              <a:buClr>
                <a:schemeClr val="dk1"/>
              </a:buClr>
              <a:buSzPts val="2800"/>
              <a:buChar char="•"/>
            </a:pPr>
            <a:r>
              <a:rPr lang="en-IN"/>
              <a:t>An antiferromagnetic unit cell can be considered as composed of two interpenetrating ferromagnetic sublattices, say A and B as shown in the figure.</a:t>
            </a:r>
            <a:endParaRPr/>
          </a:p>
          <a:p>
            <a:pPr indent="-228600" lvl="0" marL="228600" rtl="0" algn="l">
              <a:lnSpc>
                <a:spcPct val="90000"/>
              </a:lnSpc>
              <a:spcBef>
                <a:spcPts val="1000"/>
              </a:spcBef>
              <a:spcAft>
                <a:spcPts val="0"/>
              </a:spcAft>
              <a:buClr>
                <a:schemeClr val="dk1"/>
              </a:buClr>
              <a:buSzPts val="2800"/>
              <a:buChar char="•"/>
            </a:pPr>
            <a:r>
              <a:rPr lang="en-IN"/>
              <a:t>The spin of A and B are oriented in opposite </a:t>
            </a:r>
            <a:endParaRPr/>
          </a:p>
          <a:p>
            <a:pPr indent="0" lvl="0" marL="0" rtl="0" algn="l">
              <a:lnSpc>
                <a:spcPct val="90000"/>
              </a:lnSpc>
              <a:spcBef>
                <a:spcPts val="1000"/>
              </a:spcBef>
              <a:spcAft>
                <a:spcPts val="0"/>
              </a:spcAft>
              <a:buClr>
                <a:schemeClr val="dk1"/>
              </a:buClr>
              <a:buSzPts val="2800"/>
              <a:buNone/>
            </a:pPr>
            <a:r>
              <a:rPr lang="en-IN"/>
              <a:t>    directions.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93" name="Google Shape;493;p70"/>
          <p:cNvPicPr preferRelativeResize="0"/>
          <p:nvPr/>
        </p:nvPicPr>
        <p:blipFill rotWithShape="1">
          <a:blip r:embed="rId3">
            <a:alphaModFix/>
          </a:blip>
          <a:srcRect b="0" l="0" r="0" t="0"/>
          <a:stretch/>
        </p:blipFill>
        <p:spPr>
          <a:xfrm>
            <a:off x="8256104" y="3869636"/>
            <a:ext cx="3097696" cy="262324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Antiferromagnetism</a:t>
            </a:r>
            <a:endParaRPr>
              <a:solidFill>
                <a:schemeClr val="lt1"/>
              </a:solidFill>
            </a:endParaRPr>
          </a:p>
        </p:txBody>
      </p:sp>
      <p:sp>
        <p:nvSpPr>
          <p:cNvPr id="499" name="Google Shape;499;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When there is no external magnetic field acting on them, the net magnetization is zero.</a:t>
            </a:r>
            <a:endParaRPr/>
          </a:p>
          <a:p>
            <a:pPr indent="-228600" lvl="0" marL="228600" rtl="0" algn="l">
              <a:lnSpc>
                <a:spcPct val="90000"/>
              </a:lnSpc>
              <a:spcBef>
                <a:spcPts val="1000"/>
              </a:spcBef>
              <a:spcAft>
                <a:spcPts val="0"/>
              </a:spcAft>
              <a:buClr>
                <a:schemeClr val="dk1"/>
              </a:buClr>
              <a:buSzPts val="2800"/>
              <a:buChar char="•"/>
            </a:pPr>
            <a:r>
              <a:rPr lang="en-IN"/>
              <a:t>When placed in a external magnetic field and the temperature is zero, the magnetization is still zero.</a:t>
            </a:r>
            <a:endParaRPr/>
          </a:p>
          <a:p>
            <a:pPr indent="-228600" lvl="0" marL="228600" rtl="0" algn="l">
              <a:lnSpc>
                <a:spcPct val="90000"/>
              </a:lnSpc>
              <a:spcBef>
                <a:spcPts val="1000"/>
              </a:spcBef>
              <a:spcAft>
                <a:spcPts val="0"/>
              </a:spcAft>
              <a:buClr>
                <a:schemeClr val="dk1"/>
              </a:buClr>
              <a:buSzPts val="2800"/>
              <a:buChar char="•"/>
            </a:pPr>
            <a:r>
              <a:rPr lang="en-IN"/>
              <a:t>As temperature is increased in the presence of external magnetic field, the antiparallel arrangement of spins is slowly disturbed and magnetization( and hence susceptibility) increases.</a:t>
            </a:r>
            <a:endParaRPr/>
          </a:p>
          <a:p>
            <a:pPr indent="-228600" lvl="0" marL="228600" rtl="0" algn="l">
              <a:lnSpc>
                <a:spcPct val="90000"/>
              </a:lnSpc>
              <a:spcBef>
                <a:spcPts val="1000"/>
              </a:spcBef>
              <a:spcAft>
                <a:spcPts val="0"/>
              </a:spcAft>
              <a:buClr>
                <a:schemeClr val="dk1"/>
              </a:buClr>
              <a:buSzPts val="2800"/>
              <a:buChar char="•"/>
            </a:pPr>
            <a:r>
              <a:rPr lang="en-IN"/>
              <a:t>The susceptibility reaches a maximum at Neel temperature, T</a:t>
            </a:r>
            <a:r>
              <a:rPr baseline="-25000" lang="en-IN"/>
              <a:t>N</a:t>
            </a:r>
            <a:r>
              <a:rPr lang="en-IN"/>
              <a:t>.</a:t>
            </a:r>
            <a:endParaRPr/>
          </a:p>
          <a:p>
            <a:pPr indent="-228600" lvl="0" marL="228600" rtl="0" algn="l">
              <a:lnSpc>
                <a:spcPct val="90000"/>
              </a:lnSpc>
              <a:spcBef>
                <a:spcPts val="1000"/>
              </a:spcBef>
              <a:spcAft>
                <a:spcPts val="0"/>
              </a:spcAft>
              <a:buClr>
                <a:schemeClr val="dk1"/>
              </a:buClr>
              <a:buSzPts val="2800"/>
              <a:buChar char="•"/>
            </a:pPr>
            <a:r>
              <a:rPr lang="en-IN"/>
              <a:t>At Neel temperature, the spin ordering is lost completely.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IN">
                <a:solidFill>
                  <a:schemeClr val="lt1"/>
                </a:solidFill>
              </a:rPr>
              <a:t>Electric dipole</a:t>
            </a:r>
            <a:endParaRPr>
              <a:solidFill>
                <a:schemeClr val="lt1"/>
              </a:solidFill>
            </a:endParaRPr>
          </a:p>
        </p:txBody>
      </p:sp>
      <p:sp>
        <p:nvSpPr>
          <p:cNvPr id="120" name="Google Shape;120;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b="1" lang="en-IN"/>
              <a:t>Electric dipole:</a:t>
            </a:r>
            <a:r>
              <a:rPr lang="en-IN"/>
              <a:t> Two equal and opposite charges small in magnitude and separated by a small distance constitute a electric dipole.</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It is a vector , the direction is from negative to positive charge.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result for electric dipole" id="121" name="Google Shape;121;p18"/>
          <p:cNvPicPr preferRelativeResize="0"/>
          <p:nvPr>
            <p:ph idx="2" type="body"/>
          </p:nvPr>
        </p:nvPicPr>
        <p:blipFill rotWithShape="1">
          <a:blip r:embed="rId3">
            <a:alphaModFix/>
          </a:blip>
          <a:srcRect b="0" l="0" r="0" t="0"/>
          <a:stretch/>
        </p:blipFill>
        <p:spPr>
          <a:xfrm>
            <a:off x="7195930" y="2361607"/>
            <a:ext cx="3127513" cy="3286335"/>
          </a:xfrm>
          <a:prstGeom prst="rect">
            <a:avLst/>
          </a:prstGeom>
          <a:solidFill>
            <a:schemeClr val="lt1"/>
          </a:solid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Antiferromagnetism</a:t>
            </a:r>
            <a:endParaRPr>
              <a:solidFill>
                <a:schemeClr val="lt1"/>
              </a:solidFill>
            </a:endParaRPr>
          </a:p>
        </p:txBody>
      </p:sp>
      <p:sp>
        <p:nvSpPr>
          <p:cNvPr id="505" name="Google Shape;505;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susceptibility decreases with further increase in temperature and the material becomes paramagnetic above the Neel temperature.</a:t>
            </a:r>
            <a:endParaRPr/>
          </a:p>
          <a:p>
            <a:pPr indent="-228600" lvl="0" marL="228600" rtl="0" algn="l">
              <a:lnSpc>
                <a:spcPct val="90000"/>
              </a:lnSpc>
              <a:spcBef>
                <a:spcPts val="1000"/>
              </a:spcBef>
              <a:spcAft>
                <a:spcPts val="0"/>
              </a:spcAft>
              <a:buClr>
                <a:schemeClr val="dk1"/>
              </a:buClr>
              <a:buSzPts val="2800"/>
              <a:buChar char="•"/>
            </a:pPr>
            <a:r>
              <a:rPr lang="en-IN"/>
              <a:t>The elements manganese and chromium exhibit</a:t>
            </a:r>
            <a:endParaRPr/>
          </a:p>
          <a:p>
            <a:pPr indent="0" lvl="0" marL="0" rtl="0" algn="l">
              <a:lnSpc>
                <a:spcPct val="90000"/>
              </a:lnSpc>
              <a:spcBef>
                <a:spcPts val="1000"/>
              </a:spcBef>
              <a:spcAft>
                <a:spcPts val="0"/>
              </a:spcAft>
              <a:buClr>
                <a:schemeClr val="dk1"/>
              </a:buClr>
              <a:buSzPts val="2800"/>
              <a:buNone/>
            </a:pPr>
            <a:r>
              <a:rPr lang="en-IN"/>
              <a:t>   ferromagnetism at room temperature.</a:t>
            </a:r>
            <a:endParaRPr/>
          </a:p>
          <a:p>
            <a:pPr indent="-228600" lvl="0" marL="228600" rtl="0" algn="l">
              <a:lnSpc>
                <a:spcPct val="90000"/>
              </a:lnSpc>
              <a:spcBef>
                <a:spcPts val="1000"/>
              </a:spcBef>
              <a:spcAft>
                <a:spcPts val="0"/>
              </a:spcAft>
              <a:buClr>
                <a:schemeClr val="dk1"/>
              </a:buClr>
              <a:buSzPts val="2800"/>
              <a:buChar char="•"/>
            </a:pPr>
            <a:r>
              <a:rPr lang="en-IN"/>
              <a:t>Most of the antiferromagnetic materials are</a:t>
            </a:r>
            <a:endParaRPr/>
          </a:p>
          <a:p>
            <a:pPr indent="0" lvl="0" marL="0" rtl="0" algn="l">
              <a:lnSpc>
                <a:spcPct val="90000"/>
              </a:lnSpc>
              <a:spcBef>
                <a:spcPts val="1000"/>
              </a:spcBef>
              <a:spcAft>
                <a:spcPts val="0"/>
              </a:spcAft>
              <a:buClr>
                <a:schemeClr val="dk1"/>
              </a:buClr>
              <a:buSzPts val="2800"/>
              <a:buNone/>
            </a:pPr>
            <a:r>
              <a:rPr lang="en-IN"/>
              <a:t>    compounds. Eg. MnO</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06" name="Google Shape;506;p72"/>
          <p:cNvPicPr preferRelativeResize="0"/>
          <p:nvPr/>
        </p:nvPicPr>
        <p:blipFill rotWithShape="1">
          <a:blip r:embed="rId3">
            <a:alphaModFix/>
          </a:blip>
          <a:srcRect b="0" l="0" r="0" t="0"/>
          <a:stretch/>
        </p:blipFill>
        <p:spPr>
          <a:xfrm>
            <a:off x="8883973" y="2875721"/>
            <a:ext cx="2295845" cy="181554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Ferrimagnetism</a:t>
            </a:r>
            <a:endParaRPr/>
          </a:p>
        </p:txBody>
      </p:sp>
      <p:sp>
        <p:nvSpPr>
          <p:cNvPr id="512" name="Google Shape;512;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In certain crystals the magnetic moment of the two sublattices are not exactly equal in magnitude and they are oriented in opposite directions. They have a resultant magnetic moment.</a:t>
            </a:r>
            <a:endParaRPr/>
          </a:p>
          <a:p>
            <a:pPr indent="-228600" lvl="0" marL="228600" rtl="0" algn="l">
              <a:lnSpc>
                <a:spcPct val="90000"/>
              </a:lnSpc>
              <a:spcBef>
                <a:spcPts val="1000"/>
              </a:spcBef>
              <a:spcAft>
                <a:spcPts val="0"/>
              </a:spcAft>
              <a:buClr>
                <a:schemeClr val="dk1"/>
              </a:buClr>
              <a:buSzPts val="2800"/>
              <a:buChar char="•"/>
            </a:pPr>
            <a:r>
              <a:rPr lang="en-IN"/>
              <a:t>They possess spontaneous magnetization.</a:t>
            </a:r>
            <a:endParaRPr/>
          </a:p>
          <a:p>
            <a:pPr indent="-228600" lvl="0" marL="228600" rtl="0" algn="l">
              <a:lnSpc>
                <a:spcPct val="90000"/>
              </a:lnSpc>
              <a:spcBef>
                <a:spcPts val="1000"/>
              </a:spcBef>
              <a:spcAft>
                <a:spcPts val="0"/>
              </a:spcAft>
              <a:buClr>
                <a:schemeClr val="dk1"/>
              </a:buClr>
              <a:buSzPts val="2800"/>
              <a:buChar char="•"/>
            </a:pPr>
            <a:r>
              <a:rPr lang="en-IN"/>
              <a:t>Ferrimagnetic materials are very similar to ferromagnetic</a:t>
            </a:r>
            <a:endParaRPr/>
          </a:p>
          <a:p>
            <a:pPr indent="0" lvl="0" marL="0" rtl="0" algn="l">
              <a:lnSpc>
                <a:spcPct val="90000"/>
              </a:lnSpc>
              <a:spcBef>
                <a:spcPts val="1000"/>
              </a:spcBef>
              <a:spcAft>
                <a:spcPts val="0"/>
              </a:spcAft>
              <a:buClr>
                <a:schemeClr val="dk1"/>
              </a:buClr>
              <a:buSzPts val="2800"/>
              <a:buNone/>
            </a:pPr>
            <a:r>
              <a:rPr lang="en-IN"/>
              <a:t>   materials in their macroscopic magnetic characteristics.</a:t>
            </a:r>
            <a:endParaRPr/>
          </a:p>
          <a:p>
            <a:pPr indent="-228600" lvl="0" marL="228600" rtl="0" algn="l">
              <a:lnSpc>
                <a:spcPct val="90000"/>
              </a:lnSpc>
              <a:spcBef>
                <a:spcPts val="1000"/>
              </a:spcBef>
              <a:spcAft>
                <a:spcPts val="0"/>
              </a:spcAft>
              <a:buClr>
                <a:schemeClr val="dk1"/>
              </a:buClr>
              <a:buSzPts val="2800"/>
              <a:buChar char="•"/>
            </a:pPr>
            <a:r>
              <a:rPr lang="en-IN"/>
              <a:t>Ferrimagnetic materials are widely used in high frequency applications where ferromagnetic materials cannot be utilized.</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p:txBody>
      </p:sp>
      <p:pic>
        <p:nvPicPr>
          <p:cNvPr id="513" name="Google Shape;513;p73"/>
          <p:cNvPicPr preferRelativeResize="0"/>
          <p:nvPr/>
        </p:nvPicPr>
        <p:blipFill rotWithShape="1">
          <a:blip r:embed="rId3">
            <a:alphaModFix/>
          </a:blip>
          <a:srcRect b="0" l="0" r="0" t="0"/>
          <a:stretch/>
        </p:blipFill>
        <p:spPr>
          <a:xfrm>
            <a:off x="9238919" y="2557670"/>
            <a:ext cx="2114881" cy="119269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Ferrimagnetism</a:t>
            </a:r>
            <a:endParaRPr/>
          </a:p>
        </p:txBody>
      </p:sp>
      <p:sp>
        <p:nvSpPr>
          <p:cNvPr id="519" name="Google Shape;519;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 Ferrites:</a:t>
            </a:r>
            <a:endParaRPr/>
          </a:p>
          <a:p>
            <a:pPr indent="-228600" lvl="0" marL="228600" rtl="0" algn="l">
              <a:lnSpc>
                <a:spcPct val="90000"/>
              </a:lnSpc>
              <a:spcBef>
                <a:spcPts val="1000"/>
              </a:spcBef>
              <a:spcAft>
                <a:spcPts val="0"/>
              </a:spcAft>
              <a:buClr>
                <a:schemeClr val="dk1"/>
              </a:buClr>
              <a:buSzPct val="100000"/>
              <a:buChar char="•"/>
            </a:pPr>
            <a:r>
              <a:rPr lang="en-IN"/>
              <a:t>Ferrimagnetic materials are ceramic materials and are therefore good electrical insulators. The most important group of these materials is ferrites. Garnets constitute another important group.</a:t>
            </a:r>
            <a:endParaRPr/>
          </a:p>
          <a:p>
            <a:pPr indent="-228600" lvl="0" marL="228600" rtl="0" algn="l">
              <a:lnSpc>
                <a:spcPct val="90000"/>
              </a:lnSpc>
              <a:spcBef>
                <a:spcPts val="1000"/>
              </a:spcBef>
              <a:spcAft>
                <a:spcPts val="0"/>
              </a:spcAft>
              <a:buClr>
                <a:schemeClr val="dk1"/>
              </a:buClr>
              <a:buSzPct val="100000"/>
              <a:buChar char="•"/>
            </a:pPr>
            <a:r>
              <a:rPr lang="en-IN"/>
              <a:t>Ferrites consists of ferric oxide Fe</a:t>
            </a:r>
            <a:r>
              <a:rPr baseline="-25000" lang="en-IN"/>
              <a:t>2</a:t>
            </a:r>
            <a:r>
              <a:rPr lang="en-IN"/>
              <a:t>O</a:t>
            </a:r>
            <a:r>
              <a:rPr baseline="-25000" lang="en-IN"/>
              <a:t>3</a:t>
            </a:r>
            <a:r>
              <a:rPr lang="en-IN"/>
              <a:t>, combined with one or more oxides of divalent metals. They are represented by a general formula M Fe</a:t>
            </a:r>
            <a:r>
              <a:rPr baseline="-25000" lang="en-IN"/>
              <a:t>2</a:t>
            </a:r>
            <a:r>
              <a:rPr lang="en-IN"/>
              <a:t>O</a:t>
            </a:r>
            <a:r>
              <a:rPr baseline="-25000" lang="en-IN"/>
              <a:t>4 </a:t>
            </a:r>
            <a:r>
              <a:rPr lang="en-IN"/>
              <a:t> or M.O.Fe</a:t>
            </a:r>
            <a:r>
              <a:rPr baseline="-25000" lang="en-IN"/>
              <a:t>2</a:t>
            </a:r>
            <a:r>
              <a:rPr lang="en-IN"/>
              <a:t>O</a:t>
            </a:r>
            <a:r>
              <a:rPr baseline="-25000" lang="en-IN"/>
              <a:t>3</a:t>
            </a:r>
            <a:r>
              <a:rPr lang="en-IN"/>
              <a:t>  in which M represents a metallic element.</a:t>
            </a:r>
            <a:endParaRPr/>
          </a:p>
          <a:p>
            <a:pPr indent="-228600" lvl="0" marL="228600" rtl="0" algn="l">
              <a:lnSpc>
                <a:spcPct val="90000"/>
              </a:lnSpc>
              <a:spcBef>
                <a:spcPts val="1000"/>
              </a:spcBef>
              <a:spcAft>
                <a:spcPts val="0"/>
              </a:spcAft>
              <a:buClr>
                <a:schemeClr val="dk1"/>
              </a:buClr>
              <a:buSzPct val="100000"/>
              <a:buChar char="•"/>
            </a:pPr>
            <a:r>
              <a:rPr lang="en-IN"/>
              <a:t>Example of ferrite  is   magnetite   FeO. Fe</a:t>
            </a:r>
            <a:r>
              <a:rPr baseline="-25000" lang="en-IN"/>
              <a:t>2</a:t>
            </a:r>
            <a:r>
              <a:rPr lang="en-IN"/>
              <a:t>O</a:t>
            </a:r>
            <a:r>
              <a:rPr baseline="-25000" lang="en-IN"/>
              <a:t>3</a:t>
            </a:r>
            <a:endParaRPr/>
          </a:p>
          <a:p>
            <a:pPr indent="-228600" lvl="0" marL="228600" rtl="0" algn="l">
              <a:lnSpc>
                <a:spcPct val="90000"/>
              </a:lnSpc>
              <a:spcBef>
                <a:spcPts val="1000"/>
              </a:spcBef>
              <a:spcAft>
                <a:spcPts val="0"/>
              </a:spcAft>
              <a:buClr>
                <a:schemeClr val="dk1"/>
              </a:buClr>
              <a:buSzPct val="100000"/>
              <a:buChar char="•"/>
            </a:pPr>
            <a:r>
              <a:rPr lang="en-IN"/>
              <a:t>Garnets have a very complicated crystal structure and the general formula is M</a:t>
            </a:r>
            <a:r>
              <a:rPr baseline="-25000" lang="en-IN"/>
              <a:t>3</a:t>
            </a:r>
            <a:r>
              <a:rPr lang="en-IN"/>
              <a:t>Fe</a:t>
            </a:r>
            <a:r>
              <a:rPr baseline="-25000" lang="en-IN"/>
              <a:t>5</a:t>
            </a:r>
            <a:r>
              <a:rPr lang="en-IN"/>
              <a:t>O</a:t>
            </a:r>
            <a:r>
              <a:rPr baseline="-25000" lang="en-IN"/>
              <a:t>12</a:t>
            </a:r>
            <a:r>
              <a:rPr lang="en-IN"/>
              <a:t>  where M represents a rare earth ion such as samarium, yttrium etc.</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Ferrimagnetism</a:t>
            </a:r>
            <a:endParaRPr/>
          </a:p>
        </p:txBody>
      </p:sp>
      <p:sp>
        <p:nvSpPr>
          <p:cNvPr id="525" name="Google Shape;525;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Applications of ferrites:</a:t>
            </a:r>
            <a:endParaRPr/>
          </a:p>
          <a:p>
            <a:pPr indent="-228600" lvl="0" marL="228600" rtl="0" algn="just">
              <a:lnSpc>
                <a:spcPct val="150000"/>
              </a:lnSpc>
              <a:spcBef>
                <a:spcPts val="1000"/>
              </a:spcBef>
              <a:spcAft>
                <a:spcPts val="0"/>
              </a:spcAft>
              <a:buClr>
                <a:schemeClr val="dk1"/>
              </a:buClr>
              <a:buSzPts val="2400"/>
              <a:buChar char="•"/>
            </a:pPr>
            <a:r>
              <a:rPr lang="en-IN" sz="2400"/>
              <a:t>They are used to produce ultrasonic frequency by magnetization principle.</a:t>
            </a:r>
            <a:endParaRPr sz="2400"/>
          </a:p>
          <a:p>
            <a:pPr indent="-228600" lvl="0" marL="228600" rtl="0" algn="just">
              <a:lnSpc>
                <a:spcPct val="150000"/>
              </a:lnSpc>
              <a:spcBef>
                <a:spcPts val="2000"/>
              </a:spcBef>
              <a:spcAft>
                <a:spcPts val="0"/>
              </a:spcAft>
              <a:buClr>
                <a:schemeClr val="dk1"/>
              </a:buClr>
              <a:buSzPts val="2400"/>
              <a:buChar char="•"/>
            </a:pPr>
            <a:r>
              <a:rPr lang="en-IN" sz="2400"/>
              <a:t>Ferrites are used in audio and video transformers.</a:t>
            </a:r>
            <a:endParaRPr sz="2400"/>
          </a:p>
          <a:p>
            <a:pPr indent="-228600" lvl="0" marL="228600" rtl="0" algn="just">
              <a:lnSpc>
                <a:spcPct val="150000"/>
              </a:lnSpc>
              <a:spcBef>
                <a:spcPts val="1000"/>
              </a:spcBef>
              <a:spcAft>
                <a:spcPts val="0"/>
              </a:spcAft>
              <a:buClr>
                <a:schemeClr val="dk1"/>
              </a:buClr>
              <a:buSzPts val="2400"/>
              <a:buChar char="•"/>
            </a:pPr>
            <a:r>
              <a:rPr lang="en-IN" sz="2400"/>
              <a:t>Ferrites rods are used in radio receivers to increase the sensitivity.</a:t>
            </a:r>
            <a:endParaRPr sz="2400"/>
          </a:p>
          <a:p>
            <a:pPr indent="-228600" lvl="0" marL="228600" rtl="0" algn="just">
              <a:lnSpc>
                <a:spcPct val="150000"/>
              </a:lnSpc>
              <a:spcBef>
                <a:spcPts val="1000"/>
              </a:spcBef>
              <a:spcAft>
                <a:spcPts val="0"/>
              </a:spcAft>
              <a:buClr>
                <a:schemeClr val="dk1"/>
              </a:buClr>
              <a:buSzPts val="2400"/>
              <a:buChar char="•"/>
            </a:pPr>
            <a:r>
              <a:rPr lang="en-IN" sz="2400"/>
              <a:t>Ferrites are used in computers and data processing circuits.</a:t>
            </a:r>
            <a:endParaRPr sz="2400"/>
          </a:p>
          <a:p>
            <a:pPr indent="-228600" lvl="0" marL="228600" rtl="0" algn="just">
              <a:lnSpc>
                <a:spcPct val="150000"/>
              </a:lnSpc>
              <a:spcBef>
                <a:spcPts val="1000"/>
              </a:spcBef>
              <a:spcAft>
                <a:spcPts val="0"/>
              </a:spcAft>
              <a:buClr>
                <a:schemeClr val="dk1"/>
              </a:buClr>
              <a:buSzPts val="2400"/>
              <a:buChar char="•"/>
            </a:pPr>
            <a:r>
              <a:rPr lang="en-IN" sz="2400"/>
              <a:t>Ferrites are used in switching circuits and in storage devices of computers.</a:t>
            </a:r>
            <a:endParaRPr sz="24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Numericals: Magnetic  material</a:t>
            </a:r>
            <a:endParaRPr/>
          </a:p>
        </p:txBody>
      </p:sp>
      <p:sp>
        <p:nvSpPr>
          <p:cNvPr id="531" name="Google Shape;531;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7"/>
          <p:cNvSpPr txBox="1"/>
          <p:nvPr>
            <p:ph type="title"/>
          </p:nvPr>
        </p:nvSpPr>
        <p:spPr>
          <a:xfrm>
            <a:off x="838200" y="365125"/>
            <a:ext cx="10515600" cy="146050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Superconductivity</a:t>
            </a:r>
            <a:br>
              <a:rPr lang="en-IN"/>
            </a:br>
            <a:endParaRPr>
              <a:solidFill>
                <a:schemeClr val="lt1"/>
              </a:solidFill>
            </a:endParaRPr>
          </a:p>
        </p:txBody>
      </p:sp>
      <p:sp>
        <p:nvSpPr>
          <p:cNvPr id="537" name="Google Shape;537;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a:t>The phenomenon of superconductivity was first observed by H K Onnes in 1911 when measuring the electrical conductivity of metals at low temperature.</a:t>
            </a:r>
            <a:endParaRPr/>
          </a:p>
          <a:p>
            <a:pPr indent="-228600" lvl="0" marL="228600" rtl="0" algn="l">
              <a:lnSpc>
                <a:spcPct val="90000"/>
              </a:lnSpc>
              <a:spcBef>
                <a:spcPts val="1000"/>
              </a:spcBef>
              <a:spcAft>
                <a:spcPts val="0"/>
              </a:spcAft>
              <a:buClr>
                <a:schemeClr val="dk1"/>
              </a:buClr>
              <a:buSzPct val="100000"/>
              <a:buChar char="•"/>
            </a:pPr>
            <a:r>
              <a:rPr lang="en-IN"/>
              <a:t>Superconductivity is the phenomenon in which electrical resistance of materials suddenly disappears below a certain temperature. The materials that exhibit superconductivity and which are in the superconducting state are called superconductors.</a:t>
            </a:r>
            <a:endParaRPr/>
          </a:p>
          <a:p>
            <a:pPr indent="-228600" lvl="0" marL="228600" rtl="0" algn="l">
              <a:lnSpc>
                <a:spcPct val="90000"/>
              </a:lnSpc>
              <a:spcBef>
                <a:spcPts val="1000"/>
              </a:spcBef>
              <a:spcAft>
                <a:spcPts val="0"/>
              </a:spcAft>
              <a:buClr>
                <a:schemeClr val="dk1"/>
              </a:buClr>
              <a:buSzPct val="100000"/>
              <a:buChar char="•"/>
            </a:pPr>
            <a:r>
              <a:rPr lang="en-IN"/>
              <a:t>The temperature at which the transition from normal state to superconducting state takes place on cooling in the absence of magnetic field is called as critical temperature or transition temperature (T</a:t>
            </a:r>
            <a:r>
              <a:rPr baseline="-25000" lang="en-IN"/>
              <a:t>c</a:t>
            </a:r>
            <a:r>
              <a:rPr lang="en-IN"/>
              <a:t>).</a:t>
            </a:r>
            <a:endParaRPr/>
          </a:p>
          <a:p>
            <a:pPr indent="-228600" lvl="0" marL="228600" rtl="0" algn="l">
              <a:lnSpc>
                <a:spcPct val="90000"/>
              </a:lnSpc>
              <a:spcBef>
                <a:spcPts val="1000"/>
              </a:spcBef>
              <a:spcAft>
                <a:spcPts val="0"/>
              </a:spcAft>
              <a:buClr>
                <a:schemeClr val="dk1"/>
              </a:buClr>
              <a:buSzPct val="100000"/>
              <a:buChar char="•"/>
            </a:pPr>
            <a:r>
              <a:rPr lang="en-IN"/>
              <a:t>The transition is reversible. When the temperature of the material is increased above Tc, it passes in to the normal state.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Superconductivity</a:t>
            </a:r>
            <a:endParaRPr/>
          </a:p>
        </p:txBody>
      </p:sp>
      <p:sp>
        <p:nvSpPr>
          <p:cNvPr id="543" name="Google Shape;543;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Transition temperature:</a:t>
            </a:r>
            <a:endParaRPr/>
          </a:p>
          <a:p>
            <a:pPr indent="-228600" lvl="0" marL="228600" rtl="0" algn="l">
              <a:lnSpc>
                <a:spcPct val="90000"/>
              </a:lnSpc>
              <a:spcBef>
                <a:spcPts val="1000"/>
              </a:spcBef>
              <a:spcAft>
                <a:spcPts val="0"/>
              </a:spcAft>
              <a:buClr>
                <a:schemeClr val="dk1"/>
              </a:buClr>
              <a:buSzPts val="2800"/>
              <a:buChar char="•"/>
            </a:pPr>
            <a:r>
              <a:rPr lang="en-IN"/>
              <a:t>Mercury = 4.15 K</a:t>
            </a:r>
            <a:endParaRPr/>
          </a:p>
          <a:p>
            <a:pPr indent="-228600" lvl="0" marL="228600" rtl="0" algn="l">
              <a:lnSpc>
                <a:spcPct val="90000"/>
              </a:lnSpc>
              <a:spcBef>
                <a:spcPts val="1000"/>
              </a:spcBef>
              <a:spcAft>
                <a:spcPts val="0"/>
              </a:spcAft>
              <a:buClr>
                <a:schemeClr val="dk1"/>
              </a:buClr>
              <a:buSzPts val="2800"/>
              <a:buChar char="•"/>
            </a:pPr>
            <a:r>
              <a:rPr lang="en-IN"/>
              <a:t>Among pure metals, niobium has highest Tc (9.46 K) and tungsten the lowest(0.015 K)</a:t>
            </a:r>
            <a:endParaRPr/>
          </a:p>
          <a:p>
            <a:pPr indent="-228600" lvl="0" marL="228600" rtl="0" algn="l">
              <a:lnSpc>
                <a:spcPct val="90000"/>
              </a:lnSpc>
              <a:spcBef>
                <a:spcPts val="1000"/>
              </a:spcBef>
              <a:spcAft>
                <a:spcPts val="0"/>
              </a:spcAft>
              <a:buClr>
                <a:schemeClr val="dk1"/>
              </a:buClr>
              <a:buSzPts val="2800"/>
              <a:buChar char="•"/>
            </a:pPr>
            <a:r>
              <a:rPr lang="en-IN"/>
              <a:t>Ferromagnetic and antiferromagnetic materials are not superconductors.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44" name="Google Shape;544;p78"/>
          <p:cNvPicPr preferRelativeResize="0"/>
          <p:nvPr>
            <p:ph idx="2" type="body"/>
          </p:nvPr>
        </p:nvPicPr>
        <p:blipFill rotWithShape="1">
          <a:blip r:embed="rId3">
            <a:alphaModFix/>
          </a:blip>
          <a:srcRect b="0" l="0" r="0" t="0"/>
          <a:stretch/>
        </p:blipFill>
        <p:spPr>
          <a:xfrm>
            <a:off x="6715654" y="2478158"/>
            <a:ext cx="3884781" cy="322027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Properties of Superconductors</a:t>
            </a:r>
            <a:endParaRPr/>
          </a:p>
        </p:txBody>
      </p:sp>
      <p:sp>
        <p:nvSpPr>
          <p:cNvPr id="550" name="Google Shape;550;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Zero electrical resistance</a:t>
            </a:r>
            <a:endParaRPr/>
          </a:p>
          <a:p>
            <a:pPr indent="-228600" lvl="0" marL="228600" rtl="0" algn="l">
              <a:lnSpc>
                <a:spcPct val="90000"/>
              </a:lnSpc>
              <a:spcBef>
                <a:spcPts val="1000"/>
              </a:spcBef>
              <a:spcAft>
                <a:spcPts val="0"/>
              </a:spcAft>
              <a:buClr>
                <a:schemeClr val="dk1"/>
              </a:buClr>
              <a:buSzPts val="2800"/>
              <a:buChar char="•"/>
            </a:pPr>
            <a:r>
              <a:rPr lang="en-IN"/>
              <a:t>Persistent current</a:t>
            </a:r>
            <a:endParaRPr/>
          </a:p>
          <a:p>
            <a:pPr indent="-228600" lvl="0" marL="228600" rtl="0" algn="l">
              <a:lnSpc>
                <a:spcPct val="90000"/>
              </a:lnSpc>
              <a:spcBef>
                <a:spcPts val="1000"/>
              </a:spcBef>
              <a:spcAft>
                <a:spcPts val="0"/>
              </a:spcAft>
              <a:buClr>
                <a:schemeClr val="dk1"/>
              </a:buClr>
              <a:buSzPts val="2800"/>
              <a:buChar char="•"/>
            </a:pPr>
            <a:r>
              <a:rPr lang="en-IN"/>
              <a:t>Critical temperature</a:t>
            </a:r>
            <a:endParaRPr/>
          </a:p>
          <a:p>
            <a:pPr indent="-228600" lvl="0" marL="228600" rtl="0" algn="l">
              <a:lnSpc>
                <a:spcPct val="90000"/>
              </a:lnSpc>
              <a:spcBef>
                <a:spcPts val="1000"/>
              </a:spcBef>
              <a:spcAft>
                <a:spcPts val="0"/>
              </a:spcAft>
              <a:buClr>
                <a:schemeClr val="dk1"/>
              </a:buClr>
              <a:buSzPts val="2800"/>
              <a:buChar char="•"/>
            </a:pPr>
            <a:r>
              <a:rPr lang="en-IN"/>
              <a:t>Critical magnetic field</a:t>
            </a:r>
            <a:endParaRPr/>
          </a:p>
          <a:p>
            <a:pPr indent="-228600" lvl="0" marL="228600" rtl="0" algn="l">
              <a:lnSpc>
                <a:spcPct val="90000"/>
              </a:lnSpc>
              <a:spcBef>
                <a:spcPts val="1000"/>
              </a:spcBef>
              <a:spcAft>
                <a:spcPts val="0"/>
              </a:spcAft>
              <a:buClr>
                <a:schemeClr val="dk1"/>
              </a:buClr>
              <a:buSzPts val="2800"/>
              <a:buChar char="•"/>
            </a:pPr>
            <a:r>
              <a:rPr lang="en-IN"/>
              <a:t>Perfect diamagnetism – Meissner Effect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Persistent current</a:t>
            </a:r>
            <a:endParaRPr/>
          </a:p>
        </p:txBody>
      </p:sp>
      <p:sp>
        <p:nvSpPr>
          <p:cNvPr id="556" name="Google Shape;556;p8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Once a current is started in a closed loop of superconducting material, it will continue to flow as long as the loop is held below the critical temperature. </a:t>
            </a:r>
            <a:endParaRPr/>
          </a:p>
          <a:p>
            <a:pPr indent="-228600" lvl="0" marL="228600" rtl="0" algn="l">
              <a:lnSpc>
                <a:spcPct val="90000"/>
              </a:lnSpc>
              <a:spcBef>
                <a:spcPts val="1000"/>
              </a:spcBef>
              <a:spcAft>
                <a:spcPts val="0"/>
              </a:spcAft>
              <a:buClr>
                <a:schemeClr val="dk1"/>
              </a:buClr>
              <a:buSzPts val="2800"/>
              <a:buChar char="•"/>
            </a:pPr>
            <a:r>
              <a:rPr lang="en-IN"/>
              <a:t>Such a steady current, which flows without diminishing in strength is called persistent current.</a:t>
            </a:r>
            <a:endParaRPr/>
          </a:p>
          <a:p>
            <a:pPr indent="-228600" lvl="0" marL="228600" rtl="0" algn="l">
              <a:lnSpc>
                <a:spcPct val="90000"/>
              </a:lnSpc>
              <a:spcBef>
                <a:spcPts val="1000"/>
              </a:spcBef>
              <a:spcAft>
                <a:spcPts val="0"/>
              </a:spcAft>
              <a:buClr>
                <a:schemeClr val="dk1"/>
              </a:buClr>
              <a:buSzPts val="2800"/>
              <a:buChar char="•"/>
            </a:pPr>
            <a:r>
              <a:rPr lang="en-IN"/>
              <a:t>Persistent current gives rise to magnetic field.</a:t>
            </a:r>
            <a:endParaRPr/>
          </a:p>
        </p:txBody>
      </p:sp>
      <p:pic>
        <p:nvPicPr>
          <p:cNvPr id="557" name="Google Shape;557;p80"/>
          <p:cNvPicPr preferRelativeResize="0"/>
          <p:nvPr>
            <p:ph idx="2" type="body"/>
          </p:nvPr>
        </p:nvPicPr>
        <p:blipFill rotWithShape="1">
          <a:blip r:embed="rId3">
            <a:alphaModFix/>
          </a:blip>
          <a:srcRect b="0" l="0" r="0" t="0"/>
          <a:stretch/>
        </p:blipFill>
        <p:spPr>
          <a:xfrm>
            <a:off x="7301948" y="2357287"/>
            <a:ext cx="3246782" cy="298910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Critical magnetic field</a:t>
            </a:r>
            <a:endParaRPr/>
          </a:p>
        </p:txBody>
      </p:sp>
      <p:sp>
        <p:nvSpPr>
          <p:cNvPr id="563" name="Google Shape;563;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Superconductivity disappears if the temperature of the specimen is raised above T</a:t>
            </a:r>
            <a:r>
              <a:rPr baseline="-25000" lang="en-IN"/>
              <a:t>c</a:t>
            </a:r>
            <a:r>
              <a:rPr lang="en-IN"/>
              <a:t> or a strong magnetic field is applied.</a:t>
            </a:r>
            <a:endParaRPr/>
          </a:p>
          <a:p>
            <a:pPr indent="-228600" lvl="0" marL="228600" rtl="0" algn="l">
              <a:lnSpc>
                <a:spcPct val="90000"/>
              </a:lnSpc>
              <a:spcBef>
                <a:spcPts val="1000"/>
              </a:spcBef>
              <a:spcAft>
                <a:spcPts val="0"/>
              </a:spcAft>
              <a:buClr>
                <a:schemeClr val="dk1"/>
              </a:buClr>
              <a:buSzPts val="2800"/>
              <a:buChar char="•"/>
            </a:pPr>
            <a:r>
              <a:rPr lang="en-IN"/>
              <a:t>The minimum magnetic field which is necessary to regain the normal resistivity is called the critical magnetic field, H</a:t>
            </a:r>
            <a:r>
              <a:rPr baseline="-25000" lang="en-IN"/>
              <a:t>c</a:t>
            </a:r>
            <a:r>
              <a:rPr lang="en-IN"/>
              <a:t>. The value of H</a:t>
            </a:r>
            <a:r>
              <a:rPr baseline="-25000" lang="en-IN"/>
              <a:t>c</a:t>
            </a:r>
            <a:r>
              <a:rPr lang="en-IN"/>
              <a:t> varies with temperature.</a:t>
            </a:r>
            <a:endParaRPr/>
          </a:p>
          <a:p>
            <a:pPr indent="-228600" lvl="0" marL="228600" rtl="0" algn="l">
              <a:lnSpc>
                <a:spcPct val="90000"/>
              </a:lnSpc>
              <a:spcBef>
                <a:spcPts val="1000"/>
              </a:spcBef>
              <a:spcAft>
                <a:spcPts val="0"/>
              </a:spcAft>
              <a:buClr>
                <a:schemeClr val="dk1"/>
              </a:buClr>
              <a:buSzPts val="2800"/>
              <a:buChar char="•"/>
            </a:pPr>
            <a:r>
              <a:rPr lang="en-IN"/>
              <a:t>At any temperature T &lt; T</a:t>
            </a:r>
            <a:r>
              <a:rPr baseline="-25000" lang="en-IN"/>
              <a:t>c </a:t>
            </a:r>
            <a:r>
              <a:rPr lang="en-IN"/>
              <a:t> the material remains superconducting until a corresponding critical magnetic field is applied.</a:t>
            </a:r>
            <a:endParaRPr/>
          </a:p>
          <a:p>
            <a:pPr indent="-228600" lvl="0" marL="228600" rtl="0" algn="l">
              <a:lnSpc>
                <a:spcPct val="90000"/>
              </a:lnSpc>
              <a:spcBef>
                <a:spcPts val="1000"/>
              </a:spcBef>
              <a:spcAft>
                <a:spcPts val="0"/>
              </a:spcAft>
              <a:buClr>
                <a:schemeClr val="dk1"/>
              </a:buClr>
              <a:buSzPts val="2800"/>
              <a:buChar char="•"/>
            </a:pPr>
            <a:r>
              <a:rPr lang="en-IN"/>
              <a:t>The critical magnetic field required to destroy the superconducting state decreases with increasing temperature.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IN">
                <a:solidFill>
                  <a:schemeClr val="lt1"/>
                </a:solidFill>
              </a:rPr>
              <a:t>Electric dipole moment</a:t>
            </a:r>
            <a:endParaRPr>
              <a:solidFill>
                <a:schemeClr val="lt1"/>
              </a:solidFill>
            </a:endParaRPr>
          </a:p>
        </p:txBody>
      </p:sp>
      <p:sp>
        <p:nvSpPr>
          <p:cNvPr id="127" name="Google Shape;127;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It is the product of magnitude of charge and the distance between the two charges.</a:t>
            </a:r>
            <a:endParaRPr/>
          </a:p>
          <a:p>
            <a:pPr indent="-228600" lvl="0" marL="228600" rtl="0" algn="l">
              <a:lnSpc>
                <a:spcPct val="90000"/>
              </a:lnSpc>
              <a:spcBef>
                <a:spcPts val="1000"/>
              </a:spcBef>
              <a:spcAft>
                <a:spcPts val="0"/>
              </a:spcAft>
              <a:buClr>
                <a:schemeClr val="dk1"/>
              </a:buClr>
              <a:buSzPts val="2800"/>
              <a:buFont typeface="Noto Sans Symbols"/>
              <a:buChar char="▪"/>
            </a:pPr>
            <a:r>
              <a:rPr b="1" lang="en-IN"/>
              <a:t>µ</a:t>
            </a:r>
            <a:r>
              <a:rPr lang="en-IN"/>
              <a:t> = q * </a:t>
            </a:r>
            <a:r>
              <a:rPr b="1" lang="en-IN"/>
              <a:t>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result for electric dipole" id="128" name="Google Shape;128;p19"/>
          <p:cNvPicPr preferRelativeResize="0"/>
          <p:nvPr>
            <p:ph idx="2" type="body"/>
          </p:nvPr>
        </p:nvPicPr>
        <p:blipFill rotWithShape="1">
          <a:blip r:embed="rId3">
            <a:alphaModFix/>
          </a:blip>
          <a:srcRect b="0" l="0" r="0" t="0"/>
          <a:stretch/>
        </p:blipFill>
        <p:spPr>
          <a:xfrm>
            <a:off x="7195930" y="2361607"/>
            <a:ext cx="3127513" cy="3286335"/>
          </a:xfrm>
          <a:prstGeom prst="rect">
            <a:avLst/>
          </a:prstGeom>
          <a:solidFill>
            <a:schemeClr val="lt1"/>
          </a:solid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Critical magnetic field</a:t>
            </a:r>
            <a:endParaRPr/>
          </a:p>
        </p:txBody>
      </p:sp>
      <p:sp>
        <p:nvSpPr>
          <p:cNvPr id="569" name="Google Shape;569;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3"/>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Properties of Superconductors</a:t>
            </a:r>
            <a:endParaRPr/>
          </a:p>
        </p:txBody>
      </p:sp>
      <p:sp>
        <p:nvSpPr>
          <p:cNvPr id="575" name="Google Shape;575;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Zero electrical resistance</a:t>
            </a:r>
            <a:endParaRPr/>
          </a:p>
          <a:p>
            <a:pPr indent="-228600" lvl="0" marL="228600" rtl="0" algn="l">
              <a:lnSpc>
                <a:spcPct val="90000"/>
              </a:lnSpc>
              <a:spcBef>
                <a:spcPts val="1000"/>
              </a:spcBef>
              <a:spcAft>
                <a:spcPts val="0"/>
              </a:spcAft>
              <a:buClr>
                <a:schemeClr val="dk1"/>
              </a:buClr>
              <a:buSzPts val="2800"/>
              <a:buChar char="•"/>
            </a:pPr>
            <a:r>
              <a:rPr lang="en-IN"/>
              <a:t>Persistent current</a:t>
            </a:r>
            <a:endParaRPr/>
          </a:p>
          <a:p>
            <a:pPr indent="-228600" lvl="0" marL="228600" rtl="0" algn="l">
              <a:lnSpc>
                <a:spcPct val="90000"/>
              </a:lnSpc>
              <a:spcBef>
                <a:spcPts val="1000"/>
              </a:spcBef>
              <a:spcAft>
                <a:spcPts val="0"/>
              </a:spcAft>
              <a:buClr>
                <a:schemeClr val="dk1"/>
              </a:buClr>
              <a:buSzPts val="2800"/>
              <a:buChar char="•"/>
            </a:pPr>
            <a:r>
              <a:rPr lang="en-IN"/>
              <a:t>Critical temperature</a:t>
            </a:r>
            <a:endParaRPr/>
          </a:p>
          <a:p>
            <a:pPr indent="-228600" lvl="0" marL="228600" rtl="0" algn="l">
              <a:lnSpc>
                <a:spcPct val="90000"/>
              </a:lnSpc>
              <a:spcBef>
                <a:spcPts val="1000"/>
              </a:spcBef>
              <a:spcAft>
                <a:spcPts val="0"/>
              </a:spcAft>
              <a:buClr>
                <a:schemeClr val="dk1"/>
              </a:buClr>
              <a:buSzPts val="2800"/>
              <a:buChar char="•"/>
            </a:pPr>
            <a:r>
              <a:rPr lang="en-IN"/>
              <a:t>Critical magnetic field</a:t>
            </a:r>
            <a:endParaRPr/>
          </a:p>
          <a:p>
            <a:pPr indent="-228600" lvl="0" marL="228600" rtl="0" algn="l">
              <a:lnSpc>
                <a:spcPct val="90000"/>
              </a:lnSpc>
              <a:spcBef>
                <a:spcPts val="1000"/>
              </a:spcBef>
              <a:spcAft>
                <a:spcPts val="0"/>
              </a:spcAft>
              <a:buClr>
                <a:schemeClr val="dk1"/>
              </a:buClr>
              <a:buSzPts val="2800"/>
              <a:buChar char="•"/>
            </a:pPr>
            <a:r>
              <a:rPr lang="en-IN"/>
              <a:t>Perfect diamagnetism – Meissner Effect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4"/>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Perfect diamagnetism – Meissner Effect</a:t>
            </a:r>
            <a:br>
              <a:rPr lang="en-IN"/>
            </a:br>
            <a:endParaRPr/>
          </a:p>
        </p:txBody>
      </p:sp>
      <p:sp>
        <p:nvSpPr>
          <p:cNvPr id="581" name="Google Shape;581;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When superconductors are cooled below their critical temperature in the presence of a magnetic field, the magnetic flux is expelled from the interior of the specimen and the superconductor becomes a perfect diamagnetic. This phenomenon is known as Meissner effect.</a:t>
            </a:r>
            <a:endParaRPr/>
          </a:p>
          <a:p>
            <a:pPr indent="-228600" lvl="0" marL="228600" rtl="0" algn="l">
              <a:lnSpc>
                <a:spcPct val="90000"/>
              </a:lnSpc>
              <a:spcBef>
                <a:spcPts val="1000"/>
              </a:spcBef>
              <a:spcAft>
                <a:spcPts val="0"/>
              </a:spcAft>
              <a:buClr>
                <a:schemeClr val="dk1"/>
              </a:buClr>
              <a:buSzPts val="2800"/>
              <a:buChar char="•"/>
            </a:pPr>
            <a:r>
              <a:rPr lang="en-IN"/>
              <a:t>Meissner effect is reversible.</a:t>
            </a:r>
            <a:endParaRPr/>
          </a:p>
          <a:p>
            <a:pPr indent="-228600" lvl="0" marL="228600" rtl="0" algn="l">
              <a:lnSpc>
                <a:spcPct val="90000"/>
              </a:lnSpc>
              <a:spcBef>
                <a:spcPts val="1000"/>
              </a:spcBef>
              <a:spcAft>
                <a:spcPts val="0"/>
              </a:spcAft>
              <a:buClr>
                <a:schemeClr val="dk1"/>
              </a:buClr>
              <a:buSzPts val="2800"/>
              <a:buChar char="•"/>
            </a:pPr>
            <a:r>
              <a:rPr lang="en-IN"/>
              <a:t>The magnetic induction inside the specimen is given by</a:t>
            </a:r>
            <a:endParaRPr/>
          </a:p>
          <a:p>
            <a:pPr indent="0" lvl="0" marL="0" rtl="0" algn="l">
              <a:lnSpc>
                <a:spcPct val="90000"/>
              </a:lnSpc>
              <a:spcBef>
                <a:spcPts val="1000"/>
              </a:spcBef>
              <a:spcAft>
                <a:spcPts val="0"/>
              </a:spcAft>
              <a:buClr>
                <a:schemeClr val="dk1"/>
              </a:buClr>
              <a:buSzPts val="2800"/>
              <a:buNone/>
            </a:pPr>
            <a:r>
              <a:rPr lang="en-IN"/>
              <a:t>    B = μ</a:t>
            </a:r>
            <a:r>
              <a:rPr baseline="-25000" lang="en-IN"/>
              <a:t>0</a:t>
            </a:r>
            <a:r>
              <a:rPr lang="en-IN"/>
              <a:t>(H + M) where H is the magnetic field applied externally and M      is the magnetization produced within the specimen.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5"/>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Perfect diamagnetism – Meissner Effect</a:t>
            </a:r>
            <a:br>
              <a:rPr lang="en-IN"/>
            </a:br>
            <a:endParaRPr/>
          </a:p>
        </p:txBody>
      </p:sp>
      <p:pic>
        <p:nvPicPr>
          <p:cNvPr id="587" name="Google Shape;587;p85"/>
          <p:cNvPicPr preferRelativeResize="0"/>
          <p:nvPr>
            <p:ph idx="1" type="body"/>
          </p:nvPr>
        </p:nvPicPr>
        <p:blipFill rotWithShape="1">
          <a:blip r:embed="rId3">
            <a:alphaModFix/>
          </a:blip>
          <a:srcRect b="0" l="0" r="0" t="0"/>
          <a:stretch/>
        </p:blipFill>
        <p:spPr>
          <a:xfrm>
            <a:off x="3519323" y="2398643"/>
            <a:ext cx="5326576" cy="331304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6"/>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Perfect diamagnetism – Meissner Effect</a:t>
            </a:r>
            <a:br>
              <a:rPr lang="en-IN"/>
            </a:br>
            <a:endParaRPr/>
          </a:p>
        </p:txBody>
      </p:sp>
      <p:sp>
        <p:nvSpPr>
          <p:cNvPr id="593" name="Google Shape;593;p8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IN"/>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7"/>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Perfect diamagnetism – Meissner Effect</a:t>
            </a:r>
            <a:br>
              <a:rPr lang="en-IN"/>
            </a:br>
            <a:endParaRPr/>
          </a:p>
        </p:txBody>
      </p:sp>
      <p:sp>
        <p:nvSpPr>
          <p:cNvPr id="599" name="Google Shape;599;p8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Meissner effect is the standard test used to conclusively prove whether a particular material is a superconductor or not.</a:t>
            </a:r>
            <a:endParaRPr/>
          </a:p>
          <a:p>
            <a:pPr indent="-228600" lvl="0" marL="228600" rtl="0" algn="l">
              <a:lnSpc>
                <a:spcPct val="90000"/>
              </a:lnSpc>
              <a:spcBef>
                <a:spcPts val="1000"/>
              </a:spcBef>
              <a:spcAft>
                <a:spcPts val="0"/>
              </a:spcAft>
              <a:buClr>
                <a:schemeClr val="dk1"/>
              </a:buClr>
              <a:buSzPts val="2800"/>
              <a:buChar char="•"/>
            </a:pPr>
            <a:r>
              <a:rPr lang="en-IN"/>
              <a:t>A smaller magnet repelled by a bigger superconductor hovers in air. This is known as levitation effect. The levitation effect is utilized in the operation of Maglev trains.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8"/>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Type I and Type II Superconductors</a:t>
            </a:r>
            <a:endParaRPr/>
          </a:p>
        </p:txBody>
      </p:sp>
      <p:sp>
        <p:nvSpPr>
          <p:cNvPr id="605" name="Google Shape;605;p88"/>
          <p:cNvSpPr txBox="1"/>
          <p:nvPr>
            <p:ph idx="1" type="body"/>
          </p:nvPr>
        </p:nvSpPr>
        <p:spPr>
          <a:xfrm>
            <a:off x="838199" y="1825625"/>
            <a:ext cx="6821557"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  Type I Superconductors</a:t>
            </a:r>
            <a:endParaRPr/>
          </a:p>
          <a:p>
            <a:pPr indent="-228600" lvl="0" marL="228600" rtl="0" algn="l">
              <a:lnSpc>
                <a:spcPct val="90000"/>
              </a:lnSpc>
              <a:spcBef>
                <a:spcPts val="1000"/>
              </a:spcBef>
              <a:spcAft>
                <a:spcPts val="0"/>
              </a:spcAft>
              <a:buClr>
                <a:schemeClr val="dk1"/>
              </a:buClr>
              <a:buSzPct val="100000"/>
              <a:buChar char="•"/>
            </a:pPr>
            <a:r>
              <a:rPr lang="en-IN"/>
              <a:t>Superconductors exhibiting a complete Meissner effect (perfect diamagnetism) are called type I superconductors. They are also called as soft superconductors.</a:t>
            </a:r>
            <a:endParaRPr/>
          </a:p>
          <a:p>
            <a:pPr indent="-228600" lvl="0" marL="228600" rtl="0" algn="l">
              <a:lnSpc>
                <a:spcPct val="90000"/>
              </a:lnSpc>
              <a:spcBef>
                <a:spcPts val="1000"/>
              </a:spcBef>
              <a:spcAft>
                <a:spcPts val="0"/>
              </a:spcAft>
              <a:buClr>
                <a:schemeClr val="dk1"/>
              </a:buClr>
              <a:buSzPct val="100000"/>
              <a:buChar char="•"/>
            </a:pPr>
            <a:r>
              <a:rPr lang="en-IN"/>
              <a:t>When the magnetic field strength is gradually increased, at H = H</a:t>
            </a:r>
            <a:r>
              <a:rPr baseline="-25000" lang="en-IN"/>
              <a:t>c</a:t>
            </a:r>
            <a:r>
              <a:rPr lang="en-IN"/>
              <a:t> the diamagnetism abruptly disappears and the material becomes normal material.</a:t>
            </a:r>
            <a:endParaRPr/>
          </a:p>
          <a:p>
            <a:pPr indent="-228600" lvl="0" marL="228600" rtl="0" algn="l">
              <a:lnSpc>
                <a:spcPct val="90000"/>
              </a:lnSpc>
              <a:spcBef>
                <a:spcPts val="1000"/>
              </a:spcBef>
              <a:spcAft>
                <a:spcPts val="0"/>
              </a:spcAft>
              <a:buClr>
                <a:schemeClr val="dk1"/>
              </a:buClr>
              <a:buSzPct val="100000"/>
              <a:buChar char="•"/>
            </a:pPr>
            <a:r>
              <a:rPr lang="en-IN"/>
              <a:t>Eg. Al, Zn, Hg</a:t>
            </a:r>
            <a:endParaRPr/>
          </a:p>
          <a:p>
            <a:pPr indent="-228600" lvl="0" marL="228600" rtl="0" algn="l">
              <a:lnSpc>
                <a:spcPct val="90000"/>
              </a:lnSpc>
              <a:spcBef>
                <a:spcPts val="1000"/>
              </a:spcBef>
              <a:spcAft>
                <a:spcPts val="0"/>
              </a:spcAft>
              <a:buClr>
                <a:schemeClr val="dk1"/>
              </a:buClr>
              <a:buSzPct val="100000"/>
              <a:buChar char="•"/>
            </a:pPr>
            <a:r>
              <a:rPr lang="en-IN"/>
              <a:t>Highest value of H</a:t>
            </a:r>
            <a:r>
              <a:rPr baseline="-25000" lang="en-IN"/>
              <a:t>c</a:t>
            </a:r>
            <a:r>
              <a:rPr lang="en-IN"/>
              <a:t> is about 0.1 wb m</a:t>
            </a:r>
            <a:r>
              <a:rPr baseline="30000" lang="en-IN"/>
              <a:t>-2</a:t>
            </a:r>
            <a:endParaRPr/>
          </a:p>
        </p:txBody>
      </p:sp>
      <p:pic>
        <p:nvPicPr>
          <p:cNvPr id="606" name="Google Shape;606;p88"/>
          <p:cNvPicPr preferRelativeResize="0"/>
          <p:nvPr>
            <p:ph idx="2" type="body"/>
          </p:nvPr>
        </p:nvPicPr>
        <p:blipFill rotWithShape="1">
          <a:blip r:embed="rId3">
            <a:alphaModFix/>
          </a:blip>
          <a:srcRect b="0" l="0" r="0" t="0"/>
          <a:stretch/>
        </p:blipFill>
        <p:spPr>
          <a:xfrm>
            <a:off x="7824656" y="2086926"/>
            <a:ext cx="2684318" cy="294321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9"/>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Type I and Type II Superconductors</a:t>
            </a:r>
            <a:endParaRPr/>
          </a:p>
        </p:txBody>
      </p:sp>
      <p:sp>
        <p:nvSpPr>
          <p:cNvPr id="612" name="Google Shape;612;p89"/>
          <p:cNvSpPr txBox="1"/>
          <p:nvPr>
            <p:ph idx="1" type="body"/>
          </p:nvPr>
        </p:nvSpPr>
        <p:spPr>
          <a:xfrm>
            <a:off x="838199" y="1825625"/>
            <a:ext cx="6556514"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Type II Superconductors</a:t>
            </a:r>
            <a:endParaRPr/>
          </a:p>
          <a:p>
            <a:pPr indent="-228600" lvl="0" marL="228600" rtl="0" algn="l">
              <a:lnSpc>
                <a:spcPct val="90000"/>
              </a:lnSpc>
              <a:spcBef>
                <a:spcPts val="1000"/>
              </a:spcBef>
              <a:spcAft>
                <a:spcPts val="0"/>
              </a:spcAft>
              <a:buClr>
                <a:schemeClr val="dk1"/>
              </a:buClr>
              <a:buSzPts val="2800"/>
              <a:buChar char="•"/>
            </a:pPr>
            <a:r>
              <a:rPr lang="en-IN"/>
              <a:t>In type II superconductors, up to field H</a:t>
            </a:r>
            <a:r>
              <a:rPr baseline="-25000" lang="en-IN"/>
              <a:t>c1</a:t>
            </a:r>
            <a:r>
              <a:rPr lang="en-IN"/>
              <a:t>, the specimen is in pure superconducting state. The magnetic flux lines are rejected.</a:t>
            </a:r>
            <a:endParaRPr/>
          </a:p>
          <a:p>
            <a:pPr indent="-228600" lvl="0" marL="228600" rtl="0" algn="l">
              <a:lnSpc>
                <a:spcPct val="90000"/>
              </a:lnSpc>
              <a:spcBef>
                <a:spcPts val="1000"/>
              </a:spcBef>
              <a:spcAft>
                <a:spcPts val="0"/>
              </a:spcAft>
              <a:buClr>
                <a:schemeClr val="dk1"/>
              </a:buClr>
              <a:buSzPts val="2800"/>
              <a:buChar char="•"/>
            </a:pPr>
            <a:r>
              <a:rPr lang="en-IN"/>
              <a:t>When the field is increased beyond H</a:t>
            </a:r>
            <a:r>
              <a:rPr baseline="-25000" lang="en-IN"/>
              <a:t>c1</a:t>
            </a:r>
            <a:r>
              <a:rPr lang="en-IN"/>
              <a:t>, the lower critical field, the magnetic flux lines start penetrating.</a:t>
            </a:r>
            <a:endParaRPr/>
          </a:p>
          <a:p>
            <a:pPr indent="-228600" lvl="0" marL="228600" rtl="0" algn="l">
              <a:lnSpc>
                <a:spcPct val="90000"/>
              </a:lnSpc>
              <a:spcBef>
                <a:spcPts val="1000"/>
              </a:spcBef>
              <a:spcAft>
                <a:spcPts val="0"/>
              </a:spcAft>
              <a:buClr>
                <a:schemeClr val="dk1"/>
              </a:buClr>
              <a:buSzPts val="2800"/>
              <a:buChar char="•"/>
            </a:pPr>
            <a:r>
              <a:rPr lang="en-IN"/>
              <a:t>Between lower critical field and upper critical field (H</a:t>
            </a:r>
            <a:r>
              <a:rPr baseline="-25000" lang="en-IN"/>
              <a:t>c2</a:t>
            </a:r>
            <a:r>
              <a:rPr lang="en-IN"/>
              <a:t>), the specimen is in a mixed state or vortex state.</a:t>
            </a:r>
            <a:endParaRPr/>
          </a:p>
        </p:txBody>
      </p:sp>
      <p:pic>
        <p:nvPicPr>
          <p:cNvPr id="613" name="Google Shape;613;p89"/>
          <p:cNvPicPr preferRelativeResize="0"/>
          <p:nvPr>
            <p:ph idx="2" type="body"/>
          </p:nvPr>
        </p:nvPicPr>
        <p:blipFill rotWithShape="1">
          <a:blip r:embed="rId3">
            <a:alphaModFix/>
          </a:blip>
          <a:srcRect b="0" l="0" r="0" t="0"/>
          <a:stretch/>
        </p:blipFill>
        <p:spPr>
          <a:xfrm>
            <a:off x="7572823" y="2239618"/>
            <a:ext cx="3211748" cy="2657998"/>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Type I and Type II Superconductors</a:t>
            </a:r>
            <a:endParaRPr/>
          </a:p>
        </p:txBody>
      </p:sp>
      <p:sp>
        <p:nvSpPr>
          <p:cNvPr id="619" name="Google Shape;619;p90"/>
          <p:cNvSpPr txBox="1"/>
          <p:nvPr>
            <p:ph idx="1" type="body"/>
          </p:nvPr>
        </p:nvSpPr>
        <p:spPr>
          <a:xfrm>
            <a:off x="838199" y="1825625"/>
            <a:ext cx="6556514"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Type II Superconductors</a:t>
            </a:r>
            <a:endParaRPr/>
          </a:p>
          <a:p>
            <a:pPr indent="-228600" lvl="0" marL="228600" rtl="0" algn="l">
              <a:lnSpc>
                <a:spcPct val="90000"/>
              </a:lnSpc>
              <a:spcBef>
                <a:spcPts val="1000"/>
              </a:spcBef>
              <a:spcAft>
                <a:spcPts val="0"/>
              </a:spcAft>
              <a:buClr>
                <a:schemeClr val="dk1"/>
              </a:buClr>
              <a:buSzPts val="2800"/>
              <a:buChar char="•"/>
            </a:pPr>
            <a:r>
              <a:rPr lang="en-IN"/>
              <a:t>Above H</a:t>
            </a:r>
            <a:r>
              <a:rPr baseline="-25000" lang="en-IN"/>
              <a:t>c2</a:t>
            </a:r>
            <a:r>
              <a:rPr lang="en-IN"/>
              <a:t>, the specimen is in a normal state.</a:t>
            </a:r>
            <a:endParaRPr/>
          </a:p>
          <a:p>
            <a:pPr indent="-228600" lvl="0" marL="228600" rtl="0" algn="l">
              <a:lnSpc>
                <a:spcPct val="90000"/>
              </a:lnSpc>
              <a:spcBef>
                <a:spcPts val="1000"/>
              </a:spcBef>
              <a:spcAft>
                <a:spcPts val="0"/>
              </a:spcAft>
              <a:buClr>
                <a:schemeClr val="dk1"/>
              </a:buClr>
              <a:buSzPts val="2800"/>
              <a:buChar char="•"/>
            </a:pPr>
            <a:r>
              <a:rPr lang="en-IN"/>
              <a:t>They are known as hard superconductors.</a:t>
            </a:r>
            <a:endParaRPr/>
          </a:p>
          <a:p>
            <a:pPr indent="-228600" lvl="0" marL="228600" rtl="0" algn="l">
              <a:lnSpc>
                <a:spcPct val="90000"/>
              </a:lnSpc>
              <a:spcBef>
                <a:spcPts val="1000"/>
              </a:spcBef>
              <a:spcAft>
                <a:spcPts val="0"/>
              </a:spcAft>
              <a:buClr>
                <a:schemeClr val="dk1"/>
              </a:buClr>
              <a:buSzPts val="2800"/>
              <a:buChar char="•"/>
            </a:pPr>
            <a:r>
              <a:rPr lang="en-IN"/>
              <a:t>Eg. Zr and Nb.</a:t>
            </a:r>
            <a:endParaRPr/>
          </a:p>
          <a:p>
            <a:pPr indent="-228600" lvl="0" marL="228600" rtl="0" algn="l">
              <a:lnSpc>
                <a:spcPct val="90000"/>
              </a:lnSpc>
              <a:spcBef>
                <a:spcPts val="1000"/>
              </a:spcBef>
              <a:spcAft>
                <a:spcPts val="0"/>
              </a:spcAft>
              <a:buClr>
                <a:schemeClr val="dk1"/>
              </a:buClr>
              <a:buSzPts val="2800"/>
              <a:buChar char="•"/>
            </a:pPr>
            <a:r>
              <a:rPr lang="en-IN"/>
              <a:t>H</a:t>
            </a:r>
            <a:r>
              <a:rPr baseline="-25000" lang="en-IN"/>
              <a:t>c2 </a:t>
            </a:r>
            <a:r>
              <a:rPr lang="en-IN"/>
              <a:t> can be as high as 20 to 50 wb m</a:t>
            </a:r>
            <a:r>
              <a:rPr baseline="30000" lang="en-IN"/>
              <a:t>-2</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620" name="Google Shape;620;p90"/>
          <p:cNvPicPr preferRelativeResize="0"/>
          <p:nvPr>
            <p:ph idx="2" type="body"/>
          </p:nvPr>
        </p:nvPicPr>
        <p:blipFill rotWithShape="1">
          <a:blip r:embed="rId3">
            <a:alphaModFix/>
          </a:blip>
          <a:srcRect b="0" l="0" r="0" t="0"/>
          <a:stretch/>
        </p:blipFill>
        <p:spPr>
          <a:xfrm>
            <a:off x="7572823" y="2239618"/>
            <a:ext cx="3211748" cy="2657998"/>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9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Applications  of Superconductors</a:t>
            </a:r>
            <a:endParaRPr/>
          </a:p>
        </p:txBody>
      </p:sp>
      <p:sp>
        <p:nvSpPr>
          <p:cNvPr id="626" name="Google Shape;626;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Low loss transmission lines and transformers:</a:t>
            </a:r>
            <a:endParaRPr/>
          </a:p>
          <a:p>
            <a:pPr indent="0" lvl="0" marL="0" rtl="0" algn="just">
              <a:lnSpc>
                <a:spcPct val="90000"/>
              </a:lnSpc>
              <a:spcBef>
                <a:spcPts val="1000"/>
              </a:spcBef>
              <a:spcAft>
                <a:spcPts val="0"/>
              </a:spcAft>
              <a:buClr>
                <a:schemeClr val="dk1"/>
              </a:buClr>
              <a:buSzPts val="2800"/>
              <a:buNone/>
            </a:pPr>
            <a:r>
              <a:rPr lang="en-IN"/>
              <a:t>   Since the resistance is almost zero at superconducting phase, the     power loss during transmission is negligible. Hence electric cables are designed with superconducting wires. If superconductors are used for winding of a transformer, the power losses will be very small.</a:t>
            </a:r>
            <a:endParaRPr/>
          </a:p>
          <a:p>
            <a:pPr indent="-228600" lvl="0" marL="228600" rtl="0" algn="just">
              <a:lnSpc>
                <a:spcPct val="90000"/>
              </a:lnSpc>
              <a:spcBef>
                <a:spcPts val="1000"/>
              </a:spcBef>
              <a:spcAft>
                <a:spcPts val="0"/>
              </a:spcAft>
              <a:buClr>
                <a:schemeClr val="dk1"/>
              </a:buClr>
              <a:buSzPts val="2800"/>
              <a:buChar char="•"/>
            </a:pPr>
            <a:r>
              <a:rPr lang="en-IN"/>
              <a:t>Magnetic levitation:</a:t>
            </a:r>
            <a:endParaRPr/>
          </a:p>
          <a:p>
            <a:pPr indent="0" lvl="0" marL="0" rtl="0" algn="just">
              <a:lnSpc>
                <a:spcPct val="90000"/>
              </a:lnSpc>
              <a:spcBef>
                <a:spcPts val="1000"/>
              </a:spcBef>
              <a:spcAft>
                <a:spcPts val="0"/>
              </a:spcAft>
              <a:buClr>
                <a:schemeClr val="dk1"/>
              </a:buClr>
              <a:buSzPts val="2800"/>
              <a:buNone/>
            </a:pPr>
            <a:r>
              <a:rPr lang="en-IN"/>
              <a:t>Diamagnetic property of a superconductor is the basis of magnetic levitation. A superconducting material can be suspended in air against the repulsive force from a permanent magnet. This principle can be used for high speed transportation.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p:nvPr/>
        </p:nvSpPr>
        <p:spPr>
          <a:xfrm>
            <a:off x="2186609" y="173945"/>
            <a:ext cx="7434469" cy="609600"/>
          </a:xfrm>
          <a:prstGeom prst="rect">
            <a:avLst/>
          </a:prstGeom>
          <a:solidFill>
            <a:srgbClr val="002060"/>
          </a:solidFill>
          <a:ln cap="flat" cmpd="thinThick" w="5715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2400" u="none" cap="none" strike="noStrike">
                <a:solidFill>
                  <a:schemeClr val="lt1"/>
                </a:solidFill>
                <a:latin typeface="Arial"/>
                <a:ea typeface="Arial"/>
                <a:cs typeface="Arial"/>
                <a:sym typeface="Arial"/>
              </a:rPr>
              <a:t>Dielectric Constant or relative permittivity</a:t>
            </a:r>
            <a:endParaRPr/>
          </a:p>
        </p:txBody>
      </p:sp>
      <p:sp>
        <p:nvSpPr>
          <p:cNvPr id="134" name="Google Shape;134;p20"/>
          <p:cNvSpPr/>
          <p:nvPr/>
        </p:nvSpPr>
        <p:spPr>
          <a:xfrm>
            <a:off x="1905000" y="2757488"/>
            <a:ext cx="8229600" cy="838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just">
              <a:lnSpc>
                <a:spcPct val="125000"/>
              </a:lnSpc>
              <a:spcBef>
                <a:spcPts val="0"/>
              </a:spcBef>
              <a:spcAft>
                <a:spcPts val="0"/>
              </a:spcAft>
              <a:buClr>
                <a:schemeClr val="dk1"/>
              </a:buClr>
              <a:buSzPts val="2000"/>
              <a:buFont typeface="Arial"/>
              <a:buChar char="•"/>
            </a:pPr>
            <a:r>
              <a:rPr b="0" i="0" lang="en-IN" sz="2000" u="none" cap="none" strike="noStrike">
                <a:solidFill>
                  <a:schemeClr val="dk1"/>
                </a:solidFill>
                <a:latin typeface="Arial"/>
                <a:ea typeface="Arial"/>
                <a:cs typeface="Arial"/>
                <a:sym typeface="Arial"/>
              </a:rPr>
              <a:t>It is also defined as the capacitance of the capacitor with dielectric to capacitance of the same capacitor without dielectric</a:t>
            </a:r>
            <a:r>
              <a:rPr b="1" i="0" lang="en-IN" sz="2000" u="none" cap="none" strike="noStrike">
                <a:solidFill>
                  <a:schemeClr val="dk1"/>
                </a:solidFill>
                <a:latin typeface="Arial"/>
                <a:ea typeface="Arial"/>
                <a:cs typeface="Arial"/>
                <a:sym typeface="Arial"/>
              </a:rPr>
              <a:t>. </a:t>
            </a:r>
            <a:endParaRPr/>
          </a:p>
          <a:p>
            <a:pPr indent="-215900" lvl="0" marL="342900" marR="0" rtl="0" algn="just">
              <a:lnSpc>
                <a:spcPct val="125000"/>
              </a:lnSpc>
              <a:spcBef>
                <a:spcPts val="100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p:txBody>
      </p:sp>
      <p:pic>
        <p:nvPicPr>
          <p:cNvPr id="135" name="Google Shape;135;p20"/>
          <p:cNvPicPr preferRelativeResize="0"/>
          <p:nvPr/>
        </p:nvPicPr>
        <p:blipFill rotWithShape="1">
          <a:blip r:embed="rId3">
            <a:alphaModFix/>
          </a:blip>
          <a:srcRect b="0" l="0" r="0" t="0"/>
          <a:stretch/>
        </p:blipFill>
        <p:spPr>
          <a:xfrm>
            <a:off x="5897216" y="3709988"/>
            <a:ext cx="1041400" cy="914400"/>
          </a:xfrm>
          <a:prstGeom prst="rect">
            <a:avLst/>
          </a:prstGeom>
          <a:solidFill>
            <a:srgbClr val="FF9900"/>
          </a:solidFill>
          <a:ln>
            <a:noFill/>
          </a:ln>
        </p:spPr>
      </p:pic>
      <p:pic>
        <p:nvPicPr>
          <p:cNvPr id="136" name="Google Shape;136;p20"/>
          <p:cNvPicPr preferRelativeResize="0"/>
          <p:nvPr/>
        </p:nvPicPr>
        <p:blipFill rotWithShape="1">
          <a:blip r:embed="rId4">
            <a:alphaModFix/>
          </a:blip>
          <a:srcRect b="0" l="0" r="0" t="0"/>
          <a:stretch/>
        </p:blipFill>
        <p:spPr>
          <a:xfrm>
            <a:off x="5867400" y="1841500"/>
            <a:ext cx="990600" cy="990600"/>
          </a:xfrm>
          <a:prstGeom prst="rect">
            <a:avLst/>
          </a:prstGeom>
          <a:solidFill>
            <a:srgbClr val="FF9900"/>
          </a:solidFill>
          <a:ln>
            <a:noFill/>
          </a:ln>
        </p:spPr>
      </p:pic>
      <p:sp>
        <p:nvSpPr>
          <p:cNvPr id="137" name="Google Shape;137;p20"/>
          <p:cNvSpPr txBox="1"/>
          <p:nvPr/>
        </p:nvSpPr>
        <p:spPr>
          <a:xfrm>
            <a:off x="1828800" y="4738689"/>
            <a:ext cx="8686800" cy="1768475"/>
          </a:xfrm>
          <a:prstGeom prst="rect">
            <a:avLst/>
          </a:prstGeom>
          <a:solidFill>
            <a:schemeClr val="lt1"/>
          </a:solidFill>
          <a:ln>
            <a:noFill/>
          </a:ln>
        </p:spPr>
        <p:txBody>
          <a:bodyPr anchorCtr="0" anchor="t" bIns="45700" lIns="91425" spcFirstLastPara="1" rIns="91425" wrap="square" tIns="45700">
            <a:spAutoFit/>
          </a:bodyPr>
          <a:lstStyle/>
          <a:p>
            <a:pPr indent="-346075" lvl="0" marL="346075" marR="0" rtl="0" algn="just">
              <a:lnSpc>
                <a:spcPct val="125000"/>
              </a:lnSpc>
              <a:spcBef>
                <a:spcPts val="0"/>
              </a:spcBef>
              <a:spcAft>
                <a:spcPts val="0"/>
              </a:spcAft>
              <a:buClr>
                <a:schemeClr val="dk1"/>
              </a:buClr>
              <a:buSzPts val="2000"/>
              <a:buFont typeface="Arial"/>
              <a:buChar char="•"/>
            </a:pPr>
            <a:r>
              <a:rPr b="0" i="0" lang="en-IN" sz="2000" u="none" cap="none" strike="noStrike">
                <a:solidFill>
                  <a:schemeClr val="dk1"/>
                </a:solidFill>
                <a:latin typeface="Arial"/>
                <a:ea typeface="Arial"/>
                <a:cs typeface="Arial"/>
                <a:sym typeface="Arial"/>
              </a:rPr>
              <a:t>It is a measure of the electric polarization in the dielectric material and it has no units.</a:t>
            </a:r>
            <a:endParaRPr/>
          </a:p>
          <a:p>
            <a:pPr indent="-346075" lvl="0" marL="346075" marR="0" rtl="0" algn="just">
              <a:lnSpc>
                <a:spcPct val="125000"/>
              </a:lnSpc>
              <a:spcBef>
                <a:spcPts val="1000"/>
              </a:spcBef>
              <a:spcAft>
                <a:spcPts val="0"/>
              </a:spcAft>
              <a:buClr>
                <a:schemeClr val="dk1"/>
              </a:buClr>
              <a:buSzPts val="2000"/>
              <a:buFont typeface="Arial"/>
              <a:buChar char="•"/>
            </a:pPr>
            <a:r>
              <a:rPr b="0" i="0" lang="en-IN" sz="2000" u="none" cap="none" strike="noStrike">
                <a:solidFill>
                  <a:schemeClr val="dk1"/>
                </a:solidFill>
                <a:latin typeface="Arial"/>
                <a:ea typeface="Arial"/>
                <a:cs typeface="Arial"/>
                <a:sym typeface="Arial"/>
              </a:rPr>
              <a:t>Materials with higher dielectric constant are easily polarized and behaves as good electrical insulators</a:t>
            </a:r>
            <a:endParaRPr/>
          </a:p>
        </p:txBody>
      </p:sp>
      <p:sp>
        <p:nvSpPr>
          <p:cNvPr id="138" name="Google Shape;138;p20"/>
          <p:cNvSpPr txBox="1"/>
          <p:nvPr/>
        </p:nvSpPr>
        <p:spPr>
          <a:xfrm>
            <a:off x="1905001" y="990601"/>
            <a:ext cx="8239125" cy="854075"/>
          </a:xfrm>
          <a:prstGeom prst="rect">
            <a:avLst/>
          </a:prstGeom>
          <a:solidFill>
            <a:schemeClr val="lt1"/>
          </a:solidFill>
          <a:ln>
            <a:noFill/>
          </a:ln>
        </p:spPr>
        <p:txBody>
          <a:bodyPr anchorCtr="0" anchor="t" bIns="45700" lIns="91425" spcFirstLastPara="1" rIns="91425" wrap="square" tIns="45700">
            <a:spAutoFit/>
          </a:bodyPr>
          <a:lstStyle/>
          <a:p>
            <a:pPr indent="-234950" lvl="0" marL="234950" marR="0" rtl="0" algn="l">
              <a:lnSpc>
                <a:spcPct val="125000"/>
              </a:lnSpc>
              <a:spcBef>
                <a:spcPts val="0"/>
              </a:spcBef>
              <a:spcAft>
                <a:spcPts val="0"/>
              </a:spcAft>
              <a:buClr>
                <a:schemeClr val="dk1"/>
              </a:buClr>
              <a:buSzPts val="2000"/>
              <a:buFont typeface="Arial"/>
              <a:buChar char="•"/>
            </a:pPr>
            <a:r>
              <a:rPr b="0" i="0" lang="en-IN" sz="2000" u="none" cap="none" strike="noStrike">
                <a:solidFill>
                  <a:schemeClr val="dk1"/>
                </a:solidFill>
                <a:latin typeface="Arial"/>
                <a:ea typeface="Arial"/>
                <a:cs typeface="Arial"/>
                <a:sym typeface="Arial"/>
              </a:rPr>
              <a:t>Dielectric constant is the ratio between the permittivity of the medium to permittivity of  free space.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Applications  of Superconductors</a:t>
            </a:r>
            <a:endParaRPr/>
          </a:p>
        </p:txBody>
      </p:sp>
      <p:sp>
        <p:nvSpPr>
          <p:cNvPr id="632" name="Google Shape;632;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Generation of high magnetic fields:</a:t>
            </a:r>
            <a:endParaRPr/>
          </a:p>
          <a:p>
            <a:pPr indent="0" lvl="0" marL="0" rtl="0" algn="l">
              <a:lnSpc>
                <a:spcPct val="90000"/>
              </a:lnSpc>
              <a:spcBef>
                <a:spcPts val="1000"/>
              </a:spcBef>
              <a:spcAft>
                <a:spcPts val="0"/>
              </a:spcAft>
              <a:buClr>
                <a:schemeClr val="dk1"/>
              </a:buClr>
              <a:buSzPts val="2800"/>
              <a:buNone/>
            </a:pPr>
            <a:r>
              <a:rPr lang="en-IN"/>
              <a:t> Superconducting materials are used for producing very high magnetic fields of the order of 50 tesla. To generate such a high field the power consumed is only 10 KW whereas in conventional method the power consumed is about 3 MW.</a:t>
            </a:r>
            <a:endParaRPr/>
          </a:p>
          <a:p>
            <a:pPr indent="-228600" lvl="0" marL="228600" rtl="0" algn="l">
              <a:lnSpc>
                <a:spcPct val="90000"/>
              </a:lnSpc>
              <a:spcBef>
                <a:spcPts val="1000"/>
              </a:spcBef>
              <a:spcAft>
                <a:spcPts val="0"/>
              </a:spcAft>
              <a:buClr>
                <a:schemeClr val="dk1"/>
              </a:buClr>
              <a:buSzPts val="2800"/>
              <a:buChar char="•"/>
            </a:pPr>
            <a:r>
              <a:rPr lang="en-IN"/>
              <a:t>Fast electrical switching (Cryotron):</a:t>
            </a:r>
            <a:endParaRPr/>
          </a:p>
          <a:p>
            <a:pPr indent="0" lvl="0" marL="0" rtl="0" algn="l">
              <a:lnSpc>
                <a:spcPct val="90000"/>
              </a:lnSpc>
              <a:spcBef>
                <a:spcPts val="1000"/>
              </a:spcBef>
              <a:spcAft>
                <a:spcPts val="0"/>
              </a:spcAft>
              <a:buClr>
                <a:schemeClr val="dk1"/>
              </a:buClr>
              <a:buSzPts val="2800"/>
              <a:buNone/>
            </a:pPr>
            <a:r>
              <a:rPr lang="en-IN"/>
              <a:t> The application of a magnetic field greater than its critical magnetic field changes the superconducting state of a superconducting material to normal state and removal of the field brings the material back from normal state to superconducting state. This fact is used in developing cryotron switches.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lang="en-IN">
                <a:solidFill>
                  <a:schemeClr val="lt1"/>
                </a:solidFill>
              </a:rPr>
              <a:t>Electric flux</a:t>
            </a:r>
            <a:endParaRPr/>
          </a:p>
        </p:txBody>
      </p:sp>
      <p:sp>
        <p:nvSpPr>
          <p:cNvPr id="144" name="Google Shape;144;p21"/>
          <p:cNvSpPr txBox="1"/>
          <p:nvPr>
            <p:ph idx="1" type="body"/>
          </p:nvPr>
        </p:nvSpPr>
        <p:spPr>
          <a:xfrm>
            <a:off x="1828800" y="1961322"/>
            <a:ext cx="4191000" cy="4896678"/>
          </a:xfrm>
          <a:prstGeom prst="rect">
            <a:avLst/>
          </a:prstGeom>
          <a:solidFill>
            <a:schemeClr val="lt1"/>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Electric field is the space around a charge where its influence can be felt.</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Electric flux(Phi = Φ) is the total number of electric field lines coming out from a charge. Measured in Columb.</a:t>
            </a:r>
            <a:endParaRPr/>
          </a:p>
          <a:p>
            <a:pPr indent="-50800" lvl="0" marL="228600" rtl="0" algn="l">
              <a:lnSpc>
                <a:spcPct val="90000"/>
              </a:lnSpc>
              <a:spcBef>
                <a:spcPts val="1000"/>
              </a:spcBef>
              <a:spcAft>
                <a:spcPts val="0"/>
              </a:spcAft>
              <a:buClr>
                <a:schemeClr val="dk1"/>
              </a:buClr>
              <a:buSzPts val="2800"/>
              <a:buFont typeface="Noto Sans Symbols"/>
              <a:buNone/>
            </a:pPr>
            <a:r>
              <a:t/>
            </a:r>
            <a:endParaRPr baseline="30000"/>
          </a:p>
        </p:txBody>
      </p:sp>
      <p:pic>
        <p:nvPicPr>
          <p:cNvPr descr="Related image" id="145" name="Google Shape;145;p21"/>
          <p:cNvPicPr preferRelativeResize="0"/>
          <p:nvPr>
            <p:ph idx="2" type="body"/>
          </p:nvPr>
        </p:nvPicPr>
        <p:blipFill rotWithShape="1">
          <a:blip r:embed="rId3">
            <a:alphaModFix/>
          </a:blip>
          <a:srcRect b="0" l="0" r="0" t="0"/>
          <a:stretch/>
        </p:blipFill>
        <p:spPr>
          <a:xfrm>
            <a:off x="6020096" y="1828801"/>
            <a:ext cx="4647904" cy="42674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