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8" d="100"/>
          <a:sy n="58" d="100"/>
        </p:scale>
        <p:origin x="492" y="2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5134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867626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084784"/>
            <a:ext cx="7477601" cy="1666399"/>
          </a:xfrm>
          <a:prstGeom prst="rect">
            <a:avLst/>
          </a:prstGeom>
          <a:noFill/>
          <a:ln/>
        </p:spPr>
        <p:txBody>
          <a:bodyPr wrap="square" rtlCol="0" anchor="t"/>
          <a:lstStyle/>
          <a:p>
            <a:pPr marL="0" indent="0">
              <a:lnSpc>
                <a:spcPts val="6561"/>
              </a:lnSpc>
              <a:buNone/>
            </a:pPr>
            <a:r>
              <a:rPr lang="en-US" sz="5249" dirty="0">
                <a:solidFill>
                  <a:srgbClr val="476FD6"/>
                </a:solidFill>
                <a:latin typeface="Roboto Slab" pitchFamily="34" charset="0"/>
                <a:ea typeface="Roboto Slab" pitchFamily="34" charset="-122"/>
                <a:cs typeface="Roboto Slab" pitchFamily="34" charset="-120"/>
              </a:rPr>
              <a:t>Introduction to Compiler Design</a:t>
            </a:r>
            <a:endParaRPr lang="en-US" sz="5249" dirty="0"/>
          </a:p>
        </p:txBody>
      </p:sp>
      <p:sp>
        <p:nvSpPr>
          <p:cNvPr id="6" name="Text 3"/>
          <p:cNvSpPr/>
          <p:nvPr/>
        </p:nvSpPr>
        <p:spPr>
          <a:xfrm>
            <a:off x="833199" y="4084439"/>
            <a:ext cx="7477601"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Compiler design is the process of creating software that translates high-level programming languages into machine-readable code. This involves a deep understanding of language syntax, code optimization, and target hardware architecture.</a:t>
            </a:r>
            <a:endParaRPr lang="en-US" sz="1750" dirty="0"/>
          </a:p>
        </p:txBody>
      </p:sp>
      <p:sp>
        <p:nvSpPr>
          <p:cNvPr id="7" name="Shape 4"/>
          <p:cNvSpPr/>
          <p:nvPr/>
        </p:nvSpPr>
        <p:spPr>
          <a:xfrm>
            <a:off x="833199" y="5772626"/>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5755958"/>
            <a:ext cx="1259443" cy="388858"/>
          </a:xfrm>
          <a:prstGeom prst="rect">
            <a:avLst/>
          </a:prstGeom>
          <a:noFill/>
          <a:ln/>
        </p:spPr>
        <p:txBody>
          <a:bodyPr wrap="none" rtlCol="0" anchor="t"/>
          <a:lstStyle/>
          <a:p>
            <a:pPr marL="0" indent="0" algn="l">
              <a:lnSpc>
                <a:spcPts val="3062"/>
              </a:lnSpc>
              <a:buNone/>
            </a:pPr>
            <a:endParaRPr lang="en-US" sz="2187" b="1" dirty="0">
              <a:solidFill>
                <a:srgbClr val="15213F"/>
              </a:solidFill>
              <a:latin typeface="Roboto" pitchFamily="34" charset="0"/>
              <a:ea typeface="Roboto" pitchFamily="34" charset="-122"/>
              <a:cs typeface="Roboto" pitchFamily="34" charset="-120"/>
            </a:endParaRPr>
          </a:p>
        </p:txBody>
      </p:sp>
      <p:sp>
        <p:nvSpPr>
          <p:cNvPr id="10" name="TextBox 9">
            <a:extLst>
              <a:ext uri="{FF2B5EF4-FFF2-40B4-BE49-F238E27FC236}">
                <a16:creationId xmlns:a16="http://schemas.microsoft.com/office/drawing/2014/main" xmlns="" id="{01BAD09F-A9BB-A1F3-5879-B5BCB52E43DE}"/>
              </a:ext>
            </a:extLst>
          </p:cNvPr>
          <p:cNvSpPr txBox="1"/>
          <p:nvPr/>
        </p:nvSpPr>
        <p:spPr>
          <a:xfrm>
            <a:off x="945573" y="5755958"/>
            <a:ext cx="3906982" cy="1015663"/>
          </a:xfrm>
          <a:prstGeom prst="rect">
            <a:avLst/>
          </a:prstGeom>
          <a:noFill/>
        </p:spPr>
        <p:txBody>
          <a:bodyPr wrap="square" rtlCol="0">
            <a:spAutoFit/>
          </a:bodyPr>
          <a:lstStyle/>
          <a:p>
            <a:r>
              <a:rPr lang="en-US" sz="2000" b="1" dirty="0" smtClean="0"/>
              <a:t>A.Srinivas</a:t>
            </a:r>
            <a:r>
              <a:rPr lang="en-US" sz="2000" b="1" dirty="0" smtClean="0"/>
              <a:t>-192211019</a:t>
            </a:r>
            <a:endParaRPr lang="en-US" sz="2000" b="1" dirty="0"/>
          </a:p>
          <a:p>
            <a:r>
              <a:rPr lang="en-US" sz="2000" b="1" dirty="0" smtClean="0"/>
              <a:t>A.Nikhil-192225108</a:t>
            </a:r>
            <a:endParaRPr lang="en-US" sz="2000" b="1" dirty="0"/>
          </a:p>
          <a:p>
            <a:r>
              <a:rPr lang="en-US" sz="2000" b="1" dirty="0" smtClean="0"/>
              <a:t>K.Bhargav</a:t>
            </a:r>
            <a:r>
              <a:rPr lang="en-US" sz="2000" b="1" dirty="0" smtClean="0"/>
              <a:t>-192210077</a:t>
            </a: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86916"/>
            <a:ext cx="14630400" cy="8229600"/>
          </a:xfrm>
          <a:prstGeom prst="rect">
            <a:avLst/>
          </a:prstGeom>
          <a:solidFill>
            <a:srgbClr val="EDF1F8"/>
          </a:solidFill>
          <a:ln/>
        </p:spPr>
      </p:sp>
      <p:sp>
        <p:nvSpPr>
          <p:cNvPr id="3" name="TextBox 2">
            <a:extLst>
              <a:ext uri="{FF2B5EF4-FFF2-40B4-BE49-F238E27FC236}">
                <a16:creationId xmlns:a16="http://schemas.microsoft.com/office/drawing/2014/main" xmlns="" id="{CAA39AC5-874B-D4F3-C6AD-5F3400C72C65}"/>
              </a:ext>
            </a:extLst>
          </p:cNvPr>
          <p:cNvSpPr txBox="1"/>
          <p:nvPr/>
        </p:nvSpPr>
        <p:spPr>
          <a:xfrm>
            <a:off x="1650381" y="367991"/>
            <a:ext cx="4661210" cy="6510500"/>
          </a:xfrm>
          <a:prstGeom prst="rect">
            <a:avLst/>
          </a:prstGeom>
          <a:noFill/>
        </p:spPr>
        <p:txBody>
          <a:bodyPr wrap="square" rtlCol="0">
            <a:spAutoFit/>
          </a:bodyPr>
          <a:lstStyle/>
          <a:p>
            <a:pPr algn="just">
              <a:lnSpc>
                <a:spcPct val="115000"/>
              </a:lnSpc>
              <a:spcAft>
                <a:spcPts val="800"/>
              </a:spcAft>
            </a:pPr>
            <a:r>
              <a:rPr lang="en-US" sz="1600" b="1" dirty="0">
                <a:solidFill>
                  <a:schemeClr val="tx2"/>
                </a:solidFill>
                <a:effectLst/>
                <a:latin typeface="Times New Roman" panose="02020603050405020304" pitchFamily="18" charset="0"/>
                <a:ea typeface="Times New Roman" panose="02020603050405020304" pitchFamily="18" charset="0"/>
              </a:rPr>
              <a:t>Before optimization</a:t>
            </a:r>
            <a:endParaRPr lang="en-IN" sz="1600" dirty="0">
              <a:solidFill>
                <a:schemeClr val="tx2"/>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#include &lt;</a:t>
            </a:r>
            <a:r>
              <a:rPr lang="en-US" sz="1600" dirty="0" err="1">
                <a:solidFill>
                  <a:schemeClr val="accent5">
                    <a:lumMod val="50000"/>
                  </a:schemeClr>
                </a:solidFill>
                <a:effectLst/>
                <a:latin typeface="Times New Roman" panose="02020603050405020304" pitchFamily="18" charset="0"/>
                <a:ea typeface="Times New Roman" panose="02020603050405020304" pitchFamily="18" charset="0"/>
              </a:rPr>
              <a:t>stdio.h</a:t>
            </a: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&gt;</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int factorial(int n)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if (n &lt;= 1)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return 1;</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 else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return n * factorial(n - 1);</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int main()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int num = 5;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int result = factorial(num);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a:t>
            </a:r>
            <a:r>
              <a:rPr lang="en-US" sz="1600" dirty="0" err="1">
                <a:solidFill>
                  <a:schemeClr val="accent5">
                    <a:lumMod val="50000"/>
                  </a:schemeClr>
                </a:solidFill>
                <a:effectLst/>
                <a:latin typeface="Times New Roman" panose="02020603050405020304" pitchFamily="18" charset="0"/>
                <a:ea typeface="Times New Roman" panose="02020603050405020304" pitchFamily="18" charset="0"/>
              </a:rPr>
              <a:t>printf</a:t>
            </a: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("Factorial of %d is %d\n", num, result);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return 0;</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endParaRPr lang="en-IN" sz="1600" dirty="0">
              <a:solidFill>
                <a:schemeClr val="accent5">
                  <a:lumMod val="50000"/>
                </a:schemeClr>
              </a:solidFill>
            </a:endParaRPr>
          </a:p>
        </p:txBody>
      </p:sp>
      <p:sp>
        <p:nvSpPr>
          <p:cNvPr id="6" name="TextBox 5">
            <a:extLst>
              <a:ext uri="{FF2B5EF4-FFF2-40B4-BE49-F238E27FC236}">
                <a16:creationId xmlns:a16="http://schemas.microsoft.com/office/drawing/2014/main" xmlns="" id="{BC25C464-9A7A-5851-ADCF-237890162392}"/>
              </a:ext>
            </a:extLst>
          </p:cNvPr>
          <p:cNvSpPr txBox="1"/>
          <p:nvPr/>
        </p:nvSpPr>
        <p:spPr>
          <a:xfrm>
            <a:off x="8363415" y="0"/>
            <a:ext cx="5252224" cy="6793655"/>
          </a:xfrm>
          <a:prstGeom prst="rect">
            <a:avLst/>
          </a:prstGeom>
          <a:noFill/>
        </p:spPr>
        <p:txBody>
          <a:bodyPr wrap="square" rtlCol="0">
            <a:spAutoFit/>
          </a:bodyPr>
          <a:lstStyle/>
          <a:p>
            <a:pPr algn="just">
              <a:lnSpc>
                <a:spcPct val="115000"/>
              </a:lnSpc>
              <a:spcAft>
                <a:spcPts val="800"/>
              </a:spcAft>
            </a:pPr>
            <a:r>
              <a:rPr lang="en-US" sz="1600" b="1" dirty="0">
                <a:solidFill>
                  <a:schemeClr val="accent5">
                    <a:lumMod val="50000"/>
                  </a:schemeClr>
                </a:solidFill>
                <a:effectLst/>
                <a:latin typeface="Times New Roman" panose="02020603050405020304" pitchFamily="18" charset="0"/>
                <a:ea typeface="Times New Roman" panose="02020603050405020304" pitchFamily="18" charset="0"/>
              </a:rPr>
              <a:t>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b="1" dirty="0">
                <a:solidFill>
                  <a:schemeClr val="tx2"/>
                </a:solidFill>
                <a:effectLst/>
                <a:latin typeface="Times New Roman" panose="02020603050405020304" pitchFamily="18" charset="0"/>
                <a:ea typeface="Times New Roman" panose="02020603050405020304" pitchFamily="18" charset="0"/>
              </a:rPr>
              <a:t>After optimization</a:t>
            </a:r>
            <a:endParaRPr lang="en-IN" sz="1600" dirty="0">
              <a:solidFill>
                <a:schemeClr val="tx2"/>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#include &lt;</a:t>
            </a:r>
            <a:r>
              <a:rPr lang="en-US" sz="1600" dirty="0" err="1">
                <a:solidFill>
                  <a:schemeClr val="accent5">
                    <a:lumMod val="50000"/>
                  </a:schemeClr>
                </a:solidFill>
                <a:effectLst/>
                <a:latin typeface="Times New Roman" panose="02020603050405020304" pitchFamily="18" charset="0"/>
                <a:ea typeface="Times New Roman" panose="02020603050405020304" pitchFamily="18" charset="0"/>
              </a:rPr>
              <a:t>stdio.h</a:t>
            </a: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&gt;</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int factorial(int n)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int result = 1;</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while (n &gt; 1)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result *= n;</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n--;</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return result;</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int main()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int num = 5; // Input value</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int result = factorial(num); </a:t>
            </a:r>
            <a:r>
              <a:rPr lang="en-US" sz="1600" dirty="0" err="1">
                <a:solidFill>
                  <a:schemeClr val="accent5">
                    <a:lumMod val="50000"/>
                  </a:schemeClr>
                </a:solidFill>
                <a:effectLst/>
                <a:latin typeface="Times New Roman" panose="02020603050405020304" pitchFamily="18" charset="0"/>
                <a:ea typeface="Times New Roman" panose="02020603050405020304" pitchFamily="18" charset="0"/>
              </a:rPr>
              <a:t>printf</a:t>
            </a: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("Factorial of %d is %d\n", num, result);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return 0;</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endParaRPr lang="en-IN" sz="1600" dirty="0">
              <a:solidFill>
                <a:schemeClr val="accent5">
                  <a:lumMod val="50000"/>
                </a:schemeClr>
              </a:solidFill>
            </a:endParaRPr>
          </a:p>
        </p:txBody>
      </p:sp>
    </p:spTree>
    <p:extLst>
      <p:ext uri="{BB962C8B-B14F-4D97-AF65-F5344CB8AC3E}">
        <p14:creationId xmlns:p14="http://schemas.microsoft.com/office/powerpoint/2010/main" val="374470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BFCFE">
              <a:alpha val="85000"/>
            </a:srgbClr>
          </a:solidFill>
          <a:ln/>
        </p:spPr>
      </p:sp>
      <p:sp>
        <p:nvSpPr>
          <p:cNvPr id="6" name="Text 3"/>
          <p:cNvSpPr/>
          <p:nvPr/>
        </p:nvSpPr>
        <p:spPr>
          <a:xfrm>
            <a:off x="2160656" y="1371540"/>
            <a:ext cx="8756928"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Conclusion and Future Directions</a:t>
            </a:r>
            <a:endParaRPr lang="en-US" sz="4374" dirty="0"/>
          </a:p>
        </p:txBody>
      </p:sp>
      <p:sp>
        <p:nvSpPr>
          <p:cNvPr id="7" name="Text 4"/>
          <p:cNvSpPr/>
          <p:nvPr/>
        </p:nvSpPr>
        <p:spPr>
          <a:xfrm>
            <a:off x="2037993" y="3048595"/>
            <a:ext cx="10554414"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In conclusion, this presentation has explored the critical role of static analysis and code optimization techniques in modern compiler design. By leveraging advanced algorithms and data structures, compilers can significantly improve the performance and efficiency of software applications.</a:t>
            </a:r>
            <a:endParaRPr lang="en-US" sz="1750" dirty="0"/>
          </a:p>
        </p:txBody>
      </p:sp>
      <p:sp>
        <p:nvSpPr>
          <p:cNvPr id="8" name="Text 5"/>
          <p:cNvSpPr/>
          <p:nvPr/>
        </p:nvSpPr>
        <p:spPr>
          <a:xfrm>
            <a:off x="2037993" y="4352126"/>
            <a:ext cx="10554414"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Looking to the future, emerging trends such as machine learning-driven optimizations and the rise of domain-specific languages promise to further transform the field of compiler design. As software systems grow in complexity, the need for innovative compiler technologies will only continue to increase.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443395"/>
            <a:ext cx="7131606"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Static Analysis Techniques</a:t>
            </a:r>
            <a:endParaRPr lang="en-US" sz="4374" dirty="0"/>
          </a:p>
        </p:txBody>
      </p:sp>
      <p:sp>
        <p:nvSpPr>
          <p:cNvPr id="5" name="Shape 3"/>
          <p:cNvSpPr/>
          <p:nvPr/>
        </p:nvSpPr>
        <p:spPr>
          <a:xfrm>
            <a:off x="2037993" y="2582108"/>
            <a:ext cx="5166122" cy="1990963"/>
          </a:xfrm>
          <a:prstGeom prst="roundRect">
            <a:avLst>
              <a:gd name="adj" fmla="val 6696"/>
            </a:avLst>
          </a:prstGeom>
          <a:solidFill>
            <a:srgbClr val="DEE7F7"/>
          </a:solidFill>
          <a:ln/>
        </p:spPr>
      </p:sp>
      <p:sp>
        <p:nvSpPr>
          <p:cNvPr id="6" name="Text 4"/>
          <p:cNvSpPr/>
          <p:nvPr/>
        </p:nvSpPr>
        <p:spPr>
          <a:xfrm>
            <a:off x="2260163" y="2804279"/>
            <a:ext cx="2897386"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Control Flow Analysis</a:t>
            </a:r>
            <a:endParaRPr lang="en-US" sz="2187" dirty="0"/>
          </a:p>
        </p:txBody>
      </p:sp>
      <p:sp>
        <p:nvSpPr>
          <p:cNvPr id="7" name="Text 5"/>
          <p:cNvSpPr/>
          <p:nvPr/>
        </p:nvSpPr>
        <p:spPr>
          <a:xfrm>
            <a:off x="2260163" y="3284696"/>
            <a:ext cx="472178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Examines the order and direction of execution in a program, enabling optimizations and identifying potential errors.</a:t>
            </a:r>
            <a:endParaRPr lang="en-US" sz="1750" dirty="0"/>
          </a:p>
        </p:txBody>
      </p:sp>
      <p:sp>
        <p:nvSpPr>
          <p:cNvPr id="8" name="Shape 6"/>
          <p:cNvSpPr/>
          <p:nvPr/>
        </p:nvSpPr>
        <p:spPr>
          <a:xfrm>
            <a:off x="7426285" y="2582108"/>
            <a:ext cx="5166122" cy="1990963"/>
          </a:xfrm>
          <a:prstGeom prst="roundRect">
            <a:avLst>
              <a:gd name="adj" fmla="val 6696"/>
            </a:avLst>
          </a:prstGeom>
          <a:solidFill>
            <a:srgbClr val="DEE7F7"/>
          </a:solidFill>
          <a:ln/>
        </p:spPr>
      </p:sp>
      <p:sp>
        <p:nvSpPr>
          <p:cNvPr id="9" name="Text 7"/>
          <p:cNvSpPr/>
          <p:nvPr/>
        </p:nvSpPr>
        <p:spPr>
          <a:xfrm>
            <a:off x="7648456" y="2804279"/>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Data Flow Analysis</a:t>
            </a:r>
            <a:endParaRPr lang="en-US" sz="2187" dirty="0"/>
          </a:p>
        </p:txBody>
      </p:sp>
      <p:sp>
        <p:nvSpPr>
          <p:cNvPr id="10" name="Text 8"/>
          <p:cNvSpPr/>
          <p:nvPr/>
        </p:nvSpPr>
        <p:spPr>
          <a:xfrm>
            <a:off x="7648456" y="3284696"/>
            <a:ext cx="472178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Tracks the flow of data through a program, identifying opportunities for dead code elimination and constant folding.</a:t>
            </a:r>
            <a:endParaRPr lang="en-US" sz="1750" dirty="0"/>
          </a:p>
        </p:txBody>
      </p:sp>
      <p:sp>
        <p:nvSpPr>
          <p:cNvPr id="11" name="Shape 9"/>
          <p:cNvSpPr/>
          <p:nvPr/>
        </p:nvSpPr>
        <p:spPr>
          <a:xfrm>
            <a:off x="2037993" y="4795242"/>
            <a:ext cx="5166122" cy="1990963"/>
          </a:xfrm>
          <a:prstGeom prst="roundRect">
            <a:avLst>
              <a:gd name="adj" fmla="val 6696"/>
            </a:avLst>
          </a:prstGeom>
          <a:solidFill>
            <a:srgbClr val="DEE7F7"/>
          </a:solidFill>
          <a:ln/>
        </p:spPr>
      </p:sp>
      <p:sp>
        <p:nvSpPr>
          <p:cNvPr id="12" name="Text 10"/>
          <p:cNvSpPr/>
          <p:nvPr/>
        </p:nvSpPr>
        <p:spPr>
          <a:xfrm>
            <a:off x="2260163" y="5017413"/>
            <a:ext cx="3849767"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Type Checking and Inference</a:t>
            </a:r>
            <a:endParaRPr lang="en-US" sz="2187" dirty="0"/>
          </a:p>
        </p:txBody>
      </p:sp>
      <p:sp>
        <p:nvSpPr>
          <p:cNvPr id="13" name="Text 11"/>
          <p:cNvSpPr/>
          <p:nvPr/>
        </p:nvSpPr>
        <p:spPr>
          <a:xfrm>
            <a:off x="2260163" y="5497830"/>
            <a:ext cx="472178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Ensures variables are used correctly and helps catch type-related errors during compilation, improving program reliability.</a:t>
            </a:r>
            <a:endParaRPr lang="en-US" sz="1750" dirty="0"/>
          </a:p>
        </p:txBody>
      </p:sp>
      <p:sp>
        <p:nvSpPr>
          <p:cNvPr id="14" name="Shape 12"/>
          <p:cNvSpPr/>
          <p:nvPr/>
        </p:nvSpPr>
        <p:spPr>
          <a:xfrm>
            <a:off x="7426285" y="4795242"/>
            <a:ext cx="5166122" cy="1990963"/>
          </a:xfrm>
          <a:prstGeom prst="roundRect">
            <a:avLst>
              <a:gd name="adj" fmla="val 6696"/>
            </a:avLst>
          </a:prstGeom>
          <a:solidFill>
            <a:srgbClr val="DEE7F7"/>
          </a:solidFill>
          <a:ln/>
        </p:spPr>
      </p:sp>
      <p:sp>
        <p:nvSpPr>
          <p:cNvPr id="15" name="Text 13"/>
          <p:cNvSpPr/>
          <p:nvPr/>
        </p:nvSpPr>
        <p:spPr>
          <a:xfrm>
            <a:off x="7648456" y="5017413"/>
            <a:ext cx="3000851"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Abstract Interpretation</a:t>
            </a:r>
            <a:endParaRPr lang="en-US" sz="2187" dirty="0"/>
          </a:p>
        </p:txBody>
      </p:sp>
      <p:sp>
        <p:nvSpPr>
          <p:cNvPr id="16" name="Text 14"/>
          <p:cNvSpPr/>
          <p:nvPr/>
        </p:nvSpPr>
        <p:spPr>
          <a:xfrm>
            <a:off x="7648456" y="5497830"/>
            <a:ext cx="472178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Approximates the runtime behavior of a program by analyzing its static structure, enabling advanced optimizations.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268260"/>
            <a:ext cx="5795962"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Control Flow Analysis</a:t>
            </a:r>
            <a:endParaRPr lang="en-US" sz="4374" dirty="0"/>
          </a:p>
        </p:txBody>
      </p:sp>
      <p:sp>
        <p:nvSpPr>
          <p:cNvPr id="6" name="Text 3"/>
          <p:cNvSpPr/>
          <p:nvPr/>
        </p:nvSpPr>
        <p:spPr>
          <a:xfrm>
            <a:off x="6675000" y="3295888"/>
            <a:ext cx="7248817"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15213F"/>
                </a:solidFill>
                <a:latin typeface="Roboto" pitchFamily="34" charset="0"/>
                <a:ea typeface="Roboto" pitchFamily="34" charset="-122"/>
                <a:cs typeface="Roboto" pitchFamily="34" charset="-120"/>
              </a:rPr>
              <a:t>Control flow analysis is a fundamental technique in compiler design that examines the possible execution paths within a program</a:t>
            </a:r>
          </a:p>
        </p:txBody>
      </p:sp>
      <p:sp>
        <p:nvSpPr>
          <p:cNvPr id="7" name="Text 4"/>
          <p:cNvSpPr/>
          <p:nvPr/>
        </p:nvSpPr>
        <p:spPr>
          <a:xfrm>
            <a:off x="6675001" y="4095512"/>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15213F"/>
                </a:solidFill>
                <a:latin typeface="Roboto" pitchFamily="34" charset="0"/>
                <a:ea typeface="Roboto" pitchFamily="34" charset="-122"/>
                <a:cs typeface="Roboto" pitchFamily="34" charset="-120"/>
              </a:rPr>
              <a:t>It constructs a </a:t>
            </a:r>
            <a:r>
              <a:rPr lang="en-US" sz="1750" b="1" dirty="0">
                <a:solidFill>
                  <a:srgbClr val="15213F"/>
                </a:solidFill>
                <a:latin typeface="Roboto" pitchFamily="34" charset="0"/>
                <a:ea typeface="Roboto" pitchFamily="34" charset="-122"/>
                <a:cs typeface="Roboto" pitchFamily="34" charset="-120"/>
              </a:rPr>
              <a:t>control flow graph</a:t>
            </a:r>
            <a:r>
              <a:rPr lang="en-US" sz="1750" dirty="0">
                <a:solidFill>
                  <a:srgbClr val="15213F"/>
                </a:solidFill>
                <a:latin typeface="Roboto" pitchFamily="34" charset="0"/>
                <a:ea typeface="Roboto" pitchFamily="34" charset="-122"/>
                <a:cs typeface="Roboto" pitchFamily="34" charset="-120"/>
              </a:rPr>
              <a:t> to represent the flow of control, including conditional branches, loops, and function calls.</a:t>
            </a:r>
            <a:endParaRPr lang="en-US" sz="1750" dirty="0"/>
          </a:p>
        </p:txBody>
      </p:sp>
      <p:sp>
        <p:nvSpPr>
          <p:cNvPr id="8" name="Text 5"/>
          <p:cNvSpPr/>
          <p:nvPr/>
        </p:nvSpPr>
        <p:spPr>
          <a:xfrm>
            <a:off x="6675001" y="4895136"/>
            <a:ext cx="7122200" cy="1066205"/>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15213F"/>
                </a:solidFill>
                <a:latin typeface="Roboto" pitchFamily="34" charset="0"/>
                <a:ea typeface="Roboto" pitchFamily="34" charset="-122"/>
                <a:cs typeface="Roboto" pitchFamily="34" charset="-120"/>
              </a:rPr>
              <a:t>This analysis helps identify </a:t>
            </a:r>
            <a:r>
              <a:rPr lang="en-US" sz="1750" u="sng" dirty="0">
                <a:solidFill>
                  <a:srgbClr val="15213F"/>
                </a:solidFill>
                <a:latin typeface="Roboto" pitchFamily="34" charset="0"/>
                <a:ea typeface="Roboto" pitchFamily="34" charset="-122"/>
                <a:cs typeface="Roboto" pitchFamily="34" charset="-120"/>
              </a:rPr>
              <a:t>unreachable code</a:t>
            </a:r>
            <a:r>
              <a:rPr lang="en-US" sz="1750" dirty="0">
                <a:solidFill>
                  <a:srgbClr val="15213F"/>
                </a:solidFill>
                <a:latin typeface="Roboto" pitchFamily="34" charset="0"/>
                <a:ea typeface="Roboto" pitchFamily="34" charset="-122"/>
                <a:cs typeface="Roboto" pitchFamily="34" charset="-120"/>
              </a:rPr>
              <a:t>, </a:t>
            </a:r>
            <a:r>
              <a:rPr lang="en-US" sz="1750" u="sng" dirty="0">
                <a:solidFill>
                  <a:srgbClr val="15213F"/>
                </a:solidFill>
                <a:latin typeface="Roboto" pitchFamily="34" charset="0"/>
                <a:ea typeface="Roboto" pitchFamily="34" charset="-122"/>
                <a:cs typeface="Roboto" pitchFamily="34" charset="-120"/>
              </a:rPr>
              <a:t>dead code</a:t>
            </a:r>
            <a:r>
              <a:rPr lang="en-US" sz="1750" dirty="0">
                <a:solidFill>
                  <a:srgbClr val="15213F"/>
                </a:solidFill>
                <a:latin typeface="Roboto" pitchFamily="34" charset="0"/>
                <a:ea typeface="Roboto" pitchFamily="34" charset="-122"/>
                <a:cs typeface="Roboto" pitchFamily="34" charset="-120"/>
              </a:rPr>
              <a:t>, and opportunities for </a:t>
            </a:r>
            <a:r>
              <a:rPr lang="en-US" sz="1750" u="sng" dirty="0">
                <a:solidFill>
                  <a:srgbClr val="15213F"/>
                </a:solidFill>
                <a:latin typeface="Roboto" pitchFamily="34" charset="0"/>
                <a:ea typeface="Roboto" pitchFamily="34" charset="-122"/>
                <a:cs typeface="Roboto" pitchFamily="34" charset="-120"/>
              </a:rPr>
              <a:t>code optimizations</a:t>
            </a:r>
            <a:r>
              <a:rPr lang="en-US" sz="1750" dirty="0">
                <a:solidFill>
                  <a:srgbClr val="15213F"/>
                </a:solidFill>
                <a:latin typeface="Roboto" pitchFamily="34" charset="0"/>
                <a:ea typeface="Roboto" pitchFamily="34" charset="-122"/>
                <a:cs typeface="Roboto" pitchFamily="34" charset="-120"/>
              </a:rPr>
              <a:t> such as loop unrolling and function inlining.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747713"/>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Data Flow Analysis</a:t>
            </a:r>
            <a:endParaRPr lang="en-US" sz="4374" dirty="0"/>
          </a:p>
        </p:txBody>
      </p:sp>
      <p:sp>
        <p:nvSpPr>
          <p:cNvPr id="6" name="Shape 3"/>
          <p:cNvSpPr/>
          <p:nvPr/>
        </p:nvSpPr>
        <p:spPr>
          <a:xfrm>
            <a:off x="4801910" y="1775341"/>
            <a:ext cx="44410" cy="5706427"/>
          </a:xfrm>
          <a:prstGeom prst="rect">
            <a:avLst/>
          </a:prstGeom>
          <a:solidFill>
            <a:srgbClr val="BBC4DC"/>
          </a:solidFill>
          <a:ln/>
        </p:spPr>
      </p:sp>
      <p:sp>
        <p:nvSpPr>
          <p:cNvPr id="7" name="Shape 4"/>
          <p:cNvSpPr/>
          <p:nvPr/>
        </p:nvSpPr>
        <p:spPr>
          <a:xfrm>
            <a:off x="5074027" y="2176641"/>
            <a:ext cx="777597" cy="44410"/>
          </a:xfrm>
          <a:prstGeom prst="rect">
            <a:avLst/>
          </a:prstGeom>
          <a:solidFill>
            <a:srgbClr val="BBC4DC"/>
          </a:solidFill>
          <a:ln/>
        </p:spPr>
      </p:sp>
      <p:sp>
        <p:nvSpPr>
          <p:cNvPr id="8" name="Shape 5"/>
          <p:cNvSpPr/>
          <p:nvPr/>
        </p:nvSpPr>
        <p:spPr>
          <a:xfrm>
            <a:off x="4574084" y="1948934"/>
            <a:ext cx="499943" cy="499943"/>
          </a:xfrm>
          <a:prstGeom prst="roundRect">
            <a:avLst>
              <a:gd name="adj" fmla="val 26667"/>
            </a:avLst>
          </a:prstGeom>
          <a:solidFill>
            <a:srgbClr val="DEE7F7"/>
          </a:solidFill>
          <a:ln/>
        </p:spPr>
      </p:sp>
      <p:sp>
        <p:nvSpPr>
          <p:cNvPr id="9" name="Text 6"/>
          <p:cNvSpPr/>
          <p:nvPr/>
        </p:nvSpPr>
        <p:spPr>
          <a:xfrm>
            <a:off x="4755297" y="1990606"/>
            <a:ext cx="13739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10" name="Text 7"/>
          <p:cNvSpPr/>
          <p:nvPr/>
        </p:nvSpPr>
        <p:spPr>
          <a:xfrm>
            <a:off x="6046113" y="1997512"/>
            <a:ext cx="4002524"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Identifying Data Dependencies</a:t>
            </a:r>
            <a:endParaRPr lang="en-US" sz="2187" dirty="0"/>
          </a:p>
        </p:txBody>
      </p:sp>
      <p:sp>
        <p:nvSpPr>
          <p:cNvPr id="11" name="Text 8"/>
          <p:cNvSpPr/>
          <p:nvPr/>
        </p:nvSpPr>
        <p:spPr>
          <a:xfrm>
            <a:off x="6046113" y="2477929"/>
            <a:ext cx="7751088" cy="710803"/>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Data flow analysis examines how data flows through a program, tracking how variables are defined, used, and modified across different control flow paths.</a:t>
            </a:r>
            <a:endParaRPr lang="en-US" sz="1750" dirty="0"/>
          </a:p>
        </p:txBody>
      </p:sp>
      <p:sp>
        <p:nvSpPr>
          <p:cNvPr id="12" name="Shape 9"/>
          <p:cNvSpPr/>
          <p:nvPr/>
        </p:nvSpPr>
        <p:spPr>
          <a:xfrm>
            <a:off x="5074027" y="4034373"/>
            <a:ext cx="777597" cy="44410"/>
          </a:xfrm>
          <a:prstGeom prst="rect">
            <a:avLst/>
          </a:prstGeom>
          <a:solidFill>
            <a:srgbClr val="BBC4DC"/>
          </a:solidFill>
          <a:ln/>
        </p:spPr>
      </p:sp>
      <p:sp>
        <p:nvSpPr>
          <p:cNvPr id="13" name="Shape 10"/>
          <p:cNvSpPr/>
          <p:nvPr/>
        </p:nvSpPr>
        <p:spPr>
          <a:xfrm>
            <a:off x="4574084" y="3806666"/>
            <a:ext cx="499943" cy="499943"/>
          </a:xfrm>
          <a:prstGeom prst="roundRect">
            <a:avLst>
              <a:gd name="adj" fmla="val 26667"/>
            </a:avLst>
          </a:prstGeom>
          <a:solidFill>
            <a:srgbClr val="DEE7F7"/>
          </a:solidFill>
          <a:ln/>
        </p:spPr>
      </p:sp>
      <p:sp>
        <p:nvSpPr>
          <p:cNvPr id="14" name="Text 11"/>
          <p:cNvSpPr/>
          <p:nvPr/>
        </p:nvSpPr>
        <p:spPr>
          <a:xfrm>
            <a:off x="4731960" y="3848338"/>
            <a:ext cx="184071"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5" name="Text 12"/>
          <p:cNvSpPr/>
          <p:nvPr/>
        </p:nvSpPr>
        <p:spPr>
          <a:xfrm>
            <a:off x="6046113" y="3855244"/>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Reaching Definitions</a:t>
            </a:r>
            <a:endParaRPr lang="en-US" sz="2187" dirty="0"/>
          </a:p>
        </p:txBody>
      </p:sp>
      <p:sp>
        <p:nvSpPr>
          <p:cNvPr id="16" name="Text 13"/>
          <p:cNvSpPr/>
          <p:nvPr/>
        </p:nvSpPr>
        <p:spPr>
          <a:xfrm>
            <a:off x="6046113" y="4335661"/>
            <a:ext cx="7751088" cy="1066205"/>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The reaching definitions analysis determines which variable definitions can potentially reach a given point in the program, providing insights into data dependencies.</a:t>
            </a:r>
            <a:endParaRPr lang="en-US" sz="1750" dirty="0"/>
          </a:p>
        </p:txBody>
      </p:sp>
      <p:sp>
        <p:nvSpPr>
          <p:cNvPr id="17" name="Shape 14"/>
          <p:cNvSpPr/>
          <p:nvPr/>
        </p:nvSpPr>
        <p:spPr>
          <a:xfrm>
            <a:off x="5074027" y="6247507"/>
            <a:ext cx="777597" cy="44410"/>
          </a:xfrm>
          <a:prstGeom prst="rect">
            <a:avLst/>
          </a:prstGeom>
          <a:solidFill>
            <a:srgbClr val="BBC4DC"/>
          </a:solidFill>
          <a:ln/>
        </p:spPr>
      </p:sp>
      <p:sp>
        <p:nvSpPr>
          <p:cNvPr id="18" name="Shape 15"/>
          <p:cNvSpPr/>
          <p:nvPr/>
        </p:nvSpPr>
        <p:spPr>
          <a:xfrm>
            <a:off x="4574084" y="6019800"/>
            <a:ext cx="499943" cy="499943"/>
          </a:xfrm>
          <a:prstGeom prst="roundRect">
            <a:avLst>
              <a:gd name="adj" fmla="val 26667"/>
            </a:avLst>
          </a:prstGeom>
          <a:solidFill>
            <a:srgbClr val="DEE7F7"/>
          </a:solidFill>
          <a:ln/>
        </p:spPr>
      </p:sp>
      <p:sp>
        <p:nvSpPr>
          <p:cNvPr id="19" name="Text 16"/>
          <p:cNvSpPr/>
          <p:nvPr/>
        </p:nvSpPr>
        <p:spPr>
          <a:xfrm>
            <a:off x="4733985" y="6061472"/>
            <a:ext cx="180023"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20" name="Text 17"/>
          <p:cNvSpPr/>
          <p:nvPr/>
        </p:nvSpPr>
        <p:spPr>
          <a:xfrm>
            <a:off x="6046113" y="6068378"/>
            <a:ext cx="2941677"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Live Variable Analysis</a:t>
            </a:r>
            <a:endParaRPr lang="en-US" sz="2187" dirty="0"/>
          </a:p>
        </p:txBody>
      </p:sp>
      <p:sp>
        <p:nvSpPr>
          <p:cNvPr id="21" name="Text 18"/>
          <p:cNvSpPr/>
          <p:nvPr/>
        </p:nvSpPr>
        <p:spPr>
          <a:xfrm>
            <a:off x="6046113" y="6548795"/>
            <a:ext cx="7751088" cy="710803"/>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Live variable analysis identifies variables that are "live" at a given program point, meaning their values may be used in the future, enabling optimizations.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009486"/>
            <a:ext cx="7477601" cy="1388745"/>
          </a:xfrm>
          <a:prstGeom prst="rect">
            <a:avLst/>
          </a:prstGeom>
          <a:noFill/>
          <a:ln/>
        </p:spPr>
        <p:txBody>
          <a:bodyPr wrap="squar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Type Checking and Inference</a:t>
            </a:r>
            <a:endParaRPr lang="en-US" sz="4374" dirty="0"/>
          </a:p>
        </p:txBody>
      </p:sp>
      <p:sp>
        <p:nvSpPr>
          <p:cNvPr id="6" name="Text 3"/>
          <p:cNvSpPr/>
          <p:nvPr/>
        </p:nvSpPr>
        <p:spPr>
          <a:xfrm>
            <a:off x="833199" y="2771975"/>
            <a:ext cx="7477601" cy="2168015"/>
          </a:xfrm>
          <a:prstGeom prst="rect">
            <a:avLst/>
          </a:prstGeom>
          <a:noFill/>
          <a:ln/>
        </p:spPr>
        <p:txBody>
          <a:bodyPr wrap="square" rtlCol="0" anchor="t"/>
          <a:lstStyle/>
          <a:p>
            <a:pPr marL="285750" indent="-285750">
              <a:lnSpc>
                <a:spcPts val="2799"/>
              </a:lnSpc>
              <a:buFont typeface="Wingdings" panose="05000000000000000000" pitchFamily="2" charset="2"/>
              <a:buChar char="Ø"/>
            </a:pPr>
            <a:r>
              <a:rPr lang="en-US" sz="1750" dirty="0">
                <a:solidFill>
                  <a:srgbClr val="15213F"/>
                </a:solidFill>
                <a:latin typeface="Roboto" pitchFamily="34" charset="0"/>
                <a:ea typeface="Roboto" pitchFamily="34" charset="-122"/>
                <a:cs typeface="Roboto" pitchFamily="34" charset="-120"/>
              </a:rPr>
              <a:t>Type checking and inference are crucial static analysis techniques used in modern compiler design. </a:t>
            </a:r>
          </a:p>
          <a:p>
            <a:pPr marL="285750" indent="-285750">
              <a:lnSpc>
                <a:spcPts val="2799"/>
              </a:lnSpc>
              <a:buFont typeface="Wingdings" panose="05000000000000000000" pitchFamily="2" charset="2"/>
              <a:buChar char="Ø"/>
            </a:pPr>
            <a:r>
              <a:rPr lang="en-US" sz="1750" dirty="0">
                <a:solidFill>
                  <a:srgbClr val="15213F"/>
                </a:solidFill>
                <a:latin typeface="Roboto" pitchFamily="34" charset="0"/>
                <a:ea typeface="Roboto" pitchFamily="34" charset="-122"/>
                <a:cs typeface="Roboto" pitchFamily="34" charset="-120"/>
              </a:rPr>
              <a:t>Type checking ensures that variable and expression types are valid, avoiding runtime errors. </a:t>
            </a:r>
          </a:p>
          <a:p>
            <a:pPr marL="285750" indent="-285750">
              <a:lnSpc>
                <a:spcPts val="2799"/>
              </a:lnSpc>
              <a:buFont typeface="Wingdings" panose="05000000000000000000" pitchFamily="2" charset="2"/>
              <a:buChar char="Ø"/>
            </a:pPr>
            <a:r>
              <a:rPr lang="en-US" sz="1750" dirty="0">
                <a:solidFill>
                  <a:srgbClr val="15213F"/>
                </a:solidFill>
                <a:latin typeface="Roboto" pitchFamily="34" charset="0"/>
                <a:ea typeface="Roboto" pitchFamily="34" charset="-122"/>
                <a:cs typeface="Roboto" pitchFamily="34" charset="-120"/>
              </a:rPr>
              <a:t>Type inference automatically deduces the types of variables, reducing the burden on the programmer.</a:t>
            </a:r>
            <a:endParaRPr lang="en-US" sz="1750" dirty="0"/>
          </a:p>
        </p:txBody>
      </p:sp>
      <p:sp>
        <p:nvSpPr>
          <p:cNvPr id="7" name="Text 4"/>
          <p:cNvSpPr/>
          <p:nvPr/>
        </p:nvSpPr>
        <p:spPr>
          <a:xfrm>
            <a:off x="833199" y="5313734"/>
            <a:ext cx="7477601" cy="1885838"/>
          </a:xfrm>
          <a:prstGeom prst="rect">
            <a:avLst/>
          </a:prstGeom>
          <a:noFill/>
          <a:ln/>
        </p:spPr>
        <p:txBody>
          <a:bodyPr wrap="square" rtlCol="0" anchor="t"/>
          <a:lstStyle/>
          <a:p>
            <a:pPr marL="285750" indent="-285750">
              <a:lnSpc>
                <a:spcPts val="2799"/>
              </a:lnSpc>
              <a:buFont typeface="Wingdings" panose="05000000000000000000" pitchFamily="2" charset="2"/>
              <a:buChar char="Ø"/>
            </a:pPr>
            <a:r>
              <a:rPr lang="en-US" sz="1750" dirty="0">
                <a:solidFill>
                  <a:srgbClr val="15213F"/>
                </a:solidFill>
                <a:latin typeface="Roboto" pitchFamily="34" charset="0"/>
                <a:ea typeface="Roboto" pitchFamily="34" charset="-122"/>
                <a:cs typeface="Roboto" pitchFamily="34" charset="-120"/>
              </a:rPr>
              <a:t>These techniques enable more robust and efficient code generation, resulting in higher-quality and more reliable software.</a:t>
            </a:r>
          </a:p>
          <a:p>
            <a:pPr marL="285750" indent="-285750">
              <a:lnSpc>
                <a:spcPts val="2799"/>
              </a:lnSpc>
              <a:buFont typeface="Wingdings" panose="05000000000000000000" pitchFamily="2" charset="2"/>
              <a:buChar char="Ø"/>
            </a:pPr>
            <a:r>
              <a:rPr lang="en-US" sz="1750" dirty="0">
                <a:solidFill>
                  <a:srgbClr val="15213F"/>
                </a:solidFill>
                <a:latin typeface="Roboto" pitchFamily="34" charset="0"/>
                <a:ea typeface="Roboto" pitchFamily="34" charset="-122"/>
                <a:cs typeface="Roboto" pitchFamily="34" charset="-120"/>
              </a:rPr>
              <a:t> By catching type-related issues early in the compilation process, compilers can optimize code and generate better machine code.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524119"/>
            <a:ext cx="8916948"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Constant Folding and Propagation</a:t>
            </a:r>
            <a:endParaRPr lang="en-US" sz="4374" dirty="0"/>
          </a:p>
        </p:txBody>
      </p:sp>
      <p:sp>
        <p:nvSpPr>
          <p:cNvPr id="5" name="Text 3"/>
          <p:cNvSpPr/>
          <p:nvPr/>
        </p:nvSpPr>
        <p:spPr>
          <a:xfrm>
            <a:off x="2037993" y="2751653"/>
            <a:ext cx="5006221" cy="2489420"/>
          </a:xfrm>
          <a:prstGeom prst="rect">
            <a:avLst/>
          </a:prstGeom>
          <a:noFill/>
          <a:ln/>
        </p:spPr>
        <p:txBody>
          <a:bodyPr wrap="square" rtlCol="0" anchor="t"/>
          <a:lstStyle/>
          <a:p>
            <a:pPr marL="285750" indent="-285750">
              <a:lnSpc>
                <a:spcPts val="2799"/>
              </a:lnSpc>
              <a:buFont typeface="Wingdings" panose="05000000000000000000" pitchFamily="2" charset="2"/>
              <a:buChar char="Ø"/>
            </a:pPr>
            <a:r>
              <a:rPr lang="en-US" sz="1750" dirty="0">
                <a:solidFill>
                  <a:srgbClr val="15213F"/>
                </a:solidFill>
                <a:latin typeface="Roboto" pitchFamily="34" charset="0"/>
                <a:ea typeface="Roboto" pitchFamily="34" charset="-122"/>
                <a:cs typeface="Roboto" pitchFamily="34" charset="-120"/>
              </a:rPr>
              <a:t>Constant folding is an optimization technique that evaluates expressions with constant operands at compile-time, replacing them with their computed values.</a:t>
            </a:r>
          </a:p>
          <a:p>
            <a:pPr marL="285750" indent="-285750">
              <a:lnSpc>
                <a:spcPts val="2799"/>
              </a:lnSpc>
              <a:buFont typeface="Wingdings" panose="05000000000000000000" pitchFamily="2" charset="2"/>
              <a:buChar char="Ø"/>
            </a:pPr>
            <a:r>
              <a:rPr lang="en-US" sz="1750" dirty="0">
                <a:solidFill>
                  <a:srgbClr val="15213F"/>
                </a:solidFill>
                <a:latin typeface="Roboto" pitchFamily="34" charset="0"/>
                <a:ea typeface="Roboto" pitchFamily="34" charset="-122"/>
                <a:cs typeface="Roboto" pitchFamily="34" charset="-120"/>
              </a:rPr>
              <a:t> This reduces the amount of computation required at runtime, leading to faster execution.</a:t>
            </a:r>
            <a:endParaRPr lang="en-US" sz="1750" dirty="0"/>
          </a:p>
        </p:txBody>
      </p:sp>
      <p:sp>
        <p:nvSpPr>
          <p:cNvPr id="6" name="Text 4"/>
          <p:cNvSpPr/>
          <p:nvPr/>
        </p:nvSpPr>
        <p:spPr>
          <a:xfrm>
            <a:off x="1926481" y="5241073"/>
            <a:ext cx="5006221" cy="2214867"/>
          </a:xfrm>
          <a:prstGeom prst="rect">
            <a:avLst/>
          </a:prstGeom>
          <a:noFill/>
          <a:ln/>
        </p:spPr>
        <p:txBody>
          <a:bodyPr wrap="square" rtlCol="0" anchor="t"/>
          <a:lstStyle/>
          <a:p>
            <a:pPr marL="285750" indent="-285750">
              <a:lnSpc>
                <a:spcPts val="2799"/>
              </a:lnSpc>
              <a:buFont typeface="Wingdings" panose="05000000000000000000" pitchFamily="2" charset="2"/>
              <a:buChar char="Ø"/>
            </a:pPr>
            <a:r>
              <a:rPr lang="en-US" sz="1750" dirty="0">
                <a:solidFill>
                  <a:srgbClr val="15213F"/>
                </a:solidFill>
                <a:latin typeface="Roboto" pitchFamily="34" charset="0"/>
                <a:ea typeface="Roboto" pitchFamily="34" charset="-122"/>
                <a:cs typeface="Roboto" pitchFamily="34" charset="-120"/>
              </a:rPr>
              <a:t>Constant propagation analyzes the flow of constant values through a program and replaces variables with their constant values where possible. </a:t>
            </a:r>
          </a:p>
          <a:p>
            <a:pPr marL="285750" indent="-285750">
              <a:lnSpc>
                <a:spcPts val="2799"/>
              </a:lnSpc>
              <a:buFont typeface="Wingdings" panose="05000000000000000000" pitchFamily="2" charset="2"/>
              <a:buChar char="Ø"/>
            </a:pPr>
            <a:r>
              <a:rPr lang="en-US" sz="1750" dirty="0">
                <a:solidFill>
                  <a:srgbClr val="15213F"/>
                </a:solidFill>
                <a:latin typeface="Roboto" pitchFamily="34" charset="0"/>
                <a:ea typeface="Roboto" pitchFamily="34" charset="-122"/>
                <a:cs typeface="Roboto" pitchFamily="34" charset="-120"/>
              </a:rPr>
              <a:t>This can enable further optimizations like dead code elimination.</a:t>
            </a:r>
            <a:endParaRPr lang="en-US" sz="1750" dirty="0"/>
          </a:p>
        </p:txBody>
      </p:sp>
      <p:pic>
        <p:nvPicPr>
          <p:cNvPr id="7" name="Image 0" descr="preencoded.png"/>
          <p:cNvPicPr>
            <a:picLocks noChangeAspect="1"/>
          </p:cNvPicPr>
          <p:nvPr/>
        </p:nvPicPr>
        <p:blipFill>
          <a:blip r:embed="rId3"/>
          <a:stretch>
            <a:fillRect/>
          </a:stretch>
        </p:blipFill>
        <p:spPr>
          <a:xfrm>
            <a:off x="7593806" y="2801660"/>
            <a:ext cx="5006221" cy="28159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282422"/>
            <a:ext cx="5989082"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Dead Code Elimination</a:t>
            </a:r>
            <a:endParaRPr lang="en-US" sz="4374" dirty="0"/>
          </a:p>
        </p:txBody>
      </p:sp>
      <p:sp>
        <p:nvSpPr>
          <p:cNvPr id="5" name="Shape 3"/>
          <p:cNvSpPr/>
          <p:nvPr/>
        </p:nvSpPr>
        <p:spPr>
          <a:xfrm>
            <a:off x="2037993" y="2594729"/>
            <a:ext cx="499943" cy="499943"/>
          </a:xfrm>
          <a:prstGeom prst="roundRect">
            <a:avLst>
              <a:gd name="adj" fmla="val 26667"/>
            </a:avLst>
          </a:prstGeom>
          <a:solidFill>
            <a:srgbClr val="DEE7F7"/>
          </a:solidFill>
          <a:ln/>
        </p:spPr>
      </p:sp>
      <p:sp>
        <p:nvSpPr>
          <p:cNvPr id="6" name="Text 4"/>
          <p:cNvSpPr/>
          <p:nvPr/>
        </p:nvSpPr>
        <p:spPr>
          <a:xfrm>
            <a:off x="2219206" y="2636401"/>
            <a:ext cx="13739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7" name="Text 5"/>
          <p:cNvSpPr/>
          <p:nvPr/>
        </p:nvSpPr>
        <p:spPr>
          <a:xfrm>
            <a:off x="2760107" y="2671048"/>
            <a:ext cx="2807375"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Identify Unused Code</a:t>
            </a:r>
            <a:endParaRPr lang="en-US" sz="2187" dirty="0"/>
          </a:p>
        </p:txBody>
      </p:sp>
      <p:sp>
        <p:nvSpPr>
          <p:cNvPr id="8" name="Text 6"/>
          <p:cNvSpPr/>
          <p:nvPr/>
        </p:nvSpPr>
        <p:spPr>
          <a:xfrm>
            <a:off x="2760107" y="3151465"/>
            <a:ext cx="4444008"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Analyze the control flow and data dependencies to identify code that is never executed or has no impact on the program's output.</a:t>
            </a:r>
            <a:endParaRPr lang="en-US" sz="1750" dirty="0"/>
          </a:p>
        </p:txBody>
      </p:sp>
      <p:sp>
        <p:nvSpPr>
          <p:cNvPr id="9" name="Shape 7"/>
          <p:cNvSpPr/>
          <p:nvPr/>
        </p:nvSpPr>
        <p:spPr>
          <a:xfrm>
            <a:off x="7426285" y="2594729"/>
            <a:ext cx="499943" cy="499943"/>
          </a:xfrm>
          <a:prstGeom prst="roundRect">
            <a:avLst>
              <a:gd name="adj" fmla="val 26667"/>
            </a:avLst>
          </a:prstGeom>
          <a:solidFill>
            <a:srgbClr val="DEE7F7"/>
          </a:solidFill>
          <a:ln/>
        </p:spPr>
      </p:sp>
      <p:sp>
        <p:nvSpPr>
          <p:cNvPr id="10" name="Text 8"/>
          <p:cNvSpPr/>
          <p:nvPr/>
        </p:nvSpPr>
        <p:spPr>
          <a:xfrm>
            <a:off x="7584162" y="2636401"/>
            <a:ext cx="184071"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1" name="Text 9"/>
          <p:cNvSpPr/>
          <p:nvPr/>
        </p:nvSpPr>
        <p:spPr>
          <a:xfrm>
            <a:off x="8148399" y="2671048"/>
            <a:ext cx="4444008"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Remove Unnecessary Instructions</a:t>
            </a:r>
            <a:endParaRPr lang="en-US" sz="2187" dirty="0"/>
          </a:p>
        </p:txBody>
      </p:sp>
      <p:sp>
        <p:nvSpPr>
          <p:cNvPr id="12" name="Text 10"/>
          <p:cNvSpPr/>
          <p:nvPr/>
        </p:nvSpPr>
        <p:spPr>
          <a:xfrm>
            <a:off x="8148399" y="3498652"/>
            <a:ext cx="4444008"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Eliminate dead code to reduce the size of the executable, improve performance, and enhance maintainability.</a:t>
            </a:r>
            <a:endParaRPr lang="en-US" sz="1750" dirty="0"/>
          </a:p>
        </p:txBody>
      </p:sp>
      <p:sp>
        <p:nvSpPr>
          <p:cNvPr id="13" name="Shape 11"/>
          <p:cNvSpPr/>
          <p:nvPr/>
        </p:nvSpPr>
        <p:spPr>
          <a:xfrm>
            <a:off x="2037993" y="4968835"/>
            <a:ext cx="499943" cy="499943"/>
          </a:xfrm>
          <a:prstGeom prst="roundRect">
            <a:avLst>
              <a:gd name="adj" fmla="val 26667"/>
            </a:avLst>
          </a:prstGeom>
          <a:solidFill>
            <a:srgbClr val="DEE7F7"/>
          </a:solidFill>
          <a:ln/>
        </p:spPr>
      </p:sp>
      <p:sp>
        <p:nvSpPr>
          <p:cNvPr id="14" name="Text 12"/>
          <p:cNvSpPr/>
          <p:nvPr/>
        </p:nvSpPr>
        <p:spPr>
          <a:xfrm>
            <a:off x="2197894" y="5010507"/>
            <a:ext cx="180023"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15" name="Text 13"/>
          <p:cNvSpPr/>
          <p:nvPr/>
        </p:nvSpPr>
        <p:spPr>
          <a:xfrm>
            <a:off x="2760107" y="5045154"/>
            <a:ext cx="3100864"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Optimize Compile-Time</a:t>
            </a:r>
            <a:endParaRPr lang="en-US" sz="2187" dirty="0"/>
          </a:p>
        </p:txBody>
      </p:sp>
      <p:sp>
        <p:nvSpPr>
          <p:cNvPr id="16" name="Text 14"/>
          <p:cNvSpPr/>
          <p:nvPr/>
        </p:nvSpPr>
        <p:spPr>
          <a:xfrm>
            <a:off x="2760107" y="5525572"/>
            <a:ext cx="4444008"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Dead code elimination can reduce the time and resources required during the compilation process, leading to faster build times.</a:t>
            </a:r>
            <a:endParaRPr lang="en-US" sz="1750" dirty="0"/>
          </a:p>
        </p:txBody>
      </p:sp>
      <p:sp>
        <p:nvSpPr>
          <p:cNvPr id="17" name="Shape 15"/>
          <p:cNvSpPr/>
          <p:nvPr/>
        </p:nvSpPr>
        <p:spPr>
          <a:xfrm>
            <a:off x="7426285" y="4968835"/>
            <a:ext cx="499943" cy="499943"/>
          </a:xfrm>
          <a:prstGeom prst="roundRect">
            <a:avLst>
              <a:gd name="adj" fmla="val 26667"/>
            </a:avLst>
          </a:prstGeom>
          <a:solidFill>
            <a:srgbClr val="DEE7F7"/>
          </a:solidFill>
          <a:ln/>
        </p:spPr>
      </p:sp>
      <p:sp>
        <p:nvSpPr>
          <p:cNvPr id="18" name="Text 16"/>
          <p:cNvSpPr/>
          <p:nvPr/>
        </p:nvSpPr>
        <p:spPr>
          <a:xfrm>
            <a:off x="7579638" y="5010507"/>
            <a:ext cx="19323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4</a:t>
            </a:r>
            <a:endParaRPr lang="en-US" sz="2624" dirty="0"/>
          </a:p>
        </p:txBody>
      </p:sp>
      <p:sp>
        <p:nvSpPr>
          <p:cNvPr id="19" name="Text 17"/>
          <p:cNvSpPr/>
          <p:nvPr/>
        </p:nvSpPr>
        <p:spPr>
          <a:xfrm>
            <a:off x="8148399" y="5045154"/>
            <a:ext cx="3128486"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Improve Static Analysis</a:t>
            </a:r>
            <a:endParaRPr lang="en-US" sz="2187" dirty="0"/>
          </a:p>
        </p:txBody>
      </p:sp>
      <p:sp>
        <p:nvSpPr>
          <p:cNvPr id="20" name="Text 18"/>
          <p:cNvSpPr/>
          <p:nvPr/>
        </p:nvSpPr>
        <p:spPr>
          <a:xfrm>
            <a:off x="8148399" y="5525572"/>
            <a:ext cx="4444008"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Removing dead code helps static analysis tools provide more accurate and relevant information about the program structure and behavior.</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934760"/>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Loop Optimizations</a:t>
            </a:r>
            <a:endParaRPr lang="en-US" sz="4374" dirty="0"/>
          </a:p>
        </p:txBody>
      </p:sp>
      <p:pic>
        <p:nvPicPr>
          <p:cNvPr id="6" name="Image 1" descr="preencoded.png"/>
          <p:cNvPicPr>
            <a:picLocks noChangeAspect="1"/>
          </p:cNvPicPr>
          <p:nvPr/>
        </p:nvPicPr>
        <p:blipFill>
          <a:blip r:embed="rId4"/>
          <a:stretch>
            <a:fillRect/>
          </a:stretch>
        </p:blipFill>
        <p:spPr>
          <a:xfrm>
            <a:off x="833199" y="1962388"/>
            <a:ext cx="1110972" cy="1777484"/>
          </a:xfrm>
          <a:prstGeom prst="rect">
            <a:avLst/>
          </a:prstGeom>
        </p:spPr>
      </p:pic>
      <p:sp>
        <p:nvSpPr>
          <p:cNvPr id="7" name="Text 3"/>
          <p:cNvSpPr/>
          <p:nvPr/>
        </p:nvSpPr>
        <p:spPr>
          <a:xfrm>
            <a:off x="2277428" y="2184559"/>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Loop Unrolling</a:t>
            </a:r>
            <a:endParaRPr lang="en-US" sz="2187" dirty="0"/>
          </a:p>
        </p:txBody>
      </p:sp>
      <p:sp>
        <p:nvSpPr>
          <p:cNvPr id="8" name="Text 4"/>
          <p:cNvSpPr/>
          <p:nvPr/>
        </p:nvSpPr>
        <p:spPr>
          <a:xfrm>
            <a:off x="2277428" y="2664976"/>
            <a:ext cx="7862173" cy="710803"/>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Unroll loops to reduce iteration overhead and enable further optimizations like SIMD parallelization.</a:t>
            </a:r>
            <a:endParaRPr lang="en-US" sz="1750" dirty="0"/>
          </a:p>
        </p:txBody>
      </p:sp>
      <p:pic>
        <p:nvPicPr>
          <p:cNvPr id="9" name="Image 2" descr="preencoded.png"/>
          <p:cNvPicPr>
            <a:picLocks noChangeAspect="1"/>
          </p:cNvPicPr>
          <p:nvPr/>
        </p:nvPicPr>
        <p:blipFill>
          <a:blip r:embed="rId5"/>
          <a:stretch>
            <a:fillRect/>
          </a:stretch>
        </p:blipFill>
        <p:spPr>
          <a:xfrm>
            <a:off x="833199" y="3739872"/>
            <a:ext cx="1110972" cy="1777484"/>
          </a:xfrm>
          <a:prstGeom prst="rect">
            <a:avLst/>
          </a:prstGeom>
        </p:spPr>
      </p:pic>
      <p:sp>
        <p:nvSpPr>
          <p:cNvPr id="10" name="Text 5"/>
          <p:cNvSpPr/>
          <p:nvPr/>
        </p:nvSpPr>
        <p:spPr>
          <a:xfrm>
            <a:off x="2277428" y="3962043"/>
            <a:ext cx="363474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Loop Invariant Code Motion</a:t>
            </a:r>
            <a:endParaRPr lang="en-US" sz="2187" dirty="0"/>
          </a:p>
        </p:txBody>
      </p:sp>
      <p:sp>
        <p:nvSpPr>
          <p:cNvPr id="11" name="Text 6"/>
          <p:cNvSpPr/>
          <p:nvPr/>
        </p:nvSpPr>
        <p:spPr>
          <a:xfrm>
            <a:off x="2277428" y="4442460"/>
            <a:ext cx="7862173" cy="710803"/>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Move code that doesn't change within a loop out of the loop to avoid redundant computations.</a:t>
            </a:r>
            <a:endParaRPr lang="en-US" sz="1750" dirty="0"/>
          </a:p>
        </p:txBody>
      </p:sp>
      <p:pic>
        <p:nvPicPr>
          <p:cNvPr id="12" name="Image 3" descr="preencoded.png"/>
          <p:cNvPicPr>
            <a:picLocks noChangeAspect="1"/>
          </p:cNvPicPr>
          <p:nvPr/>
        </p:nvPicPr>
        <p:blipFill>
          <a:blip r:embed="rId6"/>
          <a:stretch>
            <a:fillRect/>
          </a:stretch>
        </p:blipFill>
        <p:spPr>
          <a:xfrm>
            <a:off x="833199" y="5517356"/>
            <a:ext cx="1110972" cy="1777484"/>
          </a:xfrm>
          <a:prstGeom prst="rect">
            <a:avLst/>
          </a:prstGeom>
        </p:spPr>
      </p:pic>
      <p:sp>
        <p:nvSpPr>
          <p:cNvPr id="13" name="Text 7"/>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Loop Fusion</a:t>
            </a:r>
            <a:endParaRPr lang="en-US" sz="2187" dirty="0"/>
          </a:p>
        </p:txBody>
      </p:sp>
      <p:sp>
        <p:nvSpPr>
          <p:cNvPr id="14" name="Text 8"/>
          <p:cNvSpPr/>
          <p:nvPr/>
        </p:nvSpPr>
        <p:spPr>
          <a:xfrm>
            <a:off x="2277428" y="6219944"/>
            <a:ext cx="7862173" cy="710803"/>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Combine multiple loops that operate on the same data into a single loop to improve cache utilization.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86916"/>
            <a:ext cx="14630400" cy="8229600"/>
          </a:xfrm>
          <a:prstGeom prst="rect">
            <a:avLst/>
          </a:prstGeom>
          <a:solidFill>
            <a:srgbClr val="EDF1F8"/>
          </a:solidFill>
          <a:ln/>
        </p:spPr>
      </p:sp>
      <p:sp>
        <p:nvSpPr>
          <p:cNvPr id="4" name="Text 2"/>
          <p:cNvSpPr/>
          <p:nvPr/>
        </p:nvSpPr>
        <p:spPr>
          <a:xfrm>
            <a:off x="2557820" y="550783"/>
            <a:ext cx="6998494" cy="625912"/>
          </a:xfrm>
          <a:prstGeom prst="rect">
            <a:avLst/>
          </a:prstGeom>
          <a:noFill/>
          <a:ln/>
        </p:spPr>
        <p:txBody>
          <a:bodyPr wrap="none" rtlCol="0" anchor="t"/>
          <a:lstStyle/>
          <a:p>
            <a:pPr marL="0" indent="0">
              <a:lnSpc>
                <a:spcPts val="4929"/>
              </a:lnSpc>
              <a:buNone/>
            </a:pPr>
            <a:r>
              <a:rPr lang="en-US" sz="3943" dirty="0">
                <a:solidFill>
                  <a:srgbClr val="476FD6"/>
                </a:solidFill>
                <a:latin typeface="Roboto Slab" pitchFamily="34" charset="0"/>
                <a:ea typeface="Roboto Slab" pitchFamily="34" charset="-122"/>
                <a:cs typeface="Roboto Slab" pitchFamily="34" charset="-120"/>
              </a:rPr>
              <a:t>Register Allocation Strategies</a:t>
            </a:r>
            <a:endParaRPr lang="en-US" sz="3943" dirty="0"/>
          </a:p>
        </p:txBody>
      </p:sp>
      <p:sp>
        <p:nvSpPr>
          <p:cNvPr id="5" name="Text 3"/>
          <p:cNvSpPr/>
          <p:nvPr/>
        </p:nvSpPr>
        <p:spPr>
          <a:xfrm>
            <a:off x="2557820" y="1577221"/>
            <a:ext cx="9514761" cy="961192"/>
          </a:xfrm>
          <a:prstGeom prst="rect">
            <a:avLst/>
          </a:prstGeom>
          <a:noFill/>
          <a:ln/>
        </p:spPr>
        <p:txBody>
          <a:bodyPr wrap="square" rtlCol="0" anchor="t"/>
          <a:lstStyle/>
          <a:p>
            <a:pPr marL="0" indent="0">
              <a:lnSpc>
                <a:spcPts val="2524"/>
              </a:lnSpc>
              <a:buNone/>
            </a:pPr>
            <a:r>
              <a:rPr lang="en-US" sz="1577" dirty="0">
                <a:solidFill>
                  <a:srgbClr val="15213F"/>
                </a:solidFill>
                <a:latin typeface="Roboto" pitchFamily="34" charset="0"/>
                <a:ea typeface="Roboto" pitchFamily="34" charset="-122"/>
                <a:cs typeface="Roboto" pitchFamily="34" charset="-120"/>
              </a:rPr>
              <a:t>Efficient register allocation is a critical component of modern compiler design, ensuring optimal utilization of a computer's limited number of registers. Compilers employ a variety of strategies to address this challenge, each with its own strengths and trade-offs.</a:t>
            </a:r>
            <a:endParaRPr lang="en-US" sz="1577" dirty="0"/>
          </a:p>
        </p:txBody>
      </p:sp>
      <p:sp>
        <p:nvSpPr>
          <p:cNvPr id="8" name="Text 6"/>
          <p:cNvSpPr/>
          <p:nvPr/>
        </p:nvSpPr>
        <p:spPr>
          <a:xfrm>
            <a:off x="7465338" y="2863810"/>
            <a:ext cx="4607243" cy="600908"/>
          </a:xfrm>
          <a:prstGeom prst="rect">
            <a:avLst/>
          </a:prstGeom>
          <a:noFill/>
          <a:ln/>
        </p:spPr>
        <p:txBody>
          <a:bodyPr wrap="none" rtlCol="0" anchor="t"/>
          <a:lstStyle/>
          <a:p>
            <a:pPr marL="0" indent="0" algn="ctr">
              <a:lnSpc>
                <a:spcPts val="4732"/>
              </a:lnSpc>
              <a:buNone/>
            </a:pPr>
            <a:endParaRPr lang="en-US" sz="4732" dirty="0"/>
          </a:p>
        </p:txBody>
      </p:sp>
      <p:sp>
        <p:nvSpPr>
          <p:cNvPr id="9" name="Text 7"/>
          <p:cNvSpPr/>
          <p:nvPr/>
        </p:nvSpPr>
        <p:spPr>
          <a:xfrm>
            <a:off x="4545924" y="3428404"/>
            <a:ext cx="3022283" cy="312896"/>
          </a:xfrm>
          <a:prstGeom prst="rect">
            <a:avLst/>
          </a:prstGeom>
          <a:noFill/>
          <a:ln/>
        </p:spPr>
        <p:txBody>
          <a:bodyPr wrap="none" rtlCol="0" anchor="t"/>
          <a:lstStyle/>
          <a:p>
            <a:pPr marL="0" indent="0" algn="ctr">
              <a:lnSpc>
                <a:spcPts val="2464"/>
              </a:lnSpc>
              <a:buNone/>
            </a:pPr>
            <a:r>
              <a:rPr lang="en-US" sz="1972" dirty="0">
                <a:solidFill>
                  <a:srgbClr val="476FD6"/>
                </a:solidFill>
                <a:latin typeface="Roboto Slab" pitchFamily="34" charset="0"/>
                <a:ea typeface="Roboto Slab" pitchFamily="34" charset="-122"/>
                <a:cs typeface="Roboto Slab" pitchFamily="34" charset="-120"/>
              </a:rPr>
              <a:t>Managing Register Usage</a:t>
            </a:r>
            <a:endParaRPr lang="en-US" sz="1972" dirty="0"/>
          </a:p>
        </p:txBody>
      </p:sp>
      <p:sp>
        <p:nvSpPr>
          <p:cNvPr id="10" name="Text 8"/>
          <p:cNvSpPr/>
          <p:nvPr/>
        </p:nvSpPr>
        <p:spPr>
          <a:xfrm>
            <a:off x="3753445" y="4114800"/>
            <a:ext cx="4607243" cy="961192"/>
          </a:xfrm>
          <a:prstGeom prst="rect">
            <a:avLst/>
          </a:prstGeom>
          <a:noFill/>
          <a:ln/>
        </p:spPr>
        <p:txBody>
          <a:bodyPr wrap="square" rtlCol="0" anchor="t"/>
          <a:lstStyle/>
          <a:p>
            <a:pPr marL="0" indent="0" algn="ctr">
              <a:lnSpc>
                <a:spcPts val="2524"/>
              </a:lnSpc>
              <a:buNone/>
            </a:pPr>
            <a:r>
              <a:rPr lang="en-US" sz="1577" dirty="0">
                <a:solidFill>
                  <a:srgbClr val="15213F"/>
                </a:solidFill>
                <a:latin typeface="Roboto" pitchFamily="34" charset="0"/>
                <a:ea typeface="Roboto" pitchFamily="34" charset="-122"/>
                <a:cs typeface="Roboto" pitchFamily="34" charset="-120"/>
              </a:rPr>
              <a:t>Compilers must carefully balance register pressure, avoiding spills to memory that can significantly impact performance.</a:t>
            </a:r>
            <a:endParaRPr lang="en-US" sz="1577" dirty="0"/>
          </a:p>
        </p:txBody>
      </p:sp>
      <p:sp>
        <p:nvSpPr>
          <p:cNvPr id="13" name="Text 11"/>
          <p:cNvSpPr/>
          <p:nvPr/>
        </p:nvSpPr>
        <p:spPr>
          <a:xfrm>
            <a:off x="7465338" y="5434608"/>
            <a:ext cx="4607243" cy="600908"/>
          </a:xfrm>
          <a:prstGeom prst="rect">
            <a:avLst/>
          </a:prstGeom>
          <a:noFill/>
          <a:ln/>
        </p:spPr>
        <p:txBody>
          <a:bodyPr wrap="none" rtlCol="0" anchor="t"/>
          <a:lstStyle/>
          <a:p>
            <a:pPr marL="0" indent="0" algn="ctr">
              <a:lnSpc>
                <a:spcPts val="4732"/>
              </a:lnSpc>
              <a:buNone/>
            </a:pPr>
            <a:endParaRPr lang="en-US" sz="4732" dirty="0"/>
          </a:p>
        </p:txBody>
      </p:sp>
      <p:sp>
        <p:nvSpPr>
          <p:cNvPr id="14" name="Text 12"/>
          <p:cNvSpPr/>
          <p:nvPr/>
        </p:nvSpPr>
        <p:spPr>
          <a:xfrm>
            <a:off x="4830961" y="5449492"/>
            <a:ext cx="2634377" cy="312896"/>
          </a:xfrm>
          <a:prstGeom prst="rect">
            <a:avLst/>
          </a:prstGeom>
          <a:noFill/>
          <a:ln/>
        </p:spPr>
        <p:txBody>
          <a:bodyPr wrap="none" rtlCol="0" anchor="t"/>
          <a:lstStyle/>
          <a:p>
            <a:pPr marL="0" indent="0" algn="ctr">
              <a:lnSpc>
                <a:spcPts val="2464"/>
              </a:lnSpc>
              <a:buNone/>
            </a:pPr>
            <a:r>
              <a:rPr lang="en-US" sz="1972" dirty="0">
                <a:solidFill>
                  <a:srgbClr val="476FD6"/>
                </a:solidFill>
                <a:latin typeface="Roboto Slab" pitchFamily="34" charset="0"/>
                <a:ea typeface="Roboto Slab" pitchFamily="34" charset="-122"/>
                <a:cs typeface="Roboto Slab" pitchFamily="34" charset="-120"/>
              </a:rPr>
              <a:t>Allocation Algorithms</a:t>
            </a:r>
            <a:endParaRPr lang="en-US" sz="1972" dirty="0"/>
          </a:p>
        </p:txBody>
      </p:sp>
      <p:sp>
        <p:nvSpPr>
          <p:cNvPr id="15" name="Text 13"/>
          <p:cNvSpPr/>
          <p:nvPr/>
        </p:nvSpPr>
        <p:spPr>
          <a:xfrm>
            <a:off x="4064216" y="6238220"/>
            <a:ext cx="4607243" cy="961192"/>
          </a:xfrm>
          <a:prstGeom prst="rect">
            <a:avLst/>
          </a:prstGeom>
          <a:noFill/>
          <a:ln/>
        </p:spPr>
        <p:txBody>
          <a:bodyPr wrap="square" rtlCol="0" anchor="t"/>
          <a:lstStyle/>
          <a:p>
            <a:pPr marL="0" indent="0" algn="ctr">
              <a:lnSpc>
                <a:spcPts val="2524"/>
              </a:lnSpc>
              <a:buNone/>
            </a:pPr>
            <a:r>
              <a:rPr lang="en-US" sz="1577" dirty="0">
                <a:solidFill>
                  <a:srgbClr val="15213F"/>
                </a:solidFill>
                <a:latin typeface="Roboto" pitchFamily="34" charset="0"/>
                <a:ea typeface="Roboto" pitchFamily="34" charset="-122"/>
                <a:cs typeface="Roboto" pitchFamily="34" charset="-120"/>
              </a:rPr>
              <a:t>Advanced heuristic-based algorithms, such as graph coloring, are used to map program variables to physical registers.</a:t>
            </a:r>
            <a:endParaRPr lang="en-US" sz="157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807</Words>
  <Application>Microsoft Office PowerPoint</Application>
  <PresentationFormat>Custom</PresentationFormat>
  <Paragraphs>111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Roboto Slab</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6</cp:revision>
  <dcterms:created xsi:type="dcterms:W3CDTF">2024-03-28T16:57:36Z</dcterms:created>
  <dcterms:modified xsi:type="dcterms:W3CDTF">2024-07-30T04:26:49Z</dcterms:modified>
</cp:coreProperties>
</file>