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5F264-482F-40C3-9DFB-AA30A26DA7C8}"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EE78D33D-DA4A-4A1A-867C-C465E39CEA8F}">
      <dgm:prSet/>
      <dgm:spPr/>
      <dgm:t>
        <a:bodyPr/>
        <a:lstStyle/>
        <a:p>
          <a:r>
            <a:rPr lang="en-US"/>
            <a:t>Reading the Data</a:t>
          </a:r>
        </a:p>
      </dgm:t>
    </dgm:pt>
    <dgm:pt modelId="{8F0B5445-C9FC-4280-B9DA-9E6797A9BDBB}" type="parTrans" cxnId="{CEE9E968-89D9-473A-855B-5C9158FE78AB}">
      <dgm:prSet/>
      <dgm:spPr/>
      <dgm:t>
        <a:bodyPr/>
        <a:lstStyle/>
        <a:p>
          <a:endParaRPr lang="en-US"/>
        </a:p>
      </dgm:t>
    </dgm:pt>
    <dgm:pt modelId="{A4A98B7C-D695-47D3-A9F6-53E0522A6470}" type="sibTrans" cxnId="{CEE9E968-89D9-473A-855B-5C9158FE78AB}">
      <dgm:prSet/>
      <dgm:spPr/>
      <dgm:t>
        <a:bodyPr/>
        <a:lstStyle/>
        <a:p>
          <a:endParaRPr lang="en-US"/>
        </a:p>
      </dgm:t>
    </dgm:pt>
    <dgm:pt modelId="{A989C0D0-EDAE-4CB9-93CE-F3EB524A4665}">
      <dgm:prSet/>
      <dgm:spPr/>
      <dgm:t>
        <a:bodyPr/>
        <a:lstStyle/>
        <a:p>
          <a:r>
            <a:rPr lang="en-US"/>
            <a:t>EDA on the read Data</a:t>
          </a:r>
        </a:p>
      </dgm:t>
    </dgm:pt>
    <dgm:pt modelId="{F9510DC2-092B-4E37-A7BF-D36A1962942F}" type="parTrans" cxnId="{548A1711-41D3-4B7C-8723-A4CE73E873AD}">
      <dgm:prSet/>
      <dgm:spPr/>
      <dgm:t>
        <a:bodyPr/>
        <a:lstStyle/>
        <a:p>
          <a:endParaRPr lang="en-US"/>
        </a:p>
      </dgm:t>
    </dgm:pt>
    <dgm:pt modelId="{2AC56232-58B2-40C3-ABDC-187184F53137}" type="sibTrans" cxnId="{548A1711-41D3-4B7C-8723-A4CE73E873AD}">
      <dgm:prSet/>
      <dgm:spPr/>
      <dgm:t>
        <a:bodyPr/>
        <a:lstStyle/>
        <a:p>
          <a:endParaRPr lang="en-US"/>
        </a:p>
      </dgm:t>
    </dgm:pt>
    <dgm:pt modelId="{8C8635C1-B3A9-4E33-84FE-3AEDE0A8FC8B}">
      <dgm:prSet/>
      <dgm:spPr/>
      <dgm:t>
        <a:bodyPr/>
        <a:lstStyle/>
        <a:p>
          <a:r>
            <a:rPr lang="en-US" b="0" i="0"/>
            <a:t>Inferences from EDA of categorical and numerical variables</a:t>
          </a:r>
          <a:endParaRPr lang="en-US"/>
        </a:p>
      </dgm:t>
    </dgm:pt>
    <dgm:pt modelId="{35536B1C-A8B7-484C-B555-5F9C60806683}" type="parTrans" cxnId="{2C7985A7-71CD-4CF6-87AB-31BDEF779E50}">
      <dgm:prSet/>
      <dgm:spPr/>
      <dgm:t>
        <a:bodyPr/>
        <a:lstStyle/>
        <a:p>
          <a:endParaRPr lang="en-US"/>
        </a:p>
      </dgm:t>
    </dgm:pt>
    <dgm:pt modelId="{C90A5150-99FA-48A4-8A0B-7E172DDB9702}" type="sibTrans" cxnId="{2C7985A7-71CD-4CF6-87AB-31BDEF779E50}">
      <dgm:prSet/>
      <dgm:spPr/>
      <dgm:t>
        <a:bodyPr/>
        <a:lstStyle/>
        <a:p>
          <a:endParaRPr lang="en-US"/>
        </a:p>
      </dgm:t>
    </dgm:pt>
    <dgm:pt modelId="{4C17804A-9A62-4514-98FD-3D76D4C4A28E}">
      <dgm:prSet/>
      <dgm:spPr/>
      <dgm:t>
        <a:bodyPr/>
        <a:lstStyle/>
        <a:p>
          <a:r>
            <a:rPr lang="en-US"/>
            <a:t>Data Preparation</a:t>
          </a:r>
        </a:p>
      </dgm:t>
    </dgm:pt>
    <dgm:pt modelId="{0C87D4BE-511C-40F8-809C-F704C6102DFA}" type="parTrans" cxnId="{BF64D060-44CD-4CF8-A536-273AF1AA3E44}">
      <dgm:prSet/>
      <dgm:spPr/>
      <dgm:t>
        <a:bodyPr/>
        <a:lstStyle/>
        <a:p>
          <a:endParaRPr lang="en-US"/>
        </a:p>
      </dgm:t>
    </dgm:pt>
    <dgm:pt modelId="{9BDCE7B1-B49F-4B9D-87B9-166FF838108C}" type="sibTrans" cxnId="{BF64D060-44CD-4CF8-A536-273AF1AA3E44}">
      <dgm:prSet/>
      <dgm:spPr/>
      <dgm:t>
        <a:bodyPr/>
        <a:lstStyle/>
        <a:p>
          <a:endParaRPr lang="en-US"/>
        </a:p>
      </dgm:t>
    </dgm:pt>
    <dgm:pt modelId="{D96A9E76-A2FF-4733-98CB-591AB9A29ACE}">
      <dgm:prSet/>
      <dgm:spPr/>
      <dgm:t>
        <a:bodyPr/>
        <a:lstStyle/>
        <a:p>
          <a:r>
            <a:rPr lang="en-US" b="0" i="0"/>
            <a:t>Splitting the data into test and train datasets</a:t>
          </a:r>
          <a:endParaRPr lang="en-US"/>
        </a:p>
      </dgm:t>
    </dgm:pt>
    <dgm:pt modelId="{80324583-2686-4D41-A26E-3ECDD4735730}" type="parTrans" cxnId="{3EE8DE5B-E262-4892-92B3-BC43F838B728}">
      <dgm:prSet/>
      <dgm:spPr/>
      <dgm:t>
        <a:bodyPr/>
        <a:lstStyle/>
        <a:p>
          <a:endParaRPr lang="en-US"/>
        </a:p>
      </dgm:t>
    </dgm:pt>
    <dgm:pt modelId="{2F2D8B3E-1EBD-4D96-A062-60495CB0275B}" type="sibTrans" cxnId="{3EE8DE5B-E262-4892-92B3-BC43F838B728}">
      <dgm:prSet/>
      <dgm:spPr/>
      <dgm:t>
        <a:bodyPr/>
        <a:lstStyle/>
        <a:p>
          <a:endParaRPr lang="en-US"/>
        </a:p>
      </dgm:t>
    </dgm:pt>
    <dgm:pt modelId="{B990127B-CA4A-4B94-8561-EDCA33CE9B91}">
      <dgm:prSet/>
      <dgm:spPr/>
      <dgm:t>
        <a:bodyPr/>
        <a:lstStyle/>
        <a:p>
          <a:r>
            <a:rPr lang="en-US"/>
            <a:t>Logistic Regression, Predictions &amp; Evaluations</a:t>
          </a:r>
        </a:p>
      </dgm:t>
    </dgm:pt>
    <dgm:pt modelId="{5DE88347-9F2B-4959-A7C2-F8882BC3E043}" type="parTrans" cxnId="{522EFECF-6FBA-4F28-9B81-DBF14E0A6953}">
      <dgm:prSet/>
      <dgm:spPr/>
      <dgm:t>
        <a:bodyPr/>
        <a:lstStyle/>
        <a:p>
          <a:endParaRPr lang="en-US"/>
        </a:p>
      </dgm:t>
    </dgm:pt>
    <dgm:pt modelId="{8C3B11B7-7715-4D00-83E7-8FC30021DF3F}" type="sibTrans" cxnId="{522EFECF-6FBA-4F28-9B81-DBF14E0A6953}">
      <dgm:prSet/>
      <dgm:spPr/>
      <dgm:t>
        <a:bodyPr/>
        <a:lstStyle/>
        <a:p>
          <a:endParaRPr lang="en-US"/>
        </a:p>
      </dgm:t>
    </dgm:pt>
    <dgm:pt modelId="{5F1E5519-709D-4701-AFDB-C69B07851B40}" type="pres">
      <dgm:prSet presAssocID="{F1D5F264-482F-40C3-9DFB-AA30A26DA7C8}" presName="Name0" presStyleCnt="0">
        <dgm:presLayoutVars>
          <dgm:dir/>
          <dgm:resizeHandles val="exact"/>
        </dgm:presLayoutVars>
      </dgm:prSet>
      <dgm:spPr/>
    </dgm:pt>
    <dgm:pt modelId="{2C4AB090-FF81-494D-87EE-6B8D452ECB83}" type="pres">
      <dgm:prSet presAssocID="{EE78D33D-DA4A-4A1A-867C-C465E39CEA8F}" presName="node" presStyleLbl="node1" presStyleIdx="0" presStyleCnt="6">
        <dgm:presLayoutVars>
          <dgm:bulletEnabled val="1"/>
        </dgm:presLayoutVars>
      </dgm:prSet>
      <dgm:spPr/>
    </dgm:pt>
    <dgm:pt modelId="{2BA464DD-CA2C-4F74-B7E9-18FF4D1394A9}" type="pres">
      <dgm:prSet presAssocID="{A4A98B7C-D695-47D3-A9F6-53E0522A6470}" presName="sibTrans" presStyleLbl="sibTrans1D1" presStyleIdx="0" presStyleCnt="5"/>
      <dgm:spPr/>
    </dgm:pt>
    <dgm:pt modelId="{40BC1DC9-036F-4C6A-B137-73895D6201BA}" type="pres">
      <dgm:prSet presAssocID="{A4A98B7C-D695-47D3-A9F6-53E0522A6470}" presName="connectorText" presStyleLbl="sibTrans1D1" presStyleIdx="0" presStyleCnt="5"/>
      <dgm:spPr/>
    </dgm:pt>
    <dgm:pt modelId="{182539A2-582A-4415-BE38-C814B0C198C1}" type="pres">
      <dgm:prSet presAssocID="{A989C0D0-EDAE-4CB9-93CE-F3EB524A4665}" presName="node" presStyleLbl="node1" presStyleIdx="1" presStyleCnt="6">
        <dgm:presLayoutVars>
          <dgm:bulletEnabled val="1"/>
        </dgm:presLayoutVars>
      </dgm:prSet>
      <dgm:spPr/>
    </dgm:pt>
    <dgm:pt modelId="{30649198-2893-4737-9065-982C4041127E}" type="pres">
      <dgm:prSet presAssocID="{2AC56232-58B2-40C3-ABDC-187184F53137}" presName="sibTrans" presStyleLbl="sibTrans1D1" presStyleIdx="1" presStyleCnt="5"/>
      <dgm:spPr/>
    </dgm:pt>
    <dgm:pt modelId="{68B02E08-5039-4899-8CD4-9D19284261F0}" type="pres">
      <dgm:prSet presAssocID="{2AC56232-58B2-40C3-ABDC-187184F53137}" presName="connectorText" presStyleLbl="sibTrans1D1" presStyleIdx="1" presStyleCnt="5"/>
      <dgm:spPr/>
    </dgm:pt>
    <dgm:pt modelId="{6894C929-7598-4BB2-BE8C-90B143833AFE}" type="pres">
      <dgm:prSet presAssocID="{8C8635C1-B3A9-4E33-84FE-3AEDE0A8FC8B}" presName="node" presStyleLbl="node1" presStyleIdx="2" presStyleCnt="6">
        <dgm:presLayoutVars>
          <dgm:bulletEnabled val="1"/>
        </dgm:presLayoutVars>
      </dgm:prSet>
      <dgm:spPr/>
    </dgm:pt>
    <dgm:pt modelId="{DFC21E9B-F1D3-4D67-9E32-9CBDDC399D92}" type="pres">
      <dgm:prSet presAssocID="{C90A5150-99FA-48A4-8A0B-7E172DDB9702}" presName="sibTrans" presStyleLbl="sibTrans1D1" presStyleIdx="2" presStyleCnt="5"/>
      <dgm:spPr/>
    </dgm:pt>
    <dgm:pt modelId="{F92D7710-43E3-440F-B7FD-81F095C246B2}" type="pres">
      <dgm:prSet presAssocID="{C90A5150-99FA-48A4-8A0B-7E172DDB9702}" presName="connectorText" presStyleLbl="sibTrans1D1" presStyleIdx="2" presStyleCnt="5"/>
      <dgm:spPr/>
    </dgm:pt>
    <dgm:pt modelId="{AA4E6D84-8597-49F4-AF2F-BE9B4B219B24}" type="pres">
      <dgm:prSet presAssocID="{4C17804A-9A62-4514-98FD-3D76D4C4A28E}" presName="node" presStyleLbl="node1" presStyleIdx="3" presStyleCnt="6">
        <dgm:presLayoutVars>
          <dgm:bulletEnabled val="1"/>
        </dgm:presLayoutVars>
      </dgm:prSet>
      <dgm:spPr/>
    </dgm:pt>
    <dgm:pt modelId="{F3A444D5-68EE-4EFE-906D-D1802A4953D2}" type="pres">
      <dgm:prSet presAssocID="{9BDCE7B1-B49F-4B9D-87B9-166FF838108C}" presName="sibTrans" presStyleLbl="sibTrans1D1" presStyleIdx="3" presStyleCnt="5"/>
      <dgm:spPr/>
    </dgm:pt>
    <dgm:pt modelId="{588E075B-53CD-4875-B31D-A1FA0CD1A0E6}" type="pres">
      <dgm:prSet presAssocID="{9BDCE7B1-B49F-4B9D-87B9-166FF838108C}" presName="connectorText" presStyleLbl="sibTrans1D1" presStyleIdx="3" presStyleCnt="5"/>
      <dgm:spPr/>
    </dgm:pt>
    <dgm:pt modelId="{D47EA1B2-B2BC-43D1-B2B9-DCC674EDD363}" type="pres">
      <dgm:prSet presAssocID="{D96A9E76-A2FF-4733-98CB-591AB9A29ACE}" presName="node" presStyleLbl="node1" presStyleIdx="4" presStyleCnt="6">
        <dgm:presLayoutVars>
          <dgm:bulletEnabled val="1"/>
        </dgm:presLayoutVars>
      </dgm:prSet>
      <dgm:spPr/>
    </dgm:pt>
    <dgm:pt modelId="{E1052249-592C-4D2C-8A27-158A5A4E5406}" type="pres">
      <dgm:prSet presAssocID="{2F2D8B3E-1EBD-4D96-A062-60495CB0275B}" presName="sibTrans" presStyleLbl="sibTrans1D1" presStyleIdx="4" presStyleCnt="5"/>
      <dgm:spPr/>
    </dgm:pt>
    <dgm:pt modelId="{AE584E6B-9C1E-4D0E-8C5B-2AFC8401DE01}" type="pres">
      <dgm:prSet presAssocID="{2F2D8B3E-1EBD-4D96-A062-60495CB0275B}" presName="connectorText" presStyleLbl="sibTrans1D1" presStyleIdx="4" presStyleCnt="5"/>
      <dgm:spPr/>
    </dgm:pt>
    <dgm:pt modelId="{F9097EA2-C87F-4E20-8FF4-CD535862BFB6}" type="pres">
      <dgm:prSet presAssocID="{B990127B-CA4A-4B94-8561-EDCA33CE9B91}" presName="node" presStyleLbl="node1" presStyleIdx="5" presStyleCnt="6">
        <dgm:presLayoutVars>
          <dgm:bulletEnabled val="1"/>
        </dgm:presLayoutVars>
      </dgm:prSet>
      <dgm:spPr/>
    </dgm:pt>
  </dgm:ptLst>
  <dgm:cxnLst>
    <dgm:cxn modelId="{548A1711-41D3-4B7C-8723-A4CE73E873AD}" srcId="{F1D5F264-482F-40C3-9DFB-AA30A26DA7C8}" destId="{A989C0D0-EDAE-4CB9-93CE-F3EB524A4665}" srcOrd="1" destOrd="0" parTransId="{F9510DC2-092B-4E37-A7BF-D36A1962942F}" sibTransId="{2AC56232-58B2-40C3-ABDC-187184F53137}"/>
    <dgm:cxn modelId="{B55DC31E-B478-4A10-ACEE-947CA91AFE64}" type="presOf" srcId="{A4A98B7C-D695-47D3-A9F6-53E0522A6470}" destId="{2BA464DD-CA2C-4F74-B7E9-18FF4D1394A9}" srcOrd="0" destOrd="0" presId="urn:microsoft.com/office/officeart/2016/7/layout/RepeatingBendingProcessNew"/>
    <dgm:cxn modelId="{42D90627-DD6F-4438-922D-7CA2AD87CD36}" type="presOf" srcId="{C90A5150-99FA-48A4-8A0B-7E172DDB9702}" destId="{F92D7710-43E3-440F-B7FD-81F095C246B2}" srcOrd="1" destOrd="0" presId="urn:microsoft.com/office/officeart/2016/7/layout/RepeatingBendingProcessNew"/>
    <dgm:cxn modelId="{39FF6C2D-5B33-433B-AE1B-6624AF617BB5}" type="presOf" srcId="{C90A5150-99FA-48A4-8A0B-7E172DDB9702}" destId="{DFC21E9B-F1D3-4D67-9E32-9CBDDC399D92}" srcOrd="0" destOrd="0" presId="urn:microsoft.com/office/officeart/2016/7/layout/RepeatingBendingProcessNew"/>
    <dgm:cxn modelId="{C923DF2D-815F-45E5-8544-00C11DE85B3A}" type="presOf" srcId="{9BDCE7B1-B49F-4B9D-87B9-166FF838108C}" destId="{588E075B-53CD-4875-B31D-A1FA0CD1A0E6}" srcOrd="1" destOrd="0" presId="urn:microsoft.com/office/officeart/2016/7/layout/RepeatingBendingProcessNew"/>
    <dgm:cxn modelId="{3EE8DE5B-E262-4892-92B3-BC43F838B728}" srcId="{F1D5F264-482F-40C3-9DFB-AA30A26DA7C8}" destId="{D96A9E76-A2FF-4733-98CB-591AB9A29ACE}" srcOrd="4" destOrd="0" parTransId="{80324583-2686-4D41-A26E-3ECDD4735730}" sibTransId="{2F2D8B3E-1EBD-4D96-A062-60495CB0275B}"/>
    <dgm:cxn modelId="{BF64D060-44CD-4CF8-A536-273AF1AA3E44}" srcId="{F1D5F264-482F-40C3-9DFB-AA30A26DA7C8}" destId="{4C17804A-9A62-4514-98FD-3D76D4C4A28E}" srcOrd="3" destOrd="0" parTransId="{0C87D4BE-511C-40F8-809C-F704C6102DFA}" sibTransId="{9BDCE7B1-B49F-4B9D-87B9-166FF838108C}"/>
    <dgm:cxn modelId="{CEE9E968-89D9-473A-855B-5C9158FE78AB}" srcId="{F1D5F264-482F-40C3-9DFB-AA30A26DA7C8}" destId="{EE78D33D-DA4A-4A1A-867C-C465E39CEA8F}" srcOrd="0" destOrd="0" parTransId="{8F0B5445-C9FC-4280-B9DA-9E6797A9BDBB}" sibTransId="{A4A98B7C-D695-47D3-A9F6-53E0522A6470}"/>
    <dgm:cxn modelId="{B947424C-8B57-4CD4-A95F-8F1BE19F5E89}" type="presOf" srcId="{2AC56232-58B2-40C3-ABDC-187184F53137}" destId="{68B02E08-5039-4899-8CD4-9D19284261F0}" srcOrd="1" destOrd="0" presId="urn:microsoft.com/office/officeart/2016/7/layout/RepeatingBendingProcessNew"/>
    <dgm:cxn modelId="{DEC6536E-653C-4197-B9ED-5278B85B6811}" type="presOf" srcId="{2F2D8B3E-1EBD-4D96-A062-60495CB0275B}" destId="{AE584E6B-9C1E-4D0E-8C5B-2AFC8401DE01}" srcOrd="1" destOrd="0" presId="urn:microsoft.com/office/officeart/2016/7/layout/RepeatingBendingProcessNew"/>
    <dgm:cxn modelId="{29307274-20B1-44AC-8E3F-DADFF08C2DD4}" type="presOf" srcId="{A4A98B7C-D695-47D3-A9F6-53E0522A6470}" destId="{40BC1DC9-036F-4C6A-B137-73895D6201BA}" srcOrd="1" destOrd="0" presId="urn:microsoft.com/office/officeart/2016/7/layout/RepeatingBendingProcessNew"/>
    <dgm:cxn modelId="{AB1B1675-E8E9-4A15-8AEE-B5ADDBFFE4D3}" type="presOf" srcId="{4C17804A-9A62-4514-98FD-3D76D4C4A28E}" destId="{AA4E6D84-8597-49F4-AF2F-BE9B4B219B24}" srcOrd="0" destOrd="0" presId="urn:microsoft.com/office/officeart/2016/7/layout/RepeatingBendingProcessNew"/>
    <dgm:cxn modelId="{06FF007E-7631-4394-89AE-F3453C6549D3}" type="presOf" srcId="{EE78D33D-DA4A-4A1A-867C-C465E39CEA8F}" destId="{2C4AB090-FF81-494D-87EE-6B8D452ECB83}" srcOrd="0" destOrd="0" presId="urn:microsoft.com/office/officeart/2016/7/layout/RepeatingBendingProcessNew"/>
    <dgm:cxn modelId="{B47D6A84-BFF4-4D60-8F30-9551536E413B}" type="presOf" srcId="{A989C0D0-EDAE-4CB9-93CE-F3EB524A4665}" destId="{182539A2-582A-4415-BE38-C814B0C198C1}" srcOrd="0" destOrd="0" presId="urn:microsoft.com/office/officeart/2016/7/layout/RepeatingBendingProcessNew"/>
    <dgm:cxn modelId="{2C7985A7-71CD-4CF6-87AB-31BDEF779E50}" srcId="{F1D5F264-482F-40C3-9DFB-AA30A26DA7C8}" destId="{8C8635C1-B3A9-4E33-84FE-3AEDE0A8FC8B}" srcOrd="2" destOrd="0" parTransId="{35536B1C-A8B7-484C-B555-5F9C60806683}" sibTransId="{C90A5150-99FA-48A4-8A0B-7E172DDB9702}"/>
    <dgm:cxn modelId="{3DB16BAB-0781-4041-B944-074332CE7AA9}" type="presOf" srcId="{D96A9E76-A2FF-4733-98CB-591AB9A29ACE}" destId="{D47EA1B2-B2BC-43D1-B2B9-DCC674EDD363}" srcOrd="0" destOrd="0" presId="urn:microsoft.com/office/officeart/2016/7/layout/RepeatingBendingProcessNew"/>
    <dgm:cxn modelId="{9C0801B5-646B-4F4C-8EA4-ABE28C04D3D8}" type="presOf" srcId="{8C8635C1-B3A9-4E33-84FE-3AEDE0A8FC8B}" destId="{6894C929-7598-4BB2-BE8C-90B143833AFE}" srcOrd="0" destOrd="0" presId="urn:microsoft.com/office/officeart/2016/7/layout/RepeatingBendingProcessNew"/>
    <dgm:cxn modelId="{522EFECF-6FBA-4F28-9B81-DBF14E0A6953}" srcId="{F1D5F264-482F-40C3-9DFB-AA30A26DA7C8}" destId="{B990127B-CA4A-4B94-8561-EDCA33CE9B91}" srcOrd="5" destOrd="0" parTransId="{5DE88347-9F2B-4959-A7C2-F8882BC3E043}" sibTransId="{8C3B11B7-7715-4D00-83E7-8FC30021DF3F}"/>
    <dgm:cxn modelId="{3AA5C3D0-9F23-45CD-8E26-11DD0A7398E1}" type="presOf" srcId="{9BDCE7B1-B49F-4B9D-87B9-166FF838108C}" destId="{F3A444D5-68EE-4EFE-906D-D1802A4953D2}" srcOrd="0" destOrd="0" presId="urn:microsoft.com/office/officeart/2016/7/layout/RepeatingBendingProcessNew"/>
    <dgm:cxn modelId="{B0E475DC-288F-4390-9F47-772860D39E6A}" type="presOf" srcId="{2F2D8B3E-1EBD-4D96-A062-60495CB0275B}" destId="{E1052249-592C-4D2C-8A27-158A5A4E5406}" srcOrd="0" destOrd="0" presId="urn:microsoft.com/office/officeart/2016/7/layout/RepeatingBendingProcessNew"/>
    <dgm:cxn modelId="{E529D9E8-E28F-4047-8BAD-CBD4A1B62145}" type="presOf" srcId="{F1D5F264-482F-40C3-9DFB-AA30A26DA7C8}" destId="{5F1E5519-709D-4701-AFDB-C69B07851B40}" srcOrd="0" destOrd="0" presId="urn:microsoft.com/office/officeart/2016/7/layout/RepeatingBendingProcessNew"/>
    <dgm:cxn modelId="{7BEE2FEC-5E94-4E93-B74A-415EA9A42798}" type="presOf" srcId="{B990127B-CA4A-4B94-8561-EDCA33CE9B91}" destId="{F9097EA2-C87F-4E20-8FF4-CD535862BFB6}" srcOrd="0" destOrd="0" presId="urn:microsoft.com/office/officeart/2016/7/layout/RepeatingBendingProcessNew"/>
    <dgm:cxn modelId="{66CEB3FB-F4F4-44D5-BF88-31783396131B}" type="presOf" srcId="{2AC56232-58B2-40C3-ABDC-187184F53137}" destId="{30649198-2893-4737-9065-982C4041127E}" srcOrd="0" destOrd="0" presId="urn:microsoft.com/office/officeart/2016/7/layout/RepeatingBendingProcessNew"/>
    <dgm:cxn modelId="{368F071B-8BF4-442E-AB94-E8112F4B0622}" type="presParOf" srcId="{5F1E5519-709D-4701-AFDB-C69B07851B40}" destId="{2C4AB090-FF81-494D-87EE-6B8D452ECB83}" srcOrd="0" destOrd="0" presId="urn:microsoft.com/office/officeart/2016/7/layout/RepeatingBendingProcessNew"/>
    <dgm:cxn modelId="{6E4BE061-E95D-43E2-9927-979F9F08EF47}" type="presParOf" srcId="{5F1E5519-709D-4701-AFDB-C69B07851B40}" destId="{2BA464DD-CA2C-4F74-B7E9-18FF4D1394A9}" srcOrd="1" destOrd="0" presId="urn:microsoft.com/office/officeart/2016/7/layout/RepeatingBendingProcessNew"/>
    <dgm:cxn modelId="{3710CB80-224E-4027-B4A4-C291D62ECDE4}" type="presParOf" srcId="{2BA464DD-CA2C-4F74-B7E9-18FF4D1394A9}" destId="{40BC1DC9-036F-4C6A-B137-73895D6201BA}" srcOrd="0" destOrd="0" presId="urn:microsoft.com/office/officeart/2016/7/layout/RepeatingBendingProcessNew"/>
    <dgm:cxn modelId="{D43971A6-F974-49A8-800A-4A6B9040A26E}" type="presParOf" srcId="{5F1E5519-709D-4701-AFDB-C69B07851B40}" destId="{182539A2-582A-4415-BE38-C814B0C198C1}" srcOrd="2" destOrd="0" presId="urn:microsoft.com/office/officeart/2016/7/layout/RepeatingBendingProcessNew"/>
    <dgm:cxn modelId="{4C66ECC4-48AA-4C5F-AB8D-F28D8EFE379B}" type="presParOf" srcId="{5F1E5519-709D-4701-AFDB-C69B07851B40}" destId="{30649198-2893-4737-9065-982C4041127E}" srcOrd="3" destOrd="0" presId="urn:microsoft.com/office/officeart/2016/7/layout/RepeatingBendingProcessNew"/>
    <dgm:cxn modelId="{EDE1AAE7-1CAB-4C4A-A613-A6C9E2573FDE}" type="presParOf" srcId="{30649198-2893-4737-9065-982C4041127E}" destId="{68B02E08-5039-4899-8CD4-9D19284261F0}" srcOrd="0" destOrd="0" presId="urn:microsoft.com/office/officeart/2016/7/layout/RepeatingBendingProcessNew"/>
    <dgm:cxn modelId="{0961E74E-669A-4C65-87A3-286A57F64E49}" type="presParOf" srcId="{5F1E5519-709D-4701-AFDB-C69B07851B40}" destId="{6894C929-7598-4BB2-BE8C-90B143833AFE}" srcOrd="4" destOrd="0" presId="urn:microsoft.com/office/officeart/2016/7/layout/RepeatingBendingProcessNew"/>
    <dgm:cxn modelId="{445FFD5B-1F96-4287-BD72-95FA0C0E8A49}" type="presParOf" srcId="{5F1E5519-709D-4701-AFDB-C69B07851B40}" destId="{DFC21E9B-F1D3-4D67-9E32-9CBDDC399D92}" srcOrd="5" destOrd="0" presId="urn:microsoft.com/office/officeart/2016/7/layout/RepeatingBendingProcessNew"/>
    <dgm:cxn modelId="{DEBF1753-9D87-4118-8F57-E69E600B9E3B}" type="presParOf" srcId="{DFC21E9B-F1D3-4D67-9E32-9CBDDC399D92}" destId="{F92D7710-43E3-440F-B7FD-81F095C246B2}" srcOrd="0" destOrd="0" presId="urn:microsoft.com/office/officeart/2016/7/layout/RepeatingBendingProcessNew"/>
    <dgm:cxn modelId="{D6E9F8DC-3E89-4AE7-A943-9AEA2571DCD2}" type="presParOf" srcId="{5F1E5519-709D-4701-AFDB-C69B07851B40}" destId="{AA4E6D84-8597-49F4-AF2F-BE9B4B219B24}" srcOrd="6" destOrd="0" presId="urn:microsoft.com/office/officeart/2016/7/layout/RepeatingBendingProcessNew"/>
    <dgm:cxn modelId="{95C506DC-D9FA-4475-A6E3-C65D59055576}" type="presParOf" srcId="{5F1E5519-709D-4701-AFDB-C69B07851B40}" destId="{F3A444D5-68EE-4EFE-906D-D1802A4953D2}" srcOrd="7" destOrd="0" presId="urn:microsoft.com/office/officeart/2016/7/layout/RepeatingBendingProcessNew"/>
    <dgm:cxn modelId="{8B561BD6-D6D1-4614-B05B-BF0CF77C1E03}" type="presParOf" srcId="{F3A444D5-68EE-4EFE-906D-D1802A4953D2}" destId="{588E075B-53CD-4875-B31D-A1FA0CD1A0E6}" srcOrd="0" destOrd="0" presId="urn:microsoft.com/office/officeart/2016/7/layout/RepeatingBendingProcessNew"/>
    <dgm:cxn modelId="{1BEE7E1F-7CE2-4C0F-84C6-CE0FE17E17D0}" type="presParOf" srcId="{5F1E5519-709D-4701-AFDB-C69B07851B40}" destId="{D47EA1B2-B2BC-43D1-B2B9-DCC674EDD363}" srcOrd="8" destOrd="0" presId="urn:microsoft.com/office/officeart/2016/7/layout/RepeatingBendingProcessNew"/>
    <dgm:cxn modelId="{58948A03-270B-4FBC-89A2-92B491C811AA}" type="presParOf" srcId="{5F1E5519-709D-4701-AFDB-C69B07851B40}" destId="{E1052249-592C-4D2C-8A27-158A5A4E5406}" srcOrd="9" destOrd="0" presId="urn:microsoft.com/office/officeart/2016/7/layout/RepeatingBendingProcessNew"/>
    <dgm:cxn modelId="{838F3356-E23A-4FAF-B5E0-121110D8C162}" type="presParOf" srcId="{E1052249-592C-4D2C-8A27-158A5A4E5406}" destId="{AE584E6B-9C1E-4D0E-8C5B-2AFC8401DE01}" srcOrd="0" destOrd="0" presId="urn:microsoft.com/office/officeart/2016/7/layout/RepeatingBendingProcessNew"/>
    <dgm:cxn modelId="{F5953B7D-2958-4FA5-AEE9-7F7385E7852E}" type="presParOf" srcId="{5F1E5519-709D-4701-AFDB-C69B07851B40}" destId="{F9097EA2-C87F-4E20-8FF4-CD535862BFB6}"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464DD-CA2C-4F74-B7E9-18FF4D1394A9}">
      <dsp:nvSpPr>
        <dsp:cNvPr id="0" name=""/>
        <dsp:cNvSpPr/>
      </dsp:nvSpPr>
      <dsp:spPr>
        <a:xfrm>
          <a:off x="2836425" y="696280"/>
          <a:ext cx="538213" cy="91440"/>
        </a:xfrm>
        <a:custGeom>
          <a:avLst/>
          <a:gdLst/>
          <a:ahLst/>
          <a:cxnLst/>
          <a:rect l="0" t="0" r="0" b="0"/>
          <a:pathLst>
            <a:path>
              <a:moveTo>
                <a:pt x="0" y="45720"/>
              </a:moveTo>
              <a:lnTo>
                <a:pt x="53821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1312" y="739155"/>
        <a:ext cx="28440" cy="5688"/>
      </dsp:txXfrm>
    </dsp:sp>
    <dsp:sp modelId="{2C4AB090-FF81-494D-87EE-6B8D452ECB83}">
      <dsp:nvSpPr>
        <dsp:cNvPr id="0" name=""/>
        <dsp:cNvSpPr/>
      </dsp:nvSpPr>
      <dsp:spPr>
        <a:xfrm>
          <a:off x="365125" y="69"/>
          <a:ext cx="2473100" cy="14838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184" tIns="127204" rIns="121184" bIns="127204" numCol="1" spcCol="1270" anchor="ctr" anchorCtr="0">
          <a:noAutofit/>
        </a:bodyPr>
        <a:lstStyle/>
        <a:p>
          <a:pPr marL="0" lvl="0" indent="0" algn="ctr" defTabSz="977900">
            <a:lnSpc>
              <a:spcPct val="90000"/>
            </a:lnSpc>
            <a:spcBef>
              <a:spcPct val="0"/>
            </a:spcBef>
            <a:spcAft>
              <a:spcPct val="35000"/>
            </a:spcAft>
            <a:buNone/>
          </a:pPr>
          <a:r>
            <a:rPr lang="en-US" sz="2200" kern="1200"/>
            <a:t>Reading the Data</a:t>
          </a:r>
        </a:p>
      </dsp:txBody>
      <dsp:txXfrm>
        <a:off x="365125" y="69"/>
        <a:ext cx="2473100" cy="1483860"/>
      </dsp:txXfrm>
    </dsp:sp>
    <dsp:sp modelId="{30649198-2893-4737-9065-982C4041127E}">
      <dsp:nvSpPr>
        <dsp:cNvPr id="0" name=""/>
        <dsp:cNvSpPr/>
      </dsp:nvSpPr>
      <dsp:spPr>
        <a:xfrm>
          <a:off x="1601675" y="1482130"/>
          <a:ext cx="3041913" cy="538213"/>
        </a:xfrm>
        <a:custGeom>
          <a:avLst/>
          <a:gdLst/>
          <a:ahLst/>
          <a:cxnLst/>
          <a:rect l="0" t="0" r="0" b="0"/>
          <a:pathLst>
            <a:path>
              <a:moveTo>
                <a:pt x="3041913" y="0"/>
              </a:moveTo>
              <a:lnTo>
                <a:pt x="3041913" y="286206"/>
              </a:lnTo>
              <a:lnTo>
                <a:pt x="0" y="286206"/>
              </a:lnTo>
              <a:lnTo>
                <a:pt x="0" y="538213"/>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5266" y="1748392"/>
        <a:ext cx="154731" cy="5688"/>
      </dsp:txXfrm>
    </dsp:sp>
    <dsp:sp modelId="{182539A2-582A-4415-BE38-C814B0C198C1}">
      <dsp:nvSpPr>
        <dsp:cNvPr id="0" name=""/>
        <dsp:cNvSpPr/>
      </dsp:nvSpPr>
      <dsp:spPr>
        <a:xfrm>
          <a:off x="3407039" y="69"/>
          <a:ext cx="2473100" cy="1483860"/>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184" tIns="127204" rIns="121184" bIns="127204" numCol="1" spcCol="1270" anchor="ctr" anchorCtr="0">
          <a:noAutofit/>
        </a:bodyPr>
        <a:lstStyle/>
        <a:p>
          <a:pPr marL="0" lvl="0" indent="0" algn="ctr" defTabSz="977900">
            <a:lnSpc>
              <a:spcPct val="90000"/>
            </a:lnSpc>
            <a:spcBef>
              <a:spcPct val="0"/>
            </a:spcBef>
            <a:spcAft>
              <a:spcPct val="35000"/>
            </a:spcAft>
            <a:buNone/>
          </a:pPr>
          <a:r>
            <a:rPr lang="en-US" sz="2200" kern="1200"/>
            <a:t>EDA on the read Data</a:t>
          </a:r>
        </a:p>
      </dsp:txBody>
      <dsp:txXfrm>
        <a:off x="3407039" y="69"/>
        <a:ext cx="2473100" cy="1483860"/>
      </dsp:txXfrm>
    </dsp:sp>
    <dsp:sp modelId="{DFC21E9B-F1D3-4D67-9E32-9CBDDC399D92}">
      <dsp:nvSpPr>
        <dsp:cNvPr id="0" name=""/>
        <dsp:cNvSpPr/>
      </dsp:nvSpPr>
      <dsp:spPr>
        <a:xfrm>
          <a:off x="2836425" y="2748953"/>
          <a:ext cx="538213" cy="91440"/>
        </a:xfrm>
        <a:custGeom>
          <a:avLst/>
          <a:gdLst/>
          <a:ahLst/>
          <a:cxnLst/>
          <a:rect l="0" t="0" r="0" b="0"/>
          <a:pathLst>
            <a:path>
              <a:moveTo>
                <a:pt x="0" y="45720"/>
              </a:moveTo>
              <a:lnTo>
                <a:pt x="538213" y="45720"/>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1312" y="2791829"/>
        <a:ext cx="28440" cy="5688"/>
      </dsp:txXfrm>
    </dsp:sp>
    <dsp:sp modelId="{6894C929-7598-4BB2-BE8C-90B143833AFE}">
      <dsp:nvSpPr>
        <dsp:cNvPr id="0" name=""/>
        <dsp:cNvSpPr/>
      </dsp:nvSpPr>
      <dsp:spPr>
        <a:xfrm>
          <a:off x="365125" y="2052743"/>
          <a:ext cx="2473100" cy="1483860"/>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184" tIns="127204" rIns="121184" bIns="127204" numCol="1" spcCol="1270" anchor="ctr" anchorCtr="0">
          <a:noAutofit/>
        </a:bodyPr>
        <a:lstStyle/>
        <a:p>
          <a:pPr marL="0" lvl="0" indent="0" algn="ctr" defTabSz="977900">
            <a:lnSpc>
              <a:spcPct val="90000"/>
            </a:lnSpc>
            <a:spcBef>
              <a:spcPct val="0"/>
            </a:spcBef>
            <a:spcAft>
              <a:spcPct val="35000"/>
            </a:spcAft>
            <a:buNone/>
          </a:pPr>
          <a:r>
            <a:rPr lang="en-US" sz="2200" b="0" i="0" kern="1200"/>
            <a:t>Inferences from EDA of categorical and numerical variables</a:t>
          </a:r>
          <a:endParaRPr lang="en-US" sz="2200" kern="1200"/>
        </a:p>
      </dsp:txBody>
      <dsp:txXfrm>
        <a:off x="365125" y="2052743"/>
        <a:ext cx="2473100" cy="1483860"/>
      </dsp:txXfrm>
    </dsp:sp>
    <dsp:sp modelId="{F3A444D5-68EE-4EFE-906D-D1802A4953D2}">
      <dsp:nvSpPr>
        <dsp:cNvPr id="0" name=""/>
        <dsp:cNvSpPr/>
      </dsp:nvSpPr>
      <dsp:spPr>
        <a:xfrm>
          <a:off x="1601675" y="3534803"/>
          <a:ext cx="3041913" cy="538213"/>
        </a:xfrm>
        <a:custGeom>
          <a:avLst/>
          <a:gdLst/>
          <a:ahLst/>
          <a:cxnLst/>
          <a:rect l="0" t="0" r="0" b="0"/>
          <a:pathLst>
            <a:path>
              <a:moveTo>
                <a:pt x="3041913" y="0"/>
              </a:moveTo>
              <a:lnTo>
                <a:pt x="3041913" y="286206"/>
              </a:lnTo>
              <a:lnTo>
                <a:pt x="0" y="286206"/>
              </a:lnTo>
              <a:lnTo>
                <a:pt x="0" y="538213"/>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5266" y="3801066"/>
        <a:ext cx="154731" cy="5688"/>
      </dsp:txXfrm>
    </dsp:sp>
    <dsp:sp modelId="{AA4E6D84-8597-49F4-AF2F-BE9B4B219B24}">
      <dsp:nvSpPr>
        <dsp:cNvPr id="0" name=""/>
        <dsp:cNvSpPr/>
      </dsp:nvSpPr>
      <dsp:spPr>
        <a:xfrm>
          <a:off x="3407039" y="2052743"/>
          <a:ext cx="2473100" cy="1483860"/>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184" tIns="127204" rIns="121184" bIns="127204" numCol="1" spcCol="1270" anchor="ctr" anchorCtr="0">
          <a:noAutofit/>
        </a:bodyPr>
        <a:lstStyle/>
        <a:p>
          <a:pPr marL="0" lvl="0" indent="0" algn="ctr" defTabSz="977900">
            <a:lnSpc>
              <a:spcPct val="90000"/>
            </a:lnSpc>
            <a:spcBef>
              <a:spcPct val="0"/>
            </a:spcBef>
            <a:spcAft>
              <a:spcPct val="35000"/>
            </a:spcAft>
            <a:buNone/>
          </a:pPr>
          <a:r>
            <a:rPr lang="en-US" sz="2200" kern="1200"/>
            <a:t>Data Preparation</a:t>
          </a:r>
        </a:p>
      </dsp:txBody>
      <dsp:txXfrm>
        <a:off x="3407039" y="2052743"/>
        <a:ext cx="2473100" cy="1483860"/>
      </dsp:txXfrm>
    </dsp:sp>
    <dsp:sp modelId="{E1052249-592C-4D2C-8A27-158A5A4E5406}">
      <dsp:nvSpPr>
        <dsp:cNvPr id="0" name=""/>
        <dsp:cNvSpPr/>
      </dsp:nvSpPr>
      <dsp:spPr>
        <a:xfrm>
          <a:off x="2836425" y="4801626"/>
          <a:ext cx="538213" cy="91440"/>
        </a:xfrm>
        <a:custGeom>
          <a:avLst/>
          <a:gdLst/>
          <a:ahLst/>
          <a:cxnLst/>
          <a:rect l="0" t="0" r="0" b="0"/>
          <a:pathLst>
            <a:path>
              <a:moveTo>
                <a:pt x="0" y="45720"/>
              </a:moveTo>
              <a:lnTo>
                <a:pt x="538213"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1312" y="4844502"/>
        <a:ext cx="28440" cy="5688"/>
      </dsp:txXfrm>
    </dsp:sp>
    <dsp:sp modelId="{D47EA1B2-B2BC-43D1-B2B9-DCC674EDD363}">
      <dsp:nvSpPr>
        <dsp:cNvPr id="0" name=""/>
        <dsp:cNvSpPr/>
      </dsp:nvSpPr>
      <dsp:spPr>
        <a:xfrm>
          <a:off x="365125" y="4105416"/>
          <a:ext cx="2473100" cy="1483860"/>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184" tIns="127204" rIns="121184" bIns="127204" numCol="1" spcCol="1270" anchor="ctr" anchorCtr="0">
          <a:noAutofit/>
        </a:bodyPr>
        <a:lstStyle/>
        <a:p>
          <a:pPr marL="0" lvl="0" indent="0" algn="ctr" defTabSz="977900">
            <a:lnSpc>
              <a:spcPct val="90000"/>
            </a:lnSpc>
            <a:spcBef>
              <a:spcPct val="0"/>
            </a:spcBef>
            <a:spcAft>
              <a:spcPct val="35000"/>
            </a:spcAft>
            <a:buNone/>
          </a:pPr>
          <a:r>
            <a:rPr lang="en-US" sz="2200" b="0" i="0" kern="1200"/>
            <a:t>Splitting the data into test and train datasets</a:t>
          </a:r>
          <a:endParaRPr lang="en-US" sz="2200" kern="1200"/>
        </a:p>
      </dsp:txBody>
      <dsp:txXfrm>
        <a:off x="365125" y="4105416"/>
        <a:ext cx="2473100" cy="1483860"/>
      </dsp:txXfrm>
    </dsp:sp>
    <dsp:sp modelId="{F9097EA2-C87F-4E20-8FF4-CD535862BFB6}">
      <dsp:nvSpPr>
        <dsp:cNvPr id="0" name=""/>
        <dsp:cNvSpPr/>
      </dsp:nvSpPr>
      <dsp:spPr>
        <a:xfrm>
          <a:off x="3407039" y="4105416"/>
          <a:ext cx="2473100" cy="148386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184" tIns="127204" rIns="121184" bIns="127204" numCol="1" spcCol="1270" anchor="ctr" anchorCtr="0">
          <a:noAutofit/>
        </a:bodyPr>
        <a:lstStyle/>
        <a:p>
          <a:pPr marL="0" lvl="0" indent="0" algn="ctr" defTabSz="977900">
            <a:lnSpc>
              <a:spcPct val="90000"/>
            </a:lnSpc>
            <a:spcBef>
              <a:spcPct val="0"/>
            </a:spcBef>
            <a:spcAft>
              <a:spcPct val="35000"/>
            </a:spcAft>
            <a:buNone/>
          </a:pPr>
          <a:r>
            <a:rPr lang="en-US" sz="2200" kern="1200"/>
            <a:t>Logistic Regression, Predictions &amp; Evaluations</a:t>
          </a:r>
        </a:p>
      </dsp:txBody>
      <dsp:txXfrm>
        <a:off x="3407039" y="4105416"/>
        <a:ext cx="2473100" cy="148386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84C-460C-4B0D-AED8-9733F83F8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F3980-2A44-4169-98A5-0D844682AE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FBF216-74A0-4FFA-B161-C6C1394747A3}"/>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5" name="Footer Placeholder 4">
            <a:extLst>
              <a:ext uri="{FF2B5EF4-FFF2-40B4-BE49-F238E27FC236}">
                <a16:creationId xmlns:a16="http://schemas.microsoft.com/office/drawing/2014/main" id="{A6540BE3-A7C6-404C-B9E4-548FB94B4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65374-6F0C-48E7-B2C4-724711772C9C}"/>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59899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04B6-3F04-46B9-97D8-D692C44478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FBD73B-0E44-4AED-8C99-99E147F49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A9C17-E7FA-4309-A895-B06FC1807ED2}"/>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5" name="Footer Placeholder 4">
            <a:extLst>
              <a:ext uri="{FF2B5EF4-FFF2-40B4-BE49-F238E27FC236}">
                <a16:creationId xmlns:a16="http://schemas.microsoft.com/office/drawing/2014/main" id="{925927E4-D58B-4F40-AC16-55B8F456E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B4310-8B69-4E27-941D-E7D29F55E80D}"/>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167257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17358-7484-484E-94A8-1CE39C4AB0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B1E86-E42A-4BC9-A27A-CA656D79D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39ADC-369D-43F7-B3BD-93AF1A33E2F8}"/>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5" name="Footer Placeholder 4">
            <a:extLst>
              <a:ext uri="{FF2B5EF4-FFF2-40B4-BE49-F238E27FC236}">
                <a16:creationId xmlns:a16="http://schemas.microsoft.com/office/drawing/2014/main" id="{61F42220-A9B3-449F-8717-E3D628678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E26DF-CA9F-4B64-8EF1-141E61798FCA}"/>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358793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3FC5-C979-43A1-8ADA-97823808B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3BF49-9169-442C-85C7-6E66B8CD8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C595E-EA37-4891-83A7-432912A41650}"/>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5" name="Footer Placeholder 4">
            <a:extLst>
              <a:ext uri="{FF2B5EF4-FFF2-40B4-BE49-F238E27FC236}">
                <a16:creationId xmlns:a16="http://schemas.microsoft.com/office/drawing/2014/main" id="{BEB2F9E8-E31B-4EFE-B232-6ADD281F6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98B5C-5B6E-4EF9-B9D3-8D7EEE11BC65}"/>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264028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7DFD-928C-4285-91B1-6BA9F0AFF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069B13-09FD-48F7-A2C7-709806EC1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2E525-7563-4E42-B879-FEF5DA65E62C}"/>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5" name="Footer Placeholder 4">
            <a:extLst>
              <a:ext uri="{FF2B5EF4-FFF2-40B4-BE49-F238E27FC236}">
                <a16:creationId xmlns:a16="http://schemas.microsoft.com/office/drawing/2014/main" id="{5EA0B39E-04D4-4D2C-8FBA-304EA8137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15985-41F8-4933-82B0-E8C44D5477AC}"/>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174974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D620-4441-4434-B668-8B59528016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3C2F14-739A-49CE-BC75-9EF01A946A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79A16B-8F80-47CA-B771-4D8650067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38E6BC-E536-4BAC-A17F-A192F630BF24}"/>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6" name="Footer Placeholder 5">
            <a:extLst>
              <a:ext uri="{FF2B5EF4-FFF2-40B4-BE49-F238E27FC236}">
                <a16:creationId xmlns:a16="http://schemas.microsoft.com/office/drawing/2014/main" id="{29A66D51-A4EB-4696-85D1-D1B6D5F71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65BF0-6041-40B7-917B-344835BE5A39}"/>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101599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8A98-1F39-4DC4-9F61-A5370CEDF2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B3FBCA-234B-4E20-BC51-D9B463A67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B32B19-B97E-43FB-A285-D131396586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C54C24-A483-4169-A598-6989FCDF8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42FC4-AA1D-49DD-9C39-8F63F25BC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8E46E7-1EDD-4345-AAE0-9558AC100C85}"/>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8" name="Footer Placeholder 7">
            <a:extLst>
              <a:ext uri="{FF2B5EF4-FFF2-40B4-BE49-F238E27FC236}">
                <a16:creationId xmlns:a16="http://schemas.microsoft.com/office/drawing/2014/main" id="{D109A097-616E-4340-8630-4D9ECD573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9EA63E-8262-4CA5-AE40-792CD8779517}"/>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87567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6A4C-0019-4F6A-8DB1-9D4CD2BD6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F70C0-A70B-46F7-925F-4F2B3DE86396}"/>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4" name="Footer Placeholder 3">
            <a:extLst>
              <a:ext uri="{FF2B5EF4-FFF2-40B4-BE49-F238E27FC236}">
                <a16:creationId xmlns:a16="http://schemas.microsoft.com/office/drawing/2014/main" id="{380008A4-983C-4391-9434-FE5E3B22A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0C9335-4679-4097-BF92-DF1D45988582}"/>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185618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151500-0B72-4C23-B904-C3CE0859E2A3}"/>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3" name="Footer Placeholder 2">
            <a:extLst>
              <a:ext uri="{FF2B5EF4-FFF2-40B4-BE49-F238E27FC236}">
                <a16:creationId xmlns:a16="http://schemas.microsoft.com/office/drawing/2014/main" id="{2EE372B4-4DAC-4710-969F-DF0F9CF08C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D8FC9E-B0C1-410B-B989-07CF7F8E9EA3}"/>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44501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A160-E1A6-4E2C-8A82-16E6D458C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45E9D-AEB0-41D8-83AF-DF71BDBFE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FA97DB-D263-4AE1-9C05-73F672EB7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627D0-CD4E-4560-9C5A-9110C9A2E53E}"/>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6" name="Footer Placeholder 5">
            <a:extLst>
              <a:ext uri="{FF2B5EF4-FFF2-40B4-BE49-F238E27FC236}">
                <a16:creationId xmlns:a16="http://schemas.microsoft.com/office/drawing/2014/main" id="{DF9BC040-EFCE-46C2-BB08-E99C2CA14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A84E8-A2CF-492F-B663-90E291F34990}"/>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269346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1A14-B0BA-492C-98ED-345B862B6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45EE95-B0E0-48CB-8D16-A486DA3F05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96865B-3B08-4DBF-9B0F-59E85B776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0574C-CB6A-412B-90C9-8E550DC48975}"/>
              </a:ext>
            </a:extLst>
          </p:cNvPr>
          <p:cNvSpPr>
            <a:spLocks noGrp="1"/>
          </p:cNvSpPr>
          <p:nvPr>
            <p:ph type="dt" sz="half" idx="10"/>
          </p:nvPr>
        </p:nvSpPr>
        <p:spPr/>
        <p:txBody>
          <a:bodyPr/>
          <a:lstStyle/>
          <a:p>
            <a:fld id="{BB3A7DDB-1049-4F8B-93B3-8DF78B7B5AC1}" type="datetimeFigureOut">
              <a:rPr lang="en-US" smtClean="0"/>
              <a:t>11/6/2021</a:t>
            </a:fld>
            <a:endParaRPr lang="en-US"/>
          </a:p>
        </p:txBody>
      </p:sp>
      <p:sp>
        <p:nvSpPr>
          <p:cNvPr id="6" name="Footer Placeholder 5">
            <a:extLst>
              <a:ext uri="{FF2B5EF4-FFF2-40B4-BE49-F238E27FC236}">
                <a16:creationId xmlns:a16="http://schemas.microsoft.com/office/drawing/2014/main" id="{555525D1-04CF-4A6D-B64D-BC43FB780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F3D4B3-8279-4100-A243-9D655B5D3BCE}"/>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270298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7016D-FDA5-4F38-B8AC-937253A6E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D88E32-C35C-4AE8-B285-615D3951B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59AC4-F6B5-418A-9C70-38E16106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A7DDB-1049-4F8B-93B3-8DF78B7B5AC1}" type="datetimeFigureOut">
              <a:rPr lang="en-US" smtClean="0"/>
              <a:t>11/6/2021</a:t>
            </a:fld>
            <a:endParaRPr lang="en-US"/>
          </a:p>
        </p:txBody>
      </p:sp>
      <p:sp>
        <p:nvSpPr>
          <p:cNvPr id="5" name="Footer Placeholder 4">
            <a:extLst>
              <a:ext uri="{FF2B5EF4-FFF2-40B4-BE49-F238E27FC236}">
                <a16:creationId xmlns:a16="http://schemas.microsoft.com/office/drawing/2014/main" id="{CD1E0024-5A66-4791-8B7D-EF73372423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4619D4-CF53-4FD7-8BF6-84AF4EFFB3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4A788-DD1F-4568-BBA8-12B8ED0EE788}" type="slidenum">
              <a:rPr lang="en-US" smtClean="0"/>
              <a:t>‹#›</a:t>
            </a:fld>
            <a:endParaRPr lang="en-US"/>
          </a:p>
        </p:txBody>
      </p:sp>
    </p:spTree>
    <p:extLst>
      <p:ext uri="{BB962C8B-B14F-4D97-AF65-F5344CB8AC3E}">
        <p14:creationId xmlns:p14="http://schemas.microsoft.com/office/powerpoint/2010/main" val="2282928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4357" cy="434340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a:extLst>
              <a:ext uri="{FF2B5EF4-FFF2-40B4-BE49-F238E27FC236}">
                <a16:creationId xmlns:a16="http://schemas.microsoft.com/office/drawing/2014/main" id="{075DE98F-CFC3-4B15-B3C6-E8CC2CDC1721}"/>
              </a:ext>
            </a:extLst>
          </p:cNvPr>
          <p:cNvSpPr txBox="1"/>
          <p:nvPr/>
        </p:nvSpPr>
        <p:spPr>
          <a:xfrm>
            <a:off x="1100669" y="1031353"/>
            <a:ext cx="7736255" cy="318113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b="1" kern="1200">
                <a:solidFill>
                  <a:srgbClr val="FFFFFF"/>
                </a:solidFill>
                <a:latin typeface="+mj-lt"/>
                <a:ea typeface="+mj-ea"/>
                <a:cs typeface="+mj-cs"/>
              </a:rPr>
              <a:t>Bank Marketing  </a:t>
            </a:r>
            <a:r>
              <a:rPr lang="en-US" sz="6600" b="1" i="0" kern="1200">
                <a:solidFill>
                  <a:srgbClr val="FFFFFF"/>
                </a:solidFill>
                <a:effectLst/>
                <a:latin typeface="+mj-lt"/>
                <a:ea typeface="+mj-ea"/>
                <a:cs typeface="+mj-cs"/>
              </a:rPr>
              <a:t>Logistics Regression Model</a:t>
            </a:r>
          </a:p>
        </p:txBody>
      </p:sp>
      <p:sp>
        <p:nvSpPr>
          <p:cNvPr id="28" name="Rectangle 27">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2102827"/>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Rectangle 29">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4932939"/>
            <a:ext cx="11277601"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a:extLst>
              <a:ext uri="{FF2B5EF4-FFF2-40B4-BE49-F238E27FC236}">
                <a16:creationId xmlns:a16="http://schemas.microsoft.com/office/drawing/2014/main" id="{42280AB2-77A5-4CB7-AF7D-1795CA8DC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728167"/>
            <a:ext cx="2115455" cy="206545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7894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68FB5-2E5F-48DF-A773-9CC3A8FDB440}"/>
              </a:ext>
            </a:extLst>
          </p:cNvPr>
          <p:cNvSpPr txBox="1"/>
          <p:nvPr/>
        </p:nvSpPr>
        <p:spPr>
          <a:xfrm>
            <a:off x="114300" y="266700"/>
            <a:ext cx="3562350" cy="523220"/>
          </a:xfrm>
          <a:prstGeom prst="rect">
            <a:avLst/>
          </a:prstGeom>
          <a:noFill/>
        </p:spPr>
        <p:txBody>
          <a:bodyPr wrap="square" rtlCol="0">
            <a:spAutoFit/>
          </a:bodyPr>
          <a:lstStyle/>
          <a:p>
            <a:r>
              <a:rPr lang="en-US" sz="2800" b="1" dirty="0"/>
              <a:t>Overview</a:t>
            </a:r>
          </a:p>
        </p:txBody>
      </p:sp>
      <p:sp>
        <p:nvSpPr>
          <p:cNvPr id="6" name="TextBox 5">
            <a:extLst>
              <a:ext uri="{FF2B5EF4-FFF2-40B4-BE49-F238E27FC236}">
                <a16:creationId xmlns:a16="http://schemas.microsoft.com/office/drawing/2014/main" id="{E248FA40-7D66-4484-9D62-657A06EC0485}"/>
              </a:ext>
            </a:extLst>
          </p:cNvPr>
          <p:cNvSpPr txBox="1"/>
          <p:nvPr/>
        </p:nvSpPr>
        <p:spPr>
          <a:xfrm>
            <a:off x="228598" y="3977521"/>
            <a:ext cx="11534775" cy="1323439"/>
          </a:xfrm>
          <a:prstGeom prst="rect">
            <a:avLst/>
          </a:prstGeom>
          <a:noFill/>
        </p:spPr>
        <p:txBody>
          <a:bodyPr wrap="square">
            <a:spAutoFit/>
          </a:bodyPr>
          <a:lstStyle>
            <a:defPPr>
              <a:defRPr lang="en-US"/>
            </a:defPPr>
            <a:lvl1pPr>
              <a:defRPr sz="2000" b="0" i="0">
                <a:solidFill>
                  <a:srgbClr val="151515"/>
                </a:solidFill>
                <a:effectLst/>
              </a:defRPr>
            </a:lvl1pPr>
          </a:lstStyle>
          <a:p>
            <a:r>
              <a:rPr lang="en-US" dirty="0"/>
              <a:t>To explain how machine Learning can help in a bank marketing campaign. The goal of our classifier is to predict using the logistic regression algorithm if a client may subscribe to a fixed term deposit. Often, more than one contact to the same client was required, in order to access if the product would be "Yes" or "No" subscribed.</a:t>
            </a:r>
          </a:p>
        </p:txBody>
      </p:sp>
      <p:sp>
        <p:nvSpPr>
          <p:cNvPr id="8" name="TextBox 7">
            <a:extLst>
              <a:ext uri="{FF2B5EF4-FFF2-40B4-BE49-F238E27FC236}">
                <a16:creationId xmlns:a16="http://schemas.microsoft.com/office/drawing/2014/main" id="{AABC8614-3D1B-4C9E-B2F6-C2F18F184FEF}"/>
              </a:ext>
            </a:extLst>
          </p:cNvPr>
          <p:cNvSpPr txBox="1"/>
          <p:nvPr/>
        </p:nvSpPr>
        <p:spPr>
          <a:xfrm>
            <a:off x="114298" y="789920"/>
            <a:ext cx="11534775" cy="1323439"/>
          </a:xfrm>
          <a:prstGeom prst="rect">
            <a:avLst/>
          </a:prstGeom>
          <a:noFill/>
        </p:spPr>
        <p:txBody>
          <a:bodyPr wrap="square">
            <a:spAutoFit/>
          </a:bodyPr>
          <a:lstStyle/>
          <a:p>
            <a:r>
              <a:rPr lang="en-US" sz="2000" b="0" i="0" dirty="0">
                <a:solidFill>
                  <a:srgbClr val="151515"/>
                </a:solidFill>
                <a:effectLst/>
              </a:rPr>
              <a:t>Find the best strategies to improve for the next marketing campaign. How can the financial institution have a greater effectiveness for future marketing campaigns? In order to answer this, we have to analyze the last marketing campaign the bank performed and identify the patterns that will help us find conclusions in order to develop future strategies.</a:t>
            </a:r>
            <a:endParaRPr lang="en-US" sz="2000" dirty="0"/>
          </a:p>
        </p:txBody>
      </p:sp>
      <p:sp>
        <p:nvSpPr>
          <p:cNvPr id="9" name="TextBox 8">
            <a:extLst>
              <a:ext uri="{FF2B5EF4-FFF2-40B4-BE49-F238E27FC236}">
                <a16:creationId xmlns:a16="http://schemas.microsoft.com/office/drawing/2014/main" id="{FE56AAB3-D1D9-4BF8-A341-035131685568}"/>
              </a:ext>
            </a:extLst>
          </p:cNvPr>
          <p:cNvSpPr txBox="1"/>
          <p:nvPr/>
        </p:nvSpPr>
        <p:spPr>
          <a:xfrm>
            <a:off x="228598" y="3235226"/>
            <a:ext cx="3562350" cy="523220"/>
          </a:xfrm>
          <a:prstGeom prst="rect">
            <a:avLst/>
          </a:prstGeom>
          <a:noFill/>
        </p:spPr>
        <p:txBody>
          <a:bodyPr wrap="square" rtlCol="0">
            <a:spAutoFit/>
          </a:bodyPr>
          <a:lstStyle/>
          <a:p>
            <a:r>
              <a:rPr lang="en-US" sz="2800" b="1" dirty="0"/>
              <a:t>Business Goal</a:t>
            </a:r>
          </a:p>
        </p:txBody>
      </p:sp>
    </p:spTree>
    <p:extLst>
      <p:ext uri="{BB962C8B-B14F-4D97-AF65-F5344CB8AC3E}">
        <p14:creationId xmlns:p14="http://schemas.microsoft.com/office/powerpoint/2010/main" val="256772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3F9F86A6-42C5-4ADB-BE89-95F1B34F54AD}"/>
              </a:ext>
            </a:extLst>
          </p:cNvPr>
          <p:cNvSpPr txBox="1"/>
          <p:nvPr/>
        </p:nvSpPr>
        <p:spPr>
          <a:xfrm>
            <a:off x="479394" y="1070800"/>
            <a:ext cx="3939688" cy="55831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b="1" kern="1200" dirty="0">
                <a:solidFill>
                  <a:schemeClr val="tx1"/>
                </a:solidFill>
                <a:latin typeface="+mj-lt"/>
                <a:ea typeface="+mj-ea"/>
                <a:cs typeface="+mj-cs"/>
              </a:rPr>
              <a:t>Steps for Logistic Regression</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3E1A09E2-BAC6-4F7A-BB33-16CE5DD43E96}"/>
              </a:ext>
            </a:extLst>
          </p:cNvPr>
          <p:cNvGraphicFramePr/>
          <p:nvPr>
            <p:extLst>
              <p:ext uri="{D42A27DB-BD31-4B8C-83A1-F6EECF244321}">
                <p14:modId xmlns:p14="http://schemas.microsoft.com/office/powerpoint/2010/main" val="126640658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10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66712C8-A491-47FF-93E3-B2BF74B397D3}"/>
              </a:ext>
            </a:extLst>
          </p:cNvPr>
          <p:cNvSpPr txBox="1"/>
          <p:nvPr/>
        </p:nvSpPr>
        <p:spPr>
          <a:xfrm>
            <a:off x="838199" y="291090"/>
            <a:ext cx="10515599" cy="9326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400" b="1" i="0" kern="1200">
                <a:solidFill>
                  <a:schemeClr val="bg1"/>
                </a:solidFill>
                <a:effectLst/>
                <a:latin typeface="+mj-lt"/>
                <a:ea typeface="+mj-ea"/>
                <a:cs typeface="+mj-cs"/>
              </a:rPr>
              <a:t>Inferences from EDA of categorical and numerical variables:</a:t>
            </a:r>
          </a:p>
        </p:txBody>
      </p:sp>
      <p:pic>
        <p:nvPicPr>
          <p:cNvPr id="5" name="Picture 4" descr="Chart, bar chart, waterfall chart&#10;&#10;Description automatically generated">
            <a:extLst>
              <a:ext uri="{FF2B5EF4-FFF2-40B4-BE49-F238E27FC236}">
                <a16:creationId xmlns:a16="http://schemas.microsoft.com/office/drawing/2014/main" id="{87E0F7B0-876D-4D64-93F4-D57A31324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043" y="2139351"/>
            <a:ext cx="8247912" cy="4165196"/>
          </a:xfrm>
          <a:prstGeom prst="rect">
            <a:avLst/>
          </a:prstGeom>
        </p:spPr>
      </p:pic>
    </p:spTree>
    <p:extLst>
      <p:ext uri="{BB962C8B-B14F-4D97-AF65-F5344CB8AC3E}">
        <p14:creationId xmlns:p14="http://schemas.microsoft.com/office/powerpoint/2010/main" val="1190358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66712C8-A491-47FF-93E3-B2BF74B397D3}"/>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0" i="0" kern="1200">
                <a:solidFill>
                  <a:srgbClr val="FFFFFF"/>
                </a:solidFill>
                <a:effectLst/>
                <a:latin typeface="+mj-lt"/>
                <a:ea typeface="+mj-ea"/>
                <a:cs typeface="+mj-cs"/>
              </a:rPr>
              <a:t>Cont.</a:t>
            </a:r>
          </a:p>
        </p:txBody>
      </p:sp>
      <p:pic>
        <p:nvPicPr>
          <p:cNvPr id="4" name="Picture 3" descr="Diagram, schematic&#10;&#10;Description automatically generated">
            <a:extLst>
              <a:ext uri="{FF2B5EF4-FFF2-40B4-BE49-F238E27FC236}">
                <a16:creationId xmlns:a16="http://schemas.microsoft.com/office/drawing/2014/main" id="{7E0A1470-227A-4DAB-BEC9-DCADDA664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416" y="640080"/>
            <a:ext cx="5736571" cy="5578816"/>
          </a:xfrm>
          <a:prstGeom prst="rect">
            <a:avLst/>
          </a:prstGeom>
        </p:spPr>
      </p:pic>
    </p:spTree>
    <p:extLst>
      <p:ext uri="{BB962C8B-B14F-4D97-AF65-F5344CB8AC3E}">
        <p14:creationId xmlns:p14="http://schemas.microsoft.com/office/powerpoint/2010/main" val="5499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4FAC1EA-7B6B-47D0-A7B3-9BEA9DC769EA}"/>
              </a:ext>
            </a:extLst>
          </p:cNvPr>
          <p:cNvSpPr txBox="1"/>
          <p:nvPr/>
        </p:nvSpPr>
        <p:spPr>
          <a:xfrm>
            <a:off x="524256" y="516804"/>
            <a:ext cx="6594189" cy="16252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solidFill>
                  <a:srgbClr val="FFFFFF"/>
                </a:solidFill>
                <a:effectLst/>
                <a:latin typeface="+mj-lt"/>
                <a:ea typeface="+mj-ea"/>
                <a:cs typeface="+mj-cs"/>
              </a:rPr>
              <a:t>Predictions &amp; Evaluation Results</a:t>
            </a:r>
          </a:p>
        </p:txBody>
      </p:sp>
      <p:sp>
        <p:nvSpPr>
          <p:cNvPr id="32" name="Rectangle 3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56F60AB-03B4-4A01-BAF5-EB4782AD0E60}"/>
              </a:ext>
            </a:extLst>
          </p:cNvPr>
          <p:cNvPicPr>
            <a:picLocks noChangeAspect="1"/>
          </p:cNvPicPr>
          <p:nvPr/>
        </p:nvPicPr>
        <p:blipFill>
          <a:blip r:embed="rId2"/>
          <a:stretch>
            <a:fillRect/>
          </a:stretch>
        </p:blipFill>
        <p:spPr>
          <a:xfrm>
            <a:off x="566744" y="3239502"/>
            <a:ext cx="6579910" cy="2488457"/>
          </a:xfrm>
          <a:prstGeom prst="rect">
            <a:avLst/>
          </a:prstGeom>
        </p:spPr>
      </p:pic>
      <p:sp>
        <p:nvSpPr>
          <p:cNvPr id="34" name="Rectangle 3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FDD54706-F457-4151-AF6D-1B41EDC784DF}"/>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b="1" i="0">
                <a:solidFill>
                  <a:srgbClr val="FFFFFF"/>
                </a:solidFill>
                <a:effectLst/>
              </a:rPr>
              <a:t>Interpretation:</a:t>
            </a:r>
          </a:p>
          <a:p>
            <a:pPr indent="-228600">
              <a:lnSpc>
                <a:spcPct val="90000"/>
              </a:lnSpc>
              <a:spcAft>
                <a:spcPts val="600"/>
              </a:spcAft>
              <a:buFont typeface="Arial" panose="020B0604020202020204" pitchFamily="34" charset="0"/>
              <a:buChar char="•"/>
            </a:pPr>
            <a:endParaRPr lang="en-US" sz="1100" i="0">
              <a:solidFill>
                <a:srgbClr val="FFFFFF"/>
              </a:solidFill>
              <a:effectLst/>
            </a:endParaRPr>
          </a:p>
          <a:p>
            <a:pPr indent="-228600">
              <a:lnSpc>
                <a:spcPct val="90000"/>
              </a:lnSpc>
              <a:spcAft>
                <a:spcPts val="600"/>
              </a:spcAft>
              <a:buFont typeface="Arial" panose="020B0604020202020204" pitchFamily="34" charset="0"/>
              <a:buChar char="•"/>
            </a:pPr>
            <a:r>
              <a:rPr lang="en-US" sz="1100" i="0">
                <a:solidFill>
                  <a:srgbClr val="FFFFFF"/>
                </a:solidFill>
                <a:effectLst/>
              </a:rPr>
              <a:t>We arrived at a very decent model for the the demand for shared bikes with the significant variables</a:t>
            </a:r>
          </a:p>
          <a:p>
            <a:pPr indent="-228600">
              <a:lnSpc>
                <a:spcPct val="90000"/>
              </a:lnSpc>
              <a:spcAft>
                <a:spcPts val="600"/>
              </a:spcAft>
              <a:buFont typeface="Arial" panose="020B0604020202020204" pitchFamily="34" charset="0"/>
              <a:buChar char="•"/>
            </a:pPr>
            <a:r>
              <a:rPr lang="en-US" sz="1100" i="0">
                <a:solidFill>
                  <a:srgbClr val="FFFFFF"/>
                </a:solidFill>
                <a:effectLst/>
              </a:rPr>
              <a:t>We can see that temperature variable is having the highest coefficient 0.4914, which means if the temperature increases by one unit the number of bike rentals increases by 0.4914 units.</a:t>
            </a:r>
          </a:p>
          <a:p>
            <a:pPr indent="-228600">
              <a:lnSpc>
                <a:spcPct val="90000"/>
              </a:lnSpc>
              <a:spcAft>
                <a:spcPts val="600"/>
              </a:spcAft>
              <a:buFont typeface="Arial" panose="020B0604020202020204" pitchFamily="34" charset="0"/>
              <a:buChar char="•"/>
            </a:pPr>
            <a:endParaRPr lang="en-US" sz="1100" i="0">
              <a:solidFill>
                <a:srgbClr val="FFFFFF"/>
              </a:solidFill>
              <a:effectLst/>
            </a:endParaRPr>
          </a:p>
          <a:p>
            <a:pPr indent="-228600">
              <a:lnSpc>
                <a:spcPct val="90000"/>
              </a:lnSpc>
              <a:spcAft>
                <a:spcPts val="600"/>
              </a:spcAft>
              <a:buFont typeface="Arial" panose="020B0604020202020204" pitchFamily="34" charset="0"/>
              <a:buChar char="•"/>
            </a:pPr>
            <a:r>
              <a:rPr lang="en-US" sz="1100" i="0">
                <a:solidFill>
                  <a:srgbClr val="FFFFFF"/>
                </a:solidFill>
                <a:effectLst/>
              </a:rPr>
              <a:t>Similarly, we can see coefficients of other variables in the equation for best fitted line.</a:t>
            </a:r>
          </a:p>
          <a:p>
            <a:pPr indent="-228600">
              <a:lnSpc>
                <a:spcPct val="90000"/>
              </a:lnSpc>
              <a:spcAft>
                <a:spcPts val="600"/>
              </a:spcAft>
              <a:buFont typeface="Arial" panose="020B0604020202020204" pitchFamily="34" charset="0"/>
              <a:buChar char="•"/>
            </a:pPr>
            <a:endParaRPr lang="en-US" sz="1100" i="0">
              <a:solidFill>
                <a:srgbClr val="FFFFFF"/>
              </a:solidFill>
              <a:effectLst/>
            </a:endParaRPr>
          </a:p>
          <a:p>
            <a:pPr indent="-228600">
              <a:lnSpc>
                <a:spcPct val="90000"/>
              </a:lnSpc>
              <a:spcAft>
                <a:spcPts val="600"/>
              </a:spcAft>
              <a:buFont typeface="Arial" panose="020B0604020202020204" pitchFamily="34" charset="0"/>
              <a:buChar char="•"/>
            </a:pPr>
            <a:r>
              <a:rPr lang="en-US" sz="1100" i="0">
                <a:solidFill>
                  <a:srgbClr val="FFFFFF"/>
                </a:solidFill>
                <a:effectLst/>
              </a:rPr>
              <a:t>We also see there are some variables with negative coefficients, A negative coefficient suggests that as the independent variable increases, the dependent variable tends to decrease. We have spring, mist cloudy , light snow variables with negative coefficient. The coefficient value signifies how much the mean of the dependent variable changes given a one-unit shift in the independent variable while holding other variables in the model constant.</a:t>
            </a:r>
          </a:p>
        </p:txBody>
      </p:sp>
    </p:spTree>
    <p:extLst>
      <p:ext uri="{BB962C8B-B14F-4D97-AF65-F5344CB8AC3E}">
        <p14:creationId xmlns:p14="http://schemas.microsoft.com/office/powerpoint/2010/main" val="3816126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329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Ethirajan, Srinivasa Ragavan (Cognizant)</dc:creator>
  <cp:lastModifiedBy>Ethirajan, Srinivasa Ragavan (Cognizant)</cp:lastModifiedBy>
  <cp:revision>14</cp:revision>
  <dcterms:created xsi:type="dcterms:W3CDTF">2021-10-31T09:41:06Z</dcterms:created>
  <dcterms:modified xsi:type="dcterms:W3CDTF">2021-11-06T11:24:53Z</dcterms:modified>
</cp:coreProperties>
</file>