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84C-460C-4B0D-AED8-9733F83F8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F3980-2A44-4169-98A5-0D844682A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FBF216-74A0-4FFA-B161-C6C1394747A3}"/>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5" name="Footer Placeholder 4">
            <a:extLst>
              <a:ext uri="{FF2B5EF4-FFF2-40B4-BE49-F238E27FC236}">
                <a16:creationId xmlns:a16="http://schemas.microsoft.com/office/drawing/2014/main" id="{A6540BE3-A7C6-404C-B9E4-548FB94B4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65374-6F0C-48E7-B2C4-724711772C9C}"/>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59899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04B6-3F04-46B9-97D8-D692C44478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FBD73B-0E44-4AED-8C99-99E147F49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A9C17-E7FA-4309-A895-B06FC1807ED2}"/>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5" name="Footer Placeholder 4">
            <a:extLst>
              <a:ext uri="{FF2B5EF4-FFF2-40B4-BE49-F238E27FC236}">
                <a16:creationId xmlns:a16="http://schemas.microsoft.com/office/drawing/2014/main" id="{925927E4-D58B-4F40-AC16-55B8F456E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B4310-8B69-4E27-941D-E7D29F55E80D}"/>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167257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17358-7484-484E-94A8-1CE39C4AB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B1E86-E42A-4BC9-A27A-CA656D79D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39ADC-369D-43F7-B3BD-93AF1A33E2F8}"/>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5" name="Footer Placeholder 4">
            <a:extLst>
              <a:ext uri="{FF2B5EF4-FFF2-40B4-BE49-F238E27FC236}">
                <a16:creationId xmlns:a16="http://schemas.microsoft.com/office/drawing/2014/main" id="{61F42220-A9B3-449F-8717-E3D628678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E26DF-CA9F-4B64-8EF1-141E61798FCA}"/>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358793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3FC5-C979-43A1-8ADA-97823808B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3BF49-9169-442C-85C7-6E66B8CD8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C595E-EA37-4891-83A7-432912A41650}"/>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5" name="Footer Placeholder 4">
            <a:extLst>
              <a:ext uri="{FF2B5EF4-FFF2-40B4-BE49-F238E27FC236}">
                <a16:creationId xmlns:a16="http://schemas.microsoft.com/office/drawing/2014/main" id="{BEB2F9E8-E31B-4EFE-B232-6ADD281F6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98B5C-5B6E-4EF9-B9D3-8D7EEE11BC65}"/>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264028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7DFD-928C-4285-91B1-6BA9F0AFF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069B13-09FD-48F7-A2C7-709806EC1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2E525-7563-4E42-B879-FEF5DA65E62C}"/>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5" name="Footer Placeholder 4">
            <a:extLst>
              <a:ext uri="{FF2B5EF4-FFF2-40B4-BE49-F238E27FC236}">
                <a16:creationId xmlns:a16="http://schemas.microsoft.com/office/drawing/2014/main" id="{5EA0B39E-04D4-4D2C-8FBA-304EA8137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15985-41F8-4933-82B0-E8C44D5477AC}"/>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174974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D620-4441-4434-B668-8B59528016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3C2F14-739A-49CE-BC75-9EF01A946A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79A16B-8F80-47CA-B771-4D8650067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38E6BC-E536-4BAC-A17F-A192F630BF24}"/>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6" name="Footer Placeholder 5">
            <a:extLst>
              <a:ext uri="{FF2B5EF4-FFF2-40B4-BE49-F238E27FC236}">
                <a16:creationId xmlns:a16="http://schemas.microsoft.com/office/drawing/2014/main" id="{29A66D51-A4EB-4696-85D1-D1B6D5F71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65BF0-6041-40B7-917B-344835BE5A39}"/>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101599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8A98-1F39-4DC4-9F61-A5370CEDF2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B3FBCA-234B-4E20-BC51-D9B463A67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B32B19-B97E-43FB-A285-D131396586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C54C24-A483-4169-A598-6989FCDF8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42FC4-AA1D-49DD-9C39-8F63F25BC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E46E7-1EDD-4345-AAE0-9558AC100C85}"/>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8" name="Footer Placeholder 7">
            <a:extLst>
              <a:ext uri="{FF2B5EF4-FFF2-40B4-BE49-F238E27FC236}">
                <a16:creationId xmlns:a16="http://schemas.microsoft.com/office/drawing/2014/main" id="{D109A097-616E-4340-8630-4D9ECD573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9EA63E-8262-4CA5-AE40-792CD8779517}"/>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87567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6A4C-0019-4F6A-8DB1-9D4CD2BD6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F70C0-A70B-46F7-925F-4F2B3DE86396}"/>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4" name="Footer Placeholder 3">
            <a:extLst>
              <a:ext uri="{FF2B5EF4-FFF2-40B4-BE49-F238E27FC236}">
                <a16:creationId xmlns:a16="http://schemas.microsoft.com/office/drawing/2014/main" id="{380008A4-983C-4391-9434-FE5E3B22A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0C9335-4679-4097-BF92-DF1D45988582}"/>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185618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51500-0B72-4C23-B904-C3CE0859E2A3}"/>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3" name="Footer Placeholder 2">
            <a:extLst>
              <a:ext uri="{FF2B5EF4-FFF2-40B4-BE49-F238E27FC236}">
                <a16:creationId xmlns:a16="http://schemas.microsoft.com/office/drawing/2014/main" id="{2EE372B4-4DAC-4710-969F-DF0F9CF08C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D8FC9E-B0C1-410B-B989-07CF7F8E9EA3}"/>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44501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A160-E1A6-4E2C-8A82-16E6D458C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45E9D-AEB0-41D8-83AF-DF71BDBFE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FA97DB-D263-4AE1-9C05-73F672EB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627D0-CD4E-4560-9C5A-9110C9A2E53E}"/>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6" name="Footer Placeholder 5">
            <a:extLst>
              <a:ext uri="{FF2B5EF4-FFF2-40B4-BE49-F238E27FC236}">
                <a16:creationId xmlns:a16="http://schemas.microsoft.com/office/drawing/2014/main" id="{DF9BC040-EFCE-46C2-BB08-E99C2CA14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A84E8-A2CF-492F-B663-90E291F34990}"/>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269346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1A14-B0BA-492C-98ED-345B862B6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45EE95-B0E0-48CB-8D16-A486DA3F05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96865B-3B08-4DBF-9B0F-59E85B776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0574C-CB6A-412B-90C9-8E550DC48975}"/>
              </a:ext>
            </a:extLst>
          </p:cNvPr>
          <p:cNvSpPr>
            <a:spLocks noGrp="1"/>
          </p:cNvSpPr>
          <p:nvPr>
            <p:ph type="dt" sz="half" idx="10"/>
          </p:nvPr>
        </p:nvSpPr>
        <p:spPr/>
        <p:txBody>
          <a:bodyPr/>
          <a:lstStyle/>
          <a:p>
            <a:fld id="{BB3A7DDB-1049-4F8B-93B3-8DF78B7B5AC1}" type="datetimeFigureOut">
              <a:rPr lang="en-US" smtClean="0"/>
              <a:t>10/31/2021</a:t>
            </a:fld>
            <a:endParaRPr lang="en-US"/>
          </a:p>
        </p:txBody>
      </p:sp>
      <p:sp>
        <p:nvSpPr>
          <p:cNvPr id="6" name="Footer Placeholder 5">
            <a:extLst>
              <a:ext uri="{FF2B5EF4-FFF2-40B4-BE49-F238E27FC236}">
                <a16:creationId xmlns:a16="http://schemas.microsoft.com/office/drawing/2014/main" id="{555525D1-04CF-4A6D-B64D-BC43FB780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F3D4B3-8279-4100-A243-9D655B5D3BCE}"/>
              </a:ext>
            </a:extLst>
          </p:cNvPr>
          <p:cNvSpPr>
            <a:spLocks noGrp="1"/>
          </p:cNvSpPr>
          <p:nvPr>
            <p:ph type="sldNum" sz="quarter" idx="12"/>
          </p:nvPr>
        </p:nvSpPr>
        <p:spPr/>
        <p:txBody>
          <a:bodyPr/>
          <a:lstStyle/>
          <a:p>
            <a:fld id="{39C4A788-DD1F-4568-BBA8-12B8ED0EE788}" type="slidenum">
              <a:rPr lang="en-US" smtClean="0"/>
              <a:t>‹#›</a:t>
            </a:fld>
            <a:endParaRPr lang="en-US"/>
          </a:p>
        </p:txBody>
      </p:sp>
    </p:spTree>
    <p:extLst>
      <p:ext uri="{BB962C8B-B14F-4D97-AF65-F5344CB8AC3E}">
        <p14:creationId xmlns:p14="http://schemas.microsoft.com/office/powerpoint/2010/main" val="270298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7016D-FDA5-4F38-B8AC-937253A6E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D88E32-C35C-4AE8-B285-615D3951B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59AC4-F6B5-418A-9C70-38E16106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A7DDB-1049-4F8B-93B3-8DF78B7B5AC1}" type="datetimeFigureOut">
              <a:rPr lang="en-US" smtClean="0"/>
              <a:t>10/31/2021</a:t>
            </a:fld>
            <a:endParaRPr lang="en-US"/>
          </a:p>
        </p:txBody>
      </p:sp>
      <p:sp>
        <p:nvSpPr>
          <p:cNvPr id="5" name="Footer Placeholder 4">
            <a:extLst>
              <a:ext uri="{FF2B5EF4-FFF2-40B4-BE49-F238E27FC236}">
                <a16:creationId xmlns:a16="http://schemas.microsoft.com/office/drawing/2014/main" id="{CD1E0024-5A66-4791-8B7D-EF73372423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4619D4-CF53-4FD7-8BF6-84AF4EFFB3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4A788-DD1F-4568-BBA8-12B8ED0EE788}" type="slidenum">
              <a:rPr lang="en-US" smtClean="0"/>
              <a:t>‹#›</a:t>
            </a:fld>
            <a:endParaRPr lang="en-US"/>
          </a:p>
        </p:txBody>
      </p:sp>
    </p:spTree>
    <p:extLst>
      <p:ext uri="{BB962C8B-B14F-4D97-AF65-F5344CB8AC3E}">
        <p14:creationId xmlns:p14="http://schemas.microsoft.com/office/powerpoint/2010/main" val="2282928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5DE98F-CFC3-4B15-B3C6-E8CC2CDC1721}"/>
              </a:ext>
            </a:extLst>
          </p:cNvPr>
          <p:cNvSpPr txBox="1"/>
          <p:nvPr/>
        </p:nvSpPr>
        <p:spPr>
          <a:xfrm>
            <a:off x="1000126" y="2615684"/>
            <a:ext cx="9115424" cy="523220"/>
          </a:xfrm>
          <a:prstGeom prst="rect">
            <a:avLst/>
          </a:prstGeom>
          <a:noFill/>
        </p:spPr>
        <p:txBody>
          <a:bodyPr wrap="square">
            <a:spAutoFit/>
          </a:bodyPr>
          <a:lstStyle/>
          <a:p>
            <a:pPr algn="l"/>
            <a:r>
              <a:rPr lang="en-US" sz="2800" b="1" i="0" dirty="0">
                <a:solidFill>
                  <a:srgbClr val="24292F"/>
                </a:solidFill>
                <a:effectLst/>
                <a:latin typeface="-apple-system"/>
              </a:rPr>
              <a:t>Bike-Sharing-Prediction-Linear-Regression-Model</a:t>
            </a:r>
          </a:p>
        </p:txBody>
      </p:sp>
    </p:spTree>
    <p:extLst>
      <p:ext uri="{BB962C8B-B14F-4D97-AF65-F5344CB8AC3E}">
        <p14:creationId xmlns:p14="http://schemas.microsoft.com/office/powerpoint/2010/main" val="78943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FAC1EA-7B6B-47D0-A7B3-9BEA9DC769EA}"/>
              </a:ext>
            </a:extLst>
          </p:cNvPr>
          <p:cNvSpPr txBox="1"/>
          <p:nvPr/>
        </p:nvSpPr>
        <p:spPr>
          <a:xfrm>
            <a:off x="85725" y="205859"/>
            <a:ext cx="6096000" cy="369332"/>
          </a:xfrm>
          <a:prstGeom prst="rect">
            <a:avLst/>
          </a:prstGeom>
          <a:noFill/>
        </p:spPr>
        <p:txBody>
          <a:bodyPr wrap="square">
            <a:spAutoFit/>
          </a:bodyPr>
          <a:lstStyle/>
          <a:p>
            <a:pPr algn="l"/>
            <a:r>
              <a:rPr lang="en-US" b="1" i="0" dirty="0">
                <a:solidFill>
                  <a:srgbClr val="000000"/>
                </a:solidFill>
                <a:effectLst/>
                <a:latin typeface="Helvetica Neue"/>
              </a:rPr>
              <a:t>Step 7: Making Predictions</a:t>
            </a:r>
          </a:p>
        </p:txBody>
      </p:sp>
      <p:pic>
        <p:nvPicPr>
          <p:cNvPr id="5" name="Picture 4">
            <a:extLst>
              <a:ext uri="{FF2B5EF4-FFF2-40B4-BE49-F238E27FC236}">
                <a16:creationId xmlns:a16="http://schemas.microsoft.com/office/drawing/2014/main" id="{71AFB7AA-9A37-48DA-BC8C-ED7CA91AAA0F}"/>
              </a:ext>
            </a:extLst>
          </p:cNvPr>
          <p:cNvPicPr>
            <a:picLocks noChangeAspect="1"/>
          </p:cNvPicPr>
          <p:nvPr/>
        </p:nvPicPr>
        <p:blipFill>
          <a:blip r:embed="rId2"/>
          <a:stretch>
            <a:fillRect/>
          </a:stretch>
        </p:blipFill>
        <p:spPr>
          <a:xfrm>
            <a:off x="85725" y="662821"/>
            <a:ext cx="5299051" cy="2914769"/>
          </a:xfrm>
          <a:prstGeom prst="rect">
            <a:avLst/>
          </a:prstGeom>
        </p:spPr>
      </p:pic>
      <p:sp>
        <p:nvSpPr>
          <p:cNvPr id="10" name="TextBox 9">
            <a:extLst>
              <a:ext uri="{FF2B5EF4-FFF2-40B4-BE49-F238E27FC236}">
                <a16:creationId xmlns:a16="http://schemas.microsoft.com/office/drawing/2014/main" id="{4513B005-A045-4D1D-9233-3A24A78F1488}"/>
              </a:ext>
            </a:extLst>
          </p:cNvPr>
          <p:cNvSpPr txBox="1"/>
          <p:nvPr/>
        </p:nvSpPr>
        <p:spPr>
          <a:xfrm>
            <a:off x="5384776" y="885825"/>
            <a:ext cx="6591300" cy="2123658"/>
          </a:xfrm>
          <a:prstGeom prst="rect">
            <a:avLst/>
          </a:prstGeom>
          <a:noFill/>
        </p:spPr>
        <p:txBody>
          <a:bodyPr wrap="square">
            <a:spAutoFit/>
          </a:bodyPr>
          <a:lstStyle/>
          <a:p>
            <a:pPr algn="just"/>
            <a:r>
              <a:rPr lang="en-US" sz="1200" b="0" i="0" dirty="0">
                <a:solidFill>
                  <a:srgbClr val="000000"/>
                </a:solidFill>
                <a:effectLst/>
                <a:latin typeface="Helvetica Neue"/>
              </a:rPr>
              <a:t>We can see that the equation of our best fitted line is:</a:t>
            </a:r>
          </a:p>
          <a:p>
            <a:pPr algn="l"/>
            <a:r>
              <a:rPr lang="en-US" sz="1200" b="1" i="0" dirty="0">
                <a:solidFill>
                  <a:srgbClr val="000000"/>
                </a:solidFill>
                <a:effectLst/>
                <a:latin typeface="Helvetica Neue"/>
              </a:rPr>
              <a:t>count=0.4914×temp+0.0916×September+0.0645×Saturday+0.0527×summer+0.0970×winter+0.2334×Year +0.0566×workingday−0.03041×lightsnow−0.0786×mistcloudy−0.065×spring</a:t>
            </a:r>
          </a:p>
          <a:p>
            <a:pPr algn="l"/>
            <a:r>
              <a:rPr lang="en-US" sz="1200" b="1" i="0" dirty="0">
                <a:solidFill>
                  <a:srgbClr val="000000"/>
                </a:solidFill>
                <a:effectLst/>
                <a:latin typeface="Helvetica Neue"/>
              </a:rPr>
              <a:t>Final Result Comparison between Train model and Test:</a:t>
            </a:r>
          </a:p>
          <a:p>
            <a:pPr marL="171450" indent="-171450" algn="l">
              <a:buFont typeface="Arial" panose="020B0604020202020204" pitchFamily="34" charset="0"/>
              <a:buChar char="•"/>
            </a:pPr>
            <a:r>
              <a:rPr lang="en-US" sz="1200" b="0" i="0" dirty="0">
                <a:solidFill>
                  <a:srgbClr val="000000"/>
                </a:solidFill>
                <a:effectLst/>
                <a:latin typeface="Helvetica Neue"/>
              </a:rPr>
              <a:t>Train R^2 : 0.826</a:t>
            </a:r>
          </a:p>
          <a:p>
            <a:pPr marL="171450" indent="-171450" algn="l">
              <a:buFont typeface="Arial" panose="020B0604020202020204" pitchFamily="34" charset="0"/>
              <a:buChar char="•"/>
            </a:pPr>
            <a:r>
              <a:rPr lang="en-US" sz="1200" b="0" i="0" dirty="0">
                <a:solidFill>
                  <a:srgbClr val="000000"/>
                </a:solidFill>
                <a:effectLst/>
                <a:latin typeface="Helvetica Neue"/>
              </a:rPr>
              <a:t>Train Adjusted R^2 : 0.82</a:t>
            </a:r>
          </a:p>
          <a:p>
            <a:pPr marL="171450" indent="-171450" algn="l">
              <a:buFont typeface="Arial" panose="020B0604020202020204" pitchFamily="34" charset="0"/>
              <a:buChar char="•"/>
            </a:pPr>
            <a:r>
              <a:rPr lang="en-US" sz="1200" b="0" i="0" dirty="0">
                <a:solidFill>
                  <a:srgbClr val="000000"/>
                </a:solidFill>
                <a:effectLst/>
                <a:latin typeface="Helvetica Neue"/>
              </a:rPr>
              <a:t>Test R^2: 0.8115</a:t>
            </a:r>
          </a:p>
          <a:p>
            <a:pPr marL="171450" indent="-171450" algn="l">
              <a:buFont typeface="Arial" panose="020B0604020202020204" pitchFamily="34" charset="0"/>
              <a:buChar char="•"/>
            </a:pPr>
            <a:r>
              <a:rPr lang="en-US" sz="1200" b="0" i="0" dirty="0">
                <a:solidFill>
                  <a:srgbClr val="000000"/>
                </a:solidFill>
                <a:effectLst/>
                <a:latin typeface="Helvetica Neue"/>
              </a:rPr>
              <a:t>Test Adjusted R^2: 0.790564</a:t>
            </a:r>
          </a:p>
          <a:p>
            <a:pPr marL="171450" indent="-171450" algn="l">
              <a:buFont typeface="Arial" panose="020B0604020202020204" pitchFamily="34" charset="0"/>
              <a:buChar char="•"/>
            </a:pPr>
            <a:r>
              <a:rPr lang="en-US" sz="1200" b="0" i="0" dirty="0">
                <a:solidFill>
                  <a:srgbClr val="000000"/>
                </a:solidFill>
                <a:effectLst/>
                <a:latin typeface="Helvetica Neue"/>
              </a:rPr>
              <a:t>Difference in R^2 between train and test: 1.5%</a:t>
            </a:r>
          </a:p>
          <a:p>
            <a:pPr marL="171450" indent="-171450" algn="l">
              <a:buFont typeface="Arial" panose="020B0604020202020204" pitchFamily="34" charset="0"/>
              <a:buChar char="•"/>
            </a:pPr>
            <a:r>
              <a:rPr lang="en-US" sz="1200" b="0" i="0" dirty="0">
                <a:solidFill>
                  <a:srgbClr val="000000"/>
                </a:solidFill>
                <a:effectLst/>
                <a:latin typeface="Helvetica Neue"/>
              </a:rPr>
              <a:t>Difference in adjusted R^2 between Train and test: 3.15% which is less than 5%</a:t>
            </a:r>
          </a:p>
        </p:txBody>
      </p:sp>
      <p:sp>
        <p:nvSpPr>
          <p:cNvPr id="12" name="TextBox 11">
            <a:extLst>
              <a:ext uri="{FF2B5EF4-FFF2-40B4-BE49-F238E27FC236}">
                <a16:creationId xmlns:a16="http://schemas.microsoft.com/office/drawing/2014/main" id="{FDD54706-F457-4151-AF6D-1B41EDC784DF}"/>
              </a:ext>
            </a:extLst>
          </p:cNvPr>
          <p:cNvSpPr txBox="1"/>
          <p:nvPr/>
        </p:nvSpPr>
        <p:spPr>
          <a:xfrm>
            <a:off x="161925" y="3888224"/>
            <a:ext cx="11668125" cy="2739211"/>
          </a:xfrm>
          <a:prstGeom prst="rect">
            <a:avLst/>
          </a:prstGeom>
          <a:noFill/>
        </p:spPr>
        <p:txBody>
          <a:bodyPr wrap="square">
            <a:spAutoFit/>
          </a:bodyPr>
          <a:lstStyle/>
          <a:p>
            <a:pPr algn="l"/>
            <a:r>
              <a:rPr lang="en-US" b="1" i="0" dirty="0">
                <a:solidFill>
                  <a:srgbClr val="000000"/>
                </a:solidFill>
                <a:effectLst/>
                <a:latin typeface="Helvetica Neue"/>
              </a:rPr>
              <a:t>Interpretation</a:t>
            </a:r>
            <a:r>
              <a:rPr lang="en-US" sz="1400" b="1" i="0" dirty="0">
                <a:solidFill>
                  <a:srgbClr val="000000"/>
                </a:solidFill>
                <a:effectLst/>
                <a:latin typeface="Helvetica Neue"/>
              </a:rPr>
              <a:t>:</a:t>
            </a:r>
          </a:p>
          <a:p>
            <a:pPr algn="l"/>
            <a:endParaRPr lang="en-US" sz="1400" i="0" dirty="0">
              <a:solidFill>
                <a:srgbClr val="000000"/>
              </a:solidFill>
              <a:effectLst/>
              <a:latin typeface="Helvetica Neue"/>
            </a:endParaRPr>
          </a:p>
          <a:p>
            <a:pPr algn="l">
              <a:buFont typeface="Arial" panose="020B0604020202020204" pitchFamily="34" charset="0"/>
              <a:buChar char="•"/>
            </a:pPr>
            <a:r>
              <a:rPr lang="en-US" sz="1400" i="0" dirty="0">
                <a:solidFill>
                  <a:srgbClr val="000000"/>
                </a:solidFill>
                <a:effectLst/>
                <a:latin typeface="Helvetica Neue"/>
              </a:rPr>
              <a:t>We arrived at a very decent model for the </a:t>
            </a:r>
            <a:r>
              <a:rPr lang="en-US" sz="1400" i="0" dirty="0" err="1">
                <a:solidFill>
                  <a:srgbClr val="000000"/>
                </a:solidFill>
                <a:effectLst/>
                <a:latin typeface="Helvetica Neue"/>
              </a:rPr>
              <a:t>the</a:t>
            </a:r>
            <a:r>
              <a:rPr lang="en-US" sz="1400" i="0" dirty="0">
                <a:solidFill>
                  <a:srgbClr val="000000"/>
                </a:solidFill>
                <a:effectLst/>
                <a:latin typeface="Helvetica Neue"/>
              </a:rPr>
              <a:t> demand for shared bikes with the significant variables</a:t>
            </a:r>
          </a:p>
          <a:p>
            <a:pPr algn="l">
              <a:buFont typeface="Arial" panose="020B0604020202020204" pitchFamily="34" charset="0"/>
              <a:buChar char="•"/>
            </a:pPr>
            <a:r>
              <a:rPr lang="en-US" sz="1400" i="0" dirty="0">
                <a:solidFill>
                  <a:srgbClr val="000000"/>
                </a:solidFill>
                <a:effectLst/>
                <a:latin typeface="Helvetica Neue"/>
              </a:rPr>
              <a:t>We can see that temperature variable is having the highest coefficient 0.4914, which means if the temperature increases by one unit the number of bike rentals increases by 0.4914 units.</a:t>
            </a:r>
          </a:p>
          <a:p>
            <a:pPr algn="l">
              <a:buFont typeface="Arial" panose="020B0604020202020204" pitchFamily="34" charset="0"/>
              <a:buChar char="•"/>
            </a:pPr>
            <a:endParaRPr lang="en-US" sz="1400" i="0" dirty="0">
              <a:solidFill>
                <a:srgbClr val="000000"/>
              </a:solidFill>
              <a:effectLst/>
              <a:latin typeface="Helvetica Neue"/>
            </a:endParaRPr>
          </a:p>
          <a:p>
            <a:pPr algn="just"/>
            <a:r>
              <a:rPr lang="en-US" sz="1400" i="0" dirty="0">
                <a:solidFill>
                  <a:srgbClr val="000000"/>
                </a:solidFill>
                <a:effectLst/>
                <a:latin typeface="Helvetica Neue"/>
              </a:rPr>
              <a:t>Similarly, we can see coefficients of other variables in the equation for best fitted line.</a:t>
            </a:r>
          </a:p>
          <a:p>
            <a:pPr algn="just"/>
            <a:endParaRPr lang="en-US" sz="1400" i="0" dirty="0">
              <a:solidFill>
                <a:srgbClr val="000000"/>
              </a:solidFill>
              <a:effectLst/>
              <a:latin typeface="Helvetica Neue"/>
            </a:endParaRPr>
          </a:p>
          <a:p>
            <a:pPr algn="just"/>
            <a:r>
              <a:rPr lang="en-US" sz="1400" i="0" dirty="0">
                <a:solidFill>
                  <a:srgbClr val="000000"/>
                </a:solidFill>
                <a:effectLst/>
                <a:latin typeface="Helvetica Neue"/>
              </a:rPr>
              <a:t>We also see there are some variables with negative coefficients, A negative coefficient suggests that as the independent variable increases, the dependent variable tends to decrease. We have spring, mist cloudy , light snow variables with negative coefficient. The coefficient value signifies how much the mean of the dependent variable changes given a one-unit shift in the independent variable while holding other variables in the model constant.</a:t>
            </a:r>
          </a:p>
        </p:txBody>
      </p:sp>
    </p:spTree>
    <p:extLst>
      <p:ext uri="{BB962C8B-B14F-4D97-AF65-F5344CB8AC3E}">
        <p14:creationId xmlns:p14="http://schemas.microsoft.com/office/powerpoint/2010/main" val="381612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68FB5-2E5F-48DF-A773-9CC3A8FDB440}"/>
              </a:ext>
            </a:extLst>
          </p:cNvPr>
          <p:cNvSpPr txBox="1"/>
          <p:nvPr/>
        </p:nvSpPr>
        <p:spPr>
          <a:xfrm>
            <a:off x="114300" y="266700"/>
            <a:ext cx="3562350" cy="523220"/>
          </a:xfrm>
          <a:prstGeom prst="rect">
            <a:avLst/>
          </a:prstGeom>
          <a:noFill/>
        </p:spPr>
        <p:txBody>
          <a:bodyPr wrap="square" rtlCol="0">
            <a:spAutoFit/>
          </a:bodyPr>
          <a:lstStyle/>
          <a:p>
            <a:r>
              <a:rPr lang="en-US" sz="2800" b="1" dirty="0"/>
              <a:t>Overview</a:t>
            </a:r>
          </a:p>
        </p:txBody>
      </p:sp>
      <p:sp>
        <p:nvSpPr>
          <p:cNvPr id="6" name="TextBox 5">
            <a:extLst>
              <a:ext uri="{FF2B5EF4-FFF2-40B4-BE49-F238E27FC236}">
                <a16:creationId xmlns:a16="http://schemas.microsoft.com/office/drawing/2014/main" id="{E248FA40-7D66-4484-9D62-657A06EC0485}"/>
              </a:ext>
            </a:extLst>
          </p:cNvPr>
          <p:cNvSpPr txBox="1"/>
          <p:nvPr/>
        </p:nvSpPr>
        <p:spPr>
          <a:xfrm>
            <a:off x="114298" y="2729746"/>
            <a:ext cx="11534775" cy="1200329"/>
          </a:xfrm>
          <a:prstGeom prst="rect">
            <a:avLst/>
          </a:prstGeom>
          <a:noFill/>
        </p:spPr>
        <p:txBody>
          <a:bodyPr wrap="square">
            <a:spAutoFit/>
          </a:bodyPr>
          <a:lstStyle/>
          <a:p>
            <a:r>
              <a:rPr lang="en-US" b="0" i="0" dirty="0">
                <a:solidFill>
                  <a:srgbClr val="24292F"/>
                </a:solidFill>
                <a:effectLst/>
                <a:latin typeface="-apple-system"/>
              </a:rPr>
              <a:t>The objective is to model the demand for shared bikes with the available independent variables. It will be used by the management to understand how exactly the demands vary with different features. They can accordingly manipulate the business strategy to meet the demand levels and meet the customer's expectations. Further, the model will be a good way for management to understand the demand dynamics of a new market.</a:t>
            </a:r>
            <a:endParaRPr lang="en-US" dirty="0"/>
          </a:p>
        </p:txBody>
      </p:sp>
      <p:sp>
        <p:nvSpPr>
          <p:cNvPr id="8" name="TextBox 7">
            <a:extLst>
              <a:ext uri="{FF2B5EF4-FFF2-40B4-BE49-F238E27FC236}">
                <a16:creationId xmlns:a16="http://schemas.microsoft.com/office/drawing/2014/main" id="{AABC8614-3D1B-4C9E-B2F6-C2F18F184FEF}"/>
              </a:ext>
            </a:extLst>
          </p:cNvPr>
          <p:cNvSpPr txBox="1"/>
          <p:nvPr/>
        </p:nvSpPr>
        <p:spPr>
          <a:xfrm>
            <a:off x="114299" y="789920"/>
            <a:ext cx="11534775" cy="1200329"/>
          </a:xfrm>
          <a:prstGeom prst="rect">
            <a:avLst/>
          </a:prstGeom>
          <a:noFill/>
        </p:spPr>
        <p:txBody>
          <a:bodyPr wrap="square">
            <a:spAutoFit/>
          </a:bodyPr>
          <a:lstStyle/>
          <a:p>
            <a:r>
              <a:rPr lang="en-US" b="0" i="0" dirty="0">
                <a:solidFill>
                  <a:srgbClr val="151515"/>
                </a:solidFill>
                <a:effectLst/>
                <a:latin typeface="Roboto" panose="02000000000000000000" pitchFamily="2" charset="0"/>
              </a:rPr>
              <a:t>A bike-sharing system is a service in which bikes are made available for shared use to individuals on a short term basis for a price or free. Many bike share systems allow people to borrow a bike from a "dock" which is usually computer-controlled wherein the user enters the payment information, and the system unlocks it. This bike can then be returned to another dock belonging to the same system.</a:t>
            </a:r>
            <a:endParaRPr lang="en-US" dirty="0"/>
          </a:p>
        </p:txBody>
      </p:sp>
      <p:sp>
        <p:nvSpPr>
          <p:cNvPr id="9" name="TextBox 8">
            <a:extLst>
              <a:ext uri="{FF2B5EF4-FFF2-40B4-BE49-F238E27FC236}">
                <a16:creationId xmlns:a16="http://schemas.microsoft.com/office/drawing/2014/main" id="{FE56AAB3-D1D9-4BF8-A341-035131685568}"/>
              </a:ext>
            </a:extLst>
          </p:cNvPr>
          <p:cNvSpPr txBox="1"/>
          <p:nvPr/>
        </p:nvSpPr>
        <p:spPr>
          <a:xfrm>
            <a:off x="114300" y="2206526"/>
            <a:ext cx="3562350" cy="523220"/>
          </a:xfrm>
          <a:prstGeom prst="rect">
            <a:avLst/>
          </a:prstGeom>
          <a:noFill/>
        </p:spPr>
        <p:txBody>
          <a:bodyPr wrap="square" rtlCol="0">
            <a:spAutoFit/>
          </a:bodyPr>
          <a:lstStyle/>
          <a:p>
            <a:r>
              <a:rPr lang="en-US" sz="2800" b="1" dirty="0"/>
              <a:t>Business Goal</a:t>
            </a:r>
          </a:p>
        </p:txBody>
      </p:sp>
    </p:spTree>
    <p:extLst>
      <p:ext uri="{BB962C8B-B14F-4D97-AF65-F5344CB8AC3E}">
        <p14:creationId xmlns:p14="http://schemas.microsoft.com/office/powerpoint/2010/main" val="256772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9F86A6-42C5-4ADB-BE89-95F1B34F54AD}"/>
              </a:ext>
            </a:extLst>
          </p:cNvPr>
          <p:cNvSpPr txBox="1"/>
          <p:nvPr/>
        </p:nvSpPr>
        <p:spPr>
          <a:xfrm>
            <a:off x="371474" y="276225"/>
            <a:ext cx="7000875" cy="461665"/>
          </a:xfrm>
          <a:prstGeom prst="rect">
            <a:avLst/>
          </a:prstGeom>
          <a:noFill/>
        </p:spPr>
        <p:txBody>
          <a:bodyPr wrap="square" rtlCol="0">
            <a:spAutoFit/>
          </a:bodyPr>
          <a:lstStyle/>
          <a:p>
            <a:r>
              <a:rPr lang="en-US" sz="2400" b="1" dirty="0"/>
              <a:t>Steps for Linear Regression</a:t>
            </a:r>
          </a:p>
        </p:txBody>
      </p:sp>
      <p:sp>
        <p:nvSpPr>
          <p:cNvPr id="3" name="TextBox 2">
            <a:extLst>
              <a:ext uri="{FF2B5EF4-FFF2-40B4-BE49-F238E27FC236}">
                <a16:creationId xmlns:a16="http://schemas.microsoft.com/office/drawing/2014/main" id="{3A3A0FD0-FF95-40D3-B93B-94D1D5306B5C}"/>
              </a:ext>
            </a:extLst>
          </p:cNvPr>
          <p:cNvSpPr txBox="1"/>
          <p:nvPr/>
        </p:nvSpPr>
        <p:spPr>
          <a:xfrm>
            <a:off x="371475" y="1112282"/>
            <a:ext cx="10306050" cy="3139321"/>
          </a:xfrm>
          <a:prstGeom prst="rect">
            <a:avLst/>
          </a:prstGeom>
          <a:noFill/>
        </p:spPr>
        <p:txBody>
          <a:bodyPr wrap="square" rtlCol="0">
            <a:spAutoFit/>
          </a:bodyPr>
          <a:lstStyle/>
          <a:p>
            <a:pPr marL="342900" indent="-342900">
              <a:buAutoNum type="arabicPeriod"/>
            </a:pPr>
            <a:r>
              <a:rPr lang="en-US" dirty="0"/>
              <a:t>Reading the Data</a:t>
            </a:r>
          </a:p>
          <a:p>
            <a:pPr marL="342900" indent="-342900">
              <a:buAutoNum type="arabicPeriod"/>
            </a:pPr>
            <a:r>
              <a:rPr lang="en-US" dirty="0"/>
              <a:t>EDA on the read Data</a:t>
            </a:r>
          </a:p>
          <a:p>
            <a:pPr marL="342900" indent="-342900">
              <a:buFontTx/>
              <a:buAutoNum type="arabicPeriod"/>
            </a:pPr>
            <a:r>
              <a:rPr lang="en-US" b="0" i="0" dirty="0">
                <a:solidFill>
                  <a:srgbClr val="151515"/>
                </a:solidFill>
                <a:effectLst/>
                <a:latin typeface="Inter"/>
              </a:rPr>
              <a:t>Inferences from EDA of categorical and numerical variables</a:t>
            </a:r>
          </a:p>
          <a:p>
            <a:pPr marL="342900" indent="-342900">
              <a:buAutoNum type="arabicPeriod"/>
            </a:pPr>
            <a:r>
              <a:rPr lang="en-US" dirty="0"/>
              <a:t>Data Preparation</a:t>
            </a:r>
          </a:p>
          <a:p>
            <a:pPr marL="342900" indent="-342900">
              <a:buFontTx/>
              <a:buAutoNum type="arabicPeriod"/>
            </a:pPr>
            <a:r>
              <a:rPr lang="en-US" b="0" i="0" dirty="0">
                <a:solidFill>
                  <a:srgbClr val="151515"/>
                </a:solidFill>
                <a:effectLst/>
                <a:latin typeface="Inter"/>
              </a:rPr>
              <a:t>Splitting the data into test and train datasets</a:t>
            </a:r>
          </a:p>
          <a:p>
            <a:pPr marL="342900" indent="-342900">
              <a:buFontTx/>
              <a:buAutoNum type="arabicPeriod"/>
            </a:pPr>
            <a:r>
              <a:rPr lang="en-US" b="0" i="0" dirty="0">
                <a:solidFill>
                  <a:srgbClr val="151515"/>
                </a:solidFill>
                <a:effectLst/>
                <a:latin typeface="Inter"/>
              </a:rPr>
              <a:t>Rescaling the feature variables</a:t>
            </a:r>
          </a:p>
          <a:p>
            <a:pPr marL="342900" indent="-342900">
              <a:buFont typeface="+mj-lt"/>
              <a:buAutoNum type="arabicPeriod"/>
            </a:pPr>
            <a:r>
              <a:rPr lang="en-US" b="0" i="0" dirty="0">
                <a:effectLst/>
                <a:latin typeface="Inter"/>
              </a:rPr>
              <a:t>Checking linearity and correlation in the train dataset after rescaling and dummy field conversion</a:t>
            </a:r>
          </a:p>
          <a:p>
            <a:pPr marL="342900" indent="-342900">
              <a:buFont typeface="+mj-lt"/>
              <a:buAutoNum type="arabicPeriod"/>
            </a:pPr>
            <a:r>
              <a:rPr lang="en-US" b="0" i="0" dirty="0">
                <a:solidFill>
                  <a:srgbClr val="151515"/>
                </a:solidFill>
                <a:effectLst/>
                <a:latin typeface="Inter"/>
              </a:rPr>
              <a:t>Building our MLR model</a:t>
            </a:r>
          </a:p>
          <a:p>
            <a:pPr marL="342900" indent="-342900">
              <a:buFont typeface="+mj-lt"/>
              <a:buAutoNum type="arabicPeriod"/>
            </a:pPr>
            <a:r>
              <a:rPr lang="en-US" b="0" i="0" dirty="0">
                <a:solidFill>
                  <a:srgbClr val="151515"/>
                </a:solidFill>
                <a:effectLst/>
                <a:latin typeface="Inter"/>
              </a:rPr>
              <a:t>Building our MLR model</a:t>
            </a:r>
          </a:p>
          <a:p>
            <a:pPr marL="342900" indent="-342900">
              <a:buFont typeface="+mj-lt"/>
              <a:buAutoNum type="arabicPeriod"/>
            </a:pPr>
            <a:r>
              <a:rPr lang="en-US" b="0" i="0" dirty="0">
                <a:solidFill>
                  <a:srgbClr val="151515"/>
                </a:solidFill>
                <a:effectLst/>
                <a:latin typeface="Inter"/>
              </a:rPr>
              <a:t>Building the model after adding march. </a:t>
            </a:r>
          </a:p>
          <a:p>
            <a:pPr marL="342900" indent="-342900">
              <a:buFont typeface="+mj-lt"/>
              <a:buAutoNum type="arabicPeriod"/>
            </a:pPr>
            <a:r>
              <a:rPr lang="en-US" b="0" i="0" dirty="0">
                <a:effectLst/>
                <a:latin typeface="Inter"/>
              </a:rPr>
              <a:t>Checking linearity and correlation in the train dataset after rescaling and dummy field conversion</a:t>
            </a:r>
          </a:p>
        </p:txBody>
      </p:sp>
    </p:spTree>
    <p:extLst>
      <p:ext uri="{BB962C8B-B14F-4D97-AF65-F5344CB8AC3E}">
        <p14:creationId xmlns:p14="http://schemas.microsoft.com/office/powerpoint/2010/main" val="395810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6712C8-A491-47FF-93E3-B2BF74B397D3}"/>
              </a:ext>
            </a:extLst>
          </p:cNvPr>
          <p:cNvSpPr txBox="1"/>
          <p:nvPr/>
        </p:nvSpPr>
        <p:spPr>
          <a:xfrm>
            <a:off x="123825" y="129659"/>
            <a:ext cx="9848850" cy="400110"/>
          </a:xfrm>
          <a:prstGeom prst="rect">
            <a:avLst/>
          </a:prstGeom>
          <a:noFill/>
        </p:spPr>
        <p:txBody>
          <a:bodyPr wrap="square">
            <a:spAutoFit/>
          </a:bodyPr>
          <a:lstStyle/>
          <a:p>
            <a:pPr algn="l"/>
            <a:r>
              <a:rPr lang="en-US" sz="2000" b="1" i="0" dirty="0">
                <a:solidFill>
                  <a:srgbClr val="151515"/>
                </a:solidFill>
                <a:effectLst/>
                <a:latin typeface="Inter"/>
              </a:rPr>
              <a:t>Inferences from EDA of categorical and numerical variables:</a:t>
            </a:r>
          </a:p>
        </p:txBody>
      </p:sp>
      <p:sp>
        <p:nvSpPr>
          <p:cNvPr id="8" name="TextBox 7">
            <a:extLst>
              <a:ext uri="{FF2B5EF4-FFF2-40B4-BE49-F238E27FC236}">
                <a16:creationId xmlns:a16="http://schemas.microsoft.com/office/drawing/2014/main" id="{254455A7-FDB5-4D77-B28E-1C2A917B7459}"/>
              </a:ext>
            </a:extLst>
          </p:cNvPr>
          <p:cNvSpPr txBox="1"/>
          <p:nvPr/>
        </p:nvSpPr>
        <p:spPr>
          <a:xfrm>
            <a:off x="123825" y="4552593"/>
            <a:ext cx="11734800" cy="2062103"/>
          </a:xfrm>
          <a:prstGeom prst="rect">
            <a:avLst/>
          </a:prstGeom>
          <a:noFill/>
        </p:spPr>
        <p:txBody>
          <a:bodyPr wrap="square">
            <a:spAutoFit/>
          </a:bodyPr>
          <a:lstStyle/>
          <a:p>
            <a:pPr marL="285750" indent="-285750" algn="l">
              <a:buFont typeface="Wingdings" panose="05000000000000000000" pitchFamily="2" charset="2"/>
              <a:buChar char="ü"/>
            </a:pPr>
            <a:r>
              <a:rPr lang="en-US" sz="1600" b="0" i="0" dirty="0">
                <a:solidFill>
                  <a:srgbClr val="151515"/>
                </a:solidFill>
                <a:effectLst/>
                <a:latin typeface="Roboto" panose="02000000000000000000" pitchFamily="2" charset="0"/>
              </a:rPr>
              <a:t>Season - We can notice a positive trend in the number of customers in 2 - Summer, 3 - Fall and 4 - Winter seasons</a:t>
            </a:r>
          </a:p>
          <a:p>
            <a:pPr marL="285750" indent="-285750" algn="l">
              <a:buFont typeface="Wingdings" panose="05000000000000000000" pitchFamily="2" charset="2"/>
              <a:buChar char="ü"/>
            </a:pPr>
            <a:r>
              <a:rPr lang="en-US" sz="1600" b="0" i="0" dirty="0">
                <a:solidFill>
                  <a:srgbClr val="151515"/>
                </a:solidFill>
                <a:effectLst/>
                <a:latin typeface="Roboto" panose="02000000000000000000" pitchFamily="2" charset="0"/>
              </a:rPr>
              <a:t>Year - The overall business shows a increasing trend in their user base year on year</a:t>
            </a:r>
          </a:p>
          <a:p>
            <a:pPr marL="285750" indent="-285750" algn="l">
              <a:buFont typeface="Wingdings" panose="05000000000000000000" pitchFamily="2" charset="2"/>
              <a:buChar char="ü"/>
            </a:pPr>
            <a:r>
              <a:rPr lang="en-US" sz="1600" b="0" i="0" dirty="0">
                <a:solidFill>
                  <a:srgbClr val="151515"/>
                </a:solidFill>
                <a:effectLst/>
                <a:latin typeface="Roboto" panose="02000000000000000000" pitchFamily="2" charset="0"/>
              </a:rPr>
              <a:t>Month - Similar to the season trend, there is a </a:t>
            </a:r>
            <a:r>
              <a:rPr lang="en-US" sz="1600" b="0" i="0" dirty="0" err="1">
                <a:solidFill>
                  <a:srgbClr val="151515"/>
                </a:solidFill>
                <a:effectLst/>
                <a:latin typeface="Roboto" panose="02000000000000000000" pitchFamily="2" charset="0"/>
              </a:rPr>
              <a:t>postive</a:t>
            </a:r>
            <a:r>
              <a:rPr lang="en-US" sz="1600" b="0" i="0" dirty="0">
                <a:solidFill>
                  <a:srgbClr val="151515"/>
                </a:solidFill>
                <a:effectLst/>
                <a:latin typeface="Roboto" panose="02000000000000000000" pitchFamily="2" charset="0"/>
              </a:rPr>
              <a:t> trend in the months of summer, fall and winter.</a:t>
            </a:r>
          </a:p>
          <a:p>
            <a:pPr marL="285750" indent="-285750" algn="l">
              <a:buFont typeface="Wingdings" panose="05000000000000000000" pitchFamily="2" charset="2"/>
              <a:buChar char="ü"/>
            </a:pPr>
            <a:r>
              <a:rPr lang="en-US" sz="1600" b="0" i="0" dirty="0">
                <a:solidFill>
                  <a:srgbClr val="151515"/>
                </a:solidFill>
                <a:effectLst/>
                <a:latin typeface="Roboto" panose="02000000000000000000" pitchFamily="2" charset="0"/>
              </a:rPr>
              <a:t>Holiday : On holidays, the users show a wider spread in the counts. On normal days, the users are more than holidays</a:t>
            </a:r>
          </a:p>
          <a:p>
            <a:pPr marL="285750" indent="-285750" algn="l">
              <a:buFont typeface="Wingdings" panose="05000000000000000000" pitchFamily="2" charset="2"/>
              <a:buChar char="ü"/>
            </a:pPr>
            <a:r>
              <a:rPr lang="en-US" sz="1600" b="0" i="0" dirty="0">
                <a:solidFill>
                  <a:srgbClr val="151515"/>
                </a:solidFill>
                <a:effectLst/>
                <a:latin typeface="Roboto" panose="02000000000000000000" pitchFamily="2" charset="0"/>
              </a:rPr>
              <a:t>Weekday : Weekdays or weekends do not show any specific trend here.</a:t>
            </a:r>
          </a:p>
          <a:p>
            <a:pPr marL="285750" indent="-285750" algn="l">
              <a:buFont typeface="Wingdings" panose="05000000000000000000" pitchFamily="2" charset="2"/>
              <a:buChar char="ü"/>
            </a:pPr>
            <a:r>
              <a:rPr lang="en-US" sz="1600" b="0" i="0" dirty="0" err="1">
                <a:solidFill>
                  <a:srgbClr val="151515"/>
                </a:solidFill>
                <a:effectLst/>
                <a:latin typeface="Roboto" panose="02000000000000000000" pitchFamily="2" charset="0"/>
              </a:rPr>
              <a:t>Weathersit</a:t>
            </a:r>
            <a:r>
              <a:rPr lang="en-US" sz="1600" b="0" i="0" dirty="0">
                <a:solidFill>
                  <a:srgbClr val="151515"/>
                </a:solidFill>
                <a:effectLst/>
                <a:latin typeface="Roboto" panose="02000000000000000000" pitchFamily="2" charset="0"/>
              </a:rPr>
              <a:t> : Clearer weathers show a </a:t>
            </a:r>
            <a:r>
              <a:rPr lang="en-US" sz="1600" b="0" i="0" dirty="0" err="1">
                <a:solidFill>
                  <a:srgbClr val="151515"/>
                </a:solidFill>
                <a:effectLst/>
                <a:latin typeface="Roboto" panose="02000000000000000000" pitchFamily="2" charset="0"/>
              </a:rPr>
              <a:t>postive</a:t>
            </a:r>
            <a:r>
              <a:rPr lang="en-US" sz="1600" b="0" i="0" dirty="0">
                <a:solidFill>
                  <a:srgbClr val="151515"/>
                </a:solidFill>
                <a:effectLst/>
                <a:latin typeface="Roboto" panose="02000000000000000000" pitchFamily="2" charset="0"/>
              </a:rPr>
              <a:t> trend in the number of bike users - 1: Clear, Few clouds, Partly cloudy, Partly cloudy - 2: Mist + Cloudy, Mist + Broken clouds, Mist + Few clouds, Mist - 3: Light Snow, Light Rain + Thunderstorm + Scattered clouds, Light Rain + Scattered clouds</a:t>
            </a:r>
          </a:p>
        </p:txBody>
      </p:sp>
      <p:pic>
        <p:nvPicPr>
          <p:cNvPr id="15" name="Picture 14">
            <a:extLst>
              <a:ext uri="{FF2B5EF4-FFF2-40B4-BE49-F238E27FC236}">
                <a16:creationId xmlns:a16="http://schemas.microsoft.com/office/drawing/2014/main" id="{40460C3D-E400-4D92-B47B-82D9EBB264CC}"/>
              </a:ext>
            </a:extLst>
          </p:cNvPr>
          <p:cNvPicPr>
            <a:picLocks noChangeAspect="1"/>
          </p:cNvPicPr>
          <p:nvPr/>
        </p:nvPicPr>
        <p:blipFill>
          <a:blip r:embed="rId2"/>
          <a:stretch>
            <a:fillRect/>
          </a:stretch>
        </p:blipFill>
        <p:spPr>
          <a:xfrm>
            <a:off x="768985" y="789158"/>
            <a:ext cx="9848850" cy="3692343"/>
          </a:xfrm>
          <a:prstGeom prst="rect">
            <a:avLst/>
          </a:prstGeom>
        </p:spPr>
      </p:pic>
    </p:spTree>
    <p:extLst>
      <p:ext uri="{BB962C8B-B14F-4D97-AF65-F5344CB8AC3E}">
        <p14:creationId xmlns:p14="http://schemas.microsoft.com/office/powerpoint/2010/main" val="1190358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6712C8-A491-47FF-93E3-B2BF74B397D3}"/>
              </a:ext>
            </a:extLst>
          </p:cNvPr>
          <p:cNvSpPr txBox="1"/>
          <p:nvPr/>
        </p:nvSpPr>
        <p:spPr>
          <a:xfrm>
            <a:off x="123825" y="86845"/>
            <a:ext cx="6096000" cy="369332"/>
          </a:xfrm>
          <a:prstGeom prst="rect">
            <a:avLst/>
          </a:prstGeom>
          <a:noFill/>
        </p:spPr>
        <p:txBody>
          <a:bodyPr wrap="square">
            <a:spAutoFit/>
          </a:bodyPr>
          <a:lstStyle/>
          <a:p>
            <a:pPr algn="l"/>
            <a:r>
              <a:rPr lang="en-US" b="0" i="0" dirty="0">
                <a:solidFill>
                  <a:srgbClr val="151515"/>
                </a:solidFill>
                <a:effectLst/>
                <a:latin typeface="Inter"/>
              </a:rPr>
              <a:t>Cont.</a:t>
            </a:r>
          </a:p>
        </p:txBody>
      </p:sp>
      <p:sp>
        <p:nvSpPr>
          <p:cNvPr id="8" name="TextBox 7">
            <a:extLst>
              <a:ext uri="{FF2B5EF4-FFF2-40B4-BE49-F238E27FC236}">
                <a16:creationId xmlns:a16="http://schemas.microsoft.com/office/drawing/2014/main" id="{254455A7-FDB5-4D77-B28E-1C2A917B7459}"/>
              </a:ext>
            </a:extLst>
          </p:cNvPr>
          <p:cNvSpPr txBox="1"/>
          <p:nvPr/>
        </p:nvSpPr>
        <p:spPr>
          <a:xfrm>
            <a:off x="123825" y="5447716"/>
            <a:ext cx="11734800" cy="1323439"/>
          </a:xfrm>
          <a:prstGeom prst="rect">
            <a:avLst/>
          </a:prstGeom>
          <a:noFill/>
        </p:spPr>
        <p:txBody>
          <a:bodyPr wrap="square">
            <a:spAutoFit/>
          </a:bodyPr>
          <a:lstStyle/>
          <a:p>
            <a:pPr marL="285750" indent="-285750" algn="l">
              <a:buFont typeface="Wingdings" panose="05000000000000000000" pitchFamily="2" charset="2"/>
              <a:buChar char="ü"/>
            </a:pPr>
            <a:r>
              <a:rPr lang="en-US" sz="1600" b="0" i="0" dirty="0">
                <a:solidFill>
                  <a:srgbClr val="000000"/>
                </a:solidFill>
                <a:effectLst/>
                <a:latin typeface="Helvetica Neue"/>
              </a:rPr>
              <a:t>Bike Rentals are more during the Fall season and then in summer</a:t>
            </a:r>
          </a:p>
          <a:p>
            <a:pPr marL="285750" indent="-285750" algn="l">
              <a:buFont typeface="Wingdings" panose="05000000000000000000" pitchFamily="2" charset="2"/>
              <a:buChar char="ü"/>
            </a:pPr>
            <a:r>
              <a:rPr lang="en-US" sz="1600" b="0" i="0" dirty="0">
                <a:solidFill>
                  <a:srgbClr val="000000"/>
                </a:solidFill>
                <a:effectLst/>
                <a:latin typeface="Helvetica Neue"/>
              </a:rPr>
              <a:t>Bike Rentals are more in partly cloudy weather</a:t>
            </a:r>
          </a:p>
          <a:p>
            <a:pPr marL="285750" indent="-285750" algn="l">
              <a:buFont typeface="Wingdings" panose="05000000000000000000" pitchFamily="2" charset="2"/>
              <a:buChar char="ü"/>
            </a:pPr>
            <a:r>
              <a:rPr lang="en-US" sz="1600" b="0" i="0" dirty="0">
                <a:solidFill>
                  <a:srgbClr val="000000"/>
                </a:solidFill>
                <a:effectLst/>
                <a:latin typeface="Helvetica Neue"/>
              </a:rPr>
              <a:t>Bike rentals are more in the year 2019 compared to 2018</a:t>
            </a:r>
          </a:p>
          <a:p>
            <a:pPr marL="285750" indent="-285750" algn="l">
              <a:buFont typeface="Wingdings" panose="05000000000000000000" pitchFamily="2" charset="2"/>
              <a:buChar char="ü"/>
            </a:pPr>
            <a:r>
              <a:rPr lang="en-US" sz="1600" b="0" i="0" dirty="0">
                <a:solidFill>
                  <a:srgbClr val="000000"/>
                </a:solidFill>
                <a:effectLst/>
                <a:latin typeface="Helvetica Neue"/>
              </a:rPr>
              <a:t>Bike Rentals are observed at higher temperatures</a:t>
            </a:r>
          </a:p>
          <a:p>
            <a:pPr marL="285750" indent="-285750" algn="l">
              <a:buFont typeface="Wingdings" panose="05000000000000000000" pitchFamily="2" charset="2"/>
              <a:buChar char="ü"/>
            </a:pPr>
            <a:r>
              <a:rPr lang="en-US" sz="1600" b="0" i="0" dirty="0">
                <a:solidFill>
                  <a:srgbClr val="000000"/>
                </a:solidFill>
                <a:effectLst/>
                <a:latin typeface="Helvetica Neue"/>
              </a:rPr>
              <a:t>Bike rentals more at high humidity</a:t>
            </a:r>
          </a:p>
        </p:txBody>
      </p:sp>
      <p:pic>
        <p:nvPicPr>
          <p:cNvPr id="3" name="Picture 2">
            <a:extLst>
              <a:ext uri="{FF2B5EF4-FFF2-40B4-BE49-F238E27FC236}">
                <a16:creationId xmlns:a16="http://schemas.microsoft.com/office/drawing/2014/main" id="{7C581E00-CD68-46B7-89D0-4ED965C191DF}"/>
              </a:ext>
            </a:extLst>
          </p:cNvPr>
          <p:cNvPicPr>
            <a:picLocks noChangeAspect="1"/>
          </p:cNvPicPr>
          <p:nvPr/>
        </p:nvPicPr>
        <p:blipFill>
          <a:blip r:embed="rId2"/>
          <a:stretch>
            <a:fillRect/>
          </a:stretch>
        </p:blipFill>
        <p:spPr>
          <a:xfrm>
            <a:off x="424815" y="718065"/>
            <a:ext cx="11059962" cy="4415909"/>
          </a:xfrm>
          <a:prstGeom prst="rect">
            <a:avLst/>
          </a:prstGeom>
        </p:spPr>
      </p:pic>
    </p:spTree>
    <p:extLst>
      <p:ext uri="{BB962C8B-B14F-4D97-AF65-F5344CB8AC3E}">
        <p14:creationId xmlns:p14="http://schemas.microsoft.com/office/powerpoint/2010/main" val="5499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43C230-3A58-45DC-8E19-213FB690816D}"/>
              </a:ext>
            </a:extLst>
          </p:cNvPr>
          <p:cNvSpPr txBox="1"/>
          <p:nvPr/>
        </p:nvSpPr>
        <p:spPr>
          <a:xfrm>
            <a:off x="219075" y="4898294"/>
            <a:ext cx="11544300" cy="1754326"/>
          </a:xfrm>
          <a:prstGeom prst="rect">
            <a:avLst/>
          </a:prstGeom>
          <a:noFill/>
        </p:spPr>
        <p:txBody>
          <a:bodyPr wrap="square">
            <a:spAutoFit/>
          </a:bodyPr>
          <a:lstStyle/>
          <a:p>
            <a:pPr algn="l"/>
            <a:r>
              <a:rPr lang="en-US" sz="1200" dirty="0">
                <a:solidFill>
                  <a:srgbClr val="151515"/>
                </a:solidFill>
                <a:latin typeface="Roboto" panose="02000000000000000000" pitchFamily="2" charset="0"/>
              </a:rPr>
              <a:t>Lightest and Darkest areas show the most co-relation among the variables:</a:t>
            </a:r>
          </a:p>
          <a:p>
            <a:pPr algn="l"/>
            <a:endParaRPr lang="en-US" sz="1200"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sz="1200" b="0" i="0" dirty="0">
                <a:solidFill>
                  <a:srgbClr val="151515"/>
                </a:solidFill>
                <a:effectLst/>
                <a:latin typeface="Roboto" panose="02000000000000000000" pitchFamily="2" charset="0"/>
              </a:rPr>
              <a:t>Lightest - Positive correlation</a:t>
            </a:r>
          </a:p>
          <a:p>
            <a:pPr marL="285750" indent="-285750" algn="l">
              <a:buFont typeface="Arial" panose="020B0604020202020204" pitchFamily="34" charset="0"/>
              <a:buChar char="•"/>
            </a:pPr>
            <a:r>
              <a:rPr lang="en-US" sz="1200" b="0" i="0" dirty="0">
                <a:solidFill>
                  <a:srgbClr val="151515"/>
                </a:solidFill>
                <a:effectLst/>
                <a:latin typeface="Roboto" panose="02000000000000000000" pitchFamily="2" charset="0"/>
              </a:rPr>
              <a:t>Darkest - Negative correlation</a:t>
            </a:r>
          </a:p>
          <a:p>
            <a:pPr algn="l"/>
            <a:r>
              <a:rPr lang="en-US" sz="1200" dirty="0">
                <a:solidFill>
                  <a:srgbClr val="151515"/>
                </a:solidFill>
                <a:latin typeface="Roboto" panose="02000000000000000000" pitchFamily="2" charset="0"/>
              </a:rPr>
              <a:t>From the heatmap, we can infer that the following variables show the most correlation with the target variable</a:t>
            </a:r>
          </a:p>
          <a:p>
            <a:pPr marL="285750" indent="-285750" algn="l">
              <a:buFont typeface="Arial" panose="020B0604020202020204" pitchFamily="34" charset="0"/>
              <a:buChar char="•"/>
            </a:pPr>
            <a:r>
              <a:rPr lang="en-US" sz="1200" b="0" i="0" dirty="0">
                <a:solidFill>
                  <a:srgbClr val="151515"/>
                </a:solidFill>
                <a:effectLst/>
                <a:latin typeface="Roboto" panose="02000000000000000000" pitchFamily="2" charset="0"/>
              </a:rPr>
              <a:t>temperature</a:t>
            </a:r>
          </a:p>
          <a:p>
            <a:pPr marL="285750" indent="-285750" algn="l">
              <a:buFont typeface="Arial" panose="020B0604020202020204" pitchFamily="34" charset="0"/>
              <a:buChar char="•"/>
            </a:pPr>
            <a:r>
              <a:rPr lang="en-US" sz="1200" b="0" i="0" dirty="0">
                <a:solidFill>
                  <a:srgbClr val="151515"/>
                </a:solidFill>
                <a:effectLst/>
                <a:latin typeface="Roboto" panose="02000000000000000000" pitchFamily="2" charset="0"/>
              </a:rPr>
              <a:t>season</a:t>
            </a:r>
          </a:p>
          <a:p>
            <a:pPr marL="285750" indent="-285750" algn="l">
              <a:buFont typeface="Arial" panose="020B0604020202020204" pitchFamily="34" charset="0"/>
              <a:buChar char="•"/>
            </a:pPr>
            <a:r>
              <a:rPr lang="en-US" sz="1200" b="0" i="0" dirty="0">
                <a:solidFill>
                  <a:srgbClr val="151515"/>
                </a:solidFill>
                <a:effectLst/>
                <a:latin typeface="Roboto" panose="02000000000000000000" pitchFamily="2" charset="0"/>
              </a:rPr>
              <a:t>month</a:t>
            </a:r>
          </a:p>
          <a:p>
            <a:pPr marL="285750" indent="-285750" algn="l">
              <a:buFont typeface="Arial" panose="020B0604020202020204" pitchFamily="34" charset="0"/>
              <a:buChar char="•"/>
            </a:pPr>
            <a:r>
              <a:rPr lang="en-US" sz="1200" b="0" i="0" dirty="0">
                <a:solidFill>
                  <a:srgbClr val="151515"/>
                </a:solidFill>
                <a:effectLst/>
                <a:latin typeface="Roboto" panose="02000000000000000000" pitchFamily="2" charset="0"/>
              </a:rPr>
              <a:t>user types; instant, registered and causal and season</a:t>
            </a:r>
          </a:p>
        </p:txBody>
      </p:sp>
      <p:pic>
        <p:nvPicPr>
          <p:cNvPr id="10" name="Picture 9">
            <a:extLst>
              <a:ext uri="{FF2B5EF4-FFF2-40B4-BE49-F238E27FC236}">
                <a16:creationId xmlns:a16="http://schemas.microsoft.com/office/drawing/2014/main" id="{7AA44772-3F1E-48DF-9B5D-9C07240BC122}"/>
              </a:ext>
            </a:extLst>
          </p:cNvPr>
          <p:cNvPicPr>
            <a:picLocks noChangeAspect="1"/>
          </p:cNvPicPr>
          <p:nvPr/>
        </p:nvPicPr>
        <p:blipFill>
          <a:blip r:embed="rId2"/>
          <a:stretch>
            <a:fillRect/>
          </a:stretch>
        </p:blipFill>
        <p:spPr>
          <a:xfrm>
            <a:off x="1019174" y="335340"/>
            <a:ext cx="8334375" cy="4562954"/>
          </a:xfrm>
          <a:prstGeom prst="rect">
            <a:avLst/>
          </a:prstGeom>
        </p:spPr>
      </p:pic>
    </p:spTree>
    <p:extLst>
      <p:ext uri="{BB962C8B-B14F-4D97-AF65-F5344CB8AC3E}">
        <p14:creationId xmlns:p14="http://schemas.microsoft.com/office/powerpoint/2010/main" val="181098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329EA-F8F1-4D24-B59A-93C849F5AB8D}"/>
              </a:ext>
            </a:extLst>
          </p:cNvPr>
          <p:cNvSpPr txBox="1"/>
          <p:nvPr/>
        </p:nvSpPr>
        <p:spPr>
          <a:xfrm>
            <a:off x="123825" y="129659"/>
            <a:ext cx="9848850" cy="400110"/>
          </a:xfrm>
          <a:prstGeom prst="rect">
            <a:avLst/>
          </a:prstGeom>
          <a:noFill/>
        </p:spPr>
        <p:txBody>
          <a:bodyPr wrap="square">
            <a:spAutoFit/>
          </a:bodyPr>
          <a:lstStyle/>
          <a:p>
            <a:pPr algn="l"/>
            <a:r>
              <a:rPr lang="en-US" sz="2000" b="1" i="0" dirty="0">
                <a:solidFill>
                  <a:srgbClr val="151515"/>
                </a:solidFill>
                <a:effectLst/>
                <a:latin typeface="Inter"/>
              </a:rPr>
              <a:t>Data Preparation</a:t>
            </a:r>
          </a:p>
        </p:txBody>
      </p:sp>
      <p:sp>
        <p:nvSpPr>
          <p:cNvPr id="6" name="TextBox 5">
            <a:extLst>
              <a:ext uri="{FF2B5EF4-FFF2-40B4-BE49-F238E27FC236}">
                <a16:creationId xmlns:a16="http://schemas.microsoft.com/office/drawing/2014/main" id="{04CC99B4-4E20-4795-BFBF-C3B9DD112125}"/>
              </a:ext>
            </a:extLst>
          </p:cNvPr>
          <p:cNvSpPr txBox="1"/>
          <p:nvPr/>
        </p:nvSpPr>
        <p:spPr>
          <a:xfrm>
            <a:off x="314325" y="601266"/>
            <a:ext cx="11753850" cy="5909310"/>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151515"/>
                </a:solidFill>
                <a:effectLst/>
                <a:latin typeface="Roboto" panose="02000000000000000000" pitchFamily="2" charset="0"/>
              </a:rPr>
              <a:t>Convert categorical variables into dummy variables</a:t>
            </a:r>
          </a:p>
          <a:p>
            <a:pPr algn="l"/>
            <a:endParaRPr lang="en-US" b="0" i="0" dirty="0">
              <a:solidFill>
                <a:srgbClr val="151515"/>
              </a:solidFill>
              <a:effectLst/>
              <a:latin typeface="Roboto" panose="02000000000000000000" pitchFamily="2" charset="0"/>
            </a:endParaRPr>
          </a:p>
          <a:p>
            <a:pPr algn="l"/>
            <a:r>
              <a:rPr lang="en-US" b="0" i="0" dirty="0">
                <a:solidFill>
                  <a:srgbClr val="151515"/>
                </a:solidFill>
                <a:effectLst/>
                <a:latin typeface="Roboto" panose="02000000000000000000" pitchFamily="2" charset="0"/>
              </a:rPr>
              <a:t>List of categorical variables:</a:t>
            </a:r>
          </a:p>
          <a:p>
            <a:pPr algn="l"/>
            <a:endParaRPr lang="en-US" b="0" i="0" dirty="0">
              <a:solidFill>
                <a:srgbClr val="151515"/>
              </a:solidFill>
              <a:effectLst/>
              <a:latin typeface="Roboto" panose="02000000000000000000" pitchFamily="2" charset="0"/>
            </a:endParaRPr>
          </a:p>
          <a:p>
            <a:pPr algn="l"/>
            <a:r>
              <a:rPr lang="en-US" b="0" i="0" dirty="0">
                <a:solidFill>
                  <a:srgbClr val="151515"/>
                </a:solidFill>
                <a:effectLst/>
                <a:latin typeface="Roboto" panose="02000000000000000000" pitchFamily="2" charset="0"/>
              </a:rPr>
              <a:t>season : 1:spring, 2:summer, 3:fall, 4:winter</a:t>
            </a:r>
          </a:p>
          <a:p>
            <a:pPr algn="l"/>
            <a:r>
              <a:rPr lang="en-US" dirty="0">
                <a:solidFill>
                  <a:srgbClr val="151515"/>
                </a:solidFill>
                <a:latin typeface="Roboto" panose="02000000000000000000" pitchFamily="2" charset="0"/>
              </a:rPr>
              <a:t>Yea</a:t>
            </a:r>
            <a:r>
              <a:rPr lang="en-US" b="0" i="0" dirty="0">
                <a:solidFill>
                  <a:srgbClr val="151515"/>
                </a:solidFill>
                <a:effectLst/>
                <a:latin typeface="Roboto" panose="02000000000000000000" pitchFamily="2" charset="0"/>
              </a:rPr>
              <a:t>r: 0: 2018, 1:2019</a:t>
            </a:r>
          </a:p>
          <a:p>
            <a:pPr algn="l"/>
            <a:r>
              <a:rPr lang="en-US" b="0" i="0" dirty="0">
                <a:solidFill>
                  <a:srgbClr val="151515"/>
                </a:solidFill>
                <a:effectLst/>
                <a:latin typeface="Roboto" panose="02000000000000000000" pitchFamily="2" charset="0"/>
              </a:rPr>
              <a:t>months : 1 to 12</a:t>
            </a:r>
          </a:p>
          <a:p>
            <a:pPr algn="l"/>
            <a:r>
              <a:rPr lang="en-US" b="0" i="0" dirty="0">
                <a:solidFill>
                  <a:srgbClr val="151515"/>
                </a:solidFill>
                <a:effectLst/>
                <a:latin typeface="Roboto" panose="02000000000000000000" pitchFamily="2" charset="0"/>
              </a:rPr>
              <a:t>holiday : 0 and 1</a:t>
            </a:r>
          </a:p>
          <a:p>
            <a:pPr algn="l"/>
            <a:r>
              <a:rPr lang="en-US" b="0" i="0" dirty="0">
                <a:solidFill>
                  <a:srgbClr val="151515"/>
                </a:solidFill>
                <a:effectLst/>
                <a:latin typeface="Roboto" panose="02000000000000000000" pitchFamily="2" charset="0"/>
              </a:rPr>
              <a:t>Working day : 0 and 1</a:t>
            </a:r>
          </a:p>
          <a:p>
            <a:pPr algn="l"/>
            <a:r>
              <a:rPr lang="en-US" b="0" i="0" dirty="0">
                <a:solidFill>
                  <a:srgbClr val="151515"/>
                </a:solidFill>
                <a:effectLst/>
                <a:latin typeface="Roboto" panose="02000000000000000000" pitchFamily="2" charset="0"/>
              </a:rPr>
              <a:t>weekday : 1 to 6</a:t>
            </a:r>
          </a:p>
          <a:p>
            <a:pPr algn="l"/>
            <a:r>
              <a:rPr lang="en-US" b="0" i="0" dirty="0">
                <a:solidFill>
                  <a:srgbClr val="151515"/>
                </a:solidFill>
                <a:effectLst/>
                <a:latin typeface="Roboto" panose="02000000000000000000" pitchFamily="2" charset="0"/>
              </a:rPr>
              <a:t>weather sit : 1, 2, 3 and 4</a:t>
            </a:r>
          </a:p>
          <a:p>
            <a:pPr algn="l"/>
            <a:endParaRPr lang="en-US" b="0" i="0" dirty="0">
              <a:solidFill>
                <a:srgbClr val="151515"/>
              </a:solidFill>
              <a:effectLst/>
              <a:latin typeface="Roboto" panose="02000000000000000000" pitchFamily="2" charset="0"/>
            </a:endParaRPr>
          </a:p>
          <a:p>
            <a:pPr algn="l"/>
            <a:r>
              <a:rPr lang="en-US" b="0" i="0" dirty="0">
                <a:solidFill>
                  <a:srgbClr val="151515"/>
                </a:solidFill>
                <a:effectLst/>
                <a:latin typeface="Roboto" panose="02000000000000000000" pitchFamily="2" charset="0"/>
              </a:rPr>
              <a:t>From the list of columns, we do not need to convert year, holiday and working day since they are already in a binary format. We will go ahead with converting the other columns.</a:t>
            </a:r>
          </a:p>
          <a:p>
            <a:pPr algn="l"/>
            <a:endParaRPr lang="en-US" dirty="0">
              <a:solidFill>
                <a:srgbClr val="151515"/>
              </a:solidFill>
              <a:latin typeface="Roboto" panose="02000000000000000000" pitchFamily="2" charset="0"/>
            </a:endParaRPr>
          </a:p>
          <a:p>
            <a:pPr marL="285750" indent="-285750" algn="l">
              <a:buFont typeface="Wingdings" panose="05000000000000000000" pitchFamily="2" charset="2"/>
              <a:buChar char="Ø"/>
            </a:pPr>
            <a:r>
              <a:rPr lang="en-US" b="0" i="0" dirty="0">
                <a:solidFill>
                  <a:srgbClr val="000000"/>
                </a:solidFill>
                <a:effectLst/>
                <a:latin typeface="Helvetica Neue"/>
              </a:rPr>
              <a:t>Data Consistency</a:t>
            </a:r>
          </a:p>
          <a:p>
            <a:pPr marL="285750" indent="-285750" algn="l">
              <a:buFont typeface="Wingdings" panose="05000000000000000000" pitchFamily="2" charset="2"/>
              <a:buChar char="Ø"/>
            </a:pPr>
            <a:r>
              <a:rPr lang="en-US" b="0" i="0" dirty="0">
                <a:solidFill>
                  <a:srgbClr val="000000"/>
                </a:solidFill>
                <a:effectLst/>
                <a:latin typeface="Helvetica Neue"/>
              </a:rPr>
              <a:t>Handling Missing Values</a:t>
            </a:r>
          </a:p>
          <a:p>
            <a:pPr marL="285750" indent="-285750" algn="l">
              <a:buFont typeface="Wingdings" panose="05000000000000000000" pitchFamily="2" charset="2"/>
              <a:buChar char="Ø"/>
            </a:pPr>
            <a:r>
              <a:rPr lang="en-US" b="0" i="0" dirty="0">
                <a:solidFill>
                  <a:srgbClr val="000000"/>
                </a:solidFill>
                <a:effectLst/>
                <a:latin typeface="Helvetica Neue"/>
              </a:rPr>
              <a:t>Outlier Analysis /Treating outlier values</a:t>
            </a:r>
          </a:p>
          <a:p>
            <a:pPr marL="285750" indent="-285750" algn="l">
              <a:buFont typeface="Wingdings" panose="05000000000000000000" pitchFamily="2" charset="2"/>
              <a:buChar char="Ø"/>
            </a:pPr>
            <a:r>
              <a:rPr lang="en-US" b="0" i="0" dirty="0">
                <a:solidFill>
                  <a:srgbClr val="000000"/>
                </a:solidFill>
                <a:effectLst/>
                <a:latin typeface="Helvetica Neue"/>
              </a:rPr>
              <a:t>Scaling of data</a:t>
            </a:r>
          </a:p>
          <a:p>
            <a:pPr marL="285750" indent="-285750" algn="just">
              <a:buFont typeface="Wingdings" panose="05000000000000000000" pitchFamily="2" charset="2"/>
              <a:buChar char="Ø"/>
            </a:pPr>
            <a:r>
              <a:rPr lang="en-US" b="0" i="0" dirty="0">
                <a:solidFill>
                  <a:srgbClr val="000000"/>
                </a:solidFill>
                <a:effectLst/>
                <a:latin typeface="Helvetica Neue"/>
              </a:rPr>
              <a:t>Feature Engineering</a:t>
            </a:r>
          </a:p>
          <a:p>
            <a:pPr algn="l"/>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367918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8B109-A0C4-4397-B961-A3DD31FCB115}"/>
              </a:ext>
            </a:extLst>
          </p:cNvPr>
          <p:cNvSpPr txBox="1"/>
          <p:nvPr/>
        </p:nvSpPr>
        <p:spPr>
          <a:xfrm>
            <a:off x="0" y="33635"/>
            <a:ext cx="12020550" cy="6986528"/>
          </a:xfrm>
          <a:prstGeom prst="rect">
            <a:avLst/>
          </a:prstGeom>
          <a:noFill/>
        </p:spPr>
        <p:txBody>
          <a:bodyPr wrap="square">
            <a:spAutoFit/>
          </a:bodyPr>
          <a:lstStyle/>
          <a:p>
            <a:pPr algn="l"/>
            <a:r>
              <a:rPr lang="en-US" sz="1400" b="1" i="0" dirty="0">
                <a:solidFill>
                  <a:srgbClr val="000000"/>
                </a:solidFill>
                <a:effectLst/>
                <a:latin typeface="Helvetica Neue"/>
              </a:rPr>
              <a:t>Splitting the Data into Training and Testing Sets</a:t>
            </a:r>
          </a:p>
          <a:p>
            <a:pPr algn="l"/>
            <a:endParaRPr lang="en-US" sz="1400" b="1" i="0" dirty="0">
              <a:solidFill>
                <a:srgbClr val="000000"/>
              </a:solidFill>
              <a:effectLst/>
              <a:latin typeface="Helvetica Neue"/>
            </a:endParaRPr>
          </a:p>
          <a:p>
            <a:pPr algn="just"/>
            <a:r>
              <a:rPr lang="en-US" sz="1400" b="0" i="0" dirty="0">
                <a:solidFill>
                  <a:srgbClr val="000000"/>
                </a:solidFill>
                <a:effectLst/>
                <a:latin typeface="Helvetica Neue"/>
              </a:rPr>
              <a:t>Before model building, you first need to perform the test-train split and scale the features.</a:t>
            </a:r>
          </a:p>
          <a:p>
            <a:pPr algn="just"/>
            <a:endParaRPr lang="en-US" sz="1400" dirty="0">
              <a:solidFill>
                <a:srgbClr val="000000"/>
              </a:solidFill>
              <a:latin typeface="Helvetica Neue"/>
            </a:endParaRPr>
          </a:p>
          <a:p>
            <a:pPr algn="l"/>
            <a:r>
              <a:rPr lang="en-US" sz="1400" b="1" i="0" dirty="0">
                <a:solidFill>
                  <a:srgbClr val="000000"/>
                </a:solidFill>
                <a:effectLst/>
                <a:latin typeface="Helvetica Neue"/>
              </a:rPr>
              <a:t>Rescaling the Features</a:t>
            </a:r>
          </a:p>
          <a:p>
            <a:pPr algn="l"/>
            <a:endParaRPr lang="en-US" sz="1400" b="1" i="0" dirty="0">
              <a:solidFill>
                <a:srgbClr val="000000"/>
              </a:solidFill>
              <a:effectLst/>
              <a:latin typeface="Helvetica Neue"/>
            </a:endParaRPr>
          </a:p>
          <a:p>
            <a:pPr algn="just"/>
            <a:r>
              <a:rPr lang="en-US" sz="1400" b="0" i="0" dirty="0">
                <a:solidFill>
                  <a:srgbClr val="000000"/>
                </a:solidFill>
                <a:effectLst/>
                <a:latin typeface="Helvetica Neue"/>
              </a:rPr>
              <a:t>It is important to have all the variables on the same scale for the model to be easily interpretable. We can use standardization or normalization so that the units of the coefficients obtained are all on the same scale.</a:t>
            </a:r>
          </a:p>
          <a:p>
            <a:pPr algn="just"/>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There are two common ways of rescaling:</a:t>
            </a:r>
          </a:p>
          <a:p>
            <a:pPr marL="285750" indent="-285750" algn="l">
              <a:buFont typeface="Arial" panose="020B0604020202020204" pitchFamily="34" charset="0"/>
              <a:buChar char="•"/>
            </a:pPr>
            <a:r>
              <a:rPr lang="en-US" sz="1400" b="0" i="0" dirty="0">
                <a:solidFill>
                  <a:srgbClr val="000000"/>
                </a:solidFill>
                <a:effectLst/>
                <a:latin typeface="Helvetica Neue"/>
              </a:rPr>
              <a:t>Min-Max scaling (Normalization):Between 0 and 1</a:t>
            </a:r>
          </a:p>
          <a:p>
            <a:pPr marL="285750" indent="-285750" algn="l">
              <a:buFont typeface="Arial" panose="020B0604020202020204" pitchFamily="34" charset="0"/>
              <a:buChar char="•"/>
            </a:pPr>
            <a:r>
              <a:rPr lang="en-US" sz="1400" b="0" i="0" dirty="0">
                <a:solidFill>
                  <a:srgbClr val="000000"/>
                </a:solidFill>
                <a:effectLst/>
                <a:latin typeface="Helvetica Neue"/>
              </a:rPr>
              <a:t>Standardization :mean-0, sigma-1</a:t>
            </a:r>
          </a:p>
          <a:p>
            <a:pPr algn="l"/>
            <a:endParaRPr lang="en-US" sz="1400" dirty="0">
              <a:solidFill>
                <a:srgbClr val="000000"/>
              </a:solidFill>
              <a:latin typeface="Helvetica Neue"/>
            </a:endParaRPr>
          </a:p>
          <a:p>
            <a:pPr algn="l"/>
            <a:r>
              <a:rPr lang="en-US" sz="1400" b="1" i="0" dirty="0">
                <a:solidFill>
                  <a:srgbClr val="000000"/>
                </a:solidFill>
                <a:effectLst/>
                <a:latin typeface="Helvetica Neue"/>
              </a:rPr>
              <a:t>Building a linear model</a:t>
            </a:r>
          </a:p>
          <a:p>
            <a:pPr algn="just"/>
            <a:r>
              <a:rPr lang="en-US" sz="1400" b="0" i="0" dirty="0">
                <a:solidFill>
                  <a:srgbClr val="000000"/>
                </a:solidFill>
                <a:effectLst/>
                <a:latin typeface="Helvetica Neue"/>
              </a:rPr>
              <a:t>We will be using the Linear Regression function from </a:t>
            </a:r>
            <a:r>
              <a:rPr lang="en-US" sz="1400" b="0" i="0" dirty="0" err="1">
                <a:solidFill>
                  <a:srgbClr val="000000"/>
                </a:solidFill>
                <a:effectLst/>
                <a:latin typeface="Helvetica Neue"/>
              </a:rPr>
              <a:t>SciKit</a:t>
            </a:r>
            <a:r>
              <a:rPr lang="en-US" sz="1400" b="0" i="0" dirty="0">
                <a:solidFill>
                  <a:srgbClr val="000000"/>
                </a:solidFill>
                <a:effectLst/>
                <a:latin typeface="Helvetica Neue"/>
              </a:rPr>
              <a:t> Learn for its compatibility with RFE (which is a utility from </a:t>
            </a:r>
            <a:r>
              <a:rPr lang="en-US" sz="1400" b="0" i="0" dirty="0" err="1">
                <a:solidFill>
                  <a:srgbClr val="000000"/>
                </a:solidFill>
                <a:effectLst/>
                <a:latin typeface="Helvetica Neue"/>
              </a:rPr>
              <a:t>sklearn</a:t>
            </a:r>
            <a:r>
              <a:rPr lang="en-US" sz="1400" b="0" i="0" dirty="0">
                <a:solidFill>
                  <a:srgbClr val="000000"/>
                </a:solidFill>
                <a:effectLst/>
                <a:latin typeface="Helvetica Neue"/>
              </a:rPr>
              <a:t>)</a:t>
            </a:r>
          </a:p>
          <a:p>
            <a:pPr algn="just"/>
            <a:endParaRPr lang="en-US" sz="1400" b="0" i="0" dirty="0">
              <a:solidFill>
                <a:srgbClr val="000000"/>
              </a:solidFill>
              <a:effectLst/>
              <a:latin typeface="Helvetica Neue"/>
            </a:endParaRPr>
          </a:p>
          <a:p>
            <a:pPr algn="just"/>
            <a:r>
              <a:rPr lang="en-US" sz="1400" b="0" i="0" dirty="0">
                <a:solidFill>
                  <a:srgbClr val="000000"/>
                </a:solidFill>
                <a:effectLst/>
                <a:latin typeface="Helvetica Neue"/>
              </a:rPr>
              <a:t>RFE (</a:t>
            </a:r>
            <a:r>
              <a:rPr lang="en-US" sz="1400" b="1" i="0" dirty="0">
                <a:solidFill>
                  <a:srgbClr val="000000"/>
                </a:solidFill>
                <a:effectLst/>
                <a:latin typeface="Helvetica Neue"/>
              </a:rPr>
              <a:t>Recursive Feature Elimination)</a:t>
            </a:r>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just"/>
            <a:r>
              <a:rPr lang="en-US" sz="1400" i="0" dirty="0">
                <a:solidFill>
                  <a:srgbClr val="000000"/>
                </a:solidFill>
                <a:effectLst/>
                <a:latin typeface="Helvetica Neue"/>
              </a:rPr>
              <a:t>Checking VIF </a:t>
            </a:r>
            <a:r>
              <a:rPr lang="en-US" sz="1400" b="1" i="0" dirty="0">
                <a:solidFill>
                  <a:srgbClr val="000000"/>
                </a:solidFill>
                <a:effectLst/>
                <a:latin typeface="Helvetica Neue"/>
              </a:rPr>
              <a:t>(Variance Inflation Factor </a:t>
            </a:r>
            <a:r>
              <a:rPr lang="en-US" sz="1400" b="0" i="0" dirty="0">
                <a:solidFill>
                  <a:srgbClr val="000000"/>
                </a:solidFill>
                <a:effectLst/>
                <a:latin typeface="Helvetica Neue"/>
              </a:rPr>
              <a:t>): gives a basic quantitative idea about how much the feature variables are correlated with each other. It is an extremely important parameter to test our linear model. The formula for calculating VIF is:</a:t>
            </a:r>
          </a:p>
          <a:p>
            <a:pPr algn="just"/>
            <a:r>
              <a:rPr lang="en-US" sz="1400" b="0" i="0" dirty="0" err="1">
                <a:solidFill>
                  <a:srgbClr val="000000"/>
                </a:solidFill>
                <a:effectLst/>
                <a:latin typeface="Helvetica Neue"/>
              </a:rPr>
              <a:t>VIFi</a:t>
            </a:r>
            <a:r>
              <a:rPr lang="en-US" sz="1400" b="0" i="0" dirty="0">
                <a:solidFill>
                  <a:srgbClr val="000000"/>
                </a:solidFill>
                <a:effectLst/>
                <a:latin typeface="Helvetica Neue"/>
              </a:rPr>
              <a:t> = 1/(1-R^2)</a:t>
            </a:r>
          </a:p>
          <a:p>
            <a:pPr algn="just"/>
            <a:endParaRPr lang="en-US" sz="1400" b="1" i="0" dirty="0">
              <a:solidFill>
                <a:srgbClr val="000000"/>
              </a:solidFill>
              <a:effectLst/>
              <a:latin typeface="Helvetica Neue"/>
            </a:endParaRPr>
          </a:p>
          <a:p>
            <a:pPr marL="285750" indent="-285750" algn="just">
              <a:buFont typeface="Wingdings" panose="05000000000000000000" pitchFamily="2" charset="2"/>
              <a:buChar char="Ø"/>
            </a:pPr>
            <a:r>
              <a:rPr lang="en-US" sz="1400" i="0" dirty="0">
                <a:solidFill>
                  <a:srgbClr val="000000"/>
                </a:solidFill>
                <a:effectLst/>
                <a:latin typeface="Helvetica Neue"/>
              </a:rPr>
              <a:t>January is insignificant in presence of other variables due to high p-value and low VIF; can be dropped</a:t>
            </a:r>
          </a:p>
          <a:p>
            <a:pPr marL="285750" indent="-285750" algn="just">
              <a:buFont typeface="Wingdings" panose="05000000000000000000" pitchFamily="2" charset="2"/>
              <a:buChar char="Ø"/>
            </a:pPr>
            <a:r>
              <a:rPr lang="en-US" sz="1400" i="0" dirty="0">
                <a:solidFill>
                  <a:srgbClr val="000000"/>
                </a:solidFill>
                <a:effectLst/>
                <a:latin typeface="Helvetica Neue"/>
              </a:rPr>
              <a:t>'humidity' variable can be dropped as its insignificant by looking at very high VIF</a:t>
            </a:r>
          </a:p>
          <a:p>
            <a:pPr marL="285750" indent="-285750" algn="just">
              <a:buFont typeface="Wingdings" panose="05000000000000000000" pitchFamily="2" charset="2"/>
              <a:buChar char="Ø"/>
            </a:pPr>
            <a:r>
              <a:rPr lang="en-US" sz="1400" i="0" dirty="0">
                <a:solidFill>
                  <a:srgbClr val="000000"/>
                </a:solidFill>
                <a:effectLst/>
                <a:latin typeface="Helvetica Neue"/>
              </a:rPr>
              <a:t>Holiday variable seems to be insignificant, by looking at p value and low VIF. We can drop it</a:t>
            </a:r>
          </a:p>
          <a:p>
            <a:pPr marL="285750" indent="-285750" algn="just">
              <a:buFont typeface="Wingdings" panose="05000000000000000000" pitchFamily="2" charset="2"/>
              <a:buChar char="Ø"/>
            </a:pPr>
            <a:r>
              <a:rPr lang="en-US" sz="1400" i="0" dirty="0">
                <a:solidFill>
                  <a:srgbClr val="000000"/>
                </a:solidFill>
                <a:effectLst/>
                <a:latin typeface="Helvetica Neue"/>
              </a:rPr>
              <a:t>Windspeed seems to be insignificant, by looking at high VIF and negative correlation with count. Let's drop it</a:t>
            </a:r>
          </a:p>
          <a:p>
            <a:pPr marL="285750" indent="-285750" algn="just">
              <a:buFont typeface="Wingdings" panose="05000000000000000000" pitchFamily="2" charset="2"/>
              <a:buChar char="Ø"/>
            </a:pPr>
            <a:r>
              <a:rPr lang="en-US" sz="1400" i="0" dirty="0">
                <a:solidFill>
                  <a:srgbClr val="000000"/>
                </a:solidFill>
                <a:effectLst/>
                <a:latin typeface="Helvetica Neue"/>
              </a:rPr>
              <a:t>July column can be dropped due to its p value and low VIF</a:t>
            </a:r>
          </a:p>
          <a:p>
            <a:pPr algn="just"/>
            <a:r>
              <a:rPr lang="en-US" sz="1400" b="0" i="0" dirty="0">
                <a:solidFill>
                  <a:srgbClr val="000000"/>
                </a:solidFill>
                <a:effectLst/>
                <a:latin typeface="Helvetica Neue"/>
              </a:rPr>
              <a:t>Rebuild the model without January, Humidity, Holiday, Windspeed, temp &amp; July Data</a:t>
            </a:r>
          </a:p>
          <a:p>
            <a:pPr algn="just"/>
            <a:r>
              <a:rPr lang="en-US" sz="1400" b="1" i="0" dirty="0">
                <a:solidFill>
                  <a:srgbClr val="000000"/>
                </a:solidFill>
                <a:effectLst/>
                <a:latin typeface="Helvetica Neue"/>
              </a:rPr>
              <a:t>So, our model is lm5 which is obtained by removing January, windspeed, holiday, July and humidity variables from the RFE support columns**</a:t>
            </a:r>
          </a:p>
          <a:p>
            <a:pPr algn="just"/>
            <a:endParaRPr lang="en-US" sz="1400" b="0" i="0" dirty="0">
              <a:solidFill>
                <a:srgbClr val="000000"/>
              </a:solidFill>
              <a:effectLst/>
              <a:latin typeface="Helvetica Neue"/>
            </a:endParaRPr>
          </a:p>
        </p:txBody>
      </p:sp>
    </p:spTree>
    <p:extLst>
      <p:ext uri="{BB962C8B-B14F-4D97-AF65-F5344CB8AC3E}">
        <p14:creationId xmlns:p14="http://schemas.microsoft.com/office/powerpoint/2010/main" val="92914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EF8AEA-C7C1-4FCE-AC7B-08CE34D20AE2}"/>
              </a:ext>
            </a:extLst>
          </p:cNvPr>
          <p:cNvSpPr txBox="1"/>
          <p:nvPr/>
        </p:nvSpPr>
        <p:spPr>
          <a:xfrm>
            <a:off x="76200" y="93345"/>
            <a:ext cx="11582400" cy="2246769"/>
          </a:xfrm>
          <a:prstGeom prst="rect">
            <a:avLst/>
          </a:prstGeom>
          <a:noFill/>
        </p:spPr>
        <p:txBody>
          <a:bodyPr wrap="square">
            <a:spAutoFit/>
          </a:bodyPr>
          <a:lstStyle/>
          <a:p>
            <a:pPr algn="just"/>
            <a:r>
              <a:rPr lang="en-US" sz="1400" b="0" i="0" dirty="0">
                <a:solidFill>
                  <a:srgbClr val="000000"/>
                </a:solidFill>
                <a:effectLst/>
                <a:latin typeface="Helvetica Neue"/>
              </a:rPr>
              <a:t>The p values represent the significance of the variables and VIF which represent how variables are correlated to each other. Based on these two parameters we decided which variable to drop.</a:t>
            </a:r>
          </a:p>
          <a:p>
            <a:pPr algn="just"/>
            <a:r>
              <a:rPr lang="en-US" sz="1400" b="0" i="0" dirty="0">
                <a:solidFill>
                  <a:srgbClr val="000000"/>
                </a:solidFill>
                <a:effectLst/>
                <a:latin typeface="Helvetica Neue"/>
              </a:rPr>
              <a:t>The VIFs and p-values both are within an acceptable range. So we go ahead and make our predictions using this model only.</a:t>
            </a:r>
          </a:p>
          <a:p>
            <a:pPr marL="285750" indent="-285750" algn="just">
              <a:buFont typeface="Arial" panose="020B0604020202020204" pitchFamily="34" charset="0"/>
              <a:buChar char="•"/>
            </a:pPr>
            <a:r>
              <a:rPr lang="en-US" sz="1400" b="0" i="0" dirty="0">
                <a:solidFill>
                  <a:srgbClr val="000000"/>
                </a:solidFill>
                <a:effectLst/>
                <a:latin typeface="Helvetica Neue"/>
              </a:rPr>
              <a:t>The p-value for each term tests the null hypothesis that the coefficient is equal to zero (no effect). A low p-value (&lt; 0.05) indicates that you can reject the null hypothesis.</a:t>
            </a:r>
          </a:p>
          <a:p>
            <a:pPr marL="285750" indent="-285750" algn="just">
              <a:buFont typeface="Arial" panose="020B0604020202020204" pitchFamily="34" charset="0"/>
              <a:buChar char="•"/>
            </a:pPr>
            <a:r>
              <a:rPr lang="en-US" sz="1400" b="0" i="0" dirty="0">
                <a:solidFill>
                  <a:srgbClr val="000000"/>
                </a:solidFill>
                <a:effectLst/>
                <a:latin typeface="Helvetica Neue"/>
              </a:rPr>
              <a:t>A rule of thumb commonly used in practice is if a VIF is &gt; 10, you have high multicollinearity. In our case, with values less than 5, we are in good shape, and can proceed with our regression</a:t>
            </a:r>
          </a:p>
          <a:p>
            <a:pPr marL="285750" indent="-285750" algn="just">
              <a:buFont typeface="Arial" panose="020B0604020202020204" pitchFamily="34" charset="0"/>
              <a:buChar char="•"/>
            </a:pPr>
            <a:r>
              <a:rPr lang="en-US" sz="1400" b="0" i="0" dirty="0">
                <a:solidFill>
                  <a:srgbClr val="000000"/>
                </a:solidFill>
                <a:effectLst/>
                <a:latin typeface="Helvetica Neue"/>
              </a:rPr>
              <a:t>R-squared measures the strength of the relationship between your model and the dependent variable on a convenient 0 – 100% scale. And we have the R-square value of 0.826 or 82.6%</a:t>
            </a:r>
          </a:p>
          <a:p>
            <a:pPr marL="285750" indent="-285750" algn="just">
              <a:buFont typeface="Arial" panose="020B0604020202020204" pitchFamily="34" charset="0"/>
              <a:buChar char="•"/>
            </a:pPr>
            <a:r>
              <a:rPr lang="en-US" sz="1400" b="0" i="0" dirty="0">
                <a:solidFill>
                  <a:srgbClr val="000000"/>
                </a:solidFill>
                <a:effectLst/>
                <a:latin typeface="Helvetica Neue"/>
              </a:rPr>
              <a:t>The adjusted R-squared adjusts for the number of terms in the model. And we got it around 0.82 or 82%</a:t>
            </a:r>
          </a:p>
        </p:txBody>
      </p:sp>
      <p:sp>
        <p:nvSpPr>
          <p:cNvPr id="6" name="TextBox 5">
            <a:extLst>
              <a:ext uri="{FF2B5EF4-FFF2-40B4-BE49-F238E27FC236}">
                <a16:creationId xmlns:a16="http://schemas.microsoft.com/office/drawing/2014/main" id="{AFCF1478-64A0-4752-BC40-23E301B17DC2}"/>
              </a:ext>
            </a:extLst>
          </p:cNvPr>
          <p:cNvSpPr txBox="1"/>
          <p:nvPr/>
        </p:nvSpPr>
        <p:spPr>
          <a:xfrm>
            <a:off x="228600" y="2539484"/>
            <a:ext cx="6096000" cy="369332"/>
          </a:xfrm>
          <a:prstGeom prst="rect">
            <a:avLst/>
          </a:prstGeom>
          <a:noFill/>
        </p:spPr>
        <p:txBody>
          <a:bodyPr wrap="square">
            <a:spAutoFit/>
          </a:bodyPr>
          <a:lstStyle/>
          <a:p>
            <a:pPr algn="l"/>
            <a:r>
              <a:rPr lang="en-US" b="1" i="0" dirty="0">
                <a:solidFill>
                  <a:srgbClr val="000000"/>
                </a:solidFill>
                <a:effectLst/>
                <a:latin typeface="Helvetica Neue"/>
              </a:rPr>
              <a:t>Step 6: Residual Analysis of the train data</a:t>
            </a:r>
          </a:p>
        </p:txBody>
      </p:sp>
      <p:pic>
        <p:nvPicPr>
          <p:cNvPr id="8" name="Picture 7">
            <a:extLst>
              <a:ext uri="{FF2B5EF4-FFF2-40B4-BE49-F238E27FC236}">
                <a16:creationId xmlns:a16="http://schemas.microsoft.com/office/drawing/2014/main" id="{678D209A-22B5-4882-ACF2-29C537315777}"/>
              </a:ext>
            </a:extLst>
          </p:cNvPr>
          <p:cNvPicPr>
            <a:picLocks noChangeAspect="1"/>
          </p:cNvPicPr>
          <p:nvPr/>
        </p:nvPicPr>
        <p:blipFill>
          <a:blip r:embed="rId2"/>
          <a:stretch>
            <a:fillRect/>
          </a:stretch>
        </p:blipFill>
        <p:spPr>
          <a:xfrm>
            <a:off x="1323975" y="3108186"/>
            <a:ext cx="6410325" cy="3478108"/>
          </a:xfrm>
          <a:prstGeom prst="rect">
            <a:avLst/>
          </a:prstGeom>
        </p:spPr>
      </p:pic>
    </p:spTree>
    <p:extLst>
      <p:ext uri="{BB962C8B-B14F-4D97-AF65-F5344CB8AC3E}">
        <p14:creationId xmlns:p14="http://schemas.microsoft.com/office/powerpoint/2010/main" val="2593498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1398</Words>
  <Application>Microsoft Office PowerPoint</Application>
  <PresentationFormat>Widescreen</PresentationFormat>
  <Paragraphs>111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Calibri</vt:lpstr>
      <vt:lpstr>Calibri Light</vt:lpstr>
      <vt:lpstr>Helvetica Neue</vt:lpstr>
      <vt:lpstr>Inter</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Ethirajan, Srinivasa Ragavan (Cognizant)</dc:creator>
  <cp:lastModifiedBy>Ethirajan, Srinivasa Ragavan (Cognizant)</cp:lastModifiedBy>
  <cp:revision>9</cp:revision>
  <dcterms:created xsi:type="dcterms:W3CDTF">2021-10-31T09:41:06Z</dcterms:created>
  <dcterms:modified xsi:type="dcterms:W3CDTF">2021-10-31T11:36:17Z</dcterms:modified>
</cp:coreProperties>
</file>