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56" r:id="rId2"/>
    <p:sldId id="1041" r:id="rId3"/>
    <p:sldId id="1069" r:id="rId4"/>
    <p:sldId id="1039" r:id="rId5"/>
    <p:sldId id="1070" r:id="rId6"/>
    <p:sldId id="1071" r:id="rId7"/>
    <p:sldId id="1066" r:id="rId8"/>
    <p:sldId id="1063" r:id="rId9"/>
    <p:sldId id="1051" r:id="rId10"/>
    <p:sldId id="1068" r:id="rId11"/>
    <p:sldId id="1059" r:id="rId12"/>
    <p:sldId id="1061" r:id="rId13"/>
    <p:sldId id="1048" r:id="rId14"/>
    <p:sldId id="1043" r:id="rId15"/>
    <p:sldId id="1046" r:id="rId16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lr>
        <a:schemeClr val="tx2"/>
      </a:buClr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tx2"/>
      </a:buClr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tx2"/>
      </a:buClr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tx2"/>
      </a:buClr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tx2"/>
      </a:buClr>
      <a:buFont typeface="Wingdings" pitchFamily="2" charset="2"/>
      <a:buChar char="§"/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CCFFFF"/>
    <a:srgbClr val="FF3300"/>
    <a:srgbClr val="961C1F"/>
    <a:srgbClr val="960000"/>
    <a:srgbClr val="B00000"/>
    <a:srgbClr val="FFFFCC"/>
    <a:srgbClr val="FFFF99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E9440-F85D-8849-9262-F340299B2FC3}" v="1702" dt="2025-09-26T04:25:46.4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55" autoAdjust="0"/>
    <p:restoredTop sz="95080" autoAdjust="0"/>
  </p:normalViewPr>
  <p:slideViewPr>
    <p:cSldViewPr>
      <p:cViewPr varScale="1">
        <p:scale>
          <a:sx n="114" d="100"/>
          <a:sy n="114" d="100"/>
        </p:scale>
        <p:origin x="2104" y="16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44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1552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2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552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fld id="{0BCB0E57-6791-457E-905F-80BD5865161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394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zh-CN" alt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/>
            </a:lvl1pPr>
          </a:lstStyle>
          <a:p>
            <a:fld id="{56737F01-BE5A-4CE6-AE4F-725A91F756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3229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E6E33D74-812E-47B4-A533-6381902583AD}" type="slidenum">
              <a:rPr lang="zh-CN" altLang="en-US" sz="1200" u="none"/>
              <a:pPr/>
              <a:t>1</a:t>
            </a:fld>
            <a:endParaRPr lang="en-US" altLang="zh-CN" sz="1200" u="none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384BC-11CC-1113-ECB2-0612E9A63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BB8B8A-57A4-3B2E-2594-1214CBE38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ABB6B-02E9-6AF8-8FCF-F852CB754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E38BD-3B76-3255-5853-213CFA020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690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9F34-2A83-7F45-C943-B1133FC23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6126E8-97A6-E425-ABF1-3DF03D96B1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048A6-F809-BCED-E11D-FD71B5DE2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6B396-72C0-2FDB-B72E-56BF7D154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689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73328-0B33-5956-9485-2FAD5EBD6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602B4-7236-6C59-7FEE-9CF43992F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F6C5F-62D9-B0C6-92ED-27C539628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59B58-E856-2EC9-1FC1-7BCCEF6C57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812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GPUs are becoming essential in real-time systems because they can process huge amounts of data in parallel. In real-time applications, every millisecond counts, so using GPUs helps meet strict timing requirements.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“In autonomous cars, GPUs are the backbone of image recognition — detecting road signs, pedestrians, and other vehicles. They also support path planning, allowing the vehicle to decide how to steer or brake safely in real-time.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drones, GPUs enable fast object detection. This is crucial for collision avoidance and for tracking moving targets,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the real challenge is balancing GPU resource allocation with strict timing guarantees.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eaLnBrk="1" hangingPunct="1"/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19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4930B-1C76-AB9E-47D8-C2F79EAC6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292ED-C1D0-7B94-8DF8-D680FDB30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02833B-EFAB-1A22-4524-77E4EE023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eaLnBrk="1" hangingPunct="1"/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B68CF-8FBD-74A1-0A1B-FF5986EC9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712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470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3416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9D1A-1A30-CC13-E513-5412A5C7C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16093B-8167-277E-8718-CBF7F8ABEF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932C9-5587-7E65-32C3-95B8B1808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controlled variable</a:t>
            </a:r>
            <a:r>
              <a:rPr lang="en-US" dirty="0"/>
              <a:t>, which is the system outcome we want to regulate,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 </a:t>
            </a:r>
            <a:r>
              <a:rPr lang="en-US" b="1" dirty="0"/>
              <a:t>manipulated variable</a:t>
            </a:r>
            <a:r>
              <a:rPr lang="en-US" dirty="0"/>
              <a:t>, which is the input we can adjust to influence that outcome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BD15B-A34B-91A1-F3D6-06690F410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193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E50B1-6B7A-EA5A-D640-C134D55E6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CE1398-0373-EA3F-8AA1-D4F21BC3F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8EEC69-331F-8A0A-872B-1580FDD1D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60507-9942-D83F-88EC-77A92192B4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922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171A6-B11A-C62B-0FCA-08E35064A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4A2454-1A91-6790-D63C-9DB88546E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1C06F9-4595-08A4-202A-11FA2B439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4388-B002-9144-42E1-47B428948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3540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D471F-46BC-FFF8-8118-3E19B5B99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B4EE2-D62A-9F41-E3F6-68402F334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B5A869-E3A0-368C-2B48-25C18BB57A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FF304-50CA-6F02-2313-AB76CF90A9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737F01-BE5A-4CE6-AE4F-725A91F75609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14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673225" y="1616075"/>
            <a:ext cx="6556375" cy="1143000"/>
          </a:xfrm>
        </p:spPr>
        <p:txBody>
          <a:bodyPr lIns="91176" rIns="91176" anchor="b"/>
          <a:lstStyle>
            <a:lvl1pPr>
              <a:defRPr sz="3600">
                <a:solidFill>
                  <a:srgbClr val="961C1F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673225" y="3278188"/>
            <a:ext cx="6400800" cy="1770062"/>
          </a:xfrm>
        </p:spPr>
        <p:txBody>
          <a:bodyPr/>
          <a:lstStyle>
            <a:lvl1pPr marL="0" indent="0" algn="ctr" defTabSz="1019175">
              <a:buFont typeface="Wingdings" pitchFamily="2" charset="2"/>
              <a:buNone/>
              <a:defRPr sz="1600"/>
            </a:lvl1pPr>
          </a:lstStyle>
          <a:p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711200" y="6230938"/>
            <a:ext cx="1930400" cy="5127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176" tIns="45588" rIns="91176" bIns="45588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buClrTx/>
              <a:buFontTx/>
              <a:buNone/>
              <a:defRPr sz="1300"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30938"/>
            <a:ext cx="2844800" cy="5127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176" tIns="45588" rIns="91176" bIns="45588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buClrTx/>
              <a:buFontTx/>
              <a:buNone/>
              <a:defRPr sz="1400">
                <a:solidFill>
                  <a:srgbClr val="5E574E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604000" y="6245225"/>
            <a:ext cx="1828800" cy="5111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176" tIns="45588" rIns="91176" bIns="45588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buClrTx/>
              <a:buFontTx/>
              <a:buNone/>
              <a:defRPr sz="1400">
                <a:solidFill>
                  <a:srgbClr val="5E574E"/>
                </a:solidFill>
                <a:ea typeface="宋体" pitchFamily="2" charset="-122"/>
              </a:defRPr>
            </a:lvl1pPr>
          </a:lstStyle>
          <a:p>
            <a:fld id="{6A6AA90D-6764-444D-822E-FE8965E89B5E}" type="slidenum">
              <a:rPr lang="zh-CN" altLang="en-US"/>
              <a:pPr/>
              <a:t>‹#›</a:t>
            </a:fld>
            <a:endParaRPr lang="en-US" altLang="zh-CN"/>
          </a:p>
        </p:txBody>
      </p:sp>
      <p:pic>
        <p:nvPicPr>
          <p:cNvPr id="7" name="Picture 6" descr="os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13882"/>
            <a:ext cx="838199" cy="84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encrypted-tbn2.gstatic.com/images?q=tbn:ANd9GcQYEhl4QHx5XkxFLtkIuoSE3C5tqzvh0MilJ18uc8kv8E5gTTsn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40" y="6013882"/>
            <a:ext cx="1121160" cy="84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ttps://encrypted-tbn0.gstatic.com/images?q=tbn:ANd9GcQ5gPB1lQtve6BJM5vuSLhzXdS7UBhrx952m5jDvoxyL5WGfmx4EA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8" y="6013882"/>
            <a:ext cx="1096924" cy="84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osu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013882"/>
            <a:ext cx="838199" cy="84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 bwMode="auto">
          <a:xfrm>
            <a:off x="1935122" y="6013882"/>
            <a:ext cx="5249518" cy="844118"/>
          </a:xfrm>
          <a:prstGeom prst="rect">
            <a:avLst/>
          </a:prstGeom>
          <a:solidFill>
            <a:srgbClr val="960000"/>
          </a:solidFill>
          <a:ln w="6350" cap="flat" cmpd="sng" algn="ctr">
            <a:noFill/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sng" strike="noStrike" cap="none" normalizeH="0" baseline="0">
              <a:ln>
                <a:noFill/>
              </a:ln>
              <a:solidFill>
                <a:srgbClr val="961C1F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962855" y="6205108"/>
            <a:ext cx="519405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chemeClr val="bg1"/>
                </a:solidFill>
                <a:latin typeface="Bernard MT Condensed" pitchFamily="18" charset="0"/>
                <a:cs typeface="Aharoni" pitchFamily="2" charset="-79"/>
              </a:rPr>
              <a:t>Power-Aware</a:t>
            </a:r>
            <a:r>
              <a:rPr lang="en-US" altLang="zh-CN" baseline="0" dirty="0">
                <a:solidFill>
                  <a:schemeClr val="bg1"/>
                </a:solidFill>
                <a:latin typeface="Bernard MT Condensed" pitchFamily="18" charset="0"/>
                <a:cs typeface="Aharoni" pitchFamily="2" charset="-79"/>
              </a:rPr>
              <a:t> Computer Systems (PACS) Lab</a:t>
            </a:r>
            <a:endParaRPr lang="en-US" dirty="0">
              <a:solidFill>
                <a:schemeClr val="bg1"/>
              </a:solidFill>
              <a:latin typeface="Bernard MT Condensed" pitchFamily="18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9430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75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30988" y="554038"/>
            <a:ext cx="1952625" cy="546417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9938" y="554038"/>
            <a:ext cx="5708650" cy="546417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86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69938" y="554038"/>
            <a:ext cx="7727950" cy="687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3795713" cy="228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86313" y="1295400"/>
            <a:ext cx="3797300" cy="228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3732213"/>
            <a:ext cx="3795713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6313" y="3732213"/>
            <a:ext cx="37973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505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38" y="554038"/>
            <a:ext cx="7727950" cy="687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3795713" cy="228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838200" y="3732213"/>
            <a:ext cx="3795713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>
          <a:xfrm>
            <a:off x="4786313" y="1295400"/>
            <a:ext cx="3797300" cy="4722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7614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38" y="554038"/>
            <a:ext cx="7727950" cy="687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295400"/>
            <a:ext cx="7745413" cy="228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3732213"/>
            <a:ext cx="7745413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9777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938" y="554038"/>
            <a:ext cx="7727950" cy="687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295400"/>
            <a:ext cx="3795713" cy="228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86313" y="1295400"/>
            <a:ext cx="3797300" cy="2284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838200" y="3732213"/>
            <a:ext cx="7745413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099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61C1F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961C1F"/>
              </a:buClr>
              <a:defRPr/>
            </a:lvl1pPr>
            <a:lvl2pPr>
              <a:buClr>
                <a:srgbClr val="961C1F"/>
              </a:buClr>
              <a:defRPr/>
            </a:lvl2pPr>
            <a:lvl3pPr>
              <a:buClr>
                <a:srgbClr val="961C1F"/>
              </a:buClr>
              <a:defRPr/>
            </a:lvl3pPr>
            <a:lvl4pPr>
              <a:buClr>
                <a:srgbClr val="961C1F"/>
              </a:buClr>
              <a:defRPr/>
            </a:lvl4pPr>
            <a:lvl5pPr>
              <a:buClr>
                <a:srgbClr val="961C1F"/>
              </a:buClr>
              <a:defRPr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871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36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95400"/>
            <a:ext cx="3795713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6313" y="1295400"/>
            <a:ext cx="3797300" cy="4722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57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18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37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306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2337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759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9938" y="554038"/>
            <a:ext cx="7727950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588" rIns="0" bIns="45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95400"/>
            <a:ext cx="7745413" cy="472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176" tIns="45588" rIns="91176" bIns="455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>
            <a:off x="762000" y="1143000"/>
            <a:ext cx="7751763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zh-CN" altLang="en-US" sz="3400" u="sng">
              <a:latin typeface="Arial" charset="0"/>
              <a:cs typeface="+mn-cs"/>
            </a:endParaRPr>
          </a:p>
        </p:txBody>
      </p:sp>
      <p:sp>
        <p:nvSpPr>
          <p:cNvPr id="8201" name="Line 9"/>
          <p:cNvSpPr>
            <a:spLocks noChangeShapeType="1"/>
          </p:cNvSpPr>
          <p:nvPr/>
        </p:nvSpPr>
        <p:spPr bwMode="auto">
          <a:xfrm>
            <a:off x="838200" y="6400800"/>
            <a:ext cx="7086600" cy="0"/>
          </a:xfrm>
          <a:prstGeom prst="line">
            <a:avLst/>
          </a:prstGeom>
          <a:noFill/>
          <a:ln w="28575">
            <a:solidFill>
              <a:srgbClr val="AC0E4B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  <a:defRPr/>
            </a:pPr>
            <a:endParaRPr lang="zh-CN" altLang="en-US" sz="3400" u="sng">
              <a:latin typeface="Arial" charset="0"/>
              <a:cs typeface="+mn-cs"/>
            </a:endParaRP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572000" y="6400800"/>
            <a:ext cx="457200" cy="292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4B7F2A1-AB35-47F7-9FAA-CC13ECC8A82D}" type="slidenum">
              <a:rPr lang="en-US" altLang="zh-CN" sz="1300" b="1" u="none">
                <a:ea typeface="宋体" pitchFamily="2" charset="-122"/>
              </a:rPr>
              <a:pPr>
                <a:spcBef>
                  <a:spcPct val="50000"/>
                </a:spcBef>
                <a:buClrTx/>
                <a:buFontTx/>
                <a:buNone/>
              </a:pPr>
              <a:t>‹#›</a:t>
            </a:fld>
            <a:endParaRPr lang="en-US" altLang="zh-CN" sz="1300" b="1" u="none">
              <a:ea typeface="宋体" pitchFamily="2" charset="-122"/>
            </a:endParaRPr>
          </a:p>
        </p:txBody>
      </p:sp>
      <p:pic>
        <p:nvPicPr>
          <p:cNvPr id="1032" name="Picture 8" descr="osu.png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13450"/>
            <a:ext cx="838200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 userDrawn="1"/>
        </p:nvSpPr>
        <p:spPr>
          <a:xfrm>
            <a:off x="381000" y="6169967"/>
            <a:ext cx="1582484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>
                <a:solidFill>
                  <a:srgbClr val="961C1F"/>
                </a:solidFill>
                <a:latin typeface="Aharoni" pitchFamily="2" charset="-79"/>
                <a:cs typeface="Aharoni" pitchFamily="2" charset="-79"/>
              </a:rPr>
              <a:t>PACS</a:t>
            </a:r>
            <a:r>
              <a:rPr lang="en-US" altLang="zh-CN" baseline="0" dirty="0">
                <a:solidFill>
                  <a:srgbClr val="961C1F"/>
                </a:solidFill>
                <a:latin typeface="Aharoni" pitchFamily="2" charset="-79"/>
                <a:cs typeface="Aharoni" pitchFamily="2" charset="-79"/>
              </a:rPr>
              <a:t> LAB</a:t>
            </a:r>
            <a:endParaRPr lang="en-US" dirty="0">
              <a:solidFill>
                <a:srgbClr val="961C1F"/>
              </a:solidFill>
              <a:latin typeface="Aharoni" pitchFamily="2" charset="-79"/>
              <a:cs typeface="Aharoni" pitchFamily="2" charset="-79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65" r:id="rId12"/>
    <p:sldLayoutId id="2147483666" r:id="rId13"/>
    <p:sldLayoutId id="2147483667" r:id="rId14"/>
    <p:sldLayoutId id="2147483668" r:id="rId15"/>
  </p:sldLayoutIdLst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600" b="1">
          <a:solidFill>
            <a:srgbClr val="961C1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rgbClr val="AB0E4B"/>
          </a:solidFill>
          <a:latin typeface="Arial" charset="0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rgbClr val="AB0E4B"/>
          </a:solidFill>
          <a:latin typeface="Arial" charset="0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rgbClr val="AB0E4B"/>
          </a:solidFill>
          <a:latin typeface="Arial" charset="0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3200" b="1">
          <a:solidFill>
            <a:srgbClr val="AB0E4B"/>
          </a:solidFill>
          <a:latin typeface="Arial" charset="0"/>
        </a:defRPr>
      </a:lvl5pPr>
      <a:lvl6pPr marL="4572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rgbClr val="AB0E4B"/>
          </a:solidFill>
          <a:latin typeface="Arial" charset="0"/>
        </a:defRPr>
      </a:lvl6pPr>
      <a:lvl7pPr marL="9144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rgbClr val="AB0E4B"/>
          </a:solidFill>
          <a:latin typeface="Arial" charset="0"/>
        </a:defRPr>
      </a:lvl7pPr>
      <a:lvl8pPr marL="13716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rgbClr val="AB0E4B"/>
          </a:solidFill>
          <a:latin typeface="Arial" charset="0"/>
        </a:defRPr>
      </a:lvl8pPr>
      <a:lvl9pPr marL="1828800"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sz="2200" b="1">
          <a:solidFill>
            <a:srgbClr val="AB0E4B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61C1F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84163" algn="l" rtl="0" eaLnBrk="0" fontAlgn="base" hangingPunct="0">
        <a:spcBef>
          <a:spcPct val="20000"/>
        </a:spcBef>
        <a:spcAft>
          <a:spcPct val="0"/>
        </a:spcAft>
        <a:buClr>
          <a:srgbClr val="961C1F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062038" indent="-228600" algn="l" rtl="0" eaLnBrk="0" fontAlgn="base" hangingPunct="0">
        <a:spcBef>
          <a:spcPct val="20000"/>
        </a:spcBef>
        <a:spcAft>
          <a:spcPct val="0"/>
        </a:spcAft>
        <a:buClr>
          <a:srgbClr val="961C1F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392238" indent="-228600" algn="l" rtl="0" eaLnBrk="0" fontAlgn="base" hangingPunct="0">
        <a:spcBef>
          <a:spcPct val="20000"/>
        </a:spcBef>
        <a:spcAft>
          <a:spcPct val="0"/>
        </a:spcAft>
        <a:buClr>
          <a:srgbClr val="961C1F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4pPr>
      <a:lvl5pPr marL="1722438" indent="-228600" algn="l" rtl="0" eaLnBrk="0" fontAlgn="base" hangingPunct="0">
        <a:spcBef>
          <a:spcPct val="20000"/>
        </a:spcBef>
        <a:spcAft>
          <a:spcPct val="0"/>
        </a:spcAft>
        <a:buClr>
          <a:srgbClr val="961C1F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7963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6pPr>
      <a:lvl7pPr marL="263683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7pPr>
      <a:lvl8pPr marL="309403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8pPr>
      <a:lvl9pPr marL="3551238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453717"/>
            <a:ext cx="7620000" cy="914400"/>
          </a:xfrm>
        </p:spPr>
        <p:txBody>
          <a:bodyPr/>
          <a:lstStyle/>
          <a:p>
            <a:pPr algn="ctr"/>
            <a:r>
              <a:rPr lang="en-US" dirty="0"/>
              <a:t>FC-GPU: Feedback Control </a:t>
            </a:r>
            <a:br>
              <a:rPr lang="en-US" dirty="0"/>
            </a:br>
            <a:r>
              <a:rPr lang="en-US" dirty="0"/>
              <a:t>GPU Scheduling for </a:t>
            </a:r>
            <a:br>
              <a:rPr lang="en-US" dirty="0"/>
            </a:br>
            <a:r>
              <a:rPr lang="en-US" dirty="0"/>
              <a:t>Real-time Embedded Systems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364" name="Text Box 10"/>
          <p:cNvSpPr txBox="1">
            <a:spLocks noChangeArrowheads="1"/>
          </p:cNvSpPr>
          <p:nvPr/>
        </p:nvSpPr>
        <p:spPr bwMode="auto">
          <a:xfrm>
            <a:off x="1687286" y="4419600"/>
            <a:ext cx="62484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Aft>
                <a:spcPts val="600"/>
              </a:spcAft>
              <a:buClrTx/>
              <a:buNone/>
            </a:pPr>
            <a:r>
              <a:rPr lang="en-US" altLang="zh-CN" sz="2000" b="1" u="none" dirty="0">
                <a:latin typeface="cmbxsl10"/>
                <a:ea typeface="宋体" pitchFamily="2" charset="-122"/>
              </a:rPr>
              <a:t>Dept. of Electrical and Computer Engineering</a:t>
            </a:r>
          </a:p>
          <a:p>
            <a:pPr algn="ctr">
              <a:spcAft>
                <a:spcPts val="600"/>
              </a:spcAft>
              <a:buClrTx/>
              <a:buNone/>
            </a:pPr>
            <a:r>
              <a:rPr lang="en-US" altLang="zh-CN" sz="2000" b="1" u="none" dirty="0">
                <a:latin typeface="cmbxsl10"/>
                <a:ea typeface="宋体" pitchFamily="2" charset="-122"/>
              </a:rPr>
              <a:t>The Ohio State University </a:t>
            </a:r>
          </a:p>
        </p:txBody>
      </p:sp>
      <p:sp>
        <p:nvSpPr>
          <p:cNvPr id="15365" name="Text Box 10"/>
          <p:cNvSpPr txBox="1">
            <a:spLocks noChangeArrowheads="1"/>
          </p:cNvSpPr>
          <p:nvPr/>
        </p:nvSpPr>
        <p:spPr bwMode="auto">
          <a:xfrm>
            <a:off x="914400" y="3502967"/>
            <a:ext cx="7315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 type="none" w="sm" len="lg"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0"/>
              </a:spcBef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400" u="sng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u="none" dirty="0">
                <a:solidFill>
                  <a:srgbClr val="0066FF"/>
                </a:solidFill>
                <a:latin typeface="cmbxsl10"/>
                <a:ea typeface="宋体" pitchFamily="2" charset="-122"/>
              </a:rPr>
              <a:t>Srinivasan Subramaniyan and Xiaorui Wang</a:t>
            </a:r>
            <a:endParaRPr lang="zh-CN" altLang="en-US" sz="2400" b="1" u="none" dirty="0">
              <a:solidFill>
                <a:srgbClr val="0066FF"/>
              </a:solidFill>
              <a:latin typeface="cmbxsl10"/>
              <a:ea typeface="宋体" pitchFamily="2" charset="-122"/>
            </a:endParaRPr>
          </a:p>
        </p:txBody>
      </p:sp>
      <p:pic>
        <p:nvPicPr>
          <p:cNvPr id="2052" name="Picture 4" descr="https://encrypted-tbn2.gstatic.com/images?q=tbn:ANd9GcQYEhl4QHx5XkxFLtkIuoSE3C5tqzvh0MilJ18uc8kv8E5gTTs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640" y="6013882"/>
            <a:ext cx="1121160" cy="84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dd ACM Badges to ACM Preprints">
            <a:extLst>
              <a:ext uri="{FF2B5EF4-FFF2-40B4-BE49-F238E27FC236}">
                <a16:creationId xmlns:a16="http://schemas.microsoft.com/office/drawing/2014/main" id="{38C75DBA-DCE5-E8BA-2D6B-BACD21D09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94593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C2A1501-1833-425D-A85A-2A4E4828B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79495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rtifact Review and Badging – Version 1.0 (not current)">
            <a:extLst>
              <a:ext uri="{FF2B5EF4-FFF2-40B4-BE49-F238E27FC236}">
                <a16:creationId xmlns:a16="http://schemas.microsoft.com/office/drawing/2014/main" id="{2B55D43B-433C-B21A-7478-B4E5AD504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970" y="2379495"/>
            <a:ext cx="1071562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0506-84F8-67FF-6BAF-70093757F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6DFFE6EF-10B8-26A9-681D-DBCE3352F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938" y="3399473"/>
            <a:ext cx="7213600" cy="2679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5B0657-5B14-1496-6A88-867F66B0E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8" y="554038"/>
            <a:ext cx="7727950" cy="68738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FC-GPU vs Ad-hoc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351C166E-4EC7-3E74-C679-18701C4A52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9113" y="1371600"/>
                <a:ext cx="8229600" cy="4722813"/>
              </a:xfrm>
            </p:spPr>
            <p:txBody>
              <a:bodyPr/>
              <a:lstStyle/>
              <a:p>
                <a:r>
                  <a:rPr lang="en-US" sz="2200" dirty="0"/>
                  <a:t>Heuristic-based adaptation </a:t>
                </a:r>
              </a:p>
              <a:p>
                <a:pPr lvl="1"/>
                <a:r>
                  <a:rPr lang="en-US" sz="1800" dirty="0">
                    <a:solidFill>
                      <a:srgbClr val="0066FF"/>
                    </a:solidFill>
                  </a:rPr>
                  <a:t>If RTR &lt; Set Point </a:t>
                </a:r>
                <a:r>
                  <a:rPr lang="en-US" sz="1800" dirty="0"/>
                  <a:t>→ Increase task rate by fixed step size.</a:t>
                </a:r>
              </a:p>
              <a:p>
                <a:pPr lvl="1"/>
                <a:r>
                  <a:rPr lang="en-US" sz="1800" dirty="0">
                    <a:solidFill>
                      <a:srgbClr val="0066FF"/>
                    </a:solidFill>
                  </a:rPr>
                  <a:t>If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66FF"/>
                    </a:solidFill>
                  </a:rPr>
                  <a:t>RTR &gt; Set Point </a:t>
                </a:r>
                <a:r>
                  <a:rPr lang="en-US" sz="1800" dirty="0"/>
                  <a:t>→ Decrease task rate by the same step size.</a:t>
                </a:r>
              </a:p>
              <a:p>
                <a:endParaRPr lang="en-US" sz="2600" dirty="0"/>
              </a:p>
              <a:p>
                <a:r>
                  <a:rPr lang="en-US" sz="2200" dirty="0"/>
                  <a:t>Tuned step size for minimal oscillations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 0.045</m:t>
                    </m:r>
                  </m:oMath>
                </a14:m>
                <a:r>
                  <a:rPr lang="en-US" sz="2200" dirty="0"/>
                  <a:t>)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Performance violations if hardware or application behavior deviates.</a:t>
                </a:r>
              </a:p>
              <a:p>
                <a:endParaRPr lang="en-US" sz="2200" dirty="0"/>
              </a:p>
              <a:p>
                <a:r>
                  <a:rPr kumimoji="1" lang="en-US" altLang="zh-CN" sz="2200" dirty="0">
                    <a:solidFill>
                      <a:srgbClr val="000000"/>
                    </a:solidFill>
                    <a:ea typeface="宋体" panose="02010600030101010101" pitchFamily="2" charset="-122"/>
                    <a:sym typeface="Wingdings" panose="05000000000000000000" pitchFamily="2" charset="2"/>
                  </a:rPr>
                  <a:t>The response time of one task is affected by the task rate of the other task.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351C166E-4EC7-3E74-C679-18701C4A52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9113" y="1371600"/>
                <a:ext cx="8229600" cy="4722813"/>
              </a:xfrm>
              <a:blipFill>
                <a:blip r:embed="rId5"/>
                <a:stretch>
                  <a:fillRect l="-616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5DFEDB54-3C8E-0643-A00D-D8F34CF090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9263" y="1207558"/>
            <a:ext cx="7854949" cy="3215582"/>
          </a:xfrm>
          <a:prstGeom prst="rect">
            <a:avLst/>
          </a:prstGeom>
        </p:spPr>
      </p:pic>
      <p:sp>
        <p:nvSpPr>
          <p:cNvPr id="4" name="Up Arrow 3">
            <a:extLst>
              <a:ext uri="{FF2B5EF4-FFF2-40B4-BE49-F238E27FC236}">
                <a16:creationId xmlns:a16="http://schemas.microsoft.com/office/drawing/2014/main" id="{177F412A-BECF-9163-8C90-B952F1B2F051}"/>
              </a:ext>
            </a:extLst>
          </p:cNvPr>
          <p:cNvSpPr/>
          <p:nvPr/>
        </p:nvSpPr>
        <p:spPr bwMode="auto">
          <a:xfrm rot="19518734">
            <a:off x="3322250" y="2845167"/>
            <a:ext cx="405428" cy="1191986"/>
          </a:xfrm>
          <a:prstGeom prst="upArrow">
            <a:avLst/>
          </a:prstGeom>
          <a:solidFill>
            <a:srgbClr val="0066FF"/>
          </a:solidFill>
          <a:ln w="6350" cap="flat" cmpd="sng" algn="ctr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43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FE5D1-A13B-96D5-9031-BE0409558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69A5-A4DC-B4A4-F14B-ED00822D5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Workload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D498-9C08-4084-C4BF-CF6ED69E5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240" y="1143000"/>
            <a:ext cx="7745413" cy="4722813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Experiment:</a:t>
            </a:r>
          </a:p>
          <a:p>
            <a:pPr lvl="1"/>
            <a:r>
              <a:rPr lang="en-US" sz="1800" dirty="0"/>
              <a:t>Task (execution time, period):</a:t>
            </a:r>
          </a:p>
          <a:p>
            <a:pPr lvl="2"/>
            <a:r>
              <a:rPr lang="en-US" sz="1600" dirty="0"/>
              <a:t>mm (25, 80), stereodisparity (25.97, 100), stencil (51, 100), and dxtc (55.3, 15).</a:t>
            </a:r>
          </a:p>
          <a:p>
            <a:pPr lvl="1"/>
            <a:r>
              <a:rPr lang="en-US" sz="1800" dirty="0"/>
              <a:t>At control period 40, we increase the input size for mm.</a:t>
            </a:r>
          </a:p>
          <a:p>
            <a:pPr lvl="1"/>
            <a:r>
              <a:rPr lang="en-US" sz="1800" dirty="0"/>
              <a:t>FC-GPU mitigates these violations in subsequent control periods.</a:t>
            </a:r>
          </a:p>
          <a:p>
            <a:pPr lvl="2"/>
            <a:r>
              <a:rPr lang="en-US" sz="1800" dirty="0"/>
              <a:t>After stabilization, the deadline-miss ratio remains </a:t>
            </a:r>
            <a:r>
              <a:rPr lang="en-US" sz="1800" dirty="0">
                <a:solidFill>
                  <a:srgbClr val="0066FF"/>
                </a:solidFill>
              </a:rPr>
              <a:t>under 2%.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3696C-1CD6-FE0B-4DAA-437D1EEE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810000"/>
            <a:ext cx="7526110" cy="227163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63A346-5D37-4088-A06D-D600B0CB89A6}"/>
              </a:ext>
            </a:extLst>
          </p:cNvPr>
          <p:cNvSpPr txBox="1">
            <a:spLocks/>
          </p:cNvSpPr>
          <p:nvPr/>
        </p:nvSpPr>
        <p:spPr bwMode="auto">
          <a:xfrm>
            <a:off x="609600" y="1524000"/>
            <a:ext cx="8102692" cy="2187574"/>
          </a:xfrm>
          <a:prstGeom prst="rect">
            <a:avLst/>
          </a:prstGeom>
          <a:solidFill>
            <a:srgbClr val="CCFFCC"/>
          </a:solidFill>
          <a:ln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66449665">
                  <a:custGeom>
                    <a:avLst/>
                    <a:gdLst>
                      <a:gd name="connsiteX0" fmla="*/ 0 w 7937438"/>
                      <a:gd name="connsiteY0" fmla="*/ 0 h 2035174"/>
                      <a:gd name="connsiteX1" fmla="*/ 487585 w 7937438"/>
                      <a:gd name="connsiteY1" fmla="*/ 0 h 2035174"/>
                      <a:gd name="connsiteX2" fmla="*/ 1213294 w 7937438"/>
                      <a:gd name="connsiteY2" fmla="*/ 0 h 2035174"/>
                      <a:gd name="connsiteX3" fmla="*/ 1939003 w 7937438"/>
                      <a:gd name="connsiteY3" fmla="*/ 0 h 2035174"/>
                      <a:gd name="connsiteX4" fmla="*/ 2505963 w 7937438"/>
                      <a:gd name="connsiteY4" fmla="*/ 0 h 2035174"/>
                      <a:gd name="connsiteX5" fmla="*/ 2914174 w 7937438"/>
                      <a:gd name="connsiteY5" fmla="*/ 0 h 2035174"/>
                      <a:gd name="connsiteX6" fmla="*/ 3401759 w 7937438"/>
                      <a:gd name="connsiteY6" fmla="*/ 0 h 2035174"/>
                      <a:gd name="connsiteX7" fmla="*/ 3730596 w 7937438"/>
                      <a:gd name="connsiteY7" fmla="*/ 0 h 2035174"/>
                      <a:gd name="connsiteX8" fmla="*/ 4059433 w 7937438"/>
                      <a:gd name="connsiteY8" fmla="*/ 0 h 2035174"/>
                      <a:gd name="connsiteX9" fmla="*/ 4785141 w 7937438"/>
                      <a:gd name="connsiteY9" fmla="*/ 0 h 2035174"/>
                      <a:gd name="connsiteX10" fmla="*/ 5193352 w 7937438"/>
                      <a:gd name="connsiteY10" fmla="*/ 0 h 2035174"/>
                      <a:gd name="connsiteX11" fmla="*/ 5522189 w 7937438"/>
                      <a:gd name="connsiteY11" fmla="*/ 0 h 2035174"/>
                      <a:gd name="connsiteX12" fmla="*/ 6009774 w 7937438"/>
                      <a:gd name="connsiteY12" fmla="*/ 0 h 2035174"/>
                      <a:gd name="connsiteX13" fmla="*/ 6735483 w 7937438"/>
                      <a:gd name="connsiteY13" fmla="*/ 0 h 2035174"/>
                      <a:gd name="connsiteX14" fmla="*/ 7381817 w 7937438"/>
                      <a:gd name="connsiteY14" fmla="*/ 0 h 2035174"/>
                      <a:gd name="connsiteX15" fmla="*/ 7937438 w 7937438"/>
                      <a:gd name="connsiteY15" fmla="*/ 0 h 2035174"/>
                      <a:gd name="connsiteX16" fmla="*/ 7937438 w 7937438"/>
                      <a:gd name="connsiteY16" fmla="*/ 468090 h 2035174"/>
                      <a:gd name="connsiteX17" fmla="*/ 7937438 w 7937438"/>
                      <a:gd name="connsiteY17" fmla="*/ 956532 h 2035174"/>
                      <a:gd name="connsiteX18" fmla="*/ 7937438 w 7937438"/>
                      <a:gd name="connsiteY18" fmla="*/ 1485677 h 2035174"/>
                      <a:gd name="connsiteX19" fmla="*/ 7937438 w 7937438"/>
                      <a:gd name="connsiteY19" fmla="*/ 2035174 h 2035174"/>
                      <a:gd name="connsiteX20" fmla="*/ 7608601 w 7937438"/>
                      <a:gd name="connsiteY20" fmla="*/ 2035174 h 2035174"/>
                      <a:gd name="connsiteX21" fmla="*/ 7279765 w 7937438"/>
                      <a:gd name="connsiteY21" fmla="*/ 2035174 h 2035174"/>
                      <a:gd name="connsiteX22" fmla="*/ 6792179 w 7937438"/>
                      <a:gd name="connsiteY22" fmla="*/ 2035174 h 2035174"/>
                      <a:gd name="connsiteX23" fmla="*/ 6066470 w 7937438"/>
                      <a:gd name="connsiteY23" fmla="*/ 2035174 h 2035174"/>
                      <a:gd name="connsiteX24" fmla="*/ 5737634 w 7937438"/>
                      <a:gd name="connsiteY24" fmla="*/ 2035174 h 2035174"/>
                      <a:gd name="connsiteX25" fmla="*/ 5329423 w 7937438"/>
                      <a:gd name="connsiteY25" fmla="*/ 2035174 h 2035174"/>
                      <a:gd name="connsiteX26" fmla="*/ 4603714 w 7937438"/>
                      <a:gd name="connsiteY26" fmla="*/ 2035174 h 2035174"/>
                      <a:gd name="connsiteX27" fmla="*/ 3878005 w 7937438"/>
                      <a:gd name="connsiteY27" fmla="*/ 2035174 h 2035174"/>
                      <a:gd name="connsiteX28" fmla="*/ 3549169 w 7937438"/>
                      <a:gd name="connsiteY28" fmla="*/ 2035174 h 2035174"/>
                      <a:gd name="connsiteX29" fmla="*/ 3140958 w 7937438"/>
                      <a:gd name="connsiteY29" fmla="*/ 2035174 h 2035174"/>
                      <a:gd name="connsiteX30" fmla="*/ 2812121 w 7937438"/>
                      <a:gd name="connsiteY30" fmla="*/ 2035174 h 2035174"/>
                      <a:gd name="connsiteX31" fmla="*/ 2086412 w 7937438"/>
                      <a:gd name="connsiteY31" fmla="*/ 2035174 h 2035174"/>
                      <a:gd name="connsiteX32" fmla="*/ 1757576 w 7937438"/>
                      <a:gd name="connsiteY32" fmla="*/ 2035174 h 2035174"/>
                      <a:gd name="connsiteX33" fmla="*/ 1269990 w 7937438"/>
                      <a:gd name="connsiteY33" fmla="*/ 2035174 h 2035174"/>
                      <a:gd name="connsiteX34" fmla="*/ 782405 w 7937438"/>
                      <a:gd name="connsiteY34" fmla="*/ 2035174 h 2035174"/>
                      <a:gd name="connsiteX35" fmla="*/ 0 w 7937438"/>
                      <a:gd name="connsiteY35" fmla="*/ 2035174 h 2035174"/>
                      <a:gd name="connsiteX36" fmla="*/ 0 w 7937438"/>
                      <a:gd name="connsiteY36" fmla="*/ 1587436 h 2035174"/>
                      <a:gd name="connsiteX37" fmla="*/ 0 w 7937438"/>
                      <a:gd name="connsiteY37" fmla="*/ 1037939 h 2035174"/>
                      <a:gd name="connsiteX38" fmla="*/ 0 w 7937438"/>
                      <a:gd name="connsiteY38" fmla="*/ 549497 h 2035174"/>
                      <a:gd name="connsiteX39" fmla="*/ 0 w 7937438"/>
                      <a:gd name="connsiteY39" fmla="*/ 0 h 2035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7937438" h="2035174" fill="none" extrusionOk="0">
                        <a:moveTo>
                          <a:pt x="0" y="0"/>
                        </a:moveTo>
                        <a:cubicBezTo>
                          <a:pt x="101014" y="-13083"/>
                          <a:pt x="292051" y="50792"/>
                          <a:pt x="487585" y="0"/>
                        </a:cubicBezTo>
                        <a:cubicBezTo>
                          <a:pt x="683119" y="-50792"/>
                          <a:pt x="913591" y="1211"/>
                          <a:pt x="1213294" y="0"/>
                        </a:cubicBezTo>
                        <a:cubicBezTo>
                          <a:pt x="1512997" y="-1211"/>
                          <a:pt x="1725400" y="51287"/>
                          <a:pt x="1939003" y="0"/>
                        </a:cubicBezTo>
                        <a:cubicBezTo>
                          <a:pt x="2152606" y="-51287"/>
                          <a:pt x="2368691" y="35264"/>
                          <a:pt x="2505963" y="0"/>
                        </a:cubicBezTo>
                        <a:cubicBezTo>
                          <a:pt x="2643235" y="-35264"/>
                          <a:pt x="2716986" y="20317"/>
                          <a:pt x="2914174" y="0"/>
                        </a:cubicBezTo>
                        <a:cubicBezTo>
                          <a:pt x="3111362" y="-20317"/>
                          <a:pt x="3185111" y="47877"/>
                          <a:pt x="3401759" y="0"/>
                        </a:cubicBezTo>
                        <a:cubicBezTo>
                          <a:pt x="3618407" y="-47877"/>
                          <a:pt x="3614583" y="521"/>
                          <a:pt x="3730596" y="0"/>
                        </a:cubicBezTo>
                        <a:cubicBezTo>
                          <a:pt x="3846609" y="-521"/>
                          <a:pt x="3927715" y="10113"/>
                          <a:pt x="4059433" y="0"/>
                        </a:cubicBezTo>
                        <a:cubicBezTo>
                          <a:pt x="4191151" y="-10113"/>
                          <a:pt x="4518382" y="28111"/>
                          <a:pt x="4785141" y="0"/>
                        </a:cubicBezTo>
                        <a:cubicBezTo>
                          <a:pt x="5051900" y="-28111"/>
                          <a:pt x="5016253" y="35378"/>
                          <a:pt x="5193352" y="0"/>
                        </a:cubicBezTo>
                        <a:cubicBezTo>
                          <a:pt x="5370451" y="-35378"/>
                          <a:pt x="5416369" y="24812"/>
                          <a:pt x="5522189" y="0"/>
                        </a:cubicBezTo>
                        <a:cubicBezTo>
                          <a:pt x="5628009" y="-24812"/>
                          <a:pt x="5829451" y="6868"/>
                          <a:pt x="6009774" y="0"/>
                        </a:cubicBezTo>
                        <a:cubicBezTo>
                          <a:pt x="6190097" y="-6868"/>
                          <a:pt x="6388615" y="15829"/>
                          <a:pt x="6735483" y="0"/>
                        </a:cubicBezTo>
                        <a:cubicBezTo>
                          <a:pt x="7082351" y="-15829"/>
                          <a:pt x="7145845" y="71710"/>
                          <a:pt x="7381817" y="0"/>
                        </a:cubicBezTo>
                        <a:cubicBezTo>
                          <a:pt x="7617789" y="-71710"/>
                          <a:pt x="7799092" y="56424"/>
                          <a:pt x="7937438" y="0"/>
                        </a:cubicBezTo>
                        <a:cubicBezTo>
                          <a:pt x="7941473" y="222835"/>
                          <a:pt x="7904199" y="295389"/>
                          <a:pt x="7937438" y="468090"/>
                        </a:cubicBezTo>
                        <a:cubicBezTo>
                          <a:pt x="7970677" y="640791"/>
                          <a:pt x="7892220" y="820279"/>
                          <a:pt x="7937438" y="956532"/>
                        </a:cubicBezTo>
                        <a:cubicBezTo>
                          <a:pt x="7982656" y="1092785"/>
                          <a:pt x="7884690" y="1226719"/>
                          <a:pt x="7937438" y="1485677"/>
                        </a:cubicBezTo>
                        <a:cubicBezTo>
                          <a:pt x="7990186" y="1744635"/>
                          <a:pt x="7888225" y="1839070"/>
                          <a:pt x="7937438" y="2035174"/>
                        </a:cubicBezTo>
                        <a:cubicBezTo>
                          <a:pt x="7807495" y="2054154"/>
                          <a:pt x="7750787" y="2025769"/>
                          <a:pt x="7608601" y="2035174"/>
                        </a:cubicBezTo>
                        <a:cubicBezTo>
                          <a:pt x="7466415" y="2044579"/>
                          <a:pt x="7392874" y="1997628"/>
                          <a:pt x="7279765" y="2035174"/>
                        </a:cubicBezTo>
                        <a:cubicBezTo>
                          <a:pt x="7166656" y="2072720"/>
                          <a:pt x="6907150" y="2004575"/>
                          <a:pt x="6792179" y="2035174"/>
                        </a:cubicBezTo>
                        <a:cubicBezTo>
                          <a:pt x="6677208" y="2065773"/>
                          <a:pt x="6253074" y="1969743"/>
                          <a:pt x="6066470" y="2035174"/>
                        </a:cubicBezTo>
                        <a:cubicBezTo>
                          <a:pt x="5879866" y="2100605"/>
                          <a:pt x="5831971" y="2008777"/>
                          <a:pt x="5737634" y="2035174"/>
                        </a:cubicBezTo>
                        <a:cubicBezTo>
                          <a:pt x="5643297" y="2061571"/>
                          <a:pt x="5446255" y="1992908"/>
                          <a:pt x="5329423" y="2035174"/>
                        </a:cubicBezTo>
                        <a:cubicBezTo>
                          <a:pt x="5212591" y="2077440"/>
                          <a:pt x="4911655" y="1997170"/>
                          <a:pt x="4603714" y="2035174"/>
                        </a:cubicBezTo>
                        <a:cubicBezTo>
                          <a:pt x="4295773" y="2073178"/>
                          <a:pt x="4121983" y="1987224"/>
                          <a:pt x="3878005" y="2035174"/>
                        </a:cubicBezTo>
                        <a:cubicBezTo>
                          <a:pt x="3634027" y="2083124"/>
                          <a:pt x="3665803" y="2034153"/>
                          <a:pt x="3549169" y="2035174"/>
                        </a:cubicBezTo>
                        <a:cubicBezTo>
                          <a:pt x="3432535" y="2036195"/>
                          <a:pt x="3239437" y="2019179"/>
                          <a:pt x="3140958" y="2035174"/>
                        </a:cubicBezTo>
                        <a:cubicBezTo>
                          <a:pt x="3042479" y="2051169"/>
                          <a:pt x="2928747" y="2024304"/>
                          <a:pt x="2812121" y="2035174"/>
                        </a:cubicBezTo>
                        <a:cubicBezTo>
                          <a:pt x="2695495" y="2046044"/>
                          <a:pt x="2419878" y="2007897"/>
                          <a:pt x="2086412" y="2035174"/>
                        </a:cubicBezTo>
                        <a:cubicBezTo>
                          <a:pt x="1752946" y="2062451"/>
                          <a:pt x="1909453" y="2028549"/>
                          <a:pt x="1757576" y="2035174"/>
                        </a:cubicBezTo>
                        <a:cubicBezTo>
                          <a:pt x="1605699" y="2041799"/>
                          <a:pt x="1413830" y="2013622"/>
                          <a:pt x="1269990" y="2035174"/>
                        </a:cubicBezTo>
                        <a:cubicBezTo>
                          <a:pt x="1126150" y="2056726"/>
                          <a:pt x="881785" y="1996416"/>
                          <a:pt x="782405" y="2035174"/>
                        </a:cubicBezTo>
                        <a:cubicBezTo>
                          <a:pt x="683026" y="2073932"/>
                          <a:pt x="381749" y="1941673"/>
                          <a:pt x="0" y="2035174"/>
                        </a:cubicBezTo>
                        <a:cubicBezTo>
                          <a:pt x="-24998" y="1910817"/>
                          <a:pt x="40516" y="1717801"/>
                          <a:pt x="0" y="1587436"/>
                        </a:cubicBezTo>
                        <a:cubicBezTo>
                          <a:pt x="-40516" y="1457071"/>
                          <a:pt x="9806" y="1198046"/>
                          <a:pt x="0" y="1037939"/>
                        </a:cubicBezTo>
                        <a:cubicBezTo>
                          <a:pt x="-9806" y="877832"/>
                          <a:pt x="33442" y="716422"/>
                          <a:pt x="0" y="549497"/>
                        </a:cubicBezTo>
                        <a:cubicBezTo>
                          <a:pt x="-33442" y="382572"/>
                          <a:pt x="42763" y="142553"/>
                          <a:pt x="0" y="0"/>
                        </a:cubicBezTo>
                        <a:close/>
                      </a:path>
                      <a:path w="7937438" h="2035174" stroke="0" extrusionOk="0">
                        <a:moveTo>
                          <a:pt x="0" y="0"/>
                        </a:moveTo>
                        <a:cubicBezTo>
                          <a:pt x="196086" y="-868"/>
                          <a:pt x="295782" y="4731"/>
                          <a:pt x="566960" y="0"/>
                        </a:cubicBezTo>
                        <a:cubicBezTo>
                          <a:pt x="838138" y="-4731"/>
                          <a:pt x="954828" y="21390"/>
                          <a:pt x="1213294" y="0"/>
                        </a:cubicBezTo>
                        <a:cubicBezTo>
                          <a:pt x="1471760" y="-21390"/>
                          <a:pt x="1398801" y="4191"/>
                          <a:pt x="1542131" y="0"/>
                        </a:cubicBezTo>
                        <a:cubicBezTo>
                          <a:pt x="1685461" y="-4191"/>
                          <a:pt x="1720013" y="24417"/>
                          <a:pt x="1870968" y="0"/>
                        </a:cubicBezTo>
                        <a:cubicBezTo>
                          <a:pt x="2021923" y="-24417"/>
                          <a:pt x="2374524" y="36223"/>
                          <a:pt x="2517302" y="0"/>
                        </a:cubicBezTo>
                        <a:cubicBezTo>
                          <a:pt x="2660080" y="-36223"/>
                          <a:pt x="2893664" y="2287"/>
                          <a:pt x="3084262" y="0"/>
                        </a:cubicBezTo>
                        <a:cubicBezTo>
                          <a:pt x="3274860" y="-2287"/>
                          <a:pt x="3484980" y="19640"/>
                          <a:pt x="3809970" y="0"/>
                        </a:cubicBezTo>
                        <a:cubicBezTo>
                          <a:pt x="4134960" y="-19640"/>
                          <a:pt x="3994197" y="22138"/>
                          <a:pt x="4138807" y="0"/>
                        </a:cubicBezTo>
                        <a:cubicBezTo>
                          <a:pt x="4283417" y="-22138"/>
                          <a:pt x="4400189" y="19400"/>
                          <a:pt x="4547018" y="0"/>
                        </a:cubicBezTo>
                        <a:cubicBezTo>
                          <a:pt x="4693847" y="-19400"/>
                          <a:pt x="5028830" y="50666"/>
                          <a:pt x="5272727" y="0"/>
                        </a:cubicBezTo>
                        <a:cubicBezTo>
                          <a:pt x="5516624" y="-50666"/>
                          <a:pt x="5842288" y="81665"/>
                          <a:pt x="5998435" y="0"/>
                        </a:cubicBezTo>
                        <a:cubicBezTo>
                          <a:pt x="6154582" y="-81665"/>
                          <a:pt x="6275905" y="21530"/>
                          <a:pt x="6406646" y="0"/>
                        </a:cubicBezTo>
                        <a:cubicBezTo>
                          <a:pt x="6537387" y="-21530"/>
                          <a:pt x="6883307" y="86488"/>
                          <a:pt x="7132355" y="0"/>
                        </a:cubicBezTo>
                        <a:cubicBezTo>
                          <a:pt x="7381403" y="-86488"/>
                          <a:pt x="7550334" y="32703"/>
                          <a:pt x="7937438" y="0"/>
                        </a:cubicBezTo>
                        <a:cubicBezTo>
                          <a:pt x="7989240" y="205572"/>
                          <a:pt x="7923672" y="417740"/>
                          <a:pt x="7937438" y="549497"/>
                        </a:cubicBezTo>
                        <a:cubicBezTo>
                          <a:pt x="7951204" y="681254"/>
                          <a:pt x="7899557" y="865016"/>
                          <a:pt x="7937438" y="1078642"/>
                        </a:cubicBezTo>
                        <a:cubicBezTo>
                          <a:pt x="7975319" y="1292269"/>
                          <a:pt x="7857167" y="1735013"/>
                          <a:pt x="7937438" y="2035174"/>
                        </a:cubicBezTo>
                        <a:cubicBezTo>
                          <a:pt x="7856339" y="2048408"/>
                          <a:pt x="7738068" y="2022752"/>
                          <a:pt x="7608601" y="2035174"/>
                        </a:cubicBezTo>
                        <a:cubicBezTo>
                          <a:pt x="7479134" y="2047596"/>
                          <a:pt x="7172827" y="1999880"/>
                          <a:pt x="6962267" y="2035174"/>
                        </a:cubicBezTo>
                        <a:cubicBezTo>
                          <a:pt x="6751707" y="2070468"/>
                          <a:pt x="6451898" y="1959698"/>
                          <a:pt x="6236558" y="2035174"/>
                        </a:cubicBezTo>
                        <a:cubicBezTo>
                          <a:pt x="6021218" y="2110650"/>
                          <a:pt x="5685174" y="2005028"/>
                          <a:pt x="5510850" y="2035174"/>
                        </a:cubicBezTo>
                        <a:cubicBezTo>
                          <a:pt x="5336526" y="2065320"/>
                          <a:pt x="4951946" y="2003726"/>
                          <a:pt x="4785141" y="2035174"/>
                        </a:cubicBezTo>
                        <a:cubicBezTo>
                          <a:pt x="4618336" y="2066622"/>
                          <a:pt x="4393752" y="1981010"/>
                          <a:pt x="4138807" y="2035174"/>
                        </a:cubicBezTo>
                        <a:cubicBezTo>
                          <a:pt x="3883862" y="2089338"/>
                          <a:pt x="3910150" y="2034634"/>
                          <a:pt x="3809970" y="2035174"/>
                        </a:cubicBezTo>
                        <a:cubicBezTo>
                          <a:pt x="3709790" y="2035714"/>
                          <a:pt x="3317631" y="2013160"/>
                          <a:pt x="3163636" y="2035174"/>
                        </a:cubicBezTo>
                        <a:cubicBezTo>
                          <a:pt x="3009641" y="2057188"/>
                          <a:pt x="2947653" y="2019265"/>
                          <a:pt x="2834799" y="2035174"/>
                        </a:cubicBezTo>
                        <a:cubicBezTo>
                          <a:pt x="2721945" y="2051083"/>
                          <a:pt x="2460357" y="1999843"/>
                          <a:pt x="2188465" y="2035174"/>
                        </a:cubicBezTo>
                        <a:cubicBezTo>
                          <a:pt x="1916573" y="2070505"/>
                          <a:pt x="1876646" y="1986642"/>
                          <a:pt x="1780254" y="2035174"/>
                        </a:cubicBezTo>
                        <a:cubicBezTo>
                          <a:pt x="1683862" y="2083706"/>
                          <a:pt x="1384652" y="1969621"/>
                          <a:pt x="1213294" y="2035174"/>
                        </a:cubicBezTo>
                        <a:cubicBezTo>
                          <a:pt x="1041936" y="2100727"/>
                          <a:pt x="965166" y="2022197"/>
                          <a:pt x="725709" y="2035174"/>
                        </a:cubicBezTo>
                        <a:cubicBezTo>
                          <a:pt x="486253" y="2048151"/>
                          <a:pt x="323136" y="2013166"/>
                          <a:pt x="0" y="2035174"/>
                        </a:cubicBezTo>
                        <a:cubicBezTo>
                          <a:pt x="-35420" y="1898954"/>
                          <a:pt x="57802" y="1662759"/>
                          <a:pt x="0" y="1526381"/>
                        </a:cubicBezTo>
                        <a:cubicBezTo>
                          <a:pt x="-57802" y="1390003"/>
                          <a:pt x="21428" y="1280026"/>
                          <a:pt x="0" y="1078642"/>
                        </a:cubicBezTo>
                        <a:cubicBezTo>
                          <a:pt x="-21428" y="877258"/>
                          <a:pt x="17170" y="641271"/>
                          <a:pt x="0" y="529145"/>
                        </a:cubicBezTo>
                        <a:cubicBezTo>
                          <a:pt x="-17170" y="417019"/>
                          <a:pt x="46230" y="1583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176" tIns="45588" rIns="91176" bIns="4558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1C1F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841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1C1F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0620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1C1F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3922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1C1F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7224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1C1F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796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6pPr>
            <a:lvl7pPr marL="26368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7pPr>
            <a:lvl8pPr marL="30940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8pPr>
            <a:lvl9pPr marL="355123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1"/>
            <a:r>
              <a:rPr lang="en-US" dirty="0"/>
              <a:t>More experimental results are in the paper</a:t>
            </a:r>
          </a:p>
          <a:p>
            <a:pPr lvl="2"/>
            <a:r>
              <a:rPr lang="en-US" sz="1800" dirty="0"/>
              <a:t>Overhead measurements.</a:t>
            </a:r>
          </a:p>
          <a:p>
            <a:pPr lvl="2"/>
            <a:r>
              <a:rPr lang="en-US" sz="1800" dirty="0"/>
              <a:t>Dynamic arrival of new tasks. </a:t>
            </a:r>
          </a:p>
          <a:p>
            <a:pPr lvl="2"/>
            <a:r>
              <a:rPr lang="en-US" sz="1800" kern="0" dirty="0"/>
              <a:t>Control accuracy under different setpoints</a:t>
            </a:r>
          </a:p>
          <a:p>
            <a:pPr lvl="3"/>
            <a:r>
              <a:rPr lang="en-US" sz="1600" kern="0" dirty="0"/>
              <a:t>Nvidia and AMD GPUs.</a:t>
            </a:r>
          </a:p>
        </p:txBody>
      </p:sp>
    </p:spTree>
    <p:extLst>
      <p:ext uri="{BB962C8B-B14F-4D97-AF65-F5344CB8AC3E}">
        <p14:creationId xmlns:p14="http://schemas.microsoft.com/office/powerpoint/2010/main" val="97654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AC590-0820-6002-9163-D7F7F39A9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52B2-8137-4E93-EA8C-5CE2C0B17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BB60E-9F47-702A-C1DC-167D4C81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Existing GPU real-time scheduling solutions are mostly open-loop and rely on WCET.</a:t>
            </a:r>
          </a:p>
          <a:p>
            <a:endParaRPr lang="en-US" sz="2200" dirty="0"/>
          </a:p>
          <a:p>
            <a:r>
              <a:rPr lang="en-US" sz="2200" dirty="0"/>
              <a:t>Traditional FCS are designed for CPU-based real-time tasks.</a:t>
            </a:r>
          </a:p>
          <a:p>
            <a:endParaRPr lang="en-US" sz="2200" dirty="0"/>
          </a:p>
          <a:p>
            <a:r>
              <a:rPr lang="en-US" sz="2200" dirty="0"/>
              <a:t>We present FC-GPU, the first feedback control GPU scheduling framework for soft real-time embedded systems.</a:t>
            </a:r>
          </a:p>
          <a:p>
            <a:endParaRPr lang="en-US" sz="2200" dirty="0"/>
          </a:p>
          <a:p>
            <a:r>
              <a:rPr lang="en-US" sz="2200" dirty="0"/>
              <a:t>Lower deadline miss ratio.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6769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28214-1BD8-A0AE-F5A6-B2036E499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02D7-6014-8404-BFD0-D3BB2F62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DDE796-645E-31E6-A12A-10855D061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4722813"/>
          </a:xfrm>
        </p:spPr>
        <p:txBody>
          <a:bodyPr/>
          <a:lstStyle/>
          <a:p>
            <a:r>
              <a:rPr lang="en-US" sz="2200" dirty="0"/>
              <a:t>Thanks a lot for the attention!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Questions?</a:t>
            </a:r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This work is supported, in part, by the U.S. NSF under award CNS-2336886.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749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17BFD-DFFF-92B6-DF93-0516073B5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700F-0DB9-6FD2-23FE-C1707AA1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434A631-8DD9-8B5F-9B0E-FAE5B488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4722813"/>
          </a:xfrm>
        </p:spPr>
        <p:txBody>
          <a:bodyPr/>
          <a:lstStyle/>
          <a:p>
            <a:r>
              <a:rPr lang="en-US" sz="2200" dirty="0"/>
              <a:t>When a GPU switches from one task to another, it initiates a context switch.</a:t>
            </a:r>
          </a:p>
          <a:p>
            <a:endParaRPr lang="en-US" sz="2200" dirty="0"/>
          </a:p>
          <a:p>
            <a:r>
              <a:rPr lang="en-US" sz="2200" dirty="0"/>
              <a:t>GPU time-slicing operates differently from CPU time-slicing</a:t>
            </a:r>
          </a:p>
          <a:p>
            <a:pPr lvl="1"/>
            <a:r>
              <a:rPr lang="en-US" sz="1800" dirty="0"/>
              <a:t>Saving large register files and cache flushing.</a:t>
            </a:r>
          </a:p>
          <a:p>
            <a:pPr lvl="2"/>
            <a:r>
              <a:rPr lang="en-US" sz="1600" dirty="0"/>
              <a:t>GPUs often use partial state-saving techniques</a:t>
            </a:r>
            <a:r>
              <a:rPr lang="en-US" sz="1800" dirty="0"/>
              <a:t>. </a:t>
            </a:r>
          </a:p>
          <a:p>
            <a:pPr lvl="2"/>
            <a:endParaRPr lang="en-US" sz="1800" dirty="0"/>
          </a:p>
          <a:p>
            <a:r>
              <a:rPr lang="en-US" sz="2200" dirty="0"/>
              <a:t>GPUs handle data transfer operations by loading data from the main memory into GPU memory.</a:t>
            </a:r>
          </a:p>
          <a:p>
            <a:pPr lvl="1"/>
            <a:r>
              <a:rPr lang="en-US" sz="1800" dirty="0"/>
              <a:t>Splits data transfers into smaller segments.</a:t>
            </a:r>
          </a:p>
          <a:p>
            <a:pPr lvl="1"/>
            <a:r>
              <a:rPr lang="en-US" sz="1800" dirty="0"/>
              <a:t>Preemption occurs at the boundaries of these segments.</a:t>
            </a:r>
          </a:p>
          <a:p>
            <a:pPr lvl="1"/>
            <a:endParaRPr lang="en-US" sz="18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074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70DE4-324C-E020-AEF8-17F8D7A0E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1A58-64BC-4834-C0EA-FDCD577A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8" y="554038"/>
            <a:ext cx="7772400" cy="687387"/>
          </a:xfrm>
        </p:spPr>
        <p:txBody>
          <a:bodyPr/>
          <a:lstStyle/>
          <a:p>
            <a:r>
              <a:rPr lang="en-US" dirty="0"/>
              <a:t>Response Time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04395CE-D656-DB2A-A089-383C7A4172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219200"/>
                <a:ext cx="7772400" cy="4722813"/>
              </a:xfrm>
            </p:spPr>
            <p:txBody>
              <a:bodyPr/>
              <a:lstStyle/>
              <a:p>
                <a:r>
                  <a:rPr kumimoji="1" lang="en-US" sz="22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Response Time = Execution time + contention time</a:t>
                </a:r>
              </a:p>
              <a:p>
                <a:pPr lvl="1"/>
                <a:r>
                  <a:rPr kumimoji="1" lang="en-US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Execution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b>
                        <m:r>
                          <a:rPr kumimoji="1"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) </a:t>
                </a:r>
                <a:r>
                  <a:rPr kumimoji="1" lang="en-US" sz="1800" dirty="0">
                    <a:solidFill>
                      <a:srgbClr val="000000"/>
                    </a:solidFill>
                    <a:ea typeface="宋体" panose="02010600030101010101" pitchFamily="2" charset="-122"/>
                    <a:sym typeface="Wingdings" pitchFamily="2" charset="2"/>
                  </a:rPr>
                  <a:t> Exclusive access to GPU resources.</a:t>
                </a:r>
              </a:p>
              <a:p>
                <a:pPr lvl="1"/>
                <a:r>
                  <a:rPr kumimoji="1" lang="en-US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Contention</a:t>
                </a:r>
                <a:r>
                  <a:rPr kumimoji="1" lang="en-US" sz="1800" dirty="0">
                    <a:solidFill>
                      <a:srgbClr val="000000"/>
                    </a:solidFill>
                    <a:ea typeface="宋体" panose="02010600030101010101" pitchFamily="2" charset="-122"/>
                    <a:sym typeface="Wingdings" pitchFamily="2" charset="2"/>
                  </a:rPr>
                  <a:t> time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sz="1800" dirty="0">
                    <a:solidFill>
                      <a:srgbClr val="000000"/>
                    </a:solidFill>
                    <a:ea typeface="宋体" panose="02010600030101010101" pitchFamily="2" charset="-122"/>
                    <a:sym typeface="Wingdings" pitchFamily="2" charset="2"/>
                  </a:rPr>
                  <a:t>)  Tasks compete for the same resources.</a:t>
                </a:r>
              </a:p>
              <a:p>
                <a:pPr lvl="1"/>
                <a:endParaRPr kumimoji="1" lang="en-US" sz="1800" b="0" i="1" dirty="0">
                  <a:solidFill>
                    <a:srgbClr val="000000"/>
                  </a:solidFill>
                  <a:ea typeface="宋体" panose="02010600030101010101" pitchFamily="2" charset="-122"/>
                  <a:sym typeface="Wingdings" pitchFamily="2" charset="2"/>
                </a:endParaRPr>
              </a:p>
              <a:p>
                <a:pPr lvl="1"/>
                <a:endParaRPr kumimoji="1" lang="en-US" sz="1800" i="1" dirty="0">
                  <a:solidFill>
                    <a:srgbClr val="000000"/>
                  </a:solidFill>
                  <a:ea typeface="宋体" panose="02010600030101010101" pitchFamily="2" charset="-122"/>
                  <a:sym typeface="Wingdings" pitchFamily="2" charset="2"/>
                </a:endParaRPr>
              </a:p>
              <a:p>
                <a:pPr lvl="1"/>
                <a:endParaRPr kumimoji="1" lang="en-US" sz="1800" b="0" i="1" dirty="0">
                  <a:solidFill>
                    <a:srgbClr val="000000"/>
                  </a:solidFill>
                  <a:ea typeface="宋体" panose="02010600030101010101" pitchFamily="2" charset="-122"/>
                  <a:sym typeface="Wingdings" pitchFamily="2" charset="2"/>
                </a:endParaRPr>
              </a:p>
              <a:p>
                <a:pPr lvl="1"/>
                <a:endParaRPr kumimoji="1" lang="en-US" sz="1800" i="1" dirty="0">
                  <a:solidFill>
                    <a:srgbClr val="000000"/>
                  </a:solidFill>
                  <a:ea typeface="宋体" panose="02010600030101010101" pitchFamily="2" charset="-122"/>
                  <a:sym typeface="Wingdings" pitchFamily="2" charset="2"/>
                </a:endParaRPr>
              </a:p>
              <a:p>
                <a:pPr marL="446087" lvl="1" indent="0">
                  <a:buNone/>
                </a:pPr>
                <a:endParaRPr kumimoji="1" lang="en-US" sz="1800" i="1" dirty="0">
                  <a:solidFill>
                    <a:srgbClr val="000000"/>
                  </a:solidFill>
                  <a:ea typeface="宋体" panose="02010600030101010101" pitchFamily="2" charset="-122"/>
                  <a:sym typeface="Wingdings" pitchFamily="2" charset="2"/>
                </a:endParaRPr>
              </a:p>
              <a:p>
                <a:pPr marL="446087" lvl="1" indent="0">
                  <a:buNone/>
                </a:pPr>
                <a:endParaRPr kumimoji="1" lang="en-US" sz="1800" i="1" dirty="0">
                  <a:solidFill>
                    <a:srgbClr val="000000"/>
                  </a:solidFill>
                  <a:ea typeface="宋体" panose="02010600030101010101" pitchFamily="2" charset="-122"/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  <m:t>𝑞</m:t>
                        </m:r>
                      </m:e>
                      <m:sub>
                        <m:r>
                          <a:rPr kumimoji="1"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  <m:t>1</m:t>
                        </m:r>
                        <m:d>
                          <m:dPr>
                            <m:ctrlPr>
                              <a:rPr kumimoji="1"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kumimoji="1"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itchFamily="2" charset="2"/>
                              </a:rPr>
                              <m:t>𝑘</m:t>
                            </m:r>
                          </m:e>
                        </m:d>
                      </m:sub>
                    </m:sSub>
                    <m:r>
                      <a:rPr kumimoji="1"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itchFamily="2" charset="2"/>
                      </a:rPr>
                      <m:t>=</m:t>
                    </m:r>
                    <m:sSub>
                      <m:sSubPr>
                        <m:ctrlPr>
                          <a:rPr kumimoji="1"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  <m:t>𝑒</m:t>
                        </m:r>
                      </m:e>
                      <m:sub>
                        <m:r>
                          <a:rPr kumimoji="1"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  <m:t>1</m:t>
                        </m:r>
                      </m:sub>
                    </m:sSub>
                    <m:r>
                      <a:rPr kumimoji="1"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itchFamily="2" charset="2"/>
                      </a:rPr>
                      <m:t>+</m:t>
                    </m:r>
                    <m:sSub>
                      <m:sSubPr>
                        <m:ctrlPr>
                          <a:rPr kumimoji="1"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kumimoji="1"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  <m:t>𝑐</m:t>
                        </m:r>
                      </m:e>
                      <m:sub>
                        <m:r>
                          <a:rPr kumimoji="1"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kumimoji="1"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itchFamily="2" charset="2"/>
                          </a:rPr>
                          <m:t>𝑘</m:t>
                        </m:r>
                      </m:e>
                    </m:d>
                  </m:oMath>
                </a14:m>
                <a:endParaRPr kumimoji="1" lang="en-US" sz="2000" dirty="0">
                  <a:solidFill>
                    <a:srgbClr val="000000"/>
                  </a:solidFill>
                  <a:ea typeface="宋体" panose="02010600030101010101" pitchFamily="2" charset="-122"/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</m:d>
                    <m:r>
                      <a:rPr kumimoji="1" lang="en-US" altLang="zh-CN" sz="20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0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0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000" b="0" i="1" kern="0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zh-CN" sz="2000" b="0" i="1" kern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000" b="0" i="1" kern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br>
                  <a:rPr kumimoji="1" lang="en-US" altLang="zh-CN" sz="2000" dirty="0">
                    <a:solidFill>
                      <a:srgbClr val="000000"/>
                    </a:solidFill>
                    <a:ea typeface="宋体" panose="02010600030101010101" pitchFamily="2" charset="-122"/>
                    <a:sym typeface="Wingdings" panose="05000000000000000000" pitchFamily="2" charset="2"/>
                  </a:rPr>
                </a:br>
                <a:endParaRPr kumimoji="1"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𝑘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b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sym typeface="Wingdings" panose="05000000000000000000" pitchFamily="2" charset="2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=2</m:t>
                        </m:r>
                      </m:sub>
                      <m:sup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(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) ⋅</m:t>
                        </m:r>
                        <m:sSub>
                          <m:sSubPr>
                            <m:ctrlP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𝑘</m:t>
                            </m:r>
                            <m:r>
                              <a:rPr kumimoji="1"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  <m:r>
                          <a:rPr kumimoji="1"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  <a:sym typeface="Wingdings" panose="05000000000000000000" pitchFamily="2" charset="2"/>
                          </a:rPr>
                          <m:t> </m:t>
                        </m:r>
                      </m:e>
                    </m:nary>
                  </m:oMath>
                </a14:m>
                <a:endParaRPr kumimoji="1" lang="en-US" altLang="zh-CN" sz="2000" dirty="0">
                  <a:solidFill>
                    <a:srgbClr val="000000"/>
                  </a:solidFill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>
                  <a:lnSpc>
                    <a:spcPct val="90000"/>
                  </a:lnSpc>
                  <a:buClr>
                    <a:srgbClr val="C00000"/>
                  </a:buClr>
                </a:pPr>
                <a:endParaRPr kumimoji="1" lang="en-US" altLang="zh-CN" sz="2200" dirty="0">
                  <a:solidFill>
                    <a:srgbClr val="0066FF"/>
                  </a:solidFill>
                  <a:ea typeface="宋体" panose="02010600030101010101" pitchFamily="2" charset="-122"/>
                </a:endParaRPr>
              </a:p>
              <a:p>
                <a:pPr marL="160338" indent="0">
                  <a:buNone/>
                  <a:tabLst>
                    <a:tab pos="685800" algn="l"/>
                    <a:tab pos="965200" algn="l"/>
                  </a:tabLst>
                </a:pPr>
                <a:endParaRPr lang="en-US" sz="2400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04395CE-D656-DB2A-A089-383C7A4172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219200"/>
                <a:ext cx="7772400" cy="4722813"/>
              </a:xfrm>
              <a:blipFill>
                <a:blip r:embed="rId3"/>
                <a:stretch>
                  <a:fillRect l="-980" t="-1072" b="-11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9C7ADB6-DBB0-04AE-43C4-770BAE8C3029}"/>
              </a:ext>
            </a:extLst>
          </p:cNvPr>
          <p:cNvGrpSpPr/>
          <p:nvPr/>
        </p:nvGrpSpPr>
        <p:grpSpPr>
          <a:xfrm>
            <a:off x="3982432" y="2454207"/>
            <a:ext cx="3676201" cy="2265813"/>
            <a:chOff x="5394774" y="3029214"/>
            <a:chExt cx="3676201" cy="2265813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8F3E4D4-F6DE-1313-8DCC-17E56D1A037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9175" y="3029214"/>
              <a:ext cx="0" cy="175180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triangle"/>
            </a:ln>
            <a:effectLst/>
          </p:spPr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EBF0C9-8969-56FE-F101-4410A67C72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9175" y="4781021"/>
              <a:ext cx="2971800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triangle"/>
            </a:ln>
            <a:effectLst/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00BB2D-5B08-9582-8FC3-09319786C193}"/>
                </a:ext>
              </a:extLst>
            </p:cNvPr>
            <p:cNvSpPr txBox="1"/>
            <p:nvPr/>
          </p:nvSpPr>
          <p:spPr>
            <a:xfrm>
              <a:off x="5997131" y="494705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0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4AB906-ECD7-2391-04CD-508BB8D0CD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59375" y="4775199"/>
              <a:ext cx="0" cy="203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7A96DD-7600-7668-E6A5-8BDD198583CE}"/>
                </a:ext>
              </a:extLst>
            </p:cNvPr>
            <p:cNvSpPr txBox="1"/>
            <p:nvPr/>
          </p:nvSpPr>
          <p:spPr>
            <a:xfrm>
              <a:off x="6410117" y="495333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601957-1563-5009-EFF3-51B7CE95B3AA}"/>
                </a:ext>
              </a:extLst>
            </p:cNvPr>
            <p:cNvSpPr txBox="1"/>
            <p:nvPr/>
          </p:nvSpPr>
          <p:spPr>
            <a:xfrm>
              <a:off x="6849299" y="4953332"/>
              <a:ext cx="298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2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FF95389-2911-481C-D78F-64F4EA56E2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96821" y="4775199"/>
              <a:ext cx="0" cy="203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A860EE8-A57A-793B-5861-E063781570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70775" y="4775199"/>
              <a:ext cx="0" cy="203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7EE551-B15D-CA69-CEC5-12512B387E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927975" y="4775199"/>
              <a:ext cx="0" cy="203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AD0F1D8-8732-724A-19FF-AA35F7FE55C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85175" y="4782038"/>
              <a:ext cx="0" cy="203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156880-49AE-72ED-966D-720A135FFCEA}"/>
                </a:ext>
              </a:extLst>
            </p:cNvPr>
            <p:cNvSpPr txBox="1"/>
            <p:nvPr/>
          </p:nvSpPr>
          <p:spPr>
            <a:xfrm>
              <a:off x="7324134" y="4955517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C9D8AD-FF62-8AC7-1470-4C3CAA880EDD}"/>
                </a:ext>
              </a:extLst>
            </p:cNvPr>
            <p:cNvSpPr txBox="1"/>
            <p:nvPr/>
          </p:nvSpPr>
          <p:spPr>
            <a:xfrm>
              <a:off x="7793779" y="495333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1B7FB3D-E3CE-DE64-B633-61B2D118D49D}"/>
                </a:ext>
              </a:extLst>
            </p:cNvPr>
            <p:cNvSpPr txBox="1"/>
            <p:nvPr/>
          </p:nvSpPr>
          <p:spPr>
            <a:xfrm>
              <a:off x="8244904" y="4956473"/>
              <a:ext cx="298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4751671-2CB7-47C8-94F5-CA788E9FE3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9175" y="4782038"/>
              <a:ext cx="0" cy="203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CA95146-A7D0-EFC9-E0CE-8F8EF8D90C3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42375" y="4792652"/>
              <a:ext cx="0" cy="203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D54689-4FD7-91C9-6D88-8CB18F999BB1}"/>
                </a:ext>
              </a:extLst>
            </p:cNvPr>
            <p:cNvSpPr txBox="1"/>
            <p:nvPr/>
          </p:nvSpPr>
          <p:spPr>
            <a:xfrm>
              <a:off x="8708603" y="4947050"/>
              <a:ext cx="298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6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19BB9BB-FABA-FEA3-52FC-9133CB172F24}"/>
                    </a:ext>
                  </a:extLst>
                </p:cNvPr>
                <p:cNvSpPr/>
                <p:nvPr/>
              </p:nvSpPr>
              <p:spPr bwMode="auto">
                <a:xfrm>
                  <a:off x="6096000" y="3276600"/>
                  <a:ext cx="460195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19BB9BB-FABA-FEA3-52FC-9133CB172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6000" y="3276600"/>
                  <a:ext cx="460195" cy="304800"/>
                </a:xfrm>
                <a:prstGeom prst="rect">
                  <a:avLst/>
                </a:prstGeom>
                <a:blipFill>
                  <a:blip r:embed="rId4"/>
                  <a:stretch>
                    <a:fillRect l="-2632" b="-26923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04728E9-10C0-EDB8-9AB3-8C4CD12E9393}"/>
                    </a:ext>
                  </a:extLst>
                </p:cNvPr>
                <p:cNvSpPr/>
                <p:nvPr/>
              </p:nvSpPr>
              <p:spPr bwMode="auto">
                <a:xfrm>
                  <a:off x="6996821" y="3276600"/>
                  <a:ext cx="460195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04728E9-10C0-EDB8-9AB3-8C4CD12E9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96821" y="3276600"/>
                  <a:ext cx="460195" cy="304800"/>
                </a:xfrm>
                <a:prstGeom prst="rect">
                  <a:avLst/>
                </a:prstGeom>
                <a:blipFill>
                  <a:blip r:embed="rId5"/>
                  <a:stretch>
                    <a:fillRect l="-2632" b="-26923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B3CA849-BE72-6C1A-7B4C-E2A077281A66}"/>
                    </a:ext>
                  </a:extLst>
                </p:cNvPr>
                <p:cNvSpPr/>
                <p:nvPr/>
              </p:nvSpPr>
              <p:spPr bwMode="auto">
                <a:xfrm>
                  <a:off x="7862161" y="3276600"/>
                  <a:ext cx="460195" cy="30480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  <a:buClrTx/>
                    <a:buNone/>
                  </a:pPr>
                  <a:endParaRPr kumimoji="0" lang="en-US" sz="1800" b="0" i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B3CA849-BE72-6C1A-7B4C-E2A077281A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62161" y="3276600"/>
                  <a:ext cx="460195" cy="304800"/>
                </a:xfrm>
                <a:prstGeom prst="rect">
                  <a:avLst/>
                </a:prstGeom>
                <a:blipFill>
                  <a:blip r:embed="rId6"/>
                  <a:stretch>
                    <a:fillRect l="-2632" b="-23077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F4758B7-E4D8-172F-9FF9-FD8F1076A73C}"/>
                    </a:ext>
                  </a:extLst>
                </p:cNvPr>
                <p:cNvSpPr/>
                <p:nvPr/>
              </p:nvSpPr>
              <p:spPr bwMode="auto">
                <a:xfrm>
                  <a:off x="6091645" y="3839391"/>
                  <a:ext cx="681625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CF4758B7-E4D8-172F-9FF9-FD8F1076A7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91645" y="3839391"/>
                  <a:ext cx="681625" cy="304800"/>
                </a:xfrm>
                <a:prstGeom prst="rect">
                  <a:avLst/>
                </a:prstGeom>
                <a:blipFill>
                  <a:blip r:embed="rId7"/>
                  <a:stretch>
                    <a:fillRect b="-26923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FABA582-019D-C299-DEA5-D5C046952283}"/>
                    </a:ext>
                  </a:extLst>
                </p:cNvPr>
                <p:cNvSpPr/>
                <p:nvPr/>
              </p:nvSpPr>
              <p:spPr bwMode="auto">
                <a:xfrm>
                  <a:off x="7447364" y="3839391"/>
                  <a:ext cx="681625" cy="3048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>
                    <a:spcBef>
                      <a:spcPct val="0"/>
                    </a:spcBef>
                    <a:buClrTx/>
                    <a:buNone/>
                  </a:pPr>
                  <a:endParaRPr kumimoji="0" lang="en-US" sz="1800" b="0" i="1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endParaRPr>
                </a:p>
                <a:p>
                  <a:pPr>
                    <a:spcBef>
                      <a:spcPct val="0"/>
                    </a:spcBef>
                    <a:buClr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FABA582-019D-C299-DEA5-D5C046952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447364" y="3839391"/>
                  <a:ext cx="681625" cy="304800"/>
                </a:xfrm>
                <a:prstGeom prst="rect">
                  <a:avLst/>
                </a:prstGeom>
                <a:blipFill>
                  <a:blip r:embed="rId8"/>
                  <a:stretch>
                    <a:fillRect b="-23077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BD4DD5A-FF1E-8A6D-8D76-00537C5814D9}"/>
                </a:ext>
              </a:extLst>
            </p:cNvPr>
            <p:cNvSpPr/>
            <p:nvPr/>
          </p:nvSpPr>
          <p:spPr bwMode="auto">
            <a:xfrm>
              <a:off x="6103350" y="4468351"/>
              <a:ext cx="2739024" cy="304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7B5417-4A66-6FFA-4790-49565D357122}"/>
                </a:ext>
              </a:extLst>
            </p:cNvPr>
            <p:cNvSpPr/>
            <p:nvPr/>
          </p:nvSpPr>
          <p:spPr bwMode="auto">
            <a:xfrm>
              <a:off x="6097589" y="4469375"/>
              <a:ext cx="198022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6469-631D-42E9-1BFC-20DBDCE5D6D5}"/>
                </a:ext>
              </a:extLst>
            </p:cNvPr>
            <p:cNvSpPr/>
            <p:nvPr/>
          </p:nvSpPr>
          <p:spPr bwMode="auto">
            <a:xfrm>
              <a:off x="6448194" y="4472546"/>
              <a:ext cx="198022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2A195C5-3BC5-F399-1214-27BFABE2E83E}"/>
                </a:ext>
              </a:extLst>
            </p:cNvPr>
            <p:cNvSpPr/>
            <p:nvPr/>
          </p:nvSpPr>
          <p:spPr bwMode="auto">
            <a:xfrm>
              <a:off x="6809337" y="4473050"/>
              <a:ext cx="198022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208243-3A31-AA4F-1869-AEBC7469BEC8}"/>
                </a:ext>
              </a:extLst>
            </p:cNvPr>
            <p:cNvSpPr/>
            <p:nvPr/>
          </p:nvSpPr>
          <p:spPr bwMode="auto">
            <a:xfrm>
              <a:off x="7152236" y="4468855"/>
              <a:ext cx="198022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E392601-E7DE-9D89-3B30-C867AB93BC7E}"/>
                </a:ext>
              </a:extLst>
            </p:cNvPr>
            <p:cNvSpPr/>
            <p:nvPr/>
          </p:nvSpPr>
          <p:spPr bwMode="auto">
            <a:xfrm>
              <a:off x="7525641" y="4474911"/>
              <a:ext cx="198022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C4F4CA2-B23F-E308-5FED-A9C635E2D7DD}"/>
                </a:ext>
              </a:extLst>
            </p:cNvPr>
            <p:cNvSpPr/>
            <p:nvPr/>
          </p:nvSpPr>
          <p:spPr bwMode="auto">
            <a:xfrm>
              <a:off x="7882353" y="4468527"/>
              <a:ext cx="198022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411853-271D-0AEA-8EAA-F347CBEFEF39}"/>
                </a:ext>
              </a:extLst>
            </p:cNvPr>
            <p:cNvSpPr/>
            <p:nvPr/>
          </p:nvSpPr>
          <p:spPr bwMode="auto">
            <a:xfrm>
              <a:off x="8242425" y="4471492"/>
              <a:ext cx="198022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0BD937E-DD1B-DC28-46EB-D6CE23BDD741}"/>
                </a:ext>
              </a:extLst>
            </p:cNvPr>
            <p:cNvSpPr/>
            <p:nvPr/>
          </p:nvSpPr>
          <p:spPr bwMode="auto">
            <a:xfrm>
              <a:off x="8580288" y="4474391"/>
              <a:ext cx="198022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34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3B844B-2A6C-78B9-6797-1308600A322A}"/>
                    </a:ext>
                  </a:extLst>
                </p:cNvPr>
                <p:cNvSpPr txBox="1"/>
                <p:nvPr/>
              </p:nvSpPr>
              <p:spPr>
                <a:xfrm>
                  <a:off x="5406801" y="3191390"/>
                  <a:ext cx="9044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3B844B-2A6C-78B9-6797-1308600A3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6801" y="3191390"/>
                  <a:ext cx="90444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4C65AD7-BE11-5014-3923-3BFA94A2F134}"/>
                    </a:ext>
                  </a:extLst>
                </p:cNvPr>
                <p:cNvSpPr txBox="1"/>
                <p:nvPr/>
              </p:nvSpPr>
              <p:spPr>
                <a:xfrm>
                  <a:off x="5394774" y="3807143"/>
                  <a:ext cx="9044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4C65AD7-BE11-5014-3923-3BFA94A2F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774" y="3807143"/>
                  <a:ext cx="90444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5CA84F-487E-164C-89CA-868E3159E606}"/>
                  </a:ext>
                </a:extLst>
              </p:cNvPr>
              <p:cNvSpPr txBox="1"/>
              <p:nvPr/>
            </p:nvSpPr>
            <p:spPr>
              <a:xfrm>
                <a:off x="1111931" y="2616383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=1.0,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5CA84F-487E-164C-89CA-868E3159E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931" y="2616383"/>
                <a:ext cx="2133600" cy="369332"/>
              </a:xfrm>
              <a:prstGeom prst="rect">
                <a:avLst/>
              </a:prstGeom>
              <a:blipFill>
                <a:blip r:embed="rId11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504DED-8A15-9DA1-4164-790D3E5FC512}"/>
                  </a:ext>
                </a:extLst>
              </p:cNvPr>
              <p:cNvSpPr txBox="1"/>
              <p:nvPr/>
            </p:nvSpPr>
            <p:spPr>
              <a:xfrm>
                <a:off x="1142294" y="3199852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=1.5,</m:t>
                      </m:r>
                      <m:sSub>
                        <m:sSubPr>
                          <m:ctrlP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504DED-8A15-9DA1-4164-790D3E5FC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294" y="3199852"/>
                <a:ext cx="2133600" cy="369332"/>
              </a:xfrm>
              <a:prstGeom prst="rect">
                <a:avLst/>
              </a:prstGeom>
              <a:blipFill>
                <a:blip r:embed="rId12"/>
                <a:stretch>
                  <a:fillRect r="-592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DC985E42-F09C-43CC-E3BD-03FB9BDBD102}"/>
              </a:ext>
            </a:extLst>
          </p:cNvPr>
          <p:cNvSpPr/>
          <p:nvPr/>
        </p:nvSpPr>
        <p:spPr bwMode="auto">
          <a:xfrm>
            <a:off x="4114800" y="2616383"/>
            <a:ext cx="1214474" cy="44972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63A0B9-7EFA-DF72-F545-5AC9031A2199}"/>
              </a:ext>
            </a:extLst>
          </p:cNvPr>
          <p:cNvSpPr/>
          <p:nvPr/>
        </p:nvSpPr>
        <p:spPr bwMode="auto">
          <a:xfrm>
            <a:off x="5387567" y="2616383"/>
            <a:ext cx="822705" cy="457005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83CCF4-17A3-AD09-310E-AFEFD7A2E795}"/>
              </a:ext>
            </a:extLst>
          </p:cNvPr>
          <p:cNvSpPr/>
          <p:nvPr/>
        </p:nvSpPr>
        <p:spPr bwMode="auto">
          <a:xfrm>
            <a:off x="6268563" y="2617253"/>
            <a:ext cx="822705" cy="4561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284665-8153-E30D-730E-C91B3F59AADB}"/>
              </a:ext>
            </a:extLst>
          </p:cNvPr>
          <p:cNvSpPr/>
          <p:nvPr/>
        </p:nvSpPr>
        <p:spPr bwMode="auto">
          <a:xfrm>
            <a:off x="4109264" y="3253165"/>
            <a:ext cx="1431429" cy="3385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870D7B-8A6D-8D0E-AC47-B76994F39C40}"/>
              </a:ext>
            </a:extLst>
          </p:cNvPr>
          <p:cNvSpPr/>
          <p:nvPr/>
        </p:nvSpPr>
        <p:spPr bwMode="auto">
          <a:xfrm>
            <a:off x="5780611" y="3239416"/>
            <a:ext cx="1431429" cy="3385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86A99F-C81A-5450-CDDF-474671FC7466}"/>
              </a:ext>
            </a:extLst>
          </p:cNvPr>
          <p:cNvSpPr/>
          <p:nvPr/>
        </p:nvSpPr>
        <p:spPr bwMode="auto">
          <a:xfrm>
            <a:off x="4656138" y="3893520"/>
            <a:ext cx="2811462" cy="33855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46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Drones Photos, Download The BEST Free Drones Stock Photos &amp; HD Images">
            <a:extLst>
              <a:ext uri="{FF2B5EF4-FFF2-40B4-BE49-F238E27FC236}">
                <a16:creationId xmlns:a16="http://schemas.microsoft.com/office/drawing/2014/main" id="{7ECD01C2-A745-00F7-B70C-8FA2E2D1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7604" y="4287204"/>
            <a:ext cx="2601578" cy="148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ifferent Types of AR &amp; VR Devices — Navigating the Spatial Computing  Landscape | by Bilawal Sidhu | Virtual Reality Pop">
            <a:extLst>
              <a:ext uri="{FF2B5EF4-FFF2-40B4-BE49-F238E27FC236}">
                <a16:creationId xmlns:a16="http://schemas.microsoft.com/office/drawing/2014/main" id="{A1F0F2FB-F5A3-C7B2-178D-78E63E2E9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67" y="4290874"/>
            <a:ext cx="2469807" cy="148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5">
            <a:extLst>
              <a:ext uri="{FF2B5EF4-FFF2-40B4-BE49-F238E27FC236}">
                <a16:creationId xmlns:a16="http://schemas.microsoft.com/office/drawing/2014/main" id="{46E9D7B4-23AB-CAFA-9DE2-6480A0F79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92" y="4287204"/>
            <a:ext cx="2938042" cy="14800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1FB3D-3F51-6B91-0AFC-5E580579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13541-71E1-B86C-A37C-4BD02DC90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38" y="1241425"/>
            <a:ext cx="7799736" cy="5922962"/>
          </a:xfrm>
        </p:spPr>
        <p:txBody>
          <a:bodyPr/>
          <a:lstStyle/>
          <a:p>
            <a:r>
              <a:rPr lang="en-US" sz="2200" dirty="0"/>
              <a:t>GPUs in Real-Time Systems</a:t>
            </a:r>
          </a:p>
          <a:p>
            <a:pPr lvl="1"/>
            <a:r>
              <a:rPr lang="en-US" sz="1800" dirty="0"/>
              <a:t>Autonomous Vehicles: image recognition and path planning.</a:t>
            </a:r>
          </a:p>
          <a:p>
            <a:pPr lvl="1"/>
            <a:r>
              <a:rPr lang="en-US" sz="1800" dirty="0"/>
              <a:t>Drones: real-time object detection.</a:t>
            </a:r>
          </a:p>
          <a:p>
            <a:pPr lvl="1"/>
            <a:r>
              <a:rPr lang="en-US" sz="1800" dirty="0"/>
              <a:t>VR Glasses: real-time processing and rendering.</a:t>
            </a:r>
            <a:br>
              <a:rPr lang="en-US" sz="1800" dirty="0"/>
            </a:br>
            <a:endParaRPr lang="en-US" sz="1800" dirty="0"/>
          </a:p>
          <a:p>
            <a:r>
              <a:rPr lang="en-US" sz="2200" dirty="0"/>
              <a:t>Existing GPU scheduling solutions:</a:t>
            </a:r>
          </a:p>
          <a:p>
            <a:pPr lvl="1"/>
            <a:r>
              <a:rPr lang="en-US" sz="1800" dirty="0">
                <a:solidFill>
                  <a:srgbClr val="0066FF"/>
                </a:solidFill>
              </a:rPr>
              <a:t>GPU-</a:t>
            </a:r>
            <a:r>
              <a:rPr lang="en-US" sz="1800" dirty="0" err="1">
                <a:solidFill>
                  <a:srgbClr val="0066FF"/>
                </a:solidFill>
              </a:rPr>
              <a:t>TDMh</a:t>
            </a:r>
            <a:r>
              <a:rPr lang="en-US" sz="1800" dirty="0">
                <a:solidFill>
                  <a:srgbClr val="0066FF"/>
                </a:solidFill>
              </a:rPr>
              <a:t> [ICIP’17] </a:t>
            </a:r>
            <a:r>
              <a:rPr lang="en-US" sz="1800" dirty="0">
                <a:solidFill>
                  <a:srgbClr val="0066FF"/>
                </a:solidFill>
                <a:sym typeface="Wingdings" pitchFamily="2" charset="2"/>
              </a:rPr>
              <a:t>: </a:t>
            </a:r>
            <a:r>
              <a:rPr lang="en-US" sz="1800" dirty="0"/>
              <a:t>uses time division multiplexing to schedule hard real-time sporadic tasks on a single GPU.</a:t>
            </a:r>
          </a:p>
          <a:p>
            <a:pPr lvl="1"/>
            <a:r>
              <a:rPr lang="en-US" sz="1800" dirty="0">
                <a:solidFill>
                  <a:srgbClr val="0066FF"/>
                </a:solidFill>
              </a:rPr>
              <a:t>SBEET [RTSS’21] and SBEET-mg [RTSS’22] :</a:t>
            </a:r>
            <a:r>
              <a:rPr lang="en-US" sz="1800" dirty="0"/>
              <a:t> real-time frameworks that optimize the energy efficiency of embedded systems.</a:t>
            </a:r>
          </a:p>
          <a:p>
            <a:pPr lvl="1"/>
            <a:r>
              <a:rPr lang="en-US" sz="1800" dirty="0">
                <a:solidFill>
                  <a:srgbClr val="0066FF"/>
                </a:solidFill>
              </a:rPr>
              <a:t>Padel [IEEE ESL’25]: </a:t>
            </a:r>
            <a:r>
              <a:rPr lang="en-US" sz="1800" dirty="0"/>
              <a:t>offline, priority-based GPU scheduler.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lvl="1"/>
            <a:endParaRPr lang="en-US" sz="1800" dirty="0"/>
          </a:p>
          <a:p>
            <a:endParaRPr lang="en-US" sz="2200" dirty="0"/>
          </a:p>
          <a:p>
            <a:pPr lvl="1"/>
            <a:endParaRPr lang="en-US" sz="1800" dirty="0">
              <a:solidFill>
                <a:srgbClr val="0066FF"/>
              </a:solidFill>
            </a:endParaRPr>
          </a:p>
          <a:p>
            <a:pPr lvl="1"/>
            <a:endParaRPr lang="en-US" sz="1800" dirty="0">
              <a:solidFill>
                <a:srgbClr val="0066F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66FF"/>
                </a:solidFill>
              </a:rPr>
              <a:t>	</a:t>
            </a:r>
          </a:p>
          <a:p>
            <a:pPr lvl="1"/>
            <a:endParaRPr lang="en-US" sz="1800" dirty="0">
              <a:solidFill>
                <a:srgbClr val="0066FF"/>
              </a:solidFill>
            </a:endParaRPr>
          </a:p>
          <a:p>
            <a:pPr lvl="1"/>
            <a:endParaRPr lang="en-US" sz="1800" dirty="0">
              <a:solidFill>
                <a:srgbClr val="0066FF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5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CBAB6-7D00-EC4C-90A1-B552F7A64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5B0D-F4AB-AF4A-9BE2-6395F9D0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38" y="1241426"/>
            <a:ext cx="7727950" cy="4549774"/>
          </a:xfrm>
        </p:spPr>
        <p:txBody>
          <a:bodyPr/>
          <a:lstStyle/>
          <a:p>
            <a:r>
              <a:rPr lang="en-US" sz="2200" dirty="0"/>
              <a:t>Existing GPU scheduling solutions operate in an </a:t>
            </a:r>
            <a:r>
              <a:rPr lang="en-US" sz="2200" dirty="0">
                <a:solidFill>
                  <a:srgbClr val="0066FF"/>
                </a:solidFill>
              </a:rPr>
              <a:t>open-loop manner</a:t>
            </a:r>
            <a:r>
              <a:rPr lang="en-US" altLang="zh-CN" sz="2200" dirty="0"/>
              <a:t>:</a:t>
            </a:r>
          </a:p>
          <a:p>
            <a:pPr lvl="1"/>
            <a:r>
              <a:rPr lang="en-US" sz="1800" dirty="0"/>
              <a:t>Up to control period 20: </a:t>
            </a:r>
            <a:r>
              <a:rPr lang="en-US" sz="1800" dirty="0">
                <a:solidFill>
                  <a:srgbClr val="0066FF"/>
                </a:solidFill>
              </a:rPr>
              <a:t>0% deadline misses.</a:t>
            </a:r>
          </a:p>
          <a:p>
            <a:pPr lvl="1"/>
            <a:r>
              <a:rPr lang="en-US" sz="1800" dirty="0"/>
              <a:t>At control period 20 : </a:t>
            </a:r>
            <a:r>
              <a:rPr lang="en-US" sz="1800" dirty="0">
                <a:solidFill>
                  <a:srgbClr val="0066FF"/>
                </a:solidFill>
              </a:rPr>
              <a:t>input load increases.</a:t>
            </a:r>
          </a:p>
          <a:p>
            <a:pPr lvl="1"/>
            <a:r>
              <a:rPr lang="en-US" sz="1800" dirty="0"/>
              <a:t>Open-loop scheduler: </a:t>
            </a:r>
            <a:r>
              <a:rPr lang="en-US" sz="1800" dirty="0">
                <a:solidFill>
                  <a:srgbClr val="0066FF"/>
                </a:solidFill>
              </a:rPr>
              <a:t>cannot adapt</a:t>
            </a:r>
            <a:r>
              <a:rPr lang="en-US" sz="1800" dirty="0"/>
              <a:t>, continues with fixed configuration.</a:t>
            </a:r>
          </a:p>
          <a:p>
            <a:pPr marL="0" indent="0">
              <a:buNone/>
            </a:pPr>
            <a:endParaRPr lang="en-US" altLang="zh-CN" sz="2200" dirty="0"/>
          </a:p>
          <a:p>
            <a:r>
              <a:rPr lang="en-US" altLang="zh-CN" sz="2200" dirty="0"/>
              <a:t>Limitations of </a:t>
            </a:r>
            <a:r>
              <a:rPr lang="en-US" altLang="zh-CN" sz="2200" dirty="0">
                <a:solidFill>
                  <a:srgbClr val="0066FF"/>
                </a:solidFill>
              </a:rPr>
              <a:t>open-loop scheduling:</a:t>
            </a:r>
          </a:p>
          <a:p>
            <a:pPr lvl="1"/>
            <a:r>
              <a:rPr lang="en-US" altLang="zh-CN" sz="1800" dirty="0"/>
              <a:t>Overestimation: Resource waste. </a:t>
            </a:r>
          </a:p>
          <a:p>
            <a:pPr lvl="1"/>
            <a:r>
              <a:rPr lang="en-US" altLang="zh-CN" sz="1800" dirty="0"/>
              <a:t>Underestimation: Deadline misses.</a:t>
            </a:r>
          </a:p>
          <a:p>
            <a:pPr marL="833438" lvl="2" indent="0">
              <a:buNone/>
            </a:pPr>
            <a:endParaRPr lang="en-US" sz="1600" dirty="0"/>
          </a:p>
          <a:p>
            <a:pPr lvl="1"/>
            <a:endParaRPr lang="en-US" sz="1800" dirty="0"/>
          </a:p>
          <a:p>
            <a:pPr lvl="1"/>
            <a:endParaRPr lang="en-US" altLang="zh-CN" sz="1800" dirty="0"/>
          </a:p>
          <a:p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B9C4E0C-6C87-4B9C-9D53-7F6420D8CB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0" y="3404911"/>
            <a:ext cx="5397500" cy="264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37892-3A08-DC7A-AE65-30A70001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EE53A58E-DED3-5A3D-8866-AA6FBFE76AA0}"/>
              </a:ext>
            </a:extLst>
          </p:cNvPr>
          <p:cNvSpPr/>
          <p:nvPr/>
        </p:nvSpPr>
        <p:spPr bwMode="auto">
          <a:xfrm rot="18290680">
            <a:off x="4675773" y="3556639"/>
            <a:ext cx="510138" cy="1447800"/>
          </a:xfrm>
          <a:prstGeom prst="upArrow">
            <a:avLst/>
          </a:prstGeom>
          <a:solidFill>
            <a:srgbClr val="0066FF"/>
          </a:solidFill>
          <a:ln w="6350" cap="flat" cmpd="sng" algn="ctr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400" b="0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30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Feedback Control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25488" y="1143000"/>
            <a:ext cx="7772400" cy="4722813"/>
          </a:xfrm>
        </p:spPr>
        <p:txBody>
          <a:bodyPr/>
          <a:lstStyle/>
          <a:p>
            <a:r>
              <a:rPr lang="en-US" sz="2200" dirty="0"/>
              <a:t>Control the input so the system follows the desired value.</a:t>
            </a:r>
          </a:p>
          <a:p>
            <a:pPr lvl="1"/>
            <a:r>
              <a:rPr lang="en-US" sz="1800" dirty="0"/>
              <a:t>Feedback control scheduling: control CPU utilization </a:t>
            </a:r>
            <a:r>
              <a:rPr lang="en-US" sz="1800" dirty="0">
                <a:solidFill>
                  <a:srgbClr val="0066FF"/>
                </a:solidFill>
              </a:rPr>
              <a:t>[</a:t>
            </a:r>
            <a:r>
              <a:rPr lang="en-US" altLang="zh-CN" sz="1800" dirty="0">
                <a:solidFill>
                  <a:srgbClr val="0066FF"/>
                </a:solidFill>
              </a:rPr>
              <a:t>RTAS’03]</a:t>
            </a:r>
            <a:r>
              <a:rPr lang="en-US" sz="1800" dirty="0">
                <a:solidFill>
                  <a:srgbClr val="0066FF"/>
                </a:solidFill>
              </a:rPr>
              <a:t>.</a:t>
            </a:r>
            <a:endParaRPr lang="en-US" sz="1800" dirty="0"/>
          </a:p>
          <a:p>
            <a:pPr lvl="1"/>
            <a:r>
              <a:rPr lang="en-US" sz="1800" dirty="0"/>
              <a:t>Real-time applications, such as autonomous driving </a:t>
            </a:r>
            <a:r>
              <a:rPr lang="en-US" sz="1800" dirty="0">
                <a:solidFill>
                  <a:srgbClr val="0066FF"/>
                </a:solidFill>
              </a:rPr>
              <a:t>[</a:t>
            </a:r>
            <a:r>
              <a:rPr lang="en-US" altLang="zh-CN" sz="1800" dirty="0">
                <a:solidFill>
                  <a:srgbClr val="0066FF"/>
                </a:solidFill>
              </a:rPr>
              <a:t>ICDCS’20]</a:t>
            </a:r>
            <a:r>
              <a:rPr lang="en-US" sz="1800" dirty="0">
                <a:solidFill>
                  <a:srgbClr val="0066FF"/>
                </a:solidFill>
              </a:rPr>
              <a:t>.</a:t>
            </a:r>
          </a:p>
          <a:p>
            <a:pPr lvl="1"/>
            <a:r>
              <a:rPr lang="en-US" sz="1800" dirty="0"/>
              <a:t>Optimize system utilities such as energy efficiency </a:t>
            </a:r>
            <a:r>
              <a:rPr lang="en-US" sz="1800" dirty="0">
                <a:solidFill>
                  <a:srgbClr val="0066FF"/>
                </a:solidFill>
              </a:rPr>
              <a:t>[</a:t>
            </a:r>
            <a:r>
              <a:rPr lang="en-US" altLang="zh-CN" sz="1800" dirty="0">
                <a:solidFill>
                  <a:srgbClr val="0066FF"/>
                </a:solidFill>
              </a:rPr>
              <a:t>RTCSA’09]</a:t>
            </a:r>
            <a:r>
              <a:rPr lang="en-US" sz="1800" dirty="0">
                <a:solidFill>
                  <a:srgbClr val="0066FF"/>
                </a:solidFill>
              </a:rPr>
              <a:t>.</a:t>
            </a:r>
            <a:br>
              <a:rPr lang="en-US" sz="2000" dirty="0">
                <a:solidFill>
                  <a:srgbClr val="0066FF"/>
                </a:solidFill>
              </a:rPr>
            </a:br>
            <a:endParaRPr lang="en-US" sz="2200" dirty="0"/>
          </a:p>
          <a:p>
            <a:r>
              <a:rPr lang="en-US" sz="2200" dirty="0"/>
              <a:t>Existing FCS solutions are only applicable to CPUs</a:t>
            </a:r>
          </a:p>
          <a:p>
            <a:pPr lvl="1"/>
            <a:r>
              <a:rPr lang="en-US" sz="1800" dirty="0"/>
              <a:t>RMS utilization bounds cannot be applied to GPUs.</a:t>
            </a:r>
          </a:p>
          <a:p>
            <a:pPr lvl="1"/>
            <a:r>
              <a:rPr lang="en-US" sz="1800" dirty="0"/>
              <a:t>FCS solutions also controls the task deadline miss ratio to a set point.</a:t>
            </a:r>
            <a:br>
              <a:rPr lang="en-US" sz="1800" dirty="0"/>
            </a:br>
            <a:endParaRPr lang="en-US" sz="1800" dirty="0"/>
          </a:p>
          <a:p>
            <a:r>
              <a:rPr lang="en-US" altLang="zh-CN" sz="2200" dirty="0">
                <a:solidFill>
                  <a:srgbClr val="0066FF"/>
                </a:solidFill>
              </a:rPr>
              <a:t>FC-GPU: </a:t>
            </a:r>
            <a:r>
              <a:rPr lang="en-US" sz="2400" dirty="0"/>
              <a:t>the</a:t>
            </a:r>
            <a:r>
              <a:rPr lang="en-US" altLang="zh-CN" sz="2200" dirty="0"/>
              <a:t> first f</a:t>
            </a:r>
            <a:r>
              <a:rPr lang="en-US" sz="2200" dirty="0"/>
              <a:t>eedback control GPU scheduling framework for soft real-time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410172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2B3BBE-1C27-6168-8F95-F04BC63B09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5400"/>
                <a:ext cx="7671605" cy="4722813"/>
              </a:xfrm>
            </p:spPr>
            <p:txBody>
              <a:bodyPr/>
              <a:lstStyle/>
              <a:p>
                <a:r>
                  <a:rPr lang="en-US" sz="2200" dirty="0"/>
                  <a:t>Periodic Tasks</a:t>
                </a:r>
              </a:p>
              <a:p>
                <a:pPr lvl="1"/>
                <a:r>
                  <a:rPr lang="en-US" sz="1800" dirty="0"/>
                  <a:t>Represented as </a:t>
                </a:r>
                <a:r>
                  <a:rPr lang="en-US" sz="1800" dirty="0">
                    <a:solidFill>
                      <a:srgbClr val="0066FF"/>
                    </a:solidFill>
                  </a:rPr>
                  <a:t>t (execution time, period)</a:t>
                </a:r>
              </a:p>
              <a:p>
                <a:pPr lvl="2"/>
                <a:r>
                  <a:rPr lang="en-US" sz="1600" dirty="0">
                    <a:solidFill>
                      <a:srgbClr val="0066FF"/>
                    </a:solidFill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sz="16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b="0" dirty="0">
                    <a:solidFill>
                      <a:srgbClr val="0066FF"/>
                    </a:solidFill>
                  </a:rPr>
                  <a:t>)</a:t>
                </a:r>
              </a:p>
              <a:p>
                <a:pPr lvl="1"/>
                <a:r>
                  <a:rPr lang="en-US" sz="1800" dirty="0"/>
                  <a:t>Job is a single execution instance of a task.</a:t>
                </a:r>
                <a:endParaRPr lang="en-US" sz="1400" dirty="0">
                  <a:solidFill>
                    <a:srgbClr val="0066FF"/>
                  </a:solidFill>
                </a:endParaRPr>
              </a:p>
              <a:p>
                <a:pPr lvl="1"/>
                <a:r>
                  <a:rPr kumimoji="1"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Implicit deadlines (deadline =period).</a:t>
                </a:r>
              </a:p>
              <a:p>
                <a:endParaRPr kumimoji="1" lang="en-US" altLang="zh-CN" sz="22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r>
                  <a:rPr lang="en-US" sz="2200" dirty="0"/>
                  <a:t>Response Time Calculation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1800" dirty="0">
                    <a:solidFill>
                      <a:srgbClr val="0066FF"/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=0.8,</m:t>
                    </m:r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solidFill>
                      <a:srgbClr val="0066FF"/>
                    </a:solidFill>
                  </a:rPr>
                  <a:t>)</a:t>
                </a:r>
              </a:p>
              <a:p>
                <a:pPr lvl="1"/>
                <a:r>
                  <a:rPr kumimoji="1" lang="en-US" altLang="zh-CN" sz="1800" dirty="0">
                    <a:ea typeface="宋体" panose="02010600030101010101" pitchFamily="2" charset="-122"/>
                  </a:rPr>
                  <a:t>launched from a separate process.</a:t>
                </a:r>
              </a:p>
              <a:p>
                <a:pPr lvl="1"/>
                <a:r>
                  <a:rPr lang="en-US" sz="1800" dirty="0"/>
                  <a:t>response time = </a:t>
                </a:r>
                <a:r>
                  <a:rPr kumimoji="1" lang="en-US" altLang="zh-CN" sz="1800" dirty="0">
                    <a:solidFill>
                      <a:srgbClr val="0066FF"/>
                    </a:solidFill>
                    <a:ea typeface="宋体" panose="02010600030101010101" pitchFamily="2" charset="-122"/>
                  </a:rPr>
                  <a:t>finish time-release time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6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kumimoji="1" lang="en-US" altLang="zh-CN" sz="16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e>
                      <m:sub>
                        <m:r>
                          <a:rPr kumimoji="1" lang="en-US" altLang="zh-CN" sz="16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2</m:t>
                        </m:r>
                        <m:r>
                          <a:rPr kumimoji="1" lang="en-US" altLang="zh-CN" sz="16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kumimoji="1" lang="en-US" altLang="zh-CN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←</m:t>
                    </m:r>
                    <m:r>
                      <a:rPr kumimoji="1" lang="en-US" altLang="zh-CN" sz="1600" b="0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1.6</m:t>
                    </m:r>
                    <m:r>
                      <a:rPr kumimoji="1" lang="en-US" altLang="zh-CN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kumimoji="1" lang="en-US" altLang="zh-CN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𝑠𝑒𝑐</m:t>
                    </m:r>
                  </m:oMath>
                </a14:m>
                <a:endParaRPr kumimoji="1" lang="en-US" altLang="zh-CN" sz="1600" dirty="0">
                  <a:solidFill>
                    <a:srgbClr val="0066FF"/>
                  </a:solidFill>
                  <a:ea typeface="宋体" panose="02010600030101010101" pitchFamily="2" charset="-122"/>
                </a:endParaRPr>
              </a:p>
              <a:p>
                <a:pPr lvl="2"/>
                <a:endParaRPr kumimoji="1" lang="en-US" altLang="zh-CN" sz="1400" b="0" dirty="0">
                  <a:solidFill>
                    <a:srgbClr val="0066FF"/>
                  </a:solidFill>
                  <a:ea typeface="宋体" panose="02010600030101010101" pitchFamily="2" charset="-122"/>
                </a:endParaRPr>
              </a:p>
              <a:p>
                <a:pPr lvl="2"/>
                <a:endParaRPr kumimoji="1" lang="en-US" altLang="zh-CN" sz="1400" dirty="0">
                  <a:solidFill>
                    <a:srgbClr val="0066FF"/>
                  </a:solidFill>
                  <a:ea typeface="宋体" panose="02010600030101010101" pitchFamily="2" charset="-122"/>
                </a:endParaRPr>
              </a:p>
              <a:p>
                <a:pPr lvl="1"/>
                <a:endParaRPr kumimoji="1" lang="en-US" altLang="zh-CN" sz="18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446087" lvl="1" indent="0">
                  <a:buNone/>
                </a:pPr>
                <a:endParaRPr kumimoji="1" lang="en-US" altLang="zh-CN" sz="18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lvl="1"/>
                <a:endParaRPr kumimoji="1" lang="en-US" altLang="zh-CN" sz="18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2B3BBE-1C27-6168-8F95-F04BC63B09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5400"/>
                <a:ext cx="7671605" cy="4722813"/>
              </a:xfrm>
              <a:blipFill>
                <a:blip r:embed="rId3"/>
                <a:stretch>
                  <a:fillRect l="-992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ADBBA14-3E6C-DD40-35E4-ABF5153B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Model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472E88C-17A0-5D02-E29D-9DC8F1EE2D4F}"/>
              </a:ext>
            </a:extLst>
          </p:cNvPr>
          <p:cNvGrpSpPr/>
          <p:nvPr/>
        </p:nvGrpSpPr>
        <p:grpSpPr>
          <a:xfrm>
            <a:off x="6085084" y="1654062"/>
            <a:ext cx="3073844" cy="1350315"/>
            <a:chOff x="6085084" y="1654062"/>
            <a:chExt cx="3073844" cy="135031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CDFFB2A-62BA-D498-A971-06E976F575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87128" y="2491388"/>
              <a:ext cx="0" cy="203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DD80E7-F520-15ED-03B8-28E4B7496BC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30328" y="2502002"/>
              <a:ext cx="0" cy="203497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5BA0D4-3DEA-D171-A4B9-1E24D1AEAA2F}"/>
                </a:ext>
              </a:extLst>
            </p:cNvPr>
            <p:cNvSpPr/>
            <p:nvPr/>
          </p:nvSpPr>
          <p:spPr bwMode="auto">
            <a:xfrm>
              <a:off x="6176916" y="2092254"/>
              <a:ext cx="938666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03A3399-376B-1097-66DA-A13D984F7A30}"/>
                    </a:ext>
                  </a:extLst>
                </p:cNvPr>
                <p:cNvSpPr txBox="1"/>
                <p:nvPr/>
              </p:nvSpPr>
              <p:spPr>
                <a:xfrm>
                  <a:off x="6916825" y="1654062"/>
                  <a:ext cx="9044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03A3399-376B-1097-66DA-A13D984F7A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6825" y="1654062"/>
                  <a:ext cx="90444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3B44F648-D474-1C9D-5B6D-2924FABAA5B6}"/>
                </a:ext>
              </a:extLst>
            </p:cNvPr>
            <p:cNvGrpSpPr/>
            <p:nvPr/>
          </p:nvGrpSpPr>
          <p:grpSpPr>
            <a:xfrm>
              <a:off x="6085084" y="1890321"/>
              <a:ext cx="3073844" cy="1114056"/>
              <a:chOff x="6070156" y="2065888"/>
              <a:chExt cx="3073844" cy="111405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BB1B0B1-F295-B7CC-9384-BED03FAC653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32400" y="2660116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12A2A1C-6D67-5FF3-E456-9FA60B2A02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069846" y="2660116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C14218E-7070-34DD-6D33-C9232045C77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543800" y="2660116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37EF1DF-41EE-651D-AD70-37427975454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01000" y="2660116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DB31EC3-4038-563C-E666-5CB1E48AD9D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458200" y="2666955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F433DD9-08EB-02EA-7276-BD0BB7CE6E6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172200" y="2065888"/>
                <a:ext cx="3175" cy="628499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triangle"/>
              </a:ln>
              <a:effectLst/>
            </p:spPr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29BB1171-BEA5-5B1E-7A07-3EAAE95B53F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172200" y="2665938"/>
                <a:ext cx="2971800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triangle"/>
              </a:ln>
              <a:effectLst/>
            </p:spPr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701B88-96B4-1884-9403-AD2CBF19D281}"/>
                  </a:ext>
                </a:extLst>
              </p:cNvPr>
              <p:cNvSpPr txBox="1"/>
              <p:nvPr/>
            </p:nvSpPr>
            <p:spPr>
              <a:xfrm>
                <a:off x="6070156" y="2831967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7FF1C6-984D-F60A-C3E8-3BDDA06318C1}"/>
                  </a:ext>
                </a:extLst>
              </p:cNvPr>
              <p:cNvSpPr txBox="1"/>
              <p:nvPr/>
            </p:nvSpPr>
            <p:spPr>
              <a:xfrm>
                <a:off x="6483142" y="2838249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2EA17D-1EF8-C415-C27D-F815B54C23DD}"/>
                  </a:ext>
                </a:extLst>
              </p:cNvPr>
              <p:cNvSpPr txBox="1"/>
              <p:nvPr/>
            </p:nvSpPr>
            <p:spPr>
              <a:xfrm>
                <a:off x="6922324" y="2838249"/>
                <a:ext cx="29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E14658-1826-8A4E-8905-2AB41EB2835B}"/>
                  </a:ext>
                </a:extLst>
              </p:cNvPr>
              <p:cNvSpPr txBox="1"/>
              <p:nvPr/>
            </p:nvSpPr>
            <p:spPr>
              <a:xfrm>
                <a:off x="7397159" y="284043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3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833CF18-8371-4F49-C0AC-22F6EF98A7AF}"/>
                  </a:ext>
                </a:extLst>
              </p:cNvPr>
              <p:cNvSpPr txBox="1"/>
              <p:nvPr/>
            </p:nvSpPr>
            <p:spPr>
              <a:xfrm>
                <a:off x="7866804" y="2838249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DD0E5A-3FDD-A4E2-3CD3-EF510B59532C}"/>
                  </a:ext>
                </a:extLst>
              </p:cNvPr>
              <p:cNvSpPr txBox="1"/>
              <p:nvPr/>
            </p:nvSpPr>
            <p:spPr>
              <a:xfrm>
                <a:off x="8317929" y="2841390"/>
                <a:ext cx="29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5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057061-E0EB-9C63-E886-2EAEE65824D8}"/>
                </a:ext>
              </a:extLst>
            </p:cNvPr>
            <p:cNvSpPr txBox="1"/>
            <p:nvPr/>
          </p:nvSpPr>
          <p:spPr>
            <a:xfrm>
              <a:off x="8829911" y="2656400"/>
              <a:ext cx="298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600" dirty="0"/>
                <a:t>6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880C7C-5B6A-B090-CB3E-967FB847A365}"/>
                </a:ext>
              </a:extLst>
            </p:cNvPr>
            <p:cNvSpPr/>
            <p:nvPr/>
          </p:nvSpPr>
          <p:spPr bwMode="auto">
            <a:xfrm>
              <a:off x="7558727" y="2092254"/>
              <a:ext cx="938663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6F96B9-5AAC-7151-694D-D47154E63810}"/>
                  </a:ext>
                </a:extLst>
              </p:cNvPr>
              <p:cNvSpPr txBox="1"/>
              <p:nvPr/>
            </p:nvSpPr>
            <p:spPr>
              <a:xfrm>
                <a:off x="6209243" y="2040647"/>
                <a:ext cx="904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6F96B9-5AAC-7151-694D-D47154E63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43" y="2040647"/>
                <a:ext cx="904449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E56D43-09C5-1902-8B77-AC4529FD218D}"/>
                  </a:ext>
                </a:extLst>
              </p:cNvPr>
              <p:cNvSpPr txBox="1"/>
              <p:nvPr/>
            </p:nvSpPr>
            <p:spPr>
              <a:xfrm>
                <a:off x="7595414" y="2043889"/>
                <a:ext cx="904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CE56D43-09C5-1902-8B77-AC4529FD2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414" y="2043889"/>
                <a:ext cx="904449" cy="369332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D7596A-608D-4B3E-D3AF-F879FBCD4F8D}"/>
              </a:ext>
            </a:extLst>
          </p:cNvPr>
          <p:cNvCxnSpPr>
            <a:cxnSpLocks/>
          </p:cNvCxnSpPr>
          <p:nvPr/>
        </p:nvCxnSpPr>
        <p:spPr bwMode="auto">
          <a:xfrm flipV="1">
            <a:off x="6171489" y="3156226"/>
            <a:ext cx="0" cy="175180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3F069B-FE21-B3BE-F9A2-8B38A45231B7}"/>
              </a:ext>
            </a:extLst>
          </p:cNvPr>
          <p:cNvCxnSpPr>
            <a:cxnSpLocks/>
          </p:cNvCxnSpPr>
          <p:nvPr/>
        </p:nvCxnSpPr>
        <p:spPr bwMode="auto">
          <a:xfrm flipV="1">
            <a:off x="6171489" y="4895449"/>
            <a:ext cx="1993084" cy="1258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BB6198-5995-7150-D640-355ACBDD2254}"/>
              </a:ext>
            </a:extLst>
          </p:cNvPr>
          <p:cNvSpPr txBox="1"/>
          <p:nvPr/>
        </p:nvSpPr>
        <p:spPr>
          <a:xfrm>
            <a:off x="6069445" y="5074062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0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6204F61-9585-C5F0-8E1D-A851E57FAD77}"/>
              </a:ext>
            </a:extLst>
          </p:cNvPr>
          <p:cNvCxnSpPr>
            <a:cxnSpLocks/>
          </p:cNvCxnSpPr>
          <p:nvPr/>
        </p:nvCxnSpPr>
        <p:spPr bwMode="auto">
          <a:xfrm>
            <a:off x="6631689" y="4902211"/>
            <a:ext cx="0" cy="20349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D75C504-FDE2-B38C-D05B-67C17DDE12E5}"/>
              </a:ext>
            </a:extLst>
          </p:cNvPr>
          <p:cNvSpPr txBox="1"/>
          <p:nvPr/>
        </p:nvSpPr>
        <p:spPr>
          <a:xfrm>
            <a:off x="6482431" y="50803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0CDAE-19B2-9F0A-CD88-7A66A9682E1B}"/>
              </a:ext>
            </a:extLst>
          </p:cNvPr>
          <p:cNvSpPr txBox="1"/>
          <p:nvPr/>
        </p:nvSpPr>
        <p:spPr>
          <a:xfrm>
            <a:off x="6921613" y="5080344"/>
            <a:ext cx="298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F92EF0-3AAC-F3A6-33E6-EE8AEB78955A}"/>
              </a:ext>
            </a:extLst>
          </p:cNvPr>
          <p:cNvCxnSpPr>
            <a:cxnSpLocks/>
          </p:cNvCxnSpPr>
          <p:nvPr/>
        </p:nvCxnSpPr>
        <p:spPr bwMode="auto">
          <a:xfrm>
            <a:off x="7069135" y="4902211"/>
            <a:ext cx="0" cy="20349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0DDF1F-DD51-7730-8838-D3CF34B85C22}"/>
              </a:ext>
            </a:extLst>
          </p:cNvPr>
          <p:cNvCxnSpPr>
            <a:cxnSpLocks/>
          </p:cNvCxnSpPr>
          <p:nvPr/>
        </p:nvCxnSpPr>
        <p:spPr bwMode="auto">
          <a:xfrm>
            <a:off x="7543089" y="4902211"/>
            <a:ext cx="0" cy="20349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DB0C1F8-29A9-4029-928E-DF124F953C66}"/>
              </a:ext>
            </a:extLst>
          </p:cNvPr>
          <p:cNvCxnSpPr>
            <a:cxnSpLocks/>
          </p:cNvCxnSpPr>
          <p:nvPr/>
        </p:nvCxnSpPr>
        <p:spPr bwMode="auto">
          <a:xfrm>
            <a:off x="8000289" y="4902211"/>
            <a:ext cx="0" cy="20349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446FC34-AC24-9807-E48E-D59B80D02214}"/>
              </a:ext>
            </a:extLst>
          </p:cNvPr>
          <p:cNvSpPr txBox="1"/>
          <p:nvPr/>
        </p:nvSpPr>
        <p:spPr>
          <a:xfrm>
            <a:off x="7396448" y="5082529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1CB75A-6B99-5FB6-9B90-60EAA6757C78}"/>
              </a:ext>
            </a:extLst>
          </p:cNvPr>
          <p:cNvSpPr txBox="1"/>
          <p:nvPr/>
        </p:nvSpPr>
        <p:spPr>
          <a:xfrm>
            <a:off x="7866093" y="508034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/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8488EA-7D82-4F7E-3131-9E9A2458538C}"/>
              </a:ext>
            </a:extLst>
          </p:cNvPr>
          <p:cNvCxnSpPr>
            <a:cxnSpLocks/>
          </p:cNvCxnSpPr>
          <p:nvPr/>
        </p:nvCxnSpPr>
        <p:spPr bwMode="auto">
          <a:xfrm>
            <a:off x="6171489" y="4909050"/>
            <a:ext cx="0" cy="20349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B067F6-C835-3D1B-1B64-18B6AC42D96C}"/>
                  </a:ext>
                </a:extLst>
              </p:cNvPr>
              <p:cNvSpPr/>
              <p:nvPr/>
            </p:nvSpPr>
            <p:spPr bwMode="auto">
              <a:xfrm>
                <a:off x="6168314" y="3403612"/>
                <a:ext cx="463375" cy="3048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72B067F6-C835-3D1B-1B64-18B6AC42D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8314" y="3403612"/>
                <a:ext cx="463375" cy="304800"/>
              </a:xfrm>
              <a:prstGeom prst="rect">
                <a:avLst/>
              </a:prstGeom>
              <a:blipFill>
                <a:blip r:embed="rId7"/>
                <a:stretch>
                  <a:fillRect l="-2632" b="-26923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66E1AB-9BB7-125A-F203-92E04A12F4EE}"/>
                  </a:ext>
                </a:extLst>
              </p:cNvPr>
              <p:cNvSpPr/>
              <p:nvPr/>
            </p:nvSpPr>
            <p:spPr bwMode="auto">
              <a:xfrm>
                <a:off x="7069135" y="3390864"/>
                <a:ext cx="468306" cy="304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266E1AB-9BB7-125A-F203-92E04A12F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9135" y="3390864"/>
                <a:ext cx="468306" cy="304800"/>
              </a:xfrm>
              <a:prstGeom prst="rect">
                <a:avLst/>
              </a:prstGeom>
              <a:blipFill>
                <a:blip r:embed="rId8"/>
                <a:stretch>
                  <a:fillRect l="-2632" b="-26923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EE51B3-7FF6-12FA-469E-C81C889134E9}"/>
                  </a:ext>
                </a:extLst>
              </p:cNvPr>
              <p:cNvSpPr/>
              <p:nvPr/>
            </p:nvSpPr>
            <p:spPr bwMode="auto">
              <a:xfrm>
                <a:off x="6163960" y="3966403"/>
                <a:ext cx="394948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BEE51B3-7FF6-12FA-469E-C81C88913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3960" y="3966403"/>
                <a:ext cx="394948" cy="304800"/>
              </a:xfrm>
              <a:prstGeom prst="rect">
                <a:avLst/>
              </a:prstGeom>
              <a:blipFill>
                <a:blip r:embed="rId9"/>
                <a:stretch>
                  <a:fillRect l="-3125" r="-3125" b="-28000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AA758B-5E3D-9473-6558-801FA50E8FAF}"/>
                  </a:ext>
                </a:extLst>
              </p:cNvPr>
              <p:cNvSpPr txBox="1"/>
              <p:nvPr/>
            </p:nvSpPr>
            <p:spPr>
              <a:xfrm>
                <a:off x="5479115" y="3318402"/>
                <a:ext cx="904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AA758B-5E3D-9473-6558-801FA50E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115" y="3318402"/>
                <a:ext cx="9044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D73D62-97B8-1DF6-5722-F25266F730B2}"/>
                  </a:ext>
                </a:extLst>
              </p:cNvPr>
              <p:cNvSpPr txBox="1"/>
              <p:nvPr/>
            </p:nvSpPr>
            <p:spPr>
              <a:xfrm>
                <a:off x="5467088" y="3934155"/>
                <a:ext cx="904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CD73D62-97B8-1DF6-5722-F25266F7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088" y="3934155"/>
                <a:ext cx="904449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A893D4-3EB7-ED39-7A67-2B6CD982E394}"/>
                  </a:ext>
                </a:extLst>
              </p:cNvPr>
              <p:cNvSpPr txBox="1"/>
              <p:nvPr/>
            </p:nvSpPr>
            <p:spPr>
              <a:xfrm>
                <a:off x="7815675" y="4497441"/>
                <a:ext cx="904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𝑔𝑝𝑢</m:t>
                      </m:r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BA893D4-3EB7-ED39-7A67-2B6CD982E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675" y="4497441"/>
                <a:ext cx="904449" cy="369332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8CAE77C-1E14-9BDF-9F63-251551AA7F08}"/>
                  </a:ext>
                </a:extLst>
              </p:cNvPr>
              <p:cNvSpPr/>
              <p:nvPr/>
            </p:nvSpPr>
            <p:spPr bwMode="auto">
              <a:xfrm>
                <a:off x="6631204" y="3977445"/>
                <a:ext cx="405787" cy="304800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8CAE77C-1E14-9BDF-9F63-251551AA7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1204" y="3977445"/>
                <a:ext cx="405787" cy="304800"/>
              </a:xfrm>
              <a:prstGeom prst="rect">
                <a:avLst/>
              </a:prstGeom>
              <a:blipFill>
                <a:blip r:embed="rId13"/>
                <a:stretch>
                  <a:fillRect l="-3030" b="-26923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DFE5FA-F023-3CB5-2395-6A5A40D29AA6}"/>
              </a:ext>
            </a:extLst>
          </p:cNvPr>
          <p:cNvCxnSpPr>
            <a:cxnSpLocks/>
            <a:stCxn id="113" idx="0"/>
          </p:cNvCxnSpPr>
          <p:nvPr/>
        </p:nvCxnSpPr>
        <p:spPr bwMode="auto">
          <a:xfrm flipV="1">
            <a:off x="6238026" y="4929062"/>
            <a:ext cx="601952" cy="603095"/>
          </a:xfrm>
          <a:prstGeom prst="straightConnector1">
            <a:avLst/>
          </a:prstGeom>
          <a:noFill/>
          <a:ln w="31750" cap="flat" cmpd="sng" algn="ctr">
            <a:solidFill>
              <a:srgbClr val="0066FF"/>
            </a:solidFill>
            <a:prstDash val="solid"/>
            <a:round/>
            <a:headEnd type="none" w="sm" len="lg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4571530-C2EB-CA51-32EC-D6232710C3D9}"/>
                  </a:ext>
                </a:extLst>
              </p:cNvPr>
              <p:cNvSpPr txBox="1"/>
              <p:nvPr/>
            </p:nvSpPr>
            <p:spPr>
              <a:xfrm>
                <a:off x="6002393" y="5532157"/>
                <a:ext cx="471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4571530-C2EB-CA51-32EC-D6232710C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393" y="5532157"/>
                <a:ext cx="471265" cy="369332"/>
              </a:xfrm>
              <a:prstGeom prst="rect">
                <a:avLst/>
              </a:prstGeom>
              <a:blipFill>
                <a:blip r:embed="rId14"/>
                <a:stretch>
                  <a:fillRect l="-263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7A9035B-34C6-735D-B8AA-F6F1CB81DD3E}"/>
                  </a:ext>
                </a:extLst>
              </p:cNvPr>
              <p:cNvSpPr txBox="1"/>
              <p:nvPr/>
            </p:nvSpPr>
            <p:spPr>
              <a:xfrm>
                <a:off x="6316216" y="5527135"/>
                <a:ext cx="19260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𝑓𝑖𝑛𝑖𝑠h𝑒𝑠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solidFill>
                    <a:srgbClr val="0066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A7A9035B-34C6-735D-B8AA-F6F1CB81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216" y="5527135"/>
                <a:ext cx="1926099" cy="369332"/>
              </a:xfrm>
              <a:prstGeom prst="rect">
                <a:avLst/>
              </a:prstGeom>
              <a:blipFill>
                <a:blip r:embed="rId15"/>
                <a:stretch>
                  <a:fillRect l="-1316" r="-30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5C1BB93C-0ED5-3956-B530-92DD5DD7D949}"/>
              </a:ext>
            </a:extLst>
          </p:cNvPr>
          <p:cNvSpPr/>
          <p:nvPr/>
        </p:nvSpPr>
        <p:spPr bwMode="auto">
          <a:xfrm>
            <a:off x="6187118" y="4592374"/>
            <a:ext cx="896053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triangle" w="sm" len="lg"/>
            <a:tailEnd type="triangle" w="sm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2E4FEABB-4C0F-741D-BF6C-7BC231F54A31}"/>
              </a:ext>
            </a:extLst>
          </p:cNvPr>
          <p:cNvGrpSpPr/>
          <p:nvPr/>
        </p:nvGrpSpPr>
        <p:grpSpPr>
          <a:xfrm>
            <a:off x="6186152" y="4594708"/>
            <a:ext cx="752926" cy="298345"/>
            <a:chOff x="7266415" y="4374039"/>
            <a:chExt cx="760815" cy="30734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8FE7588-0066-895E-B144-AA7697E99D5C}"/>
                </a:ext>
              </a:extLst>
            </p:cNvPr>
            <p:cNvSpPr/>
            <p:nvPr/>
          </p:nvSpPr>
          <p:spPr bwMode="auto">
            <a:xfrm>
              <a:off x="7266415" y="4374039"/>
              <a:ext cx="144020" cy="3048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ED15C83-B65C-BEFA-F3D9-944BE598C4CB}"/>
                </a:ext>
              </a:extLst>
            </p:cNvPr>
            <p:cNvSpPr/>
            <p:nvPr/>
          </p:nvSpPr>
          <p:spPr bwMode="auto">
            <a:xfrm>
              <a:off x="7471800" y="4374039"/>
              <a:ext cx="144020" cy="3048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C92DF6B-9956-1499-812C-559AE5200726}"/>
                </a:ext>
              </a:extLst>
            </p:cNvPr>
            <p:cNvSpPr/>
            <p:nvPr/>
          </p:nvSpPr>
          <p:spPr bwMode="auto">
            <a:xfrm>
              <a:off x="7677825" y="4376584"/>
              <a:ext cx="144020" cy="3048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5BC8519-3E90-6343-BE7A-60D1DE097475}"/>
                </a:ext>
              </a:extLst>
            </p:cNvPr>
            <p:cNvSpPr/>
            <p:nvPr/>
          </p:nvSpPr>
          <p:spPr bwMode="auto">
            <a:xfrm>
              <a:off x="7883210" y="4376584"/>
              <a:ext cx="144020" cy="304800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4C0811F-0BBF-22CB-899F-A7EADFEB6F07}"/>
              </a:ext>
            </a:extLst>
          </p:cNvPr>
          <p:cNvGrpSpPr/>
          <p:nvPr/>
        </p:nvGrpSpPr>
        <p:grpSpPr>
          <a:xfrm>
            <a:off x="7006740" y="4594081"/>
            <a:ext cx="874991" cy="299662"/>
            <a:chOff x="7226654" y="4506876"/>
            <a:chExt cx="874991" cy="29966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68279BC-A6EA-6424-75A5-3E6E5DDA40C5}"/>
                </a:ext>
              </a:extLst>
            </p:cNvPr>
            <p:cNvSpPr/>
            <p:nvPr/>
          </p:nvSpPr>
          <p:spPr bwMode="auto">
            <a:xfrm>
              <a:off x="7226654" y="4506876"/>
              <a:ext cx="874991" cy="2996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623E7182-A5DC-CF14-FB72-5344DAB0285E}"/>
                </a:ext>
              </a:extLst>
            </p:cNvPr>
            <p:cNvGrpSpPr/>
            <p:nvPr/>
          </p:nvGrpSpPr>
          <p:grpSpPr>
            <a:xfrm>
              <a:off x="7226655" y="4506877"/>
              <a:ext cx="769389" cy="299661"/>
              <a:chOff x="7578956" y="4142439"/>
              <a:chExt cx="769389" cy="318084"/>
            </a:xfrm>
          </p:grpSpPr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D2282AB-A4AD-708A-6E27-ECE970852C6C}"/>
                  </a:ext>
                </a:extLst>
              </p:cNvPr>
              <p:cNvSpPr/>
              <p:nvPr/>
            </p:nvSpPr>
            <p:spPr bwMode="auto">
              <a:xfrm>
                <a:off x="7787813" y="4142439"/>
                <a:ext cx="135781" cy="318084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1BF5F3F6-EFEE-BFE8-FE74-2DECEF0C7B1B}"/>
                  </a:ext>
                </a:extLst>
              </p:cNvPr>
              <p:cNvSpPr/>
              <p:nvPr/>
            </p:nvSpPr>
            <p:spPr bwMode="auto">
              <a:xfrm>
                <a:off x="7578956" y="4142439"/>
                <a:ext cx="135781" cy="318084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6C49D396-EDBD-08ED-ECA3-874610D685C4}"/>
                  </a:ext>
                </a:extLst>
              </p:cNvPr>
              <p:cNvSpPr/>
              <p:nvPr/>
            </p:nvSpPr>
            <p:spPr bwMode="auto">
              <a:xfrm>
                <a:off x="8003078" y="4142439"/>
                <a:ext cx="135781" cy="318084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3080C47-965C-B312-F06B-A2D018ECAA8E}"/>
                  </a:ext>
                </a:extLst>
              </p:cNvPr>
              <p:cNvSpPr/>
              <p:nvPr/>
            </p:nvSpPr>
            <p:spPr bwMode="auto">
              <a:xfrm>
                <a:off x="8212564" y="4142439"/>
                <a:ext cx="135781" cy="318084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912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7" grpId="0"/>
      <p:bldP spid="31" grpId="0"/>
      <p:bldP spid="33" grpId="0"/>
      <p:bldP spid="38" grpId="0"/>
      <p:bldP spid="39" grpId="0"/>
      <p:bldP spid="44" grpId="0" animBg="1"/>
      <p:bldP spid="45" grpId="0" animBg="1"/>
      <p:bldP spid="47" grpId="0" animBg="1"/>
      <p:bldP spid="49" grpId="0"/>
      <p:bldP spid="50" grpId="0"/>
      <p:bldP spid="57" grpId="0"/>
      <p:bldP spid="68" grpId="0" animBg="1"/>
      <p:bldP spid="113" grpId="0"/>
      <p:bldP spid="115" grpId="0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A9C5E-5045-CD59-11C3-7848FB9FE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2E099-BF6F-ABE1-23D5-A034A78B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RTR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E97A05F-8C88-4BDC-C757-FA03D61FFC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3020" y="1167832"/>
                <a:ext cx="7785058" cy="4722813"/>
              </a:xfrm>
            </p:spPr>
            <p:txBody>
              <a:bodyPr/>
              <a:lstStyle/>
              <a:p>
                <a:r>
                  <a:rPr kumimoji="1" lang="en-US" sz="22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Response Time Ratio (RTR) </a:t>
                </a:r>
                <a:r>
                  <a:rPr kumimoji="1" lang="en-US" altLang="zh-CN" sz="22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:</a:t>
                </a:r>
              </a:p>
              <a:p>
                <a:pPr lvl="1">
                  <a:lnSpc>
                    <a:spcPct val="90000"/>
                  </a:lnSpc>
                  <a:buClr>
                    <a:srgbClr val="C00000"/>
                  </a:buClr>
                </a:pPr>
                <a:r>
                  <a:rPr kumimoji="1"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Ratio of the response time of the task to the period. </a:t>
                </a:r>
              </a:p>
              <a:p>
                <a:pPr lvl="2">
                  <a:lnSpc>
                    <a:spcPct val="90000"/>
                  </a:lnSpc>
                  <a:buClr>
                    <a:srgbClr val="C00000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sz="1600" dirty="0">
                    <a:solidFill>
                      <a:srgbClr val="0066FF"/>
                    </a:solidFill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600" dirty="0">
                    <a:solidFill>
                      <a:srgbClr val="0066FF"/>
                    </a:solidFill>
                    <a:ea typeface="宋体" panose="02010600030101010101" pitchFamily="2" charset="-122"/>
                    <a:sym typeface="Wingdings" pitchFamily="2" charset="2"/>
                  </a:rPr>
                  <a:t></a:t>
                </a:r>
                <a:r>
                  <a:rPr kumimoji="1" lang="en-US" altLang="zh-CN" sz="1600" dirty="0">
                    <a:solidFill>
                      <a:srgbClr val="0066FF"/>
                    </a:solidFill>
                    <a:ea typeface="宋体" panose="02010600030101010101" pitchFamily="2" charset="-122"/>
                  </a:rPr>
                  <a:t>1.6/1</a:t>
                </a:r>
              </a:p>
              <a:p>
                <a:pPr lvl="2">
                  <a:lnSpc>
                    <a:spcPct val="90000"/>
                  </a:lnSpc>
                  <a:buClr>
                    <a:srgbClr val="C00000"/>
                  </a:buClr>
                </a:pPr>
                <a:r>
                  <a:rPr kumimoji="1" lang="en-US" altLang="zh-CN" sz="1600" dirty="0" err="1">
                    <a:solidFill>
                      <a:srgbClr val="000000"/>
                    </a:solidFill>
                    <a:ea typeface="宋体" panose="02010600030101010101" pitchFamily="2" charset="-122"/>
                  </a:rPr>
                  <a:t>rtr</a:t>
                </a:r>
                <a:r>
                  <a:rPr kumimoji="1" lang="en-US" altLang="zh-CN" sz="16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 &gt; </a:t>
                </a:r>
                <a:r>
                  <a:rPr kumimoji="1" lang="en-US" altLang="zh-CN" sz="16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1</a:t>
                </a:r>
                <a:r>
                  <a:rPr lang="en-US" altLang="zh-CN" sz="1600" dirty="0">
                    <a:sym typeface="Wingdings" panose="05000000000000000000" pitchFamily="2" charset="2"/>
                  </a:rPr>
                  <a:t> </a:t>
                </a:r>
                <a:r>
                  <a:rPr kumimoji="1" lang="en-US" altLang="zh-CN" sz="1600" dirty="0">
                    <a:solidFill>
                      <a:srgbClr val="0066FF"/>
                    </a:solidFill>
                    <a:ea typeface="宋体" panose="02010600030101010101" pitchFamily="2" charset="-122"/>
                  </a:rPr>
                  <a:t>deadlines misses</a:t>
                </a:r>
              </a:p>
              <a:p>
                <a:pPr lvl="1">
                  <a:lnSpc>
                    <a:spcPct val="90000"/>
                  </a:lnSpc>
                  <a:buClr>
                    <a:srgbClr val="C00000"/>
                  </a:buClr>
                </a:pPr>
                <a:r>
                  <a:rPr kumimoji="1" lang="en-US" altLang="zh-CN" sz="1800" dirty="0">
                    <a:ea typeface="宋体" panose="02010600030101010101" pitchFamily="2" charset="-122"/>
                  </a:rPr>
                  <a:t>Controlled variable </a:t>
                </a:r>
                <a:r>
                  <a:rPr kumimoji="1" lang="en-US" altLang="zh-CN" sz="1800" dirty="0">
                    <a:ea typeface="宋体" panose="02010600030101010101" pitchFamily="2" charset="-122"/>
                    <a:sym typeface="Wingdings" pitchFamily="2" charset="2"/>
                  </a:rPr>
                  <a:t></a:t>
                </a:r>
                <a:r>
                  <a:rPr kumimoji="1" lang="en-US" altLang="zh-CN" sz="1800" dirty="0">
                    <a:ea typeface="宋体" panose="02010600030101010101" pitchFamily="2" charset="-122"/>
                  </a:rPr>
                  <a:t> RTR</a:t>
                </a:r>
              </a:p>
              <a:p>
                <a:pPr marL="446087" lvl="1" indent="0">
                  <a:lnSpc>
                    <a:spcPct val="90000"/>
                  </a:lnSpc>
                  <a:buClr>
                    <a:srgbClr val="C00000"/>
                  </a:buClr>
                  <a:buNone/>
                </a:pPr>
                <a:endParaRPr kumimoji="1" lang="en-US" altLang="zh-CN" sz="1800" dirty="0">
                  <a:solidFill>
                    <a:srgbClr val="0066FF"/>
                  </a:solidFill>
                  <a:ea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buClr>
                    <a:srgbClr val="C00000"/>
                  </a:buClr>
                </a:pPr>
                <a:r>
                  <a:rPr kumimoji="1" lang="en-US" altLang="zh-CN" sz="2200" dirty="0">
                    <a:solidFill>
                      <a:srgbClr val="000000"/>
                    </a:solidFill>
                    <a:ea typeface="宋体" panose="02010600030101010101" pitchFamily="2" charset="-122"/>
                    <a:sym typeface="Wingdings" panose="05000000000000000000" pitchFamily="2" charset="2"/>
                  </a:rPr>
                  <a:t>Task rate is the manipulated variable.</a:t>
                </a:r>
              </a:p>
              <a:p>
                <a:pPr lvl="1">
                  <a:lnSpc>
                    <a:spcPct val="90000"/>
                  </a:lnSpc>
                  <a:buClr>
                    <a:srgbClr val="C00000"/>
                  </a:buClr>
                </a:pPr>
                <a:r>
                  <a:rPr kumimoji="1"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Rate adaptation </a:t>
                </a:r>
                <a:r>
                  <a:rPr kumimoji="1" lang="en-US" altLang="zh-CN" sz="1800" dirty="0">
                    <a:solidFill>
                      <a:srgbClr val="0066FF"/>
                    </a:solidFill>
                    <a:ea typeface="宋体" panose="02010600030101010101" pitchFamily="2" charset="-122"/>
                  </a:rPr>
                  <a:t>[RTAS’03][RTSS’09]</a:t>
                </a:r>
              </a:p>
              <a:p>
                <a:pPr marL="742950" lvl="1" indent="-285750">
                  <a:lnSpc>
                    <a:spcPct val="90000"/>
                  </a:lnSpc>
                  <a:buClr>
                    <a:srgbClr val="C00000"/>
                  </a:buClr>
                </a:pPr>
                <a:r>
                  <a:rPr kumimoji="1" lang="en-US" altLang="zh-CN" sz="1800" dirty="0">
                    <a:solidFill>
                      <a:srgbClr val="FF0000"/>
                    </a:solidFill>
                    <a:ea typeface="宋体" panose="02010600030101010101" pitchFamily="2" charset="-122"/>
                  </a:rPr>
                  <a:t>Too high 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  <a:sym typeface="Wingdings" panose="05000000000000000000" pitchFamily="2" charset="2"/>
                  </a:rPr>
                  <a:t> a possible deadline misses.</a:t>
                </a:r>
                <a:endParaRPr kumimoji="1" lang="en-US" altLang="zh-CN" sz="1800" dirty="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  <a:p>
                <a:pPr marL="742950" lvl="1" indent="-285750">
                  <a:lnSpc>
                    <a:spcPct val="90000"/>
                  </a:lnSpc>
                  <a:buClr>
                    <a:srgbClr val="C00000"/>
                  </a:buClr>
                </a:pPr>
                <a:r>
                  <a:rPr kumimoji="1" lang="en-US" altLang="zh-CN" sz="1800" dirty="0">
                    <a:solidFill>
                      <a:srgbClr val="0000FF"/>
                    </a:solidFill>
                    <a:ea typeface="宋体" panose="02010600030101010101" pitchFamily="2" charset="-122"/>
                    <a:sym typeface="Wingdings" panose="05000000000000000000" pitchFamily="2" charset="2"/>
                  </a:rPr>
                  <a:t>Too low </a:t>
                </a:r>
                <a:r>
                  <a:rPr kumimoji="1" lang="en-US" altLang="zh-CN" sz="1800" dirty="0">
                    <a:solidFill>
                      <a:srgbClr val="000000"/>
                    </a:solidFill>
                    <a:ea typeface="宋体" panose="02010600030101010101" pitchFamily="2" charset="-122"/>
                    <a:sym typeface="Wingdings" panose="05000000000000000000" pitchFamily="2" charset="2"/>
                  </a:rPr>
                  <a:t> poor control performance. </a:t>
                </a:r>
              </a:p>
              <a:p>
                <a:pPr marL="742950" lvl="1" indent="-285750">
                  <a:lnSpc>
                    <a:spcPct val="90000"/>
                  </a:lnSpc>
                  <a:buClr>
                    <a:srgbClr val="C00000"/>
                  </a:buClr>
                </a:pPr>
                <a:endParaRPr kumimoji="1" lang="en-US" altLang="zh-CN" sz="1800" dirty="0">
                  <a:solidFill>
                    <a:srgbClr val="000000"/>
                  </a:solidFill>
                  <a:ea typeface="宋体" panose="02010600030101010101" pitchFamily="2" charset="-122"/>
                  <a:sym typeface="Wingdings" panose="05000000000000000000" pitchFamily="2" charset="2"/>
                </a:endParaRPr>
              </a:p>
              <a:p>
                <a:pPr marL="355600" indent="-285750">
                  <a:lnSpc>
                    <a:spcPct val="90000"/>
                  </a:lnSpc>
                  <a:buClr>
                    <a:srgbClr val="C00000"/>
                  </a:buClr>
                </a:pPr>
                <a:endParaRPr kumimoji="1" lang="en-US" altLang="zh-CN" sz="2200" dirty="0">
                  <a:solidFill>
                    <a:srgbClr val="000000"/>
                  </a:solidFill>
                  <a:ea typeface="宋体" panose="02010600030101010101" pitchFamily="2" charset="-122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3E97A05F-8C88-4BDC-C757-FA03D61FFC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020" y="1167832"/>
                <a:ext cx="7785058" cy="4722813"/>
              </a:xfrm>
              <a:blipFill>
                <a:blip r:embed="rId3"/>
                <a:stretch>
                  <a:fillRect l="-814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200ED7-9FC9-9F22-35CB-3CE72DEFA743}"/>
              </a:ext>
            </a:extLst>
          </p:cNvPr>
          <p:cNvCxnSpPr>
            <a:cxnSpLocks/>
          </p:cNvCxnSpPr>
          <p:nvPr/>
        </p:nvCxnSpPr>
        <p:spPr bwMode="auto">
          <a:xfrm flipH="1">
            <a:off x="7980109" y="2978778"/>
            <a:ext cx="507969" cy="370001"/>
          </a:xfrm>
          <a:prstGeom prst="straightConnector1">
            <a:avLst/>
          </a:prstGeom>
          <a:noFill/>
          <a:ln w="31750" cap="flat" cmpd="sng" algn="ctr">
            <a:solidFill>
              <a:srgbClr val="0066FF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02DC84A4-86DB-A2FB-1865-277586542A54}"/>
              </a:ext>
            </a:extLst>
          </p:cNvPr>
          <p:cNvCxnSpPr>
            <a:cxnSpLocks/>
          </p:cNvCxnSpPr>
          <p:nvPr/>
        </p:nvCxnSpPr>
        <p:spPr bwMode="auto">
          <a:xfrm flipH="1">
            <a:off x="7299755" y="2974379"/>
            <a:ext cx="614037" cy="322147"/>
          </a:xfrm>
          <a:prstGeom prst="straightConnector1">
            <a:avLst/>
          </a:prstGeom>
          <a:noFill/>
          <a:ln w="31750" cap="flat" cmpd="sng" algn="ctr">
            <a:solidFill>
              <a:srgbClr val="0066FF"/>
            </a:solidFill>
            <a:prstDash val="solid"/>
            <a:round/>
            <a:headEnd type="none" w="sm" len="lg"/>
            <a:tailEnd type="triangle"/>
          </a:ln>
          <a:effectLst/>
        </p:spPr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D6FD3ABE-49E6-30F1-E528-D319C4E02014}"/>
              </a:ext>
            </a:extLst>
          </p:cNvPr>
          <p:cNvSpPr txBox="1"/>
          <p:nvPr/>
        </p:nvSpPr>
        <p:spPr>
          <a:xfrm>
            <a:off x="7480541" y="2699211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0066FF"/>
                </a:solidFill>
              </a:rPr>
              <a:t>Deadline misses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C865D3-33F0-3B41-5475-0D9A5CED5930}"/>
                  </a:ext>
                </a:extLst>
              </p:cNvPr>
              <p:cNvSpPr txBox="1"/>
              <p:nvPr/>
            </p:nvSpPr>
            <p:spPr>
              <a:xfrm>
                <a:off x="5625515" y="3317577"/>
                <a:ext cx="9044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𝑔𝑝𝑢</m:t>
                      </m:r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6C865D3-33F0-3B41-5475-0D9A5CED5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15" y="3317577"/>
                <a:ext cx="90444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A6B30A1-E265-B641-C5C6-CB2C99451630}"/>
              </a:ext>
            </a:extLst>
          </p:cNvPr>
          <p:cNvGrpSpPr/>
          <p:nvPr/>
        </p:nvGrpSpPr>
        <p:grpSpPr>
          <a:xfrm>
            <a:off x="6469148" y="3370929"/>
            <a:ext cx="896053" cy="304800"/>
            <a:chOff x="6767128" y="4480329"/>
            <a:chExt cx="896053" cy="3048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9740B1-7BF5-BE76-8017-82BDC46ECC16}"/>
                </a:ext>
              </a:extLst>
            </p:cNvPr>
            <p:cNvSpPr/>
            <p:nvPr/>
          </p:nvSpPr>
          <p:spPr bwMode="auto">
            <a:xfrm>
              <a:off x="6767128" y="4480329"/>
              <a:ext cx="896053" cy="304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858CDE6-FB97-F372-4B63-F481B8342DA8}"/>
                </a:ext>
              </a:extLst>
            </p:cNvPr>
            <p:cNvGrpSpPr/>
            <p:nvPr/>
          </p:nvGrpSpPr>
          <p:grpSpPr>
            <a:xfrm>
              <a:off x="6767128" y="4483168"/>
              <a:ext cx="752926" cy="298345"/>
              <a:chOff x="7266415" y="4374039"/>
              <a:chExt cx="760815" cy="30734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56A3AF4-F967-8D5C-9D3D-B5731ABD3333}"/>
                  </a:ext>
                </a:extLst>
              </p:cNvPr>
              <p:cNvSpPr/>
              <p:nvPr/>
            </p:nvSpPr>
            <p:spPr bwMode="auto">
              <a:xfrm>
                <a:off x="7266415" y="4374039"/>
                <a:ext cx="144020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713CDF4-C9A2-91E7-9CCD-E219BE92994D}"/>
                  </a:ext>
                </a:extLst>
              </p:cNvPr>
              <p:cNvSpPr/>
              <p:nvPr/>
            </p:nvSpPr>
            <p:spPr bwMode="auto">
              <a:xfrm>
                <a:off x="7471800" y="4374039"/>
                <a:ext cx="144020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904335B-DE42-E8D9-4E72-08EF961CC2CF}"/>
                  </a:ext>
                </a:extLst>
              </p:cNvPr>
              <p:cNvSpPr/>
              <p:nvPr/>
            </p:nvSpPr>
            <p:spPr bwMode="auto">
              <a:xfrm>
                <a:off x="7677825" y="4376584"/>
                <a:ext cx="144020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90BF6B4-ECE3-B379-AEFF-CB7D920FCB7C}"/>
                  </a:ext>
                </a:extLst>
              </p:cNvPr>
              <p:cNvSpPr/>
              <p:nvPr/>
            </p:nvSpPr>
            <p:spPr bwMode="auto">
              <a:xfrm>
                <a:off x="7883210" y="4376584"/>
                <a:ext cx="144020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42A61CC-A8ED-74F1-48B7-9B28EC2824FB}"/>
              </a:ext>
            </a:extLst>
          </p:cNvPr>
          <p:cNvGrpSpPr/>
          <p:nvPr/>
        </p:nvGrpSpPr>
        <p:grpSpPr>
          <a:xfrm>
            <a:off x="7323617" y="3371940"/>
            <a:ext cx="769389" cy="299662"/>
            <a:chOff x="7226655" y="4506876"/>
            <a:chExt cx="769389" cy="2996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51BF68-F61B-1A79-6791-7DF7B1C64813}"/>
                </a:ext>
              </a:extLst>
            </p:cNvPr>
            <p:cNvSpPr/>
            <p:nvPr/>
          </p:nvSpPr>
          <p:spPr bwMode="auto">
            <a:xfrm>
              <a:off x="7226655" y="4506876"/>
              <a:ext cx="735498" cy="2996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C449144-A39A-C443-22B7-444F6A58BCFD}"/>
                </a:ext>
              </a:extLst>
            </p:cNvPr>
            <p:cNvGrpSpPr/>
            <p:nvPr/>
          </p:nvGrpSpPr>
          <p:grpSpPr>
            <a:xfrm>
              <a:off x="7226655" y="4506877"/>
              <a:ext cx="769389" cy="299661"/>
              <a:chOff x="7578956" y="4142439"/>
              <a:chExt cx="769389" cy="31808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1BBD675-DB38-7AA0-4208-84B94481CA96}"/>
                  </a:ext>
                </a:extLst>
              </p:cNvPr>
              <p:cNvSpPr/>
              <p:nvPr/>
            </p:nvSpPr>
            <p:spPr bwMode="auto">
              <a:xfrm>
                <a:off x="7787813" y="4142439"/>
                <a:ext cx="135781" cy="318084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56EF90-9F83-AD10-E2DB-E192ABB33546}"/>
                  </a:ext>
                </a:extLst>
              </p:cNvPr>
              <p:cNvSpPr/>
              <p:nvPr/>
            </p:nvSpPr>
            <p:spPr bwMode="auto">
              <a:xfrm>
                <a:off x="7578956" y="4142439"/>
                <a:ext cx="135781" cy="318084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1DF646C-5EAD-D864-A3D4-46209871C739}"/>
                  </a:ext>
                </a:extLst>
              </p:cNvPr>
              <p:cNvSpPr/>
              <p:nvPr/>
            </p:nvSpPr>
            <p:spPr bwMode="auto">
              <a:xfrm>
                <a:off x="8003078" y="4142439"/>
                <a:ext cx="135781" cy="318084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789D9A5-A043-D2D4-7277-726AAEA31D69}"/>
                  </a:ext>
                </a:extLst>
              </p:cNvPr>
              <p:cNvSpPr/>
              <p:nvPr/>
            </p:nvSpPr>
            <p:spPr bwMode="auto">
              <a:xfrm>
                <a:off x="8212564" y="4142439"/>
                <a:ext cx="135781" cy="318084"/>
              </a:xfrm>
              <a:prstGeom prst="rect">
                <a:avLst/>
              </a:prstGeom>
              <a:solidFill>
                <a:schemeClr val="accent3">
                  <a:lumMod val="8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C7AD7AF-BD03-7C31-CD56-F70D18B2CF6E}"/>
              </a:ext>
            </a:extLst>
          </p:cNvPr>
          <p:cNvGrpSpPr/>
          <p:nvPr/>
        </p:nvGrpSpPr>
        <p:grpSpPr>
          <a:xfrm>
            <a:off x="5783964" y="1441942"/>
            <a:ext cx="3147047" cy="2738301"/>
            <a:chOff x="5783964" y="1441942"/>
            <a:chExt cx="3147047" cy="2738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386B5FE-A6FE-3C4E-BFAC-C27185720573}"/>
                    </a:ext>
                  </a:extLst>
                </p:cNvPr>
                <p:cNvSpPr txBox="1"/>
                <p:nvPr/>
              </p:nvSpPr>
              <p:spPr>
                <a:xfrm>
                  <a:off x="6523611" y="1441942"/>
                  <a:ext cx="2407400" cy="6340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a14:m>
                  <a:r>
                    <a:rPr lang="en-US" sz="1600" dirty="0">
                      <a:solidFill>
                        <a:srgbClr val="0066FF"/>
                      </a:solidFill>
                    </a:rPr>
                    <a:t>)</a:t>
                  </a:r>
                </a:p>
                <a:p>
                  <a:pPr lvl="1"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=0.8,</m:t>
                      </m:r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r>
                    <a:rPr lang="en-US" sz="1600" dirty="0">
                      <a:solidFill>
                        <a:srgbClr val="0066FF"/>
                      </a:solidFill>
                    </a:rPr>
                    <a:t>)</a:t>
                  </a:r>
                  <a:endParaRPr kumimoji="1" lang="en-US" altLang="zh-CN" sz="1600" dirty="0">
                    <a:solidFill>
                      <a:srgbClr val="0066FF"/>
                    </a:solidFill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B386B5FE-A6FE-3C4E-BFAC-C271857205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611" y="1441942"/>
                  <a:ext cx="2407400" cy="634020"/>
                </a:xfrm>
                <a:prstGeom prst="rect">
                  <a:avLst/>
                </a:prstGeom>
                <a:blipFill>
                  <a:blip r:embed="rId5"/>
                  <a:stretch>
                    <a:fillRect t="-1961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BA6DD46-FA16-7D29-09C4-063447E9BE66}"/>
                    </a:ext>
                  </a:extLst>
                </p:cNvPr>
                <p:cNvSpPr/>
                <p:nvPr/>
              </p:nvSpPr>
              <p:spPr bwMode="auto">
                <a:xfrm>
                  <a:off x="6485190" y="2181471"/>
                  <a:ext cx="463375" cy="3048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BA6DD46-FA16-7D29-09C4-063447E9BE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85190" y="2181471"/>
                  <a:ext cx="463375" cy="304800"/>
                </a:xfrm>
                <a:prstGeom prst="rect">
                  <a:avLst/>
                </a:prstGeom>
                <a:blipFill>
                  <a:blip r:embed="rId6"/>
                  <a:stretch>
                    <a:fillRect l="-2632" b="-26923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D3DD987-2558-7D7C-F4C8-0490CB8887F4}"/>
                    </a:ext>
                  </a:extLst>
                </p:cNvPr>
                <p:cNvSpPr/>
                <p:nvPr/>
              </p:nvSpPr>
              <p:spPr bwMode="auto">
                <a:xfrm>
                  <a:off x="7386011" y="2168723"/>
                  <a:ext cx="468306" cy="30480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D3DD987-2558-7D7C-F4C8-0490CB8887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386011" y="2168723"/>
                  <a:ext cx="468306" cy="304800"/>
                </a:xfrm>
                <a:prstGeom prst="rect">
                  <a:avLst/>
                </a:prstGeom>
                <a:blipFill>
                  <a:blip r:embed="rId7"/>
                  <a:stretch>
                    <a:fillRect l="-2632" b="-26923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126FCF0-B30A-976C-972E-90145880D43E}"/>
                    </a:ext>
                  </a:extLst>
                </p:cNvPr>
                <p:cNvSpPr/>
                <p:nvPr/>
              </p:nvSpPr>
              <p:spPr bwMode="auto">
                <a:xfrm>
                  <a:off x="6480836" y="2744262"/>
                  <a:ext cx="394948" cy="304800"/>
                </a:xfrm>
                <a:prstGeom prst="rect">
                  <a:avLst/>
                </a:prstGeom>
                <a:solidFill>
                  <a:schemeClr val="accent3">
                    <a:lumMod val="95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126FCF0-B30A-976C-972E-90145880D4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80836" y="2744262"/>
                  <a:ext cx="394948" cy="304800"/>
                </a:xfrm>
                <a:prstGeom prst="rect">
                  <a:avLst/>
                </a:prstGeom>
                <a:blipFill>
                  <a:blip r:embed="rId8"/>
                  <a:stretch>
                    <a:fillRect l="-3125" r="-3125" b="-28000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8C52BB-FFFB-9449-CB69-259D89272282}"/>
                    </a:ext>
                  </a:extLst>
                </p:cNvPr>
                <p:cNvSpPr txBox="1"/>
                <p:nvPr/>
              </p:nvSpPr>
              <p:spPr>
                <a:xfrm>
                  <a:off x="5795991" y="2096261"/>
                  <a:ext cx="9044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18C52BB-FFFB-9449-CB69-259D892722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5991" y="2096261"/>
                  <a:ext cx="90444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8B24F84-5D36-4F84-D62F-96F28B98F7F2}"/>
                    </a:ext>
                  </a:extLst>
                </p:cNvPr>
                <p:cNvSpPr txBox="1"/>
                <p:nvPr/>
              </p:nvSpPr>
              <p:spPr>
                <a:xfrm>
                  <a:off x="5783964" y="2712014"/>
                  <a:ext cx="90444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dirty="0">
                    <a:solidFill>
                      <a:srgbClr val="0066FF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8B24F84-5D36-4F84-D62F-96F28B98F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964" y="2712014"/>
                  <a:ext cx="90444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79FF822-BAD4-8BD1-AE8C-AFF14C74BB32}"/>
                    </a:ext>
                  </a:extLst>
                </p:cNvPr>
                <p:cNvSpPr/>
                <p:nvPr/>
              </p:nvSpPr>
              <p:spPr bwMode="auto">
                <a:xfrm>
                  <a:off x="6944199" y="2739163"/>
                  <a:ext cx="405787" cy="304800"/>
                </a:xfrm>
                <a:prstGeom prst="rect">
                  <a:avLst/>
                </a:prstGeom>
                <a:solidFill>
                  <a:schemeClr val="accent3">
                    <a:lumMod val="85000"/>
                  </a:schemeClr>
                </a:solid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kumimoji="0" lang="en-US" sz="1800" b="0" i="1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C79FF822-BAD4-8BD1-AE8C-AFF14C74BB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44199" y="2739163"/>
                  <a:ext cx="405787" cy="304800"/>
                </a:xfrm>
                <a:prstGeom prst="rect">
                  <a:avLst/>
                </a:prstGeom>
                <a:blipFill>
                  <a:blip r:embed="rId11"/>
                  <a:stretch>
                    <a:fillRect l="-2941" b="-26923"/>
                  </a:stretch>
                </a:blipFill>
                <a:ln w="6350" cap="flat" cmpd="sng" algn="ctr">
                  <a:solidFill>
                    <a:schemeClr val="tx1"/>
                  </a:solidFill>
                  <a:prstDash val="solid"/>
                  <a:round/>
                  <a:headEnd type="triangle" w="sm" len="lg"/>
                  <a:tailEnd type="triangle" w="sm" len="lg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76B9D25-4B87-FC57-97B4-C4B74BC14863}"/>
                </a:ext>
              </a:extLst>
            </p:cNvPr>
            <p:cNvGrpSpPr/>
            <p:nvPr/>
          </p:nvGrpSpPr>
          <p:grpSpPr>
            <a:xfrm>
              <a:off x="6381955" y="1917881"/>
              <a:ext cx="2095128" cy="2262362"/>
              <a:chOff x="6340077" y="2303363"/>
              <a:chExt cx="2095128" cy="2262362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296ADF2-9E4E-3308-20A2-24F27EB7F7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2121" y="2303363"/>
                <a:ext cx="0" cy="1751807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triangle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6F58D7C-E717-7899-A4B5-309240D604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2121" y="4042586"/>
                <a:ext cx="1993084" cy="12584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triangle"/>
              </a:ln>
              <a:effectLst/>
            </p:spPr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4920D17-1959-BD93-405F-14E9827223AA}"/>
                  </a:ext>
                </a:extLst>
              </p:cNvPr>
              <p:cNvSpPr txBox="1"/>
              <p:nvPr/>
            </p:nvSpPr>
            <p:spPr>
              <a:xfrm>
                <a:off x="6340077" y="4221199"/>
                <a:ext cx="29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0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602233B-42EC-C6B6-BB8A-5F468D906D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02321" y="4049348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9F74C7A-20DC-1BD1-D3CE-6B885920B78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42040" y="4049348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537F2E4-EAAD-8581-96CD-D88D7B6F88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3721" y="4049348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55E18BA-2473-0CC1-7525-210A090330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05800" y="4042586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D3A5EDC0-3F2A-3A73-8193-294DA2D7571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42121" y="4056187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44A1983-6493-E225-1223-31AC61DED739}"/>
                  </a:ext>
                </a:extLst>
              </p:cNvPr>
              <p:cNvSpPr txBox="1"/>
              <p:nvPr/>
            </p:nvSpPr>
            <p:spPr>
              <a:xfrm>
                <a:off x="6761817" y="4217187"/>
                <a:ext cx="29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E3F5ED3-1FE0-3079-FDBE-CCD324BC55CF}"/>
                  </a:ext>
                </a:extLst>
              </p:cNvPr>
              <p:cNvSpPr txBox="1"/>
              <p:nvPr/>
            </p:nvSpPr>
            <p:spPr>
              <a:xfrm>
                <a:off x="7199623" y="4215854"/>
                <a:ext cx="29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2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0B2476F-6FA4-C9CA-FCBC-AC94D476437E}"/>
                  </a:ext>
                </a:extLst>
              </p:cNvPr>
              <p:cNvSpPr txBox="1"/>
              <p:nvPr/>
            </p:nvSpPr>
            <p:spPr>
              <a:xfrm>
                <a:off x="7662214" y="422717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3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6083A03-C6A3-11C8-EC66-68C8C2360326}"/>
                  </a:ext>
                </a:extLst>
              </p:cNvPr>
              <p:cNvSpPr txBox="1"/>
              <p:nvPr/>
            </p:nvSpPr>
            <p:spPr>
              <a:xfrm>
                <a:off x="8133417" y="421585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4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DEB4DEB-ADEF-0B4B-B49F-224A4544A68A}"/>
              </a:ext>
            </a:extLst>
          </p:cNvPr>
          <p:cNvGrpSpPr/>
          <p:nvPr/>
        </p:nvGrpSpPr>
        <p:grpSpPr>
          <a:xfrm>
            <a:off x="3971209" y="4419600"/>
            <a:ext cx="2095128" cy="1885610"/>
            <a:chOff x="3971209" y="4419600"/>
            <a:chExt cx="2095128" cy="188561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F648E41-95F3-A252-1D02-254956D9A8C9}"/>
                </a:ext>
              </a:extLst>
            </p:cNvPr>
            <p:cNvGrpSpPr/>
            <p:nvPr/>
          </p:nvGrpSpPr>
          <p:grpSpPr>
            <a:xfrm>
              <a:off x="3971209" y="4419600"/>
              <a:ext cx="2095128" cy="1885610"/>
              <a:chOff x="6340077" y="2568832"/>
              <a:chExt cx="2095128" cy="1996893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884795A-D598-DB1C-2EB9-1F38A86345C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2121" y="2568832"/>
                <a:ext cx="0" cy="1486338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triangle"/>
              </a:ln>
              <a:effectLst/>
            </p:spPr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77C94425-52DE-2BA5-9256-A361E48EAB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6442121" y="4042586"/>
                <a:ext cx="1993084" cy="12584"/>
              </a:xfrm>
              <a:prstGeom prst="straightConnector1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triangle"/>
              </a:ln>
              <a:effectLst/>
            </p:spPr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A14F498-E0DC-2A03-6410-BFCA69875FB4}"/>
                  </a:ext>
                </a:extLst>
              </p:cNvPr>
              <p:cNvSpPr txBox="1"/>
              <p:nvPr/>
            </p:nvSpPr>
            <p:spPr>
              <a:xfrm>
                <a:off x="6340077" y="4221199"/>
                <a:ext cx="29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0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3CB8451-1383-5A68-242D-6DBA018CF8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02321" y="4049348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7BB1157-1018-357E-F2D0-80AA6BA2E24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342040" y="4049348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E9EFF3C-1951-8851-694F-DAB7101786B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7813721" y="4049348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12C0928-AD20-380B-E080-89F67A8DDD0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05800" y="4042586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57314B8-17E9-454B-9D74-6926976B16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442121" y="4056187"/>
                <a:ext cx="0" cy="203497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</p:spPr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1173E1-9E8E-FCE5-15C8-2AB30C42A765}"/>
                  </a:ext>
                </a:extLst>
              </p:cNvPr>
              <p:cNvSpPr txBox="1"/>
              <p:nvPr/>
            </p:nvSpPr>
            <p:spPr>
              <a:xfrm>
                <a:off x="6786894" y="4215854"/>
                <a:ext cx="29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8F0F678-DFDA-F176-7A52-3629E2E8E480}"/>
                  </a:ext>
                </a:extLst>
              </p:cNvPr>
              <p:cNvSpPr txBox="1"/>
              <p:nvPr/>
            </p:nvSpPr>
            <p:spPr>
              <a:xfrm>
                <a:off x="7199623" y="4215854"/>
                <a:ext cx="298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2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1685748-BE00-32DF-C58E-B89E380A3B1E}"/>
                  </a:ext>
                </a:extLst>
              </p:cNvPr>
              <p:cNvSpPr txBox="1"/>
              <p:nvPr/>
            </p:nvSpPr>
            <p:spPr>
              <a:xfrm>
                <a:off x="7662214" y="4227171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3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FF98519E-79FE-35E7-5DFE-0E125820CEE5}"/>
                  </a:ext>
                </a:extLst>
              </p:cNvPr>
              <p:cNvSpPr txBox="1"/>
              <p:nvPr/>
            </p:nvSpPr>
            <p:spPr>
              <a:xfrm>
                <a:off x="8133417" y="4215854"/>
                <a:ext cx="2984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/>
                  <a:t>4</a:t>
                </a:r>
              </a:p>
            </p:txBody>
          </p:sp>
        </p:grp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C373FB0-0072-2701-FBE4-57A00562053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73253" y="5153850"/>
              <a:ext cx="1989776" cy="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sm" len="lg"/>
              <a:tailEnd type="non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BECE60B-CD68-C06D-8A76-65F2768929DD}"/>
                  </a:ext>
                </a:extLst>
              </p:cNvPr>
              <p:cNvSpPr/>
              <p:nvPr/>
            </p:nvSpPr>
            <p:spPr bwMode="auto">
              <a:xfrm>
                <a:off x="4071346" y="4781513"/>
                <a:ext cx="394948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BECE60B-CD68-C06D-8A76-65F276892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1346" y="4781513"/>
                <a:ext cx="394948" cy="304800"/>
              </a:xfrm>
              <a:prstGeom prst="rect">
                <a:avLst/>
              </a:prstGeom>
              <a:blipFill>
                <a:blip r:embed="rId12"/>
                <a:stretch>
                  <a:fillRect l="-3030" r="-3030" b="-32000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995049F-64DE-17FA-9382-1EB8F7CBC161}"/>
                  </a:ext>
                </a:extLst>
              </p:cNvPr>
              <p:cNvSpPr/>
              <p:nvPr/>
            </p:nvSpPr>
            <p:spPr bwMode="auto">
              <a:xfrm>
                <a:off x="4536311" y="4781513"/>
                <a:ext cx="394948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995049F-64DE-17FA-9382-1EB8F7CBC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311" y="4781513"/>
                <a:ext cx="394948" cy="304800"/>
              </a:xfrm>
              <a:prstGeom prst="rect">
                <a:avLst/>
              </a:prstGeom>
              <a:blipFill>
                <a:blip r:embed="rId13"/>
                <a:stretch>
                  <a:fillRect l="-3125" r="-3125" b="-32000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092DC40-2572-80C9-25F4-FCE41289DA46}"/>
                  </a:ext>
                </a:extLst>
              </p:cNvPr>
              <p:cNvSpPr/>
              <p:nvPr/>
            </p:nvSpPr>
            <p:spPr bwMode="auto">
              <a:xfrm>
                <a:off x="5003875" y="4786223"/>
                <a:ext cx="394948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092DC40-2572-80C9-25F4-FCE41289D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3875" y="4786223"/>
                <a:ext cx="394948" cy="304800"/>
              </a:xfrm>
              <a:prstGeom prst="rect">
                <a:avLst/>
              </a:prstGeom>
              <a:blipFill>
                <a:blip r:embed="rId14"/>
                <a:stretch>
                  <a:fillRect l="-3125" r="-3125" b="-26923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3036CE6-C36F-371E-BD66-7A568942F591}"/>
                  </a:ext>
                </a:extLst>
              </p:cNvPr>
              <p:cNvSpPr txBox="1"/>
              <p:nvPr/>
            </p:nvSpPr>
            <p:spPr>
              <a:xfrm>
                <a:off x="1957689" y="5352867"/>
                <a:ext cx="2113656" cy="9294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0066FF"/>
                    </a:solidFill>
                  </a:rPr>
                  <a:t>After rate adaptation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=0.8,</m:t>
                    </m:r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=1.6</m:t>
                    </m:r>
                  </m:oMath>
                </a14:m>
                <a:r>
                  <a:rPr lang="en-US" sz="1600" dirty="0">
                    <a:solidFill>
                      <a:srgbClr val="0066FF"/>
                    </a:solidFill>
                  </a:rPr>
                  <a:t>)</a:t>
                </a:r>
              </a:p>
              <a:p>
                <a:pPr>
                  <a:buNone/>
                </a:pPr>
                <a:endParaRPr lang="en-US" sz="16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3036CE6-C36F-371E-BD66-7A568942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689" y="5352867"/>
                <a:ext cx="2113656" cy="929485"/>
              </a:xfrm>
              <a:prstGeom prst="rect">
                <a:avLst/>
              </a:prstGeom>
              <a:blipFill>
                <a:blip r:embed="rId15"/>
                <a:stretch>
                  <a:fillRect l="-1796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516A0FF-65F8-17A0-FF5C-761236AD8BD9}"/>
                  </a:ext>
                </a:extLst>
              </p:cNvPr>
              <p:cNvSpPr/>
              <p:nvPr/>
            </p:nvSpPr>
            <p:spPr bwMode="auto">
              <a:xfrm>
                <a:off x="4071346" y="5430746"/>
                <a:ext cx="394948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D516A0FF-65F8-17A0-FF5C-761236AD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1346" y="5430746"/>
                <a:ext cx="394948" cy="304800"/>
              </a:xfrm>
              <a:prstGeom prst="rect">
                <a:avLst/>
              </a:prstGeom>
              <a:blipFill>
                <a:blip r:embed="rId16"/>
                <a:stretch>
                  <a:fillRect l="-3030" r="-3030" b="-23077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2DE06B-5245-BF00-5925-F9A9E3CB5E3E}"/>
                  </a:ext>
                </a:extLst>
              </p:cNvPr>
              <p:cNvSpPr txBox="1"/>
              <p:nvPr/>
            </p:nvSpPr>
            <p:spPr>
              <a:xfrm>
                <a:off x="1620303" y="4764636"/>
                <a:ext cx="24074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=0.8,</m:t>
                    </m:r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rgbClr val="0066FF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A2DE06B-5245-BF00-5925-F9A9E3CB5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303" y="4764636"/>
                <a:ext cx="2407400" cy="338554"/>
              </a:xfrm>
              <a:prstGeom prst="rect">
                <a:avLst/>
              </a:prstGeom>
              <a:blipFill>
                <a:blip r:embed="rId17"/>
                <a:stretch>
                  <a:fillRect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0550887-99A4-9CA9-5D7E-DA848B37E0E3}"/>
                  </a:ext>
                </a:extLst>
              </p:cNvPr>
              <p:cNvSpPr/>
              <p:nvPr/>
            </p:nvSpPr>
            <p:spPr bwMode="auto">
              <a:xfrm>
                <a:off x="4830755" y="5437820"/>
                <a:ext cx="394948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0550887-99A4-9CA9-5D7E-DA848B37E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0755" y="5437820"/>
                <a:ext cx="394948" cy="304800"/>
              </a:xfrm>
              <a:prstGeom prst="rect">
                <a:avLst/>
              </a:prstGeom>
              <a:blipFill>
                <a:blip r:embed="rId18"/>
                <a:stretch>
                  <a:fillRect l="-3125" r="-3125" b="-28000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CDF2DDA-6F45-226A-4615-7E16DEA36A23}"/>
                  </a:ext>
                </a:extLst>
              </p:cNvPr>
              <p:cNvSpPr/>
              <p:nvPr/>
            </p:nvSpPr>
            <p:spPr bwMode="auto">
              <a:xfrm>
                <a:off x="5504287" y="5433699"/>
                <a:ext cx="394948" cy="304800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kumimoji="0" lang="en-US" sz="1800" b="0" i="1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kumimoji="0" lang="en-US" sz="1800" b="0" i="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CDF2DDA-6F45-226A-4615-7E16DEA36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4287" y="5433699"/>
                <a:ext cx="394948" cy="304800"/>
              </a:xfrm>
              <a:prstGeom prst="rect">
                <a:avLst/>
              </a:prstGeom>
              <a:blipFill>
                <a:blip r:embed="rId19"/>
                <a:stretch>
                  <a:fillRect l="-3030" r="-3030" b="-26923"/>
                </a:stretch>
              </a:blipFill>
              <a:ln w="6350" cap="flat" cmpd="sng" algn="ctr">
                <a:solidFill>
                  <a:schemeClr val="tx1"/>
                </a:solidFill>
                <a:prstDash val="solid"/>
                <a:round/>
                <a:headEnd type="triangle" w="sm" len="lg"/>
                <a:tailEnd type="triangle" w="sm" len="lg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AF35DD-8BB4-1B7E-1D37-40DFC0408B2A}"/>
              </a:ext>
            </a:extLst>
          </p:cNvPr>
          <p:cNvCxnSpPr>
            <a:cxnSpLocks/>
            <a:stCxn id="8" idx="0"/>
          </p:cNvCxnSpPr>
          <p:nvPr/>
        </p:nvCxnSpPr>
        <p:spPr bwMode="auto">
          <a:xfrm flipV="1">
            <a:off x="6525300" y="3729353"/>
            <a:ext cx="601952" cy="603095"/>
          </a:xfrm>
          <a:prstGeom prst="straightConnector1">
            <a:avLst/>
          </a:prstGeom>
          <a:noFill/>
          <a:ln w="31750" cap="flat" cmpd="sng" algn="ctr">
            <a:solidFill>
              <a:srgbClr val="0066FF"/>
            </a:solidFill>
            <a:prstDash val="solid"/>
            <a:round/>
            <a:headEnd type="none" w="sm" len="lg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AD220A-AE53-198C-458A-A64CBA7B7EDE}"/>
                  </a:ext>
                </a:extLst>
              </p:cNvPr>
              <p:cNvSpPr txBox="1"/>
              <p:nvPr/>
            </p:nvSpPr>
            <p:spPr>
              <a:xfrm>
                <a:off x="6289667" y="4332448"/>
                <a:ext cx="4712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66FF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66FF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AD220A-AE53-198C-458A-A64CBA7B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67" y="4332448"/>
                <a:ext cx="471265" cy="369332"/>
              </a:xfrm>
              <a:prstGeom prst="rect">
                <a:avLst/>
              </a:prstGeom>
              <a:blipFill>
                <a:blip r:embed="rId20"/>
                <a:stretch>
                  <a:fillRect l="-2632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525FF0-160D-C6C7-EFA5-75D57AA61824}"/>
                  </a:ext>
                </a:extLst>
              </p:cNvPr>
              <p:cNvSpPr txBox="1"/>
              <p:nvPr/>
            </p:nvSpPr>
            <p:spPr>
              <a:xfrm>
                <a:off x="6603490" y="4327426"/>
                <a:ext cx="19260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𝑓𝑖𝑛𝑖𝑠h𝑒𝑠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𝑒𝑥𝑒𝑐𝑢𝑡𝑖𝑜𝑛</m:t>
                      </m:r>
                      <m:r>
                        <a:rPr lang="en-US" sz="1800" b="0" i="1" smtClean="0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i="1" dirty="0">
                  <a:solidFill>
                    <a:srgbClr val="0066FF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525FF0-160D-C6C7-EFA5-75D57AA61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490" y="4327426"/>
                <a:ext cx="1926099" cy="369332"/>
              </a:xfrm>
              <a:prstGeom prst="rect">
                <a:avLst/>
              </a:prstGeom>
              <a:blipFill>
                <a:blip r:embed="rId21"/>
                <a:stretch>
                  <a:fillRect l="-654" r="-3006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2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" grpId="0"/>
      <p:bldP spid="37" grpId="1"/>
      <p:bldP spid="100" grpId="0" animBg="1"/>
      <p:bldP spid="101" grpId="0" animBg="1"/>
      <p:bldP spid="102" grpId="0" animBg="1"/>
      <p:bldP spid="106" grpId="0"/>
      <p:bldP spid="107" grpId="0" animBg="1"/>
      <p:bldP spid="108" grpId="0"/>
      <p:bldP spid="109" grpId="0" animBg="1"/>
      <p:bldP spid="110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AE299-7317-A5DB-FABA-B3D65979B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6CC36-A2A1-340D-47AF-9AA5A506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20" y="589944"/>
            <a:ext cx="7727950" cy="68738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FC-GPU : Overview</a:t>
            </a:r>
          </a:p>
        </p:txBody>
      </p:sp>
      <p:sp>
        <p:nvSpPr>
          <p:cNvPr id="98" name="object 22">
            <a:extLst>
              <a:ext uri="{FF2B5EF4-FFF2-40B4-BE49-F238E27FC236}">
                <a16:creationId xmlns:a16="http://schemas.microsoft.com/office/drawing/2014/main" id="{7E244FB1-16D5-5D48-52F9-22B2D3061EF8}"/>
              </a:ext>
            </a:extLst>
          </p:cNvPr>
          <p:cNvSpPr/>
          <p:nvPr/>
        </p:nvSpPr>
        <p:spPr>
          <a:xfrm>
            <a:off x="3777102" y="1699169"/>
            <a:ext cx="486047" cy="2251419"/>
          </a:xfrm>
          <a:custGeom>
            <a:avLst/>
            <a:gdLst/>
            <a:ahLst/>
            <a:cxnLst/>
            <a:rect l="l" t="t" r="r" b="b"/>
            <a:pathLst>
              <a:path w="537210" h="2419350">
                <a:moveTo>
                  <a:pt x="537210" y="0"/>
                </a:moveTo>
                <a:lnTo>
                  <a:pt x="0" y="0"/>
                </a:lnTo>
                <a:lnTo>
                  <a:pt x="0" y="2419350"/>
                </a:lnTo>
                <a:lnTo>
                  <a:pt x="537210" y="2419350"/>
                </a:lnTo>
                <a:lnTo>
                  <a:pt x="53721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1800" dirty="0"/>
          </a:p>
        </p:txBody>
      </p:sp>
      <p:sp>
        <p:nvSpPr>
          <p:cNvPr id="99" name="object 23">
            <a:extLst>
              <a:ext uri="{FF2B5EF4-FFF2-40B4-BE49-F238E27FC236}">
                <a16:creationId xmlns:a16="http://schemas.microsoft.com/office/drawing/2014/main" id="{5789695C-4972-76CE-D094-8964945522EC}"/>
              </a:ext>
            </a:extLst>
          </p:cNvPr>
          <p:cNvSpPr/>
          <p:nvPr/>
        </p:nvSpPr>
        <p:spPr>
          <a:xfrm>
            <a:off x="3777102" y="1699169"/>
            <a:ext cx="486047" cy="2251419"/>
          </a:xfrm>
          <a:custGeom>
            <a:avLst/>
            <a:gdLst/>
            <a:ahLst/>
            <a:cxnLst/>
            <a:rect l="l" t="t" r="r" b="b"/>
            <a:pathLst>
              <a:path w="537210" h="2419350">
                <a:moveTo>
                  <a:pt x="0" y="2419350"/>
                </a:moveTo>
                <a:lnTo>
                  <a:pt x="537210" y="2419350"/>
                </a:lnTo>
                <a:lnTo>
                  <a:pt x="537210" y="0"/>
                </a:lnTo>
                <a:lnTo>
                  <a:pt x="0" y="0"/>
                </a:lnTo>
                <a:lnTo>
                  <a:pt x="0" y="2419350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00" name="object 24">
            <a:extLst>
              <a:ext uri="{FF2B5EF4-FFF2-40B4-BE49-F238E27FC236}">
                <a16:creationId xmlns:a16="http://schemas.microsoft.com/office/drawing/2014/main" id="{8F3639CC-72B7-57F1-CA94-210D5B40598F}"/>
              </a:ext>
            </a:extLst>
          </p:cNvPr>
          <p:cNvSpPr txBox="1"/>
          <p:nvPr/>
        </p:nvSpPr>
        <p:spPr>
          <a:xfrm>
            <a:off x="3886152" y="1984822"/>
            <a:ext cx="275152" cy="194728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5039">
              <a:lnSpc>
                <a:spcPts val="2540"/>
              </a:lnSpc>
              <a:buNone/>
            </a:pPr>
            <a:r>
              <a:rPr sz="1800" dirty="0">
                <a:latin typeface="Arial"/>
                <a:cs typeface="Arial"/>
              </a:rPr>
              <a:t>Task</a:t>
            </a:r>
            <a:r>
              <a:rPr sz="1800" spc="1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r>
              <a:rPr sz="1800" spc="18" dirty="0">
                <a:latin typeface="Arial"/>
                <a:cs typeface="Arial"/>
              </a:rPr>
              <a:t> </a:t>
            </a:r>
            <a:r>
              <a:rPr sz="1800" spc="-12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4E616B44-FB2F-7387-4B77-34E4C02F4C73}"/>
              </a:ext>
            </a:extLst>
          </p:cNvPr>
          <p:cNvSpPr/>
          <p:nvPr/>
        </p:nvSpPr>
        <p:spPr>
          <a:xfrm>
            <a:off x="3889478" y="1847372"/>
            <a:ext cx="291283" cy="273597"/>
          </a:xfrm>
          <a:custGeom>
            <a:avLst/>
            <a:gdLst/>
            <a:ahLst/>
            <a:cxnLst/>
            <a:rect l="l" t="t" r="r" b="b"/>
            <a:pathLst>
              <a:path w="321944" h="294005">
                <a:moveTo>
                  <a:pt x="161035" y="0"/>
                </a:moveTo>
                <a:lnTo>
                  <a:pt x="109981" y="7493"/>
                </a:lnTo>
                <a:lnTo>
                  <a:pt x="65785" y="28448"/>
                </a:lnTo>
                <a:lnTo>
                  <a:pt x="30987" y="60325"/>
                </a:lnTo>
                <a:lnTo>
                  <a:pt x="8127" y="100584"/>
                </a:lnTo>
                <a:lnTo>
                  <a:pt x="0" y="146812"/>
                </a:lnTo>
                <a:lnTo>
                  <a:pt x="8127" y="193294"/>
                </a:lnTo>
                <a:lnTo>
                  <a:pt x="30987" y="233680"/>
                </a:lnTo>
                <a:lnTo>
                  <a:pt x="65785" y="265430"/>
                </a:lnTo>
                <a:lnTo>
                  <a:pt x="109981" y="286131"/>
                </a:lnTo>
                <a:lnTo>
                  <a:pt x="161035" y="293624"/>
                </a:lnTo>
                <a:lnTo>
                  <a:pt x="211962" y="286131"/>
                </a:lnTo>
                <a:lnTo>
                  <a:pt x="256158" y="265430"/>
                </a:lnTo>
                <a:lnTo>
                  <a:pt x="290956" y="233680"/>
                </a:lnTo>
                <a:lnTo>
                  <a:pt x="313816" y="193294"/>
                </a:lnTo>
                <a:lnTo>
                  <a:pt x="321944" y="146812"/>
                </a:lnTo>
                <a:lnTo>
                  <a:pt x="313816" y="100584"/>
                </a:lnTo>
                <a:lnTo>
                  <a:pt x="290956" y="60325"/>
                </a:lnTo>
                <a:lnTo>
                  <a:pt x="256158" y="28448"/>
                </a:lnTo>
                <a:lnTo>
                  <a:pt x="211962" y="7493"/>
                </a:lnTo>
                <a:lnTo>
                  <a:pt x="16103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9ACD6618-CE26-6D32-50FB-35B2BB839405}"/>
              </a:ext>
            </a:extLst>
          </p:cNvPr>
          <p:cNvSpPr/>
          <p:nvPr/>
        </p:nvSpPr>
        <p:spPr>
          <a:xfrm>
            <a:off x="3889823" y="1847727"/>
            <a:ext cx="291283" cy="273597"/>
          </a:xfrm>
          <a:custGeom>
            <a:avLst/>
            <a:gdLst/>
            <a:ahLst/>
            <a:cxnLst/>
            <a:rect l="l" t="t" r="r" b="b"/>
            <a:pathLst>
              <a:path w="321944" h="294005">
                <a:moveTo>
                  <a:pt x="0" y="146812"/>
                </a:moveTo>
                <a:lnTo>
                  <a:pt x="8128" y="100584"/>
                </a:lnTo>
                <a:lnTo>
                  <a:pt x="30988" y="60325"/>
                </a:lnTo>
                <a:lnTo>
                  <a:pt x="65786" y="28448"/>
                </a:lnTo>
                <a:lnTo>
                  <a:pt x="109982" y="7493"/>
                </a:lnTo>
                <a:lnTo>
                  <a:pt x="161036" y="0"/>
                </a:lnTo>
                <a:lnTo>
                  <a:pt x="211963" y="7493"/>
                </a:lnTo>
                <a:lnTo>
                  <a:pt x="256159" y="28448"/>
                </a:lnTo>
                <a:lnTo>
                  <a:pt x="290957" y="60325"/>
                </a:lnTo>
                <a:lnTo>
                  <a:pt x="313817" y="100584"/>
                </a:lnTo>
                <a:lnTo>
                  <a:pt x="321945" y="146812"/>
                </a:lnTo>
                <a:lnTo>
                  <a:pt x="313817" y="193294"/>
                </a:lnTo>
                <a:lnTo>
                  <a:pt x="290957" y="233680"/>
                </a:lnTo>
                <a:lnTo>
                  <a:pt x="256159" y="265430"/>
                </a:lnTo>
                <a:lnTo>
                  <a:pt x="211963" y="286131"/>
                </a:lnTo>
                <a:lnTo>
                  <a:pt x="161036" y="293624"/>
                </a:lnTo>
                <a:lnTo>
                  <a:pt x="109982" y="286131"/>
                </a:lnTo>
                <a:lnTo>
                  <a:pt x="65786" y="265430"/>
                </a:lnTo>
                <a:lnTo>
                  <a:pt x="30988" y="233680"/>
                </a:lnTo>
                <a:lnTo>
                  <a:pt x="8128" y="193294"/>
                </a:lnTo>
                <a:lnTo>
                  <a:pt x="0" y="146812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ECA2E771-5C23-EFB9-4A60-CD5D8FD61D8A}"/>
              </a:ext>
            </a:extLst>
          </p:cNvPr>
          <p:cNvSpPr/>
          <p:nvPr/>
        </p:nvSpPr>
        <p:spPr>
          <a:xfrm>
            <a:off x="4035292" y="1847727"/>
            <a:ext cx="145929" cy="137094"/>
          </a:xfrm>
          <a:custGeom>
            <a:avLst/>
            <a:gdLst/>
            <a:ahLst/>
            <a:cxnLst/>
            <a:rect l="l" t="t" r="r" b="b"/>
            <a:pathLst>
              <a:path w="161289" h="147320">
                <a:moveTo>
                  <a:pt x="0" y="146812"/>
                </a:moveTo>
                <a:lnTo>
                  <a:pt x="0" y="0"/>
                </a:lnTo>
              </a:path>
              <a:path w="161289" h="147320">
                <a:moveTo>
                  <a:pt x="0" y="146812"/>
                </a:moveTo>
                <a:lnTo>
                  <a:pt x="161036" y="146812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E2892DBE-9652-3E33-74D0-A24F616E3770}"/>
              </a:ext>
            </a:extLst>
          </p:cNvPr>
          <p:cNvSpPr/>
          <p:nvPr/>
        </p:nvSpPr>
        <p:spPr>
          <a:xfrm>
            <a:off x="4507205" y="1699169"/>
            <a:ext cx="486047" cy="2251419"/>
          </a:xfrm>
          <a:custGeom>
            <a:avLst/>
            <a:gdLst/>
            <a:ahLst/>
            <a:cxnLst/>
            <a:rect l="l" t="t" r="r" b="b"/>
            <a:pathLst>
              <a:path w="537210" h="2419350">
                <a:moveTo>
                  <a:pt x="537210" y="0"/>
                </a:moveTo>
                <a:lnTo>
                  <a:pt x="0" y="0"/>
                </a:lnTo>
                <a:lnTo>
                  <a:pt x="0" y="2419350"/>
                </a:lnTo>
                <a:lnTo>
                  <a:pt x="537210" y="2419350"/>
                </a:lnTo>
                <a:lnTo>
                  <a:pt x="53721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1800" dirty="0"/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88580BEE-7251-7FA3-8DEA-9F0AC1001730}"/>
              </a:ext>
            </a:extLst>
          </p:cNvPr>
          <p:cNvSpPr/>
          <p:nvPr/>
        </p:nvSpPr>
        <p:spPr>
          <a:xfrm>
            <a:off x="4507205" y="1699169"/>
            <a:ext cx="486047" cy="2251419"/>
          </a:xfrm>
          <a:custGeom>
            <a:avLst/>
            <a:gdLst/>
            <a:ahLst/>
            <a:cxnLst/>
            <a:rect l="l" t="t" r="r" b="b"/>
            <a:pathLst>
              <a:path w="537210" h="2419350">
                <a:moveTo>
                  <a:pt x="0" y="0"/>
                </a:moveTo>
                <a:lnTo>
                  <a:pt x="0" y="2419350"/>
                </a:lnTo>
                <a:lnTo>
                  <a:pt x="537210" y="2419350"/>
                </a:lnTo>
                <a:lnTo>
                  <a:pt x="537210" y="0"/>
                </a:lnTo>
                <a:lnTo>
                  <a:pt x="0" y="0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03EB1CCA-1B34-5126-F605-3D1FC6CB9B5B}"/>
              </a:ext>
            </a:extLst>
          </p:cNvPr>
          <p:cNvSpPr txBox="1"/>
          <p:nvPr/>
        </p:nvSpPr>
        <p:spPr>
          <a:xfrm>
            <a:off x="4616256" y="2258075"/>
            <a:ext cx="275152" cy="166682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5039">
              <a:lnSpc>
                <a:spcPts val="2540"/>
              </a:lnSpc>
              <a:buNone/>
            </a:pPr>
            <a:r>
              <a:rPr sz="1800" dirty="0">
                <a:latin typeface="Arial"/>
                <a:cs typeface="Arial"/>
              </a:rPr>
              <a:t>Task</a:t>
            </a:r>
            <a:r>
              <a:rPr sz="1800" spc="1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18" dirty="0">
                <a:latin typeface="Arial"/>
                <a:cs typeface="Arial"/>
              </a:rPr>
              <a:t> </a:t>
            </a:r>
            <a:r>
              <a:rPr sz="1800" spc="-12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7" name="object 33">
            <a:extLst>
              <a:ext uri="{FF2B5EF4-FFF2-40B4-BE49-F238E27FC236}">
                <a16:creationId xmlns:a16="http://schemas.microsoft.com/office/drawing/2014/main" id="{F998E83D-CA38-A61F-21D3-0D2BFCCB72A0}"/>
              </a:ext>
            </a:extLst>
          </p:cNvPr>
          <p:cNvSpPr/>
          <p:nvPr/>
        </p:nvSpPr>
        <p:spPr>
          <a:xfrm>
            <a:off x="4619582" y="1847372"/>
            <a:ext cx="291283" cy="273597"/>
          </a:xfrm>
          <a:custGeom>
            <a:avLst/>
            <a:gdLst/>
            <a:ahLst/>
            <a:cxnLst/>
            <a:rect l="l" t="t" r="r" b="b"/>
            <a:pathLst>
              <a:path w="321945" h="294005">
                <a:moveTo>
                  <a:pt x="160909" y="0"/>
                </a:moveTo>
                <a:lnTo>
                  <a:pt x="109982" y="7493"/>
                </a:lnTo>
                <a:lnTo>
                  <a:pt x="65786" y="28448"/>
                </a:lnTo>
                <a:lnTo>
                  <a:pt x="30988" y="60325"/>
                </a:lnTo>
                <a:lnTo>
                  <a:pt x="8128" y="100584"/>
                </a:lnTo>
                <a:lnTo>
                  <a:pt x="0" y="146812"/>
                </a:lnTo>
                <a:lnTo>
                  <a:pt x="8128" y="193294"/>
                </a:lnTo>
                <a:lnTo>
                  <a:pt x="30988" y="233680"/>
                </a:lnTo>
                <a:lnTo>
                  <a:pt x="65786" y="265430"/>
                </a:lnTo>
                <a:lnTo>
                  <a:pt x="109982" y="286131"/>
                </a:lnTo>
                <a:lnTo>
                  <a:pt x="160909" y="293624"/>
                </a:lnTo>
                <a:lnTo>
                  <a:pt x="211963" y="286131"/>
                </a:lnTo>
                <a:lnTo>
                  <a:pt x="256159" y="265430"/>
                </a:lnTo>
                <a:lnTo>
                  <a:pt x="290957" y="233680"/>
                </a:lnTo>
                <a:lnTo>
                  <a:pt x="313817" y="193294"/>
                </a:lnTo>
                <a:lnTo>
                  <a:pt x="321945" y="146812"/>
                </a:lnTo>
                <a:lnTo>
                  <a:pt x="313817" y="100584"/>
                </a:lnTo>
                <a:lnTo>
                  <a:pt x="290957" y="60325"/>
                </a:lnTo>
                <a:lnTo>
                  <a:pt x="256159" y="28448"/>
                </a:lnTo>
                <a:lnTo>
                  <a:pt x="211963" y="7493"/>
                </a:lnTo>
                <a:lnTo>
                  <a:pt x="16090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08" name="object 34">
            <a:extLst>
              <a:ext uri="{FF2B5EF4-FFF2-40B4-BE49-F238E27FC236}">
                <a16:creationId xmlns:a16="http://schemas.microsoft.com/office/drawing/2014/main" id="{5E4B37F9-086E-4148-ECA2-843863A6C842}"/>
              </a:ext>
            </a:extLst>
          </p:cNvPr>
          <p:cNvSpPr/>
          <p:nvPr/>
        </p:nvSpPr>
        <p:spPr>
          <a:xfrm>
            <a:off x="4619927" y="1847727"/>
            <a:ext cx="291283" cy="273597"/>
          </a:xfrm>
          <a:custGeom>
            <a:avLst/>
            <a:gdLst/>
            <a:ahLst/>
            <a:cxnLst/>
            <a:rect l="l" t="t" r="r" b="b"/>
            <a:pathLst>
              <a:path w="321945" h="294005">
                <a:moveTo>
                  <a:pt x="0" y="146812"/>
                </a:moveTo>
                <a:lnTo>
                  <a:pt x="8128" y="100584"/>
                </a:lnTo>
                <a:lnTo>
                  <a:pt x="30988" y="60325"/>
                </a:lnTo>
                <a:lnTo>
                  <a:pt x="65786" y="28448"/>
                </a:lnTo>
                <a:lnTo>
                  <a:pt x="109982" y="7493"/>
                </a:lnTo>
                <a:lnTo>
                  <a:pt x="160909" y="0"/>
                </a:lnTo>
                <a:lnTo>
                  <a:pt x="211963" y="7493"/>
                </a:lnTo>
                <a:lnTo>
                  <a:pt x="256159" y="28448"/>
                </a:lnTo>
                <a:lnTo>
                  <a:pt x="290957" y="60325"/>
                </a:lnTo>
                <a:lnTo>
                  <a:pt x="313817" y="100584"/>
                </a:lnTo>
                <a:lnTo>
                  <a:pt x="321945" y="146812"/>
                </a:lnTo>
                <a:lnTo>
                  <a:pt x="313817" y="193294"/>
                </a:lnTo>
                <a:lnTo>
                  <a:pt x="290957" y="233680"/>
                </a:lnTo>
                <a:lnTo>
                  <a:pt x="256159" y="265430"/>
                </a:lnTo>
                <a:lnTo>
                  <a:pt x="211963" y="286131"/>
                </a:lnTo>
                <a:lnTo>
                  <a:pt x="160909" y="293624"/>
                </a:lnTo>
                <a:lnTo>
                  <a:pt x="109982" y="286131"/>
                </a:lnTo>
                <a:lnTo>
                  <a:pt x="65786" y="265430"/>
                </a:lnTo>
                <a:lnTo>
                  <a:pt x="30988" y="233680"/>
                </a:lnTo>
                <a:lnTo>
                  <a:pt x="8128" y="193294"/>
                </a:lnTo>
                <a:lnTo>
                  <a:pt x="0" y="146812"/>
                </a:lnTo>
                <a:close/>
              </a:path>
            </a:pathLst>
          </a:custGeom>
          <a:ln w="1295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09" name="object 35">
            <a:extLst>
              <a:ext uri="{FF2B5EF4-FFF2-40B4-BE49-F238E27FC236}">
                <a16:creationId xmlns:a16="http://schemas.microsoft.com/office/drawing/2014/main" id="{E0DA8523-2EB6-9C45-4414-A9B9C4DE1B9A}"/>
              </a:ext>
            </a:extLst>
          </p:cNvPr>
          <p:cNvSpPr/>
          <p:nvPr/>
        </p:nvSpPr>
        <p:spPr>
          <a:xfrm>
            <a:off x="4765396" y="1847727"/>
            <a:ext cx="145929" cy="137094"/>
          </a:xfrm>
          <a:custGeom>
            <a:avLst/>
            <a:gdLst/>
            <a:ahLst/>
            <a:cxnLst/>
            <a:rect l="l" t="t" r="r" b="b"/>
            <a:pathLst>
              <a:path w="161289" h="147320">
                <a:moveTo>
                  <a:pt x="0" y="146812"/>
                </a:moveTo>
                <a:lnTo>
                  <a:pt x="0" y="0"/>
                </a:lnTo>
              </a:path>
              <a:path w="161289" h="147320">
                <a:moveTo>
                  <a:pt x="0" y="146812"/>
                </a:moveTo>
                <a:lnTo>
                  <a:pt x="161036" y="146812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10" name="object 36">
            <a:extLst>
              <a:ext uri="{FF2B5EF4-FFF2-40B4-BE49-F238E27FC236}">
                <a16:creationId xmlns:a16="http://schemas.microsoft.com/office/drawing/2014/main" id="{485755D5-1EB9-8775-5B09-6052C61937B7}"/>
              </a:ext>
            </a:extLst>
          </p:cNvPr>
          <p:cNvSpPr/>
          <p:nvPr/>
        </p:nvSpPr>
        <p:spPr>
          <a:xfrm>
            <a:off x="6026740" y="1699169"/>
            <a:ext cx="486047" cy="2251419"/>
          </a:xfrm>
          <a:custGeom>
            <a:avLst/>
            <a:gdLst/>
            <a:ahLst/>
            <a:cxnLst/>
            <a:rect l="l" t="t" r="r" b="b"/>
            <a:pathLst>
              <a:path w="537210" h="2419350">
                <a:moveTo>
                  <a:pt x="537210" y="0"/>
                </a:moveTo>
                <a:lnTo>
                  <a:pt x="0" y="0"/>
                </a:lnTo>
                <a:lnTo>
                  <a:pt x="0" y="2419350"/>
                </a:lnTo>
                <a:lnTo>
                  <a:pt x="537210" y="2419350"/>
                </a:lnTo>
                <a:lnTo>
                  <a:pt x="537210" y="0"/>
                </a:lnTo>
                <a:close/>
              </a:path>
            </a:pathLst>
          </a:custGeom>
          <a:solidFill>
            <a:srgbClr val="CAFFFF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11" name="object 37">
            <a:extLst>
              <a:ext uri="{FF2B5EF4-FFF2-40B4-BE49-F238E27FC236}">
                <a16:creationId xmlns:a16="http://schemas.microsoft.com/office/drawing/2014/main" id="{6CF7A404-407C-F699-4892-4B9901A5EB33}"/>
              </a:ext>
            </a:extLst>
          </p:cNvPr>
          <p:cNvSpPr/>
          <p:nvPr/>
        </p:nvSpPr>
        <p:spPr>
          <a:xfrm>
            <a:off x="6026740" y="1699169"/>
            <a:ext cx="486047" cy="2251419"/>
          </a:xfrm>
          <a:custGeom>
            <a:avLst/>
            <a:gdLst/>
            <a:ahLst/>
            <a:cxnLst/>
            <a:rect l="l" t="t" r="r" b="b"/>
            <a:pathLst>
              <a:path w="537210" h="2419350">
                <a:moveTo>
                  <a:pt x="0" y="2419350"/>
                </a:moveTo>
                <a:lnTo>
                  <a:pt x="537210" y="2419350"/>
                </a:lnTo>
                <a:lnTo>
                  <a:pt x="537210" y="0"/>
                </a:lnTo>
                <a:lnTo>
                  <a:pt x="0" y="0"/>
                </a:lnTo>
                <a:lnTo>
                  <a:pt x="0" y="2419350"/>
                </a:lnTo>
                <a:close/>
              </a:path>
            </a:pathLst>
          </a:custGeom>
          <a:ln w="1676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12" name="object 38">
            <a:extLst>
              <a:ext uri="{FF2B5EF4-FFF2-40B4-BE49-F238E27FC236}">
                <a16:creationId xmlns:a16="http://schemas.microsoft.com/office/drawing/2014/main" id="{9CAC38FB-D40E-36A7-811C-F30A639B3E17}"/>
              </a:ext>
            </a:extLst>
          </p:cNvPr>
          <p:cNvSpPr txBox="1"/>
          <p:nvPr/>
        </p:nvSpPr>
        <p:spPr>
          <a:xfrm>
            <a:off x="6137505" y="2257112"/>
            <a:ext cx="292965" cy="166788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5039">
              <a:lnSpc>
                <a:spcPts val="2540"/>
              </a:lnSpc>
              <a:buNone/>
            </a:pPr>
            <a:r>
              <a:rPr sz="1800" dirty="0">
                <a:latin typeface="Arial"/>
                <a:cs typeface="Arial"/>
              </a:rPr>
              <a:t>Task N</a:t>
            </a:r>
            <a:r>
              <a:rPr sz="1800" spc="36" dirty="0">
                <a:latin typeface="Arial"/>
                <a:cs typeface="Arial"/>
              </a:rPr>
              <a:t> </a:t>
            </a:r>
            <a:r>
              <a:rPr sz="1800" spc="-12" dirty="0">
                <a:latin typeface="Arial"/>
                <a:cs typeface="Arial"/>
              </a:rPr>
              <a:t>Process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3" name="object 40">
            <a:extLst>
              <a:ext uri="{FF2B5EF4-FFF2-40B4-BE49-F238E27FC236}">
                <a16:creationId xmlns:a16="http://schemas.microsoft.com/office/drawing/2014/main" id="{DC91B3CB-6ACE-12FC-D5F5-C2620BE8911C}"/>
              </a:ext>
            </a:extLst>
          </p:cNvPr>
          <p:cNvSpPr/>
          <p:nvPr/>
        </p:nvSpPr>
        <p:spPr>
          <a:xfrm>
            <a:off x="6139116" y="1847372"/>
            <a:ext cx="291858" cy="273597"/>
          </a:xfrm>
          <a:custGeom>
            <a:avLst/>
            <a:gdLst/>
            <a:ahLst/>
            <a:cxnLst/>
            <a:rect l="l" t="t" r="r" b="b"/>
            <a:pathLst>
              <a:path w="322579" h="294005">
                <a:moveTo>
                  <a:pt x="160655" y="0"/>
                </a:moveTo>
                <a:lnTo>
                  <a:pt x="109982" y="7493"/>
                </a:lnTo>
                <a:lnTo>
                  <a:pt x="65913" y="28448"/>
                </a:lnTo>
                <a:lnTo>
                  <a:pt x="31115" y="60325"/>
                </a:lnTo>
                <a:lnTo>
                  <a:pt x="8255" y="100584"/>
                </a:lnTo>
                <a:lnTo>
                  <a:pt x="0" y="146812"/>
                </a:lnTo>
                <a:lnTo>
                  <a:pt x="8255" y="193294"/>
                </a:lnTo>
                <a:lnTo>
                  <a:pt x="31115" y="233680"/>
                </a:lnTo>
                <a:lnTo>
                  <a:pt x="65913" y="265430"/>
                </a:lnTo>
                <a:lnTo>
                  <a:pt x="109982" y="286131"/>
                </a:lnTo>
                <a:lnTo>
                  <a:pt x="160655" y="293624"/>
                </a:lnTo>
                <a:lnTo>
                  <a:pt x="211709" y="286131"/>
                </a:lnTo>
                <a:lnTo>
                  <a:pt x="255905" y="265430"/>
                </a:lnTo>
                <a:lnTo>
                  <a:pt x="290957" y="233680"/>
                </a:lnTo>
                <a:lnTo>
                  <a:pt x="313817" y="193294"/>
                </a:lnTo>
                <a:lnTo>
                  <a:pt x="322072" y="146812"/>
                </a:lnTo>
                <a:lnTo>
                  <a:pt x="313817" y="100584"/>
                </a:lnTo>
                <a:lnTo>
                  <a:pt x="290957" y="60325"/>
                </a:lnTo>
                <a:lnTo>
                  <a:pt x="255905" y="28448"/>
                </a:lnTo>
                <a:lnTo>
                  <a:pt x="211709" y="7493"/>
                </a:lnTo>
                <a:lnTo>
                  <a:pt x="16065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14" name="object 41">
            <a:extLst>
              <a:ext uri="{FF2B5EF4-FFF2-40B4-BE49-F238E27FC236}">
                <a16:creationId xmlns:a16="http://schemas.microsoft.com/office/drawing/2014/main" id="{5B12B058-38EA-4642-D777-DA129922CC8F}"/>
              </a:ext>
            </a:extLst>
          </p:cNvPr>
          <p:cNvSpPr/>
          <p:nvPr/>
        </p:nvSpPr>
        <p:spPr>
          <a:xfrm>
            <a:off x="6139462" y="1847726"/>
            <a:ext cx="291858" cy="273597"/>
          </a:xfrm>
          <a:custGeom>
            <a:avLst/>
            <a:gdLst/>
            <a:ahLst/>
            <a:cxnLst/>
            <a:rect l="l" t="t" r="r" b="b"/>
            <a:pathLst>
              <a:path w="322579" h="294005">
                <a:moveTo>
                  <a:pt x="0" y="146812"/>
                </a:moveTo>
                <a:lnTo>
                  <a:pt x="8255" y="100584"/>
                </a:lnTo>
                <a:lnTo>
                  <a:pt x="31115" y="60325"/>
                </a:lnTo>
                <a:lnTo>
                  <a:pt x="65913" y="28448"/>
                </a:lnTo>
                <a:lnTo>
                  <a:pt x="109982" y="7493"/>
                </a:lnTo>
                <a:lnTo>
                  <a:pt x="160655" y="0"/>
                </a:lnTo>
                <a:lnTo>
                  <a:pt x="211709" y="7493"/>
                </a:lnTo>
                <a:lnTo>
                  <a:pt x="255904" y="28448"/>
                </a:lnTo>
                <a:lnTo>
                  <a:pt x="290957" y="60325"/>
                </a:lnTo>
                <a:lnTo>
                  <a:pt x="313817" y="100584"/>
                </a:lnTo>
                <a:lnTo>
                  <a:pt x="322072" y="146812"/>
                </a:lnTo>
                <a:lnTo>
                  <a:pt x="313817" y="193294"/>
                </a:lnTo>
                <a:lnTo>
                  <a:pt x="290957" y="233680"/>
                </a:lnTo>
                <a:lnTo>
                  <a:pt x="255904" y="265430"/>
                </a:lnTo>
                <a:lnTo>
                  <a:pt x="211709" y="286131"/>
                </a:lnTo>
                <a:lnTo>
                  <a:pt x="160655" y="293624"/>
                </a:lnTo>
                <a:lnTo>
                  <a:pt x="109982" y="286131"/>
                </a:lnTo>
                <a:lnTo>
                  <a:pt x="65913" y="265430"/>
                </a:lnTo>
                <a:lnTo>
                  <a:pt x="31115" y="233680"/>
                </a:lnTo>
                <a:lnTo>
                  <a:pt x="8255" y="193294"/>
                </a:lnTo>
                <a:lnTo>
                  <a:pt x="0" y="146812"/>
                </a:lnTo>
                <a:close/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15" name="object 42">
            <a:extLst>
              <a:ext uri="{FF2B5EF4-FFF2-40B4-BE49-F238E27FC236}">
                <a16:creationId xmlns:a16="http://schemas.microsoft.com/office/drawing/2014/main" id="{383D4F8D-6606-7F15-1498-987E7306C49D}"/>
              </a:ext>
            </a:extLst>
          </p:cNvPr>
          <p:cNvSpPr/>
          <p:nvPr/>
        </p:nvSpPr>
        <p:spPr>
          <a:xfrm>
            <a:off x="6284930" y="1847726"/>
            <a:ext cx="146503" cy="137094"/>
          </a:xfrm>
          <a:custGeom>
            <a:avLst/>
            <a:gdLst/>
            <a:ahLst/>
            <a:cxnLst/>
            <a:rect l="l" t="t" r="r" b="b"/>
            <a:pathLst>
              <a:path w="161925" h="147320">
                <a:moveTo>
                  <a:pt x="0" y="146812"/>
                </a:moveTo>
                <a:lnTo>
                  <a:pt x="0" y="0"/>
                </a:lnTo>
              </a:path>
              <a:path w="161925" h="147320">
                <a:moveTo>
                  <a:pt x="0" y="146812"/>
                </a:moveTo>
                <a:lnTo>
                  <a:pt x="161925" y="146812"/>
                </a:lnTo>
              </a:path>
            </a:pathLst>
          </a:custGeom>
          <a:ln w="129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1800"/>
          </a:p>
        </p:txBody>
      </p:sp>
      <p:sp>
        <p:nvSpPr>
          <p:cNvPr id="116" name="object 45">
            <a:extLst>
              <a:ext uri="{FF2B5EF4-FFF2-40B4-BE49-F238E27FC236}">
                <a16:creationId xmlns:a16="http://schemas.microsoft.com/office/drawing/2014/main" id="{249C37CE-B140-FDD9-D737-135E44D72E50}"/>
              </a:ext>
            </a:extLst>
          </p:cNvPr>
          <p:cNvSpPr txBox="1"/>
          <p:nvPr/>
        </p:nvSpPr>
        <p:spPr>
          <a:xfrm>
            <a:off x="5123784" y="2366439"/>
            <a:ext cx="453873" cy="249517"/>
          </a:xfrm>
          <a:prstGeom prst="rect">
            <a:avLst/>
          </a:prstGeom>
        </p:spPr>
        <p:txBody>
          <a:bodyPr vert="horz" wrap="square" lIns="0" tIns="15039" rIns="0" bIns="0" rtlCol="0">
            <a:spAutoFit/>
          </a:bodyPr>
          <a:lstStyle/>
          <a:p>
            <a:pPr marL="15039">
              <a:spcBef>
                <a:spcPts val="118"/>
              </a:spcBef>
              <a:buNone/>
            </a:pPr>
            <a:r>
              <a:rPr sz="1800" spc="-59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8" name="object 13">
            <a:extLst>
              <a:ext uri="{FF2B5EF4-FFF2-40B4-BE49-F238E27FC236}">
                <a16:creationId xmlns:a16="http://schemas.microsoft.com/office/drawing/2014/main" id="{03DF4D78-1A74-EBEC-F119-6403D0F3A8F3}"/>
              </a:ext>
            </a:extLst>
          </p:cNvPr>
          <p:cNvSpPr/>
          <p:nvPr/>
        </p:nvSpPr>
        <p:spPr>
          <a:xfrm>
            <a:off x="0" y="4363551"/>
            <a:ext cx="8839200" cy="250165"/>
          </a:xfrm>
          <a:custGeom>
            <a:avLst/>
            <a:gdLst/>
            <a:ahLst/>
            <a:cxnLst/>
            <a:rect l="l" t="t" r="r" b="b"/>
            <a:pathLst>
              <a:path w="5405755">
                <a:moveTo>
                  <a:pt x="0" y="0"/>
                </a:moveTo>
                <a:lnTo>
                  <a:pt x="5405501" y="0"/>
                </a:lnTo>
              </a:path>
            </a:pathLst>
          </a:custGeom>
          <a:ln w="67818">
            <a:solidFill>
              <a:srgbClr val="000000"/>
            </a:solidFill>
            <a:prstDash val="solid"/>
          </a:ln>
        </p:spPr>
        <p:txBody>
          <a:bodyPr wrap="square" lIns="0" tIns="0" rIns="0" bIns="0" rtlCol="0"/>
          <a:lstStyle/>
          <a:p>
            <a:pPr>
              <a:buNone/>
            </a:pPr>
            <a:endParaRPr sz="2842"/>
          </a:p>
        </p:txBody>
      </p:sp>
      <p:sp>
        <p:nvSpPr>
          <p:cNvPr id="3" name="object 54">
            <a:extLst>
              <a:ext uri="{FF2B5EF4-FFF2-40B4-BE49-F238E27FC236}">
                <a16:creationId xmlns:a16="http://schemas.microsoft.com/office/drawing/2014/main" id="{9CA0072E-9B4A-66B8-2969-F7282A252CDB}"/>
              </a:ext>
            </a:extLst>
          </p:cNvPr>
          <p:cNvSpPr txBox="1"/>
          <p:nvPr/>
        </p:nvSpPr>
        <p:spPr>
          <a:xfrm rot="16200000">
            <a:off x="-235650" y="3279336"/>
            <a:ext cx="923607" cy="399367"/>
          </a:xfrm>
          <a:prstGeom prst="rect">
            <a:avLst/>
          </a:prstGeom>
        </p:spPr>
        <p:txBody>
          <a:bodyPr vert="horz" wrap="square" lIns="0" tIns="7520" rIns="0" bIns="0" rtlCol="0">
            <a:spAutoFit/>
          </a:bodyPr>
          <a:lstStyle/>
          <a:p>
            <a:pPr marL="15039">
              <a:spcBef>
                <a:spcPts val="983"/>
              </a:spcBef>
              <a:buNone/>
            </a:pPr>
            <a:r>
              <a:rPr sz="2546" b="1" spc="-30" dirty="0">
                <a:latin typeface="Arial"/>
                <a:cs typeface="Arial"/>
              </a:rPr>
              <a:t>CPU</a:t>
            </a:r>
            <a:endParaRPr sz="2546" dirty="0">
              <a:latin typeface="Arial"/>
              <a:cs typeface="Arial"/>
            </a:endParaRPr>
          </a:p>
        </p:txBody>
      </p:sp>
      <p:sp>
        <p:nvSpPr>
          <p:cNvPr id="4" name="object 54">
            <a:extLst>
              <a:ext uri="{FF2B5EF4-FFF2-40B4-BE49-F238E27FC236}">
                <a16:creationId xmlns:a16="http://schemas.microsoft.com/office/drawing/2014/main" id="{E215F0FE-4587-49B4-9B88-07A5A3455321}"/>
              </a:ext>
            </a:extLst>
          </p:cNvPr>
          <p:cNvSpPr txBox="1"/>
          <p:nvPr/>
        </p:nvSpPr>
        <p:spPr>
          <a:xfrm rot="16200000">
            <a:off x="-259453" y="4752530"/>
            <a:ext cx="1032944" cy="399367"/>
          </a:xfrm>
          <a:prstGeom prst="rect">
            <a:avLst/>
          </a:prstGeom>
        </p:spPr>
        <p:txBody>
          <a:bodyPr vert="horz" wrap="square" lIns="0" tIns="7520" rIns="0" bIns="0" rtlCol="0">
            <a:spAutoFit/>
          </a:bodyPr>
          <a:lstStyle/>
          <a:p>
            <a:pPr marL="15039">
              <a:spcBef>
                <a:spcPts val="983"/>
              </a:spcBef>
              <a:buNone/>
            </a:pPr>
            <a:r>
              <a:rPr lang="en-US" sz="2546" b="1" spc="-30" dirty="0">
                <a:latin typeface="Arial"/>
                <a:cs typeface="Arial"/>
              </a:rPr>
              <a:t>GPU</a:t>
            </a:r>
            <a:endParaRPr sz="2546" dirty="0">
              <a:latin typeface="Arial"/>
              <a:cs typeface="Aria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6D7D2303-0B42-720D-B434-BD821007B831}"/>
              </a:ext>
            </a:extLst>
          </p:cNvPr>
          <p:cNvSpPr/>
          <p:nvPr/>
        </p:nvSpPr>
        <p:spPr>
          <a:xfrm>
            <a:off x="1124621" y="4518503"/>
            <a:ext cx="2063909" cy="421492"/>
          </a:xfrm>
          <a:custGeom>
            <a:avLst/>
            <a:gdLst/>
            <a:ahLst/>
            <a:cxnLst/>
            <a:rect l="l" t="t" r="r" b="b"/>
            <a:pathLst>
              <a:path w="1475739" h="614045">
                <a:moveTo>
                  <a:pt x="1373378" y="0"/>
                </a:moveTo>
                <a:lnTo>
                  <a:pt x="102108" y="0"/>
                </a:lnTo>
                <a:lnTo>
                  <a:pt x="62357" y="8001"/>
                </a:lnTo>
                <a:lnTo>
                  <a:pt x="29972" y="29972"/>
                </a:lnTo>
                <a:lnTo>
                  <a:pt x="8001" y="62611"/>
                </a:lnTo>
                <a:lnTo>
                  <a:pt x="0" y="102743"/>
                </a:lnTo>
                <a:lnTo>
                  <a:pt x="0" y="510921"/>
                </a:lnTo>
                <a:lnTo>
                  <a:pt x="8001" y="550672"/>
                </a:lnTo>
                <a:lnTo>
                  <a:pt x="29972" y="583438"/>
                </a:lnTo>
                <a:lnTo>
                  <a:pt x="62357" y="605536"/>
                </a:lnTo>
                <a:lnTo>
                  <a:pt x="102108" y="613664"/>
                </a:lnTo>
                <a:lnTo>
                  <a:pt x="1373378" y="613664"/>
                </a:lnTo>
                <a:lnTo>
                  <a:pt x="1413129" y="605536"/>
                </a:lnTo>
                <a:lnTo>
                  <a:pt x="1445514" y="583438"/>
                </a:lnTo>
                <a:lnTo>
                  <a:pt x="1467485" y="550672"/>
                </a:lnTo>
                <a:lnTo>
                  <a:pt x="1475486" y="510921"/>
                </a:lnTo>
                <a:lnTo>
                  <a:pt x="1475486" y="102743"/>
                </a:lnTo>
                <a:lnTo>
                  <a:pt x="1467485" y="62611"/>
                </a:lnTo>
                <a:lnTo>
                  <a:pt x="1445514" y="29972"/>
                </a:lnTo>
                <a:lnTo>
                  <a:pt x="1413129" y="8001"/>
                </a:lnTo>
                <a:lnTo>
                  <a:pt x="1373378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2842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3DEFC63-5D0A-7004-BF2F-8FE76A4A98A8}"/>
              </a:ext>
            </a:extLst>
          </p:cNvPr>
          <p:cNvSpPr txBox="1"/>
          <p:nvPr/>
        </p:nvSpPr>
        <p:spPr>
          <a:xfrm>
            <a:off x="1139294" y="4575207"/>
            <a:ext cx="2476533" cy="291425"/>
          </a:xfrm>
          <a:prstGeom prst="rect">
            <a:avLst/>
          </a:prstGeom>
        </p:spPr>
        <p:txBody>
          <a:bodyPr vert="horz" wrap="square" lIns="0" tIns="14287" rIns="0" bIns="0" rtlCol="0">
            <a:spAutoFit/>
          </a:bodyPr>
          <a:lstStyle/>
          <a:p>
            <a:pPr marL="15039">
              <a:spcBef>
                <a:spcPts val="112"/>
              </a:spcBef>
              <a:buNone/>
            </a:pPr>
            <a:r>
              <a:rPr sz="1800" spc="-12" dirty="0">
                <a:latin typeface="Calibri"/>
                <a:cs typeface="Calibri"/>
              </a:rPr>
              <a:t>Concurrent</a:t>
            </a:r>
            <a:r>
              <a:rPr lang="en-US" sz="1800" spc="-12" dirty="0">
                <a:latin typeface="Calibri"/>
                <a:cs typeface="Calibri"/>
              </a:rPr>
              <a:t> </a:t>
            </a:r>
            <a:r>
              <a:rPr sz="1800" spc="-12" dirty="0">
                <a:latin typeface="Calibri"/>
                <a:cs typeface="Calibri"/>
              </a:rPr>
              <a:t>Scheduler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63">
            <a:extLst>
              <a:ext uri="{FF2B5EF4-FFF2-40B4-BE49-F238E27FC236}">
                <a16:creationId xmlns:a16="http://schemas.microsoft.com/office/drawing/2014/main" id="{332F41E6-7D35-DD38-4F15-653A3D89D1E9}"/>
              </a:ext>
            </a:extLst>
          </p:cNvPr>
          <p:cNvSpPr txBox="1"/>
          <p:nvPr/>
        </p:nvSpPr>
        <p:spPr>
          <a:xfrm>
            <a:off x="6002577" y="4181997"/>
            <a:ext cx="594059" cy="698578"/>
          </a:xfrm>
          <a:prstGeom prst="rect">
            <a:avLst/>
          </a:prstGeom>
        </p:spPr>
        <p:txBody>
          <a:bodyPr vert="horz" wrap="square" lIns="0" tIns="15039" rIns="0" bIns="0" rtlCol="0">
            <a:spAutoFit/>
          </a:bodyPr>
          <a:lstStyle/>
          <a:p>
            <a:pPr marL="15039">
              <a:spcBef>
                <a:spcPts val="118"/>
              </a:spcBef>
              <a:buNone/>
            </a:pPr>
            <a:r>
              <a:rPr sz="4441" spc="-59" dirty="0">
                <a:latin typeface="Arial"/>
                <a:cs typeface="Arial"/>
              </a:rPr>
              <a:t>…</a:t>
            </a:r>
            <a:endParaRPr sz="4441" dirty="0">
              <a:latin typeface="Arial"/>
              <a:cs typeface="Arial"/>
            </a:endParaRPr>
          </a:p>
        </p:txBody>
      </p:sp>
      <p:graphicFrame>
        <p:nvGraphicFramePr>
          <p:cNvPr id="27" name="object 44">
            <a:extLst>
              <a:ext uri="{FF2B5EF4-FFF2-40B4-BE49-F238E27FC236}">
                <a16:creationId xmlns:a16="http://schemas.microsoft.com/office/drawing/2014/main" id="{FF6702FA-2799-F06E-8E31-93B89BBAF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981111"/>
              </p:ext>
            </p:extLst>
          </p:nvPr>
        </p:nvGraphicFramePr>
        <p:xfrm>
          <a:off x="3586914" y="5614022"/>
          <a:ext cx="3495924" cy="444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6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68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6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76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8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4416"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1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1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1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1989"/>
                        </a:lnSpc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…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95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1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FFFF"/>
                    </a:solidFill>
                  </a:tcPr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1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1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21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CA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…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1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2200" spc="-50" dirty="0">
                          <a:latin typeface="Calibri"/>
                          <a:cs typeface="Calibri"/>
                        </a:rPr>
                        <a:t>N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210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A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object 50">
            <a:extLst>
              <a:ext uri="{FF2B5EF4-FFF2-40B4-BE49-F238E27FC236}">
                <a16:creationId xmlns:a16="http://schemas.microsoft.com/office/drawing/2014/main" id="{C7F3F446-4EA9-E3ED-8F61-E45F5393C3FD}"/>
              </a:ext>
            </a:extLst>
          </p:cNvPr>
          <p:cNvSpPr/>
          <p:nvPr/>
        </p:nvSpPr>
        <p:spPr>
          <a:xfrm>
            <a:off x="3633544" y="5397609"/>
            <a:ext cx="1443038" cy="153401"/>
          </a:xfrm>
          <a:custGeom>
            <a:avLst/>
            <a:gdLst/>
            <a:ahLst/>
            <a:cxnLst/>
            <a:rect l="l" t="t" r="r" b="b"/>
            <a:pathLst>
              <a:path w="1218564" h="129539">
                <a:moveTo>
                  <a:pt x="0" y="32003"/>
                </a:moveTo>
                <a:lnTo>
                  <a:pt x="1153541" y="32003"/>
                </a:lnTo>
                <a:lnTo>
                  <a:pt x="1153541" y="0"/>
                </a:lnTo>
                <a:lnTo>
                  <a:pt x="1218311" y="64769"/>
                </a:lnTo>
                <a:lnTo>
                  <a:pt x="1153541" y="129539"/>
                </a:lnTo>
                <a:lnTo>
                  <a:pt x="1153541" y="97535"/>
                </a:lnTo>
                <a:lnTo>
                  <a:pt x="0" y="97535"/>
                </a:lnTo>
                <a:lnTo>
                  <a:pt x="0" y="32003"/>
                </a:lnTo>
                <a:close/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2842"/>
          </a:p>
        </p:txBody>
      </p:sp>
      <p:sp>
        <p:nvSpPr>
          <p:cNvPr id="29" name="object 57">
            <a:extLst>
              <a:ext uri="{FF2B5EF4-FFF2-40B4-BE49-F238E27FC236}">
                <a16:creationId xmlns:a16="http://schemas.microsoft.com/office/drawing/2014/main" id="{160DEA22-B2B9-EA14-EFBD-0D89B6E79B34}"/>
              </a:ext>
            </a:extLst>
          </p:cNvPr>
          <p:cNvSpPr/>
          <p:nvPr/>
        </p:nvSpPr>
        <p:spPr>
          <a:xfrm>
            <a:off x="3401310" y="5204881"/>
            <a:ext cx="3766636" cy="1032943"/>
          </a:xfrm>
          <a:custGeom>
            <a:avLst/>
            <a:gdLst/>
            <a:ahLst/>
            <a:cxnLst/>
            <a:rect l="l" t="t" r="r" b="b"/>
            <a:pathLst>
              <a:path w="3180715" h="846454">
                <a:moveTo>
                  <a:pt x="0" y="846074"/>
                </a:moveTo>
                <a:lnTo>
                  <a:pt x="3180461" y="846074"/>
                </a:lnTo>
                <a:lnTo>
                  <a:pt x="3180461" y="0"/>
                </a:lnTo>
                <a:lnTo>
                  <a:pt x="0" y="0"/>
                </a:lnTo>
                <a:lnTo>
                  <a:pt x="0" y="846074"/>
                </a:lnTo>
                <a:close/>
              </a:path>
            </a:pathLst>
          </a:custGeom>
          <a:ln w="1676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pPr>
              <a:buNone/>
            </a:pPr>
            <a:endParaRPr sz="2842"/>
          </a:p>
        </p:txBody>
      </p:sp>
      <p:sp>
        <p:nvSpPr>
          <p:cNvPr id="30" name="object 59">
            <a:extLst>
              <a:ext uri="{FF2B5EF4-FFF2-40B4-BE49-F238E27FC236}">
                <a16:creationId xmlns:a16="http://schemas.microsoft.com/office/drawing/2014/main" id="{693627AA-71D5-9DB8-A105-15BEE32EEFC8}"/>
              </a:ext>
            </a:extLst>
          </p:cNvPr>
          <p:cNvSpPr/>
          <p:nvPr/>
        </p:nvSpPr>
        <p:spPr>
          <a:xfrm>
            <a:off x="819383" y="5348169"/>
            <a:ext cx="2176211" cy="726407"/>
          </a:xfrm>
          <a:custGeom>
            <a:avLst/>
            <a:gdLst/>
            <a:ahLst/>
            <a:cxnLst/>
            <a:rect l="l" t="t" r="r" b="b"/>
            <a:pathLst>
              <a:path w="1837689" h="613410">
                <a:moveTo>
                  <a:pt x="0" y="0"/>
                </a:moveTo>
                <a:lnTo>
                  <a:pt x="1837436" y="0"/>
                </a:lnTo>
                <a:lnTo>
                  <a:pt x="1470152" y="613409"/>
                </a:lnTo>
                <a:lnTo>
                  <a:pt x="367334" y="613409"/>
                </a:lnTo>
                <a:lnTo>
                  <a:pt x="0" y="0"/>
                </a:lnTo>
                <a:close/>
              </a:path>
            </a:pathLst>
          </a:custGeom>
          <a:ln w="16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>
              <a:buNone/>
            </a:pPr>
            <a:endParaRPr sz="2842"/>
          </a:p>
        </p:txBody>
      </p:sp>
      <p:sp>
        <p:nvSpPr>
          <p:cNvPr id="31" name="object 60">
            <a:extLst>
              <a:ext uri="{FF2B5EF4-FFF2-40B4-BE49-F238E27FC236}">
                <a16:creationId xmlns:a16="http://schemas.microsoft.com/office/drawing/2014/main" id="{EE8FA08D-FD8B-2D26-4F61-4A04DCB8D88A}"/>
              </a:ext>
            </a:extLst>
          </p:cNvPr>
          <p:cNvSpPr txBox="1"/>
          <p:nvPr/>
        </p:nvSpPr>
        <p:spPr>
          <a:xfrm>
            <a:off x="1253647" y="5369566"/>
            <a:ext cx="1307682" cy="683612"/>
          </a:xfrm>
          <a:prstGeom prst="rect">
            <a:avLst/>
          </a:prstGeom>
        </p:spPr>
        <p:txBody>
          <a:bodyPr vert="horz" wrap="square" lIns="0" tIns="7520" rIns="0" bIns="0" rtlCol="0">
            <a:spAutoFit/>
          </a:bodyPr>
          <a:lstStyle/>
          <a:p>
            <a:pPr marL="14288" marR="6016">
              <a:lnSpc>
                <a:spcPct val="102200"/>
              </a:lnSpc>
              <a:spcBef>
                <a:spcPts val="59"/>
              </a:spcBef>
              <a:buNone/>
            </a:pPr>
            <a:r>
              <a:rPr sz="2191" dirty="0">
                <a:latin typeface="Calibri"/>
                <a:cs typeface="Calibri"/>
              </a:rPr>
              <a:t>Time</a:t>
            </a:r>
            <a:r>
              <a:rPr sz="2191" spc="-6" dirty="0">
                <a:latin typeface="Calibri"/>
                <a:cs typeface="Calibri"/>
              </a:rPr>
              <a:t> </a:t>
            </a:r>
            <a:r>
              <a:rPr sz="2191" spc="-24" dirty="0">
                <a:latin typeface="Calibri"/>
                <a:cs typeface="Calibri"/>
              </a:rPr>
              <a:t>Sliced </a:t>
            </a:r>
            <a:r>
              <a:rPr sz="2191" spc="-12" dirty="0">
                <a:latin typeface="Calibri"/>
                <a:cs typeface="Calibri"/>
              </a:rPr>
              <a:t>Scheduler</a:t>
            </a:r>
            <a:endParaRPr sz="2191" dirty="0">
              <a:latin typeface="Calibri"/>
              <a:cs typeface="Calibri"/>
            </a:endParaRPr>
          </a:p>
        </p:txBody>
      </p:sp>
      <p:sp>
        <p:nvSpPr>
          <p:cNvPr id="32" name="object 52">
            <a:extLst>
              <a:ext uri="{FF2B5EF4-FFF2-40B4-BE49-F238E27FC236}">
                <a16:creationId xmlns:a16="http://schemas.microsoft.com/office/drawing/2014/main" id="{1C2D0DC7-F376-2133-9413-290E458B26DB}"/>
              </a:ext>
            </a:extLst>
          </p:cNvPr>
          <p:cNvSpPr txBox="1"/>
          <p:nvPr/>
        </p:nvSpPr>
        <p:spPr>
          <a:xfrm>
            <a:off x="5190519" y="5204881"/>
            <a:ext cx="1785938" cy="279425"/>
          </a:xfrm>
          <a:prstGeom prst="rect">
            <a:avLst/>
          </a:prstGeom>
        </p:spPr>
        <p:txBody>
          <a:bodyPr vert="horz" wrap="square" lIns="0" tIns="15039" rIns="0" bIns="0" rtlCol="0">
            <a:spAutoFit/>
          </a:bodyPr>
          <a:lstStyle/>
          <a:p>
            <a:pPr marL="15039">
              <a:spcBef>
                <a:spcPts val="118"/>
              </a:spcBef>
              <a:buNone/>
            </a:pPr>
            <a:r>
              <a:rPr sz="1717" dirty="0">
                <a:latin typeface="Arial"/>
                <a:cs typeface="Arial"/>
              </a:rPr>
              <a:t>On</a:t>
            </a:r>
            <a:r>
              <a:rPr sz="1717" spc="-18" dirty="0">
                <a:latin typeface="Arial"/>
                <a:cs typeface="Arial"/>
              </a:rPr>
              <a:t> </a:t>
            </a:r>
            <a:r>
              <a:rPr sz="1717" dirty="0">
                <a:latin typeface="Arial"/>
                <a:cs typeface="Arial"/>
              </a:rPr>
              <a:t>GPU</a:t>
            </a:r>
            <a:r>
              <a:rPr sz="1717" spc="24" dirty="0">
                <a:latin typeface="Arial"/>
                <a:cs typeface="Arial"/>
              </a:rPr>
              <a:t> </a:t>
            </a:r>
            <a:r>
              <a:rPr sz="1717" spc="-12" dirty="0">
                <a:latin typeface="Arial"/>
                <a:cs typeface="Arial"/>
              </a:rPr>
              <a:t>schedule</a:t>
            </a:r>
            <a:endParaRPr sz="1717" dirty="0">
              <a:latin typeface="Arial"/>
              <a:cs typeface="Arial"/>
            </a:endParaRPr>
          </a:p>
        </p:txBody>
      </p:sp>
      <p:sp>
        <p:nvSpPr>
          <p:cNvPr id="33" name="object 52">
            <a:extLst>
              <a:ext uri="{FF2B5EF4-FFF2-40B4-BE49-F238E27FC236}">
                <a16:creationId xmlns:a16="http://schemas.microsoft.com/office/drawing/2014/main" id="{839CFE6C-69C9-EB78-CAE8-B17D82F79628}"/>
              </a:ext>
            </a:extLst>
          </p:cNvPr>
          <p:cNvSpPr txBox="1"/>
          <p:nvPr/>
        </p:nvSpPr>
        <p:spPr>
          <a:xfrm>
            <a:off x="3653147" y="5161533"/>
            <a:ext cx="1785938" cy="279425"/>
          </a:xfrm>
          <a:prstGeom prst="rect">
            <a:avLst/>
          </a:prstGeom>
        </p:spPr>
        <p:txBody>
          <a:bodyPr vert="horz" wrap="square" lIns="0" tIns="15039" rIns="0" bIns="0" rtlCol="0">
            <a:spAutoFit/>
          </a:bodyPr>
          <a:lstStyle/>
          <a:p>
            <a:pPr marL="15039">
              <a:spcBef>
                <a:spcPts val="118"/>
              </a:spcBef>
              <a:buNone/>
            </a:pPr>
            <a:r>
              <a:rPr lang="en-US" sz="1717" dirty="0">
                <a:latin typeface="Arial"/>
                <a:cs typeface="Arial"/>
              </a:rPr>
              <a:t>Time</a:t>
            </a:r>
            <a:endParaRPr sz="1717" dirty="0">
              <a:latin typeface="Arial"/>
              <a:cs typeface="Arial"/>
            </a:endParaRPr>
          </a:p>
        </p:txBody>
      </p:sp>
      <p:sp>
        <p:nvSpPr>
          <p:cNvPr id="37" name="object 20">
            <a:extLst>
              <a:ext uri="{FF2B5EF4-FFF2-40B4-BE49-F238E27FC236}">
                <a16:creationId xmlns:a16="http://schemas.microsoft.com/office/drawing/2014/main" id="{91EC0A64-C862-CC63-2998-522D6DE6A1FC}"/>
              </a:ext>
            </a:extLst>
          </p:cNvPr>
          <p:cNvSpPr/>
          <p:nvPr/>
        </p:nvSpPr>
        <p:spPr>
          <a:xfrm>
            <a:off x="1066671" y="1373695"/>
            <a:ext cx="2033336" cy="726407"/>
          </a:xfrm>
          <a:custGeom>
            <a:avLst/>
            <a:gdLst/>
            <a:ahLst/>
            <a:cxnLst/>
            <a:rect l="l" t="t" r="r" b="b"/>
            <a:pathLst>
              <a:path w="1717039" h="613410">
                <a:moveTo>
                  <a:pt x="1614424" y="0"/>
                </a:moveTo>
                <a:lnTo>
                  <a:pt x="102095" y="0"/>
                </a:lnTo>
                <a:lnTo>
                  <a:pt x="62356" y="8000"/>
                </a:lnTo>
                <a:lnTo>
                  <a:pt x="29908" y="29844"/>
                </a:lnTo>
                <a:lnTo>
                  <a:pt x="8026" y="62356"/>
                </a:lnTo>
                <a:lnTo>
                  <a:pt x="0" y="102107"/>
                </a:lnTo>
                <a:lnTo>
                  <a:pt x="0" y="511301"/>
                </a:lnTo>
                <a:lnTo>
                  <a:pt x="8026" y="551052"/>
                </a:lnTo>
                <a:lnTo>
                  <a:pt x="29908" y="583437"/>
                </a:lnTo>
                <a:lnTo>
                  <a:pt x="62356" y="605408"/>
                </a:lnTo>
                <a:lnTo>
                  <a:pt x="102095" y="613409"/>
                </a:lnTo>
                <a:lnTo>
                  <a:pt x="1614424" y="613409"/>
                </a:lnTo>
                <a:lnTo>
                  <a:pt x="1654175" y="605408"/>
                </a:lnTo>
                <a:lnTo>
                  <a:pt x="1686687" y="583437"/>
                </a:lnTo>
                <a:lnTo>
                  <a:pt x="1708531" y="551052"/>
                </a:lnTo>
                <a:lnTo>
                  <a:pt x="1716532" y="511301"/>
                </a:lnTo>
                <a:lnTo>
                  <a:pt x="1716532" y="102107"/>
                </a:lnTo>
                <a:lnTo>
                  <a:pt x="1708531" y="62356"/>
                </a:lnTo>
                <a:lnTo>
                  <a:pt x="1686687" y="29844"/>
                </a:lnTo>
                <a:lnTo>
                  <a:pt x="1654175" y="8000"/>
                </a:lnTo>
                <a:lnTo>
                  <a:pt x="1614424" y="0"/>
                </a:lnTo>
                <a:close/>
              </a:path>
            </a:pathLst>
          </a:custGeom>
          <a:solidFill>
            <a:srgbClr val="CAFFCA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2842"/>
          </a:p>
        </p:txBody>
      </p:sp>
      <p:sp>
        <p:nvSpPr>
          <p:cNvPr id="39" name="object 61">
            <a:extLst>
              <a:ext uri="{FF2B5EF4-FFF2-40B4-BE49-F238E27FC236}">
                <a16:creationId xmlns:a16="http://schemas.microsoft.com/office/drawing/2014/main" id="{F64D6AE3-3EE1-23A1-0C8A-C6F9CB83D20B}"/>
              </a:ext>
            </a:extLst>
          </p:cNvPr>
          <p:cNvSpPr txBox="1"/>
          <p:nvPr/>
        </p:nvSpPr>
        <p:spPr>
          <a:xfrm>
            <a:off x="1335968" y="1134490"/>
            <a:ext cx="1659626" cy="953713"/>
          </a:xfrm>
          <a:prstGeom prst="rect">
            <a:avLst/>
          </a:prstGeom>
        </p:spPr>
        <p:txBody>
          <a:bodyPr vert="horz" wrap="square" lIns="0" tIns="15039" rIns="0" bIns="0" rtlCol="0">
            <a:spAutoFit/>
          </a:bodyPr>
          <a:lstStyle/>
          <a:p>
            <a:pPr>
              <a:spcBef>
                <a:spcPts val="71"/>
              </a:spcBef>
              <a:buNone/>
            </a:pPr>
            <a:endParaRPr sz="1717" dirty="0">
              <a:latin typeface="Arial"/>
              <a:cs typeface="Arial"/>
            </a:endParaRPr>
          </a:p>
          <a:p>
            <a:pPr marL="15039">
              <a:spcBef>
                <a:spcPts val="6"/>
              </a:spcBef>
              <a:buNone/>
            </a:pPr>
            <a:r>
              <a:rPr lang="en-US" sz="2191" dirty="0">
                <a:latin typeface="Calibri"/>
                <a:cs typeface="Calibri"/>
              </a:rPr>
              <a:t>  </a:t>
            </a:r>
            <a:r>
              <a:rPr sz="2191" dirty="0">
                <a:latin typeface="Calibri"/>
                <a:cs typeface="Calibri"/>
              </a:rPr>
              <a:t>Task</a:t>
            </a:r>
            <a:r>
              <a:rPr sz="2191" spc="30" dirty="0">
                <a:latin typeface="Calibri"/>
                <a:cs typeface="Calibri"/>
              </a:rPr>
              <a:t> </a:t>
            </a:r>
            <a:r>
              <a:rPr sz="2191" spc="-24" dirty="0">
                <a:latin typeface="Calibri"/>
                <a:cs typeface="Calibri"/>
              </a:rPr>
              <a:t>Rate</a:t>
            </a:r>
            <a:endParaRPr sz="2191" dirty="0">
              <a:latin typeface="Calibri"/>
              <a:cs typeface="Calibri"/>
            </a:endParaRPr>
          </a:p>
          <a:p>
            <a:pPr marL="64669">
              <a:spcBef>
                <a:spcPts val="47"/>
              </a:spcBef>
              <a:buNone/>
            </a:pPr>
            <a:r>
              <a:rPr lang="en-US" sz="2191" spc="-12" dirty="0">
                <a:latin typeface="Calibri"/>
                <a:cs typeface="Calibri"/>
              </a:rPr>
              <a:t>  </a:t>
            </a:r>
            <a:r>
              <a:rPr sz="2191" spc="-12" dirty="0">
                <a:latin typeface="Calibri"/>
                <a:cs typeface="Calibri"/>
              </a:rPr>
              <a:t>Actuator</a:t>
            </a:r>
            <a:endParaRPr sz="2191" dirty="0">
              <a:latin typeface="Calibri"/>
              <a:cs typeface="Calibri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59A34842-9506-2625-7B45-C75F3F81CD26}"/>
              </a:ext>
            </a:extLst>
          </p:cNvPr>
          <p:cNvSpPr/>
          <p:nvPr/>
        </p:nvSpPr>
        <p:spPr>
          <a:xfrm>
            <a:off x="1084801" y="2451328"/>
            <a:ext cx="2033336" cy="726407"/>
          </a:xfrm>
          <a:custGeom>
            <a:avLst/>
            <a:gdLst/>
            <a:ahLst/>
            <a:cxnLst/>
            <a:rect l="l" t="t" r="r" b="b"/>
            <a:pathLst>
              <a:path w="1717039" h="613410">
                <a:moveTo>
                  <a:pt x="1614424" y="0"/>
                </a:moveTo>
                <a:lnTo>
                  <a:pt x="102095" y="0"/>
                </a:lnTo>
                <a:lnTo>
                  <a:pt x="62356" y="8000"/>
                </a:lnTo>
                <a:lnTo>
                  <a:pt x="29908" y="29844"/>
                </a:lnTo>
                <a:lnTo>
                  <a:pt x="8026" y="62356"/>
                </a:lnTo>
                <a:lnTo>
                  <a:pt x="0" y="102107"/>
                </a:lnTo>
                <a:lnTo>
                  <a:pt x="0" y="511301"/>
                </a:lnTo>
                <a:lnTo>
                  <a:pt x="8026" y="551052"/>
                </a:lnTo>
                <a:lnTo>
                  <a:pt x="29908" y="583437"/>
                </a:lnTo>
                <a:lnTo>
                  <a:pt x="62356" y="605408"/>
                </a:lnTo>
                <a:lnTo>
                  <a:pt x="102095" y="613409"/>
                </a:lnTo>
                <a:lnTo>
                  <a:pt x="1614424" y="613409"/>
                </a:lnTo>
                <a:lnTo>
                  <a:pt x="1654175" y="605408"/>
                </a:lnTo>
                <a:lnTo>
                  <a:pt x="1686687" y="583437"/>
                </a:lnTo>
                <a:lnTo>
                  <a:pt x="1708531" y="551052"/>
                </a:lnTo>
                <a:lnTo>
                  <a:pt x="1716532" y="511301"/>
                </a:lnTo>
                <a:lnTo>
                  <a:pt x="1716532" y="102107"/>
                </a:lnTo>
                <a:lnTo>
                  <a:pt x="1708531" y="62356"/>
                </a:lnTo>
                <a:lnTo>
                  <a:pt x="1686687" y="29844"/>
                </a:lnTo>
                <a:lnTo>
                  <a:pt x="1654175" y="8000"/>
                </a:lnTo>
                <a:lnTo>
                  <a:pt x="1614424" y="0"/>
                </a:lnTo>
                <a:close/>
              </a:path>
            </a:pathLst>
          </a:custGeom>
          <a:solidFill>
            <a:srgbClr val="CAFFCA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2842"/>
          </a:p>
        </p:txBody>
      </p:sp>
      <p:sp>
        <p:nvSpPr>
          <p:cNvPr id="67" name="object 20">
            <a:extLst>
              <a:ext uri="{FF2B5EF4-FFF2-40B4-BE49-F238E27FC236}">
                <a16:creationId xmlns:a16="http://schemas.microsoft.com/office/drawing/2014/main" id="{5B617FDF-7A31-EA0E-5AA8-3E9E5056BDFF}"/>
              </a:ext>
            </a:extLst>
          </p:cNvPr>
          <p:cNvSpPr/>
          <p:nvPr/>
        </p:nvSpPr>
        <p:spPr>
          <a:xfrm>
            <a:off x="1066671" y="3540860"/>
            <a:ext cx="2033336" cy="726407"/>
          </a:xfrm>
          <a:custGeom>
            <a:avLst/>
            <a:gdLst/>
            <a:ahLst/>
            <a:cxnLst/>
            <a:rect l="l" t="t" r="r" b="b"/>
            <a:pathLst>
              <a:path w="1717039" h="613410">
                <a:moveTo>
                  <a:pt x="1614424" y="0"/>
                </a:moveTo>
                <a:lnTo>
                  <a:pt x="102095" y="0"/>
                </a:lnTo>
                <a:lnTo>
                  <a:pt x="62356" y="8000"/>
                </a:lnTo>
                <a:lnTo>
                  <a:pt x="29908" y="29844"/>
                </a:lnTo>
                <a:lnTo>
                  <a:pt x="8026" y="62356"/>
                </a:lnTo>
                <a:lnTo>
                  <a:pt x="0" y="102107"/>
                </a:lnTo>
                <a:lnTo>
                  <a:pt x="0" y="511301"/>
                </a:lnTo>
                <a:lnTo>
                  <a:pt x="8026" y="551052"/>
                </a:lnTo>
                <a:lnTo>
                  <a:pt x="29908" y="583437"/>
                </a:lnTo>
                <a:lnTo>
                  <a:pt x="62356" y="605408"/>
                </a:lnTo>
                <a:lnTo>
                  <a:pt x="102095" y="613409"/>
                </a:lnTo>
                <a:lnTo>
                  <a:pt x="1614424" y="613409"/>
                </a:lnTo>
                <a:lnTo>
                  <a:pt x="1654175" y="605408"/>
                </a:lnTo>
                <a:lnTo>
                  <a:pt x="1686687" y="583437"/>
                </a:lnTo>
                <a:lnTo>
                  <a:pt x="1708531" y="551052"/>
                </a:lnTo>
                <a:lnTo>
                  <a:pt x="1716532" y="511301"/>
                </a:lnTo>
                <a:lnTo>
                  <a:pt x="1716532" y="102107"/>
                </a:lnTo>
                <a:lnTo>
                  <a:pt x="1708531" y="62356"/>
                </a:lnTo>
                <a:lnTo>
                  <a:pt x="1686687" y="29844"/>
                </a:lnTo>
                <a:lnTo>
                  <a:pt x="1654175" y="8000"/>
                </a:lnTo>
                <a:lnTo>
                  <a:pt x="1614424" y="0"/>
                </a:lnTo>
                <a:close/>
              </a:path>
            </a:pathLst>
          </a:custGeom>
          <a:solidFill>
            <a:srgbClr val="CAFFCA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2842"/>
          </a:p>
        </p:txBody>
      </p:sp>
      <p:sp>
        <p:nvSpPr>
          <p:cNvPr id="68" name="object 61">
            <a:extLst>
              <a:ext uri="{FF2B5EF4-FFF2-40B4-BE49-F238E27FC236}">
                <a16:creationId xmlns:a16="http://schemas.microsoft.com/office/drawing/2014/main" id="{0EF075CB-1038-1E6F-8D1C-7AE9580A2E8A}"/>
              </a:ext>
            </a:extLst>
          </p:cNvPr>
          <p:cNvSpPr txBox="1"/>
          <p:nvPr/>
        </p:nvSpPr>
        <p:spPr>
          <a:xfrm>
            <a:off x="1303206" y="2214295"/>
            <a:ext cx="1417030" cy="953713"/>
          </a:xfrm>
          <a:prstGeom prst="rect">
            <a:avLst/>
          </a:prstGeom>
        </p:spPr>
        <p:txBody>
          <a:bodyPr vert="horz" wrap="square" lIns="0" tIns="15039" rIns="0" bIns="0" rtlCol="0">
            <a:spAutoFit/>
          </a:bodyPr>
          <a:lstStyle/>
          <a:p>
            <a:pPr>
              <a:spcBef>
                <a:spcPts val="71"/>
              </a:spcBef>
              <a:buNone/>
            </a:pPr>
            <a:endParaRPr sz="1717" dirty="0">
              <a:latin typeface="Arial"/>
              <a:cs typeface="Arial"/>
            </a:endParaRPr>
          </a:p>
          <a:p>
            <a:pPr marL="15039">
              <a:spcBef>
                <a:spcPts val="6"/>
              </a:spcBef>
              <a:buNone/>
            </a:pPr>
            <a:r>
              <a:rPr lang="en-US" sz="2191" dirty="0">
                <a:latin typeface="Calibri"/>
                <a:cs typeface="Calibri"/>
              </a:rPr>
              <a:t>RTR MIMO Controller</a:t>
            </a:r>
            <a:endParaRPr sz="2191" dirty="0">
              <a:latin typeface="Calibri"/>
              <a:cs typeface="Calibri"/>
            </a:endParaRPr>
          </a:p>
        </p:txBody>
      </p:sp>
      <p:sp>
        <p:nvSpPr>
          <p:cNvPr id="69" name="object 61">
            <a:extLst>
              <a:ext uri="{FF2B5EF4-FFF2-40B4-BE49-F238E27FC236}">
                <a16:creationId xmlns:a16="http://schemas.microsoft.com/office/drawing/2014/main" id="{81F6DCD8-75CB-CED1-7BDB-20970359D4CA}"/>
              </a:ext>
            </a:extLst>
          </p:cNvPr>
          <p:cNvSpPr txBox="1"/>
          <p:nvPr/>
        </p:nvSpPr>
        <p:spPr>
          <a:xfrm>
            <a:off x="1102932" y="3329622"/>
            <a:ext cx="2173662" cy="953713"/>
          </a:xfrm>
          <a:prstGeom prst="rect">
            <a:avLst/>
          </a:prstGeom>
        </p:spPr>
        <p:txBody>
          <a:bodyPr vert="horz" wrap="square" lIns="0" tIns="15039" rIns="0" bIns="0" rtlCol="0">
            <a:spAutoFit/>
          </a:bodyPr>
          <a:lstStyle/>
          <a:p>
            <a:pPr>
              <a:spcBef>
                <a:spcPts val="71"/>
              </a:spcBef>
              <a:buNone/>
            </a:pPr>
            <a:endParaRPr sz="1717" dirty="0">
              <a:latin typeface="Arial"/>
              <a:cs typeface="Arial"/>
            </a:endParaRPr>
          </a:p>
          <a:p>
            <a:pPr marL="15039">
              <a:spcBef>
                <a:spcPts val="6"/>
              </a:spcBef>
              <a:buNone/>
            </a:pPr>
            <a:r>
              <a:rPr lang="en-US" sz="2191" dirty="0">
                <a:latin typeface="Calibri"/>
                <a:cs typeface="Calibri"/>
              </a:rPr>
              <a:t>Response Time Monitor</a:t>
            </a:r>
            <a:endParaRPr sz="2191" dirty="0">
              <a:latin typeface="Calibri"/>
              <a:cs typeface="Calibri"/>
            </a:endParaRPr>
          </a:p>
        </p:txBody>
      </p:sp>
      <p:sp>
        <p:nvSpPr>
          <p:cNvPr id="72" name="object 4">
            <a:extLst>
              <a:ext uri="{FF2B5EF4-FFF2-40B4-BE49-F238E27FC236}">
                <a16:creationId xmlns:a16="http://schemas.microsoft.com/office/drawing/2014/main" id="{1A43F29B-4BE0-3B63-A952-6360C6BE9AD2}"/>
              </a:ext>
            </a:extLst>
          </p:cNvPr>
          <p:cNvSpPr/>
          <p:nvPr/>
        </p:nvSpPr>
        <p:spPr>
          <a:xfrm>
            <a:off x="3681169" y="4518503"/>
            <a:ext cx="2063909" cy="421492"/>
          </a:xfrm>
          <a:custGeom>
            <a:avLst/>
            <a:gdLst/>
            <a:ahLst/>
            <a:cxnLst/>
            <a:rect l="l" t="t" r="r" b="b"/>
            <a:pathLst>
              <a:path w="1475739" h="614045">
                <a:moveTo>
                  <a:pt x="1373378" y="0"/>
                </a:moveTo>
                <a:lnTo>
                  <a:pt x="102108" y="0"/>
                </a:lnTo>
                <a:lnTo>
                  <a:pt x="62357" y="8001"/>
                </a:lnTo>
                <a:lnTo>
                  <a:pt x="29972" y="29972"/>
                </a:lnTo>
                <a:lnTo>
                  <a:pt x="8001" y="62611"/>
                </a:lnTo>
                <a:lnTo>
                  <a:pt x="0" y="102743"/>
                </a:lnTo>
                <a:lnTo>
                  <a:pt x="0" y="510921"/>
                </a:lnTo>
                <a:lnTo>
                  <a:pt x="8001" y="550672"/>
                </a:lnTo>
                <a:lnTo>
                  <a:pt x="29972" y="583438"/>
                </a:lnTo>
                <a:lnTo>
                  <a:pt x="62357" y="605536"/>
                </a:lnTo>
                <a:lnTo>
                  <a:pt x="102108" y="613664"/>
                </a:lnTo>
                <a:lnTo>
                  <a:pt x="1373378" y="613664"/>
                </a:lnTo>
                <a:lnTo>
                  <a:pt x="1413129" y="605536"/>
                </a:lnTo>
                <a:lnTo>
                  <a:pt x="1445514" y="583438"/>
                </a:lnTo>
                <a:lnTo>
                  <a:pt x="1467485" y="550672"/>
                </a:lnTo>
                <a:lnTo>
                  <a:pt x="1475486" y="510921"/>
                </a:lnTo>
                <a:lnTo>
                  <a:pt x="1475486" y="102743"/>
                </a:lnTo>
                <a:lnTo>
                  <a:pt x="1467485" y="62611"/>
                </a:lnTo>
                <a:lnTo>
                  <a:pt x="1445514" y="29972"/>
                </a:lnTo>
                <a:lnTo>
                  <a:pt x="1413129" y="8001"/>
                </a:lnTo>
                <a:lnTo>
                  <a:pt x="1373378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2842" dirty="0"/>
          </a:p>
        </p:txBody>
      </p:sp>
      <p:sp>
        <p:nvSpPr>
          <p:cNvPr id="73" name="object 2">
            <a:extLst>
              <a:ext uri="{FF2B5EF4-FFF2-40B4-BE49-F238E27FC236}">
                <a16:creationId xmlns:a16="http://schemas.microsoft.com/office/drawing/2014/main" id="{CA9B6092-0EBF-994B-8EEC-AE5AE7619DC4}"/>
              </a:ext>
            </a:extLst>
          </p:cNvPr>
          <p:cNvSpPr txBox="1"/>
          <p:nvPr/>
        </p:nvSpPr>
        <p:spPr>
          <a:xfrm>
            <a:off x="3695842" y="4575207"/>
            <a:ext cx="2476533" cy="291425"/>
          </a:xfrm>
          <a:prstGeom prst="rect">
            <a:avLst/>
          </a:prstGeom>
        </p:spPr>
        <p:txBody>
          <a:bodyPr vert="horz" wrap="square" lIns="0" tIns="14287" rIns="0" bIns="0" rtlCol="0">
            <a:spAutoFit/>
          </a:bodyPr>
          <a:lstStyle/>
          <a:p>
            <a:pPr marL="15039">
              <a:spcBef>
                <a:spcPts val="112"/>
              </a:spcBef>
              <a:buNone/>
            </a:pPr>
            <a:r>
              <a:rPr sz="1800" spc="-12" dirty="0">
                <a:latin typeface="Calibri"/>
                <a:cs typeface="Calibri"/>
              </a:rPr>
              <a:t>Concurrent</a:t>
            </a:r>
            <a:r>
              <a:rPr lang="en-US" sz="1800" spc="-12" dirty="0">
                <a:latin typeface="Calibri"/>
                <a:cs typeface="Calibri"/>
              </a:rPr>
              <a:t> </a:t>
            </a:r>
            <a:r>
              <a:rPr sz="1800" spc="-12" dirty="0">
                <a:latin typeface="Calibri"/>
                <a:cs typeface="Calibri"/>
              </a:rPr>
              <a:t>Scheduler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4" name="object 4">
            <a:extLst>
              <a:ext uri="{FF2B5EF4-FFF2-40B4-BE49-F238E27FC236}">
                <a16:creationId xmlns:a16="http://schemas.microsoft.com/office/drawing/2014/main" id="{3DB9AA02-2040-072F-6B6A-4E1A9A540CF9}"/>
              </a:ext>
            </a:extLst>
          </p:cNvPr>
          <p:cNvSpPr/>
          <p:nvPr/>
        </p:nvSpPr>
        <p:spPr>
          <a:xfrm>
            <a:off x="6855873" y="4518503"/>
            <a:ext cx="2063909" cy="421492"/>
          </a:xfrm>
          <a:custGeom>
            <a:avLst/>
            <a:gdLst/>
            <a:ahLst/>
            <a:cxnLst/>
            <a:rect l="l" t="t" r="r" b="b"/>
            <a:pathLst>
              <a:path w="1475739" h="614045">
                <a:moveTo>
                  <a:pt x="1373378" y="0"/>
                </a:moveTo>
                <a:lnTo>
                  <a:pt x="102108" y="0"/>
                </a:lnTo>
                <a:lnTo>
                  <a:pt x="62357" y="8001"/>
                </a:lnTo>
                <a:lnTo>
                  <a:pt x="29972" y="29972"/>
                </a:lnTo>
                <a:lnTo>
                  <a:pt x="8001" y="62611"/>
                </a:lnTo>
                <a:lnTo>
                  <a:pt x="0" y="102743"/>
                </a:lnTo>
                <a:lnTo>
                  <a:pt x="0" y="510921"/>
                </a:lnTo>
                <a:lnTo>
                  <a:pt x="8001" y="550672"/>
                </a:lnTo>
                <a:lnTo>
                  <a:pt x="29972" y="583438"/>
                </a:lnTo>
                <a:lnTo>
                  <a:pt x="62357" y="605536"/>
                </a:lnTo>
                <a:lnTo>
                  <a:pt x="102108" y="613664"/>
                </a:lnTo>
                <a:lnTo>
                  <a:pt x="1373378" y="613664"/>
                </a:lnTo>
                <a:lnTo>
                  <a:pt x="1413129" y="605536"/>
                </a:lnTo>
                <a:lnTo>
                  <a:pt x="1445514" y="583438"/>
                </a:lnTo>
                <a:lnTo>
                  <a:pt x="1467485" y="550672"/>
                </a:lnTo>
                <a:lnTo>
                  <a:pt x="1475486" y="510921"/>
                </a:lnTo>
                <a:lnTo>
                  <a:pt x="1475486" y="102743"/>
                </a:lnTo>
                <a:lnTo>
                  <a:pt x="1467485" y="62611"/>
                </a:lnTo>
                <a:lnTo>
                  <a:pt x="1445514" y="29972"/>
                </a:lnTo>
                <a:lnTo>
                  <a:pt x="1413129" y="8001"/>
                </a:lnTo>
                <a:lnTo>
                  <a:pt x="1373378" y="0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pPr>
              <a:buNone/>
            </a:pPr>
            <a:endParaRPr sz="2842" dirty="0"/>
          </a:p>
        </p:txBody>
      </p:sp>
      <p:sp>
        <p:nvSpPr>
          <p:cNvPr id="75" name="object 2">
            <a:extLst>
              <a:ext uri="{FF2B5EF4-FFF2-40B4-BE49-F238E27FC236}">
                <a16:creationId xmlns:a16="http://schemas.microsoft.com/office/drawing/2014/main" id="{21F639BA-EBD5-F340-8658-912ABABBDDCA}"/>
              </a:ext>
            </a:extLst>
          </p:cNvPr>
          <p:cNvSpPr txBox="1"/>
          <p:nvPr/>
        </p:nvSpPr>
        <p:spPr>
          <a:xfrm>
            <a:off x="6870546" y="4575207"/>
            <a:ext cx="2476533" cy="291425"/>
          </a:xfrm>
          <a:prstGeom prst="rect">
            <a:avLst/>
          </a:prstGeom>
        </p:spPr>
        <p:txBody>
          <a:bodyPr vert="horz" wrap="square" lIns="0" tIns="14287" rIns="0" bIns="0" rtlCol="0">
            <a:spAutoFit/>
          </a:bodyPr>
          <a:lstStyle/>
          <a:p>
            <a:pPr marL="15039">
              <a:spcBef>
                <a:spcPts val="112"/>
              </a:spcBef>
              <a:buNone/>
            </a:pPr>
            <a:r>
              <a:rPr sz="1800" spc="-12" dirty="0">
                <a:latin typeface="Calibri"/>
                <a:cs typeface="Calibri"/>
              </a:rPr>
              <a:t>Concurrent</a:t>
            </a:r>
            <a:r>
              <a:rPr lang="en-US" sz="1800" spc="-12" dirty="0">
                <a:latin typeface="Calibri"/>
                <a:cs typeface="Calibri"/>
              </a:rPr>
              <a:t> </a:t>
            </a:r>
            <a:r>
              <a:rPr sz="1800" spc="-12" dirty="0">
                <a:latin typeface="Calibri"/>
                <a:cs typeface="Calibri"/>
              </a:rPr>
              <a:t>Scheduler</a:t>
            </a:r>
            <a:endParaRPr sz="1800" dirty="0">
              <a:latin typeface="Calibri"/>
              <a:cs typeface="Calibri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1A7BB311-1CA4-A5C2-F83F-6701B7D99A6E}"/>
              </a:ext>
            </a:extLst>
          </p:cNvPr>
          <p:cNvCxnSpPr>
            <a:cxnSpLocks/>
          </p:cNvCxnSpPr>
          <p:nvPr/>
        </p:nvCxnSpPr>
        <p:spPr bwMode="auto">
          <a:xfrm>
            <a:off x="1893493" y="5090112"/>
            <a:ext cx="5994334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sm" len="lg"/>
            <a:tailEnd type="none" w="sm" len="lg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BBA96D3-4062-B91C-4F2B-A6EB1B296207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1907488" y="4939995"/>
            <a:ext cx="0" cy="429571"/>
          </a:xfrm>
          <a:prstGeom prst="straightConnector1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737C68-3072-CB27-A014-B2BD9654753A}"/>
              </a:ext>
            </a:extLst>
          </p:cNvPr>
          <p:cNvCxnSpPr>
            <a:cxnSpLocks/>
          </p:cNvCxnSpPr>
          <p:nvPr/>
        </p:nvCxnSpPr>
        <p:spPr bwMode="auto">
          <a:xfrm>
            <a:off x="4647668" y="4952213"/>
            <a:ext cx="0" cy="157486"/>
          </a:xfrm>
          <a:prstGeom prst="straightConnector1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B231F67-1160-FBF2-13DE-18079D746455}"/>
              </a:ext>
            </a:extLst>
          </p:cNvPr>
          <p:cNvCxnSpPr>
            <a:cxnSpLocks/>
          </p:cNvCxnSpPr>
          <p:nvPr/>
        </p:nvCxnSpPr>
        <p:spPr bwMode="auto">
          <a:xfrm>
            <a:off x="7887827" y="4953969"/>
            <a:ext cx="0" cy="157486"/>
          </a:xfrm>
          <a:prstGeom prst="straightConnector1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C5FE7DB1-C327-6A43-B4E3-7131E90484B7}"/>
              </a:ext>
            </a:extLst>
          </p:cNvPr>
          <p:cNvCxnSpPr>
            <a:cxnSpLocks/>
            <a:stCxn id="100" idx="2"/>
            <a:endCxn id="7" idx="0"/>
          </p:cNvCxnSpPr>
          <p:nvPr/>
        </p:nvCxnSpPr>
        <p:spPr bwMode="auto">
          <a:xfrm rot="5400000">
            <a:off x="2879097" y="3430575"/>
            <a:ext cx="643097" cy="164616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54505DFC-70FD-FFE3-ACDE-170E55DCF166}"/>
              </a:ext>
            </a:extLst>
          </p:cNvPr>
          <p:cNvCxnSpPr>
            <a:cxnSpLocks/>
            <a:stCxn id="106" idx="2"/>
          </p:cNvCxnSpPr>
          <p:nvPr/>
        </p:nvCxnSpPr>
        <p:spPr bwMode="auto">
          <a:xfrm rot="5400000">
            <a:off x="4426078" y="4247452"/>
            <a:ext cx="650309" cy="520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145" name="Elbow Connector 144">
            <a:extLst>
              <a:ext uri="{FF2B5EF4-FFF2-40B4-BE49-F238E27FC236}">
                <a16:creationId xmlns:a16="http://schemas.microsoft.com/office/drawing/2014/main" id="{080392CB-9895-EE41-648B-FC75E2C76DBB}"/>
              </a:ext>
            </a:extLst>
          </p:cNvPr>
          <p:cNvCxnSpPr>
            <a:cxnSpLocks/>
            <a:stCxn id="112" idx="2"/>
            <a:endCxn id="75" idx="0"/>
          </p:cNvCxnSpPr>
          <p:nvPr/>
        </p:nvCxnSpPr>
        <p:spPr bwMode="auto">
          <a:xfrm rot="16200000" flipH="1">
            <a:off x="6871295" y="3337689"/>
            <a:ext cx="650210" cy="182482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D5A45368-AF5B-DB73-DC62-11A7DCFA6B3A}"/>
              </a:ext>
            </a:extLst>
          </p:cNvPr>
          <p:cNvCxnSpPr>
            <a:cxnSpLocks/>
            <a:stCxn id="27" idx="2"/>
            <a:endCxn id="69" idx="1"/>
          </p:cNvCxnSpPr>
          <p:nvPr/>
        </p:nvCxnSpPr>
        <p:spPr bwMode="auto">
          <a:xfrm rot="5400000" flipH="1">
            <a:off x="2141840" y="2865402"/>
            <a:ext cx="2154128" cy="4231944"/>
          </a:xfrm>
          <a:prstGeom prst="bentConnector4">
            <a:avLst>
              <a:gd name="adj1" fmla="val -10612"/>
              <a:gd name="adj2" fmla="val 111688"/>
            </a:avLst>
          </a:prstGeom>
          <a:noFill/>
          <a:ln w="31750" cap="flat" cmpd="sng" algn="ctr">
            <a:solidFill>
              <a:srgbClr val="0066FF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02F00EF-4C3E-BAF4-79E9-8556F293C07F}"/>
              </a:ext>
            </a:extLst>
          </p:cNvPr>
          <p:cNvCxnSpPr>
            <a:cxnSpLocks/>
            <a:endCxn id="68" idx="2"/>
          </p:cNvCxnSpPr>
          <p:nvPr/>
        </p:nvCxnSpPr>
        <p:spPr bwMode="auto">
          <a:xfrm flipV="1">
            <a:off x="2011721" y="3168008"/>
            <a:ext cx="0" cy="372852"/>
          </a:xfrm>
          <a:prstGeom prst="straightConnector1">
            <a:avLst/>
          </a:prstGeom>
          <a:noFill/>
          <a:ln w="41275" cap="flat" cmpd="sng" algn="ctr">
            <a:solidFill>
              <a:srgbClr val="0066FF"/>
            </a:solidFill>
            <a:prstDash val="solid"/>
            <a:round/>
            <a:headEnd type="none" w="sm" len="lg"/>
            <a:tailEnd type="triangle"/>
          </a:ln>
          <a:effectLst/>
        </p:spPr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790A451-2982-4BAF-36A8-84D748EB59D8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2323" y="2070686"/>
            <a:ext cx="0" cy="372852"/>
          </a:xfrm>
          <a:prstGeom prst="straightConnector1">
            <a:avLst/>
          </a:prstGeom>
          <a:noFill/>
          <a:ln w="41275" cap="flat" cmpd="sng" algn="ctr">
            <a:solidFill>
              <a:srgbClr val="0066FF"/>
            </a:solidFill>
            <a:prstDash val="solid"/>
            <a:round/>
            <a:headEnd type="none" w="sm" len="lg"/>
            <a:tailEnd type="triangle"/>
          </a:ln>
          <a:effectLst/>
        </p:spPr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E1D0519-F89E-8A1B-9C3F-47A4CD57ED70}"/>
              </a:ext>
            </a:extLst>
          </p:cNvPr>
          <p:cNvGrpSpPr/>
          <p:nvPr/>
        </p:nvGrpSpPr>
        <p:grpSpPr>
          <a:xfrm>
            <a:off x="2083339" y="1226115"/>
            <a:ext cx="4216267" cy="621257"/>
            <a:chOff x="2083339" y="1226115"/>
            <a:chExt cx="4216267" cy="621257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B185CE45-3CB4-A11D-64B1-11CD51409600}"/>
                </a:ext>
              </a:extLst>
            </p:cNvPr>
            <p:cNvGrpSpPr/>
            <p:nvPr/>
          </p:nvGrpSpPr>
          <p:grpSpPr>
            <a:xfrm>
              <a:off x="2083339" y="1226115"/>
              <a:ext cx="4216267" cy="621257"/>
              <a:chOff x="2083339" y="1226115"/>
              <a:chExt cx="4216267" cy="621257"/>
            </a:xfrm>
          </p:grpSpPr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2812B56F-E1EE-B722-79F5-21EA4FB9B4A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083339" y="1226116"/>
                <a:ext cx="4216267" cy="1740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66FF"/>
                </a:solidFill>
                <a:prstDash val="solid"/>
                <a:round/>
                <a:headEnd type="none" w="sm" len="lg"/>
                <a:tailEnd type="none"/>
              </a:ln>
              <a:effectLst/>
            </p:spPr>
          </p:cxnSp>
          <p:cxnSp>
            <p:nvCxnSpPr>
              <p:cNvPr id="182" name="Straight Arrow Connector 181">
                <a:extLst>
                  <a:ext uri="{FF2B5EF4-FFF2-40B4-BE49-F238E27FC236}">
                    <a16:creationId xmlns:a16="http://schemas.microsoft.com/office/drawing/2014/main" id="{58B57E7C-A6AE-89B8-BC83-D3ECCE0704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035119" y="1226116"/>
                <a:ext cx="0" cy="621256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66FF"/>
                </a:solidFill>
                <a:prstDash val="solid"/>
                <a:round/>
                <a:headEnd type="none" w="sm" len="lg"/>
                <a:tailEnd type="triangle"/>
              </a:ln>
              <a:effectLst/>
            </p:spPr>
          </p:cxn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AE7C6A30-AA3D-14C0-C6D5-2230C6657B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766822" y="1226115"/>
                <a:ext cx="0" cy="621257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66FF"/>
                </a:solidFill>
                <a:prstDash val="solid"/>
                <a:round/>
                <a:headEnd type="none" w="sm" len="lg"/>
                <a:tailEnd type="triangle"/>
              </a:ln>
              <a:effectLst/>
            </p:spPr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7EB1606F-C84E-9124-6DB4-80C1824689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299606" y="1228210"/>
                <a:ext cx="0" cy="619162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66FF"/>
                </a:solidFill>
                <a:prstDash val="solid"/>
                <a:round/>
                <a:headEnd type="none" w="sm" len="lg"/>
                <a:tailEnd type="triangle"/>
              </a:ln>
              <a:effectLst/>
            </p:spPr>
          </p:cxnSp>
        </p:grp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4DD88AD-6C37-A44E-314E-2F1EC9AD502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01469" y="1226115"/>
              <a:ext cx="0" cy="147580"/>
            </a:xfrm>
            <a:prstGeom prst="line">
              <a:avLst/>
            </a:prstGeom>
            <a:ln w="41275">
              <a:solidFill>
                <a:srgbClr val="0066FF"/>
              </a:solidFill>
              <a:headEnd type="non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96E5B06C-B9F8-35B5-0DE0-8BA3A9FB7C86}"/>
              </a:ext>
            </a:extLst>
          </p:cNvPr>
          <p:cNvSpPr txBox="1"/>
          <p:nvPr/>
        </p:nvSpPr>
        <p:spPr>
          <a:xfrm>
            <a:off x="6358181" y="1177054"/>
            <a:ext cx="2056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New task rates for next control period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5052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7" grpId="0" animBg="1"/>
      <p:bldP spid="108" grpId="0" animBg="1"/>
      <p:bldP spid="109" grpId="0" animBg="1"/>
      <p:bldP spid="110" grpId="0" animBg="1"/>
      <p:bldP spid="111" grpId="0" animBg="1"/>
      <p:bldP spid="112" grpId="0"/>
      <p:bldP spid="113" grpId="0" animBg="1"/>
      <p:bldP spid="114" grpId="0" animBg="1"/>
      <p:bldP spid="115" grpId="0" animBg="1"/>
      <p:bldP spid="116" grpId="0"/>
      <p:bldP spid="118" grpId="0" animBg="1"/>
      <p:bldP spid="3" grpId="0"/>
      <p:bldP spid="4" grpId="0"/>
      <p:bldP spid="6" grpId="0" animBg="1"/>
      <p:bldP spid="7" grpId="0"/>
      <p:bldP spid="12" grpId="0"/>
      <p:bldP spid="28" grpId="0" animBg="1"/>
      <p:bldP spid="29" grpId="0" animBg="1"/>
      <p:bldP spid="30" grpId="0" animBg="1"/>
      <p:bldP spid="31" grpId="0"/>
      <p:bldP spid="32" grpId="0"/>
      <p:bldP spid="33" grpId="0"/>
      <p:bldP spid="37" grpId="0" animBg="1"/>
      <p:bldP spid="39" grpId="0"/>
      <p:bldP spid="66" grpId="0" animBg="1"/>
      <p:bldP spid="67" grpId="0" animBg="1"/>
      <p:bldP spid="68" grpId="0"/>
      <p:bldP spid="69" grpId="0"/>
      <p:bldP spid="72" grpId="0" animBg="1"/>
      <p:bldP spid="73" grpId="0"/>
      <p:bldP spid="74" grpId="0" animBg="1"/>
      <p:bldP spid="75" grpId="0"/>
      <p:bldP spid="19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AD8EC-E9FD-4287-4BEA-78C8EB9A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A2E44-2B2E-E895-5DF8-20DD87698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38" y="554038"/>
            <a:ext cx="7727950" cy="68738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Advantages of FC-GPU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0A601390-3D4F-64C1-3CA6-B3A1B95D9BA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19113" y="1371600"/>
                <a:ext cx="8229600" cy="4722813"/>
              </a:xfrm>
            </p:spPr>
            <p:txBody>
              <a:bodyPr/>
              <a:lstStyle/>
              <a:p>
                <a:r>
                  <a:rPr lang="en-US" sz="2200" dirty="0">
                    <a:ea typeface="+mn-ea"/>
                    <a:cs typeface="+mn-cs"/>
                  </a:rPr>
                  <a:t>Guaranteed system stability and control accuracy (</a:t>
                </a:r>
                <a:r>
                  <a:rPr lang="en-US" sz="2200" dirty="0">
                    <a:solidFill>
                      <a:srgbClr val="0066FF"/>
                    </a:solidFill>
                    <a:ea typeface="+mn-ea"/>
                    <a:cs typeface="+mn-cs"/>
                  </a:rPr>
                  <a:t>proof in paper</a:t>
                </a:r>
                <a:r>
                  <a:rPr lang="en-US" sz="2200" dirty="0">
                    <a:ea typeface="+mn-ea"/>
                    <a:cs typeface="+mn-cs"/>
                  </a:rPr>
                  <a:t>).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Portable across different commercial GPUs (</a:t>
                </a:r>
                <a:r>
                  <a:rPr lang="en-US" sz="2200" dirty="0">
                    <a:solidFill>
                      <a:srgbClr val="0066FF"/>
                    </a:solidFill>
                  </a:rPr>
                  <a:t>AMD and Nvidia</a:t>
                </a:r>
                <a:r>
                  <a:rPr lang="en-US" sz="2200" dirty="0"/>
                  <a:t>).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The controller overhead is negligible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endParaRPr lang="en-US" sz="2200" dirty="0"/>
              </a:p>
              <a:p>
                <a:r>
                  <a:rPr lang="en-US" sz="2200" dirty="0">
                    <a:ea typeface="+mn-ea"/>
                    <a:cs typeface="+mn-cs"/>
                  </a:rPr>
                  <a:t>Adaptation to workload changes.</a:t>
                </a:r>
                <a:br>
                  <a:rPr lang="en-US" sz="2200" dirty="0">
                    <a:ea typeface="+mn-ea"/>
                    <a:cs typeface="+mn-cs"/>
                  </a:rPr>
                </a:br>
                <a:endParaRPr lang="en-US" sz="2200" dirty="0"/>
              </a:p>
              <a:p>
                <a:pPr marL="342900" lvl="1" indent="-342900"/>
                <a:r>
                  <a:rPr lang="en-US" sz="2200" dirty="0"/>
                  <a:t>Multiple system models and switch controllers to handle dynamic task arrivals and departures.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6" name="Content Placeholder 3">
                <a:extLst>
                  <a:ext uri="{FF2B5EF4-FFF2-40B4-BE49-F238E27FC236}">
                    <a16:creationId xmlns:a16="http://schemas.microsoft.com/office/drawing/2014/main" id="{0A601390-3D4F-64C1-3CA6-B3A1B95D9B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19113" y="1371600"/>
                <a:ext cx="8229600" cy="4722813"/>
              </a:xfrm>
              <a:blipFill>
                <a:blip r:embed="rId3"/>
                <a:stretch>
                  <a:fillRect l="-616" t="-10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89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1F959-22E9-B0B8-A796-FADCBC4E4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C777-04A0-2645-22CF-DF4AB6348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1141-BEE8-60C4-2FFF-4F0FDE4F0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Nvidia: RTX 3090 GPU and CUDA Toolkit 12.0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AMD: MI-100 GPU and </a:t>
            </a:r>
            <a:r>
              <a:rPr lang="en-US" sz="2200" dirty="0" err="1"/>
              <a:t>ROCm</a:t>
            </a:r>
            <a:r>
              <a:rPr lang="en-US" sz="2200" dirty="0"/>
              <a:t> 5.3.0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Workloads</a:t>
            </a:r>
          </a:p>
          <a:p>
            <a:pPr lvl="1"/>
            <a:r>
              <a:rPr lang="en-US" sz="1800" dirty="0"/>
              <a:t>Rodina Benchmark: (</a:t>
            </a:r>
            <a:r>
              <a:rPr lang="en-US" sz="1800" dirty="0" err="1"/>
              <a:t>srad</a:t>
            </a:r>
            <a:r>
              <a:rPr lang="en-US" sz="1800" dirty="0"/>
              <a:t>, </a:t>
            </a:r>
            <a:r>
              <a:rPr lang="en-US" sz="1800" dirty="0" err="1"/>
              <a:t>hotspot,floyd</a:t>
            </a:r>
            <a:r>
              <a:rPr lang="en-US" sz="1800" dirty="0"/>
              <a:t>, stencil)</a:t>
            </a:r>
          </a:p>
          <a:p>
            <a:pPr lvl="1"/>
            <a:r>
              <a:rPr lang="en-US" sz="1800" dirty="0"/>
              <a:t>Nvidia Sample: (</a:t>
            </a:r>
            <a:r>
              <a:rPr lang="en-US" sz="1800" dirty="0" err="1"/>
              <a:t>stereodisparity,dxtc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Synthetic: matrix multiplication </a:t>
            </a:r>
            <a:br>
              <a:rPr lang="en-US" sz="1800" dirty="0"/>
            </a:br>
            <a:endParaRPr lang="en-US" sz="1800" dirty="0"/>
          </a:p>
          <a:p>
            <a:r>
              <a:rPr lang="en-US" sz="2200" dirty="0"/>
              <a:t>Baselines</a:t>
            </a:r>
          </a:p>
          <a:p>
            <a:pPr lvl="1"/>
            <a:r>
              <a:rPr lang="en-US" sz="1800" dirty="0"/>
              <a:t>Open-loop </a:t>
            </a:r>
            <a:r>
              <a:rPr lang="en-US" sz="1800" dirty="0">
                <a:sym typeface="Wingdings" pitchFamily="2" charset="2"/>
              </a:rPr>
              <a:t> GPU-</a:t>
            </a:r>
            <a:r>
              <a:rPr lang="en-US" sz="1800" dirty="0" err="1">
                <a:sym typeface="Wingdings" pitchFamily="2" charset="2"/>
              </a:rPr>
              <a:t>TDMh</a:t>
            </a:r>
            <a:endParaRPr lang="en-US" sz="1800" dirty="0">
              <a:sym typeface="Wingdings" pitchFamily="2" charset="2"/>
            </a:endParaRPr>
          </a:p>
          <a:p>
            <a:pPr lvl="1"/>
            <a:r>
              <a:rPr lang="en-US" sz="1800" dirty="0">
                <a:sym typeface="Wingdings" pitchFamily="2" charset="2"/>
              </a:rPr>
              <a:t>Closed-loop  Ad-hoc</a:t>
            </a:r>
          </a:p>
        </p:txBody>
      </p:sp>
    </p:spTree>
    <p:extLst>
      <p:ext uri="{BB962C8B-B14F-4D97-AF65-F5344CB8AC3E}">
        <p14:creationId xmlns:p14="http://schemas.microsoft.com/office/powerpoint/2010/main" val="275194916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635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46687</TotalTime>
  <Words>1227</Words>
  <Application>Microsoft Macintosh PowerPoint</Application>
  <PresentationFormat>On-screen Show (4:3)</PresentationFormat>
  <Paragraphs>284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宋体</vt:lpstr>
      <vt:lpstr>Aharoni</vt:lpstr>
      <vt:lpstr>Arial</vt:lpstr>
      <vt:lpstr>Bernard MT Condensed</vt:lpstr>
      <vt:lpstr>Calibri</vt:lpstr>
      <vt:lpstr>Cambria Math</vt:lpstr>
      <vt:lpstr>cmbxsl10</vt:lpstr>
      <vt:lpstr>Times New Roman</vt:lpstr>
      <vt:lpstr>Wingdings</vt:lpstr>
      <vt:lpstr>Default Design</vt:lpstr>
      <vt:lpstr>FC-GPU: Feedback Control  GPU Scheduling for  Real-time Embedded Systems</vt:lpstr>
      <vt:lpstr>Introduction</vt:lpstr>
      <vt:lpstr>Limitations </vt:lpstr>
      <vt:lpstr>Feedback Control</vt:lpstr>
      <vt:lpstr>Task Model</vt:lpstr>
      <vt:lpstr>RTR Control</vt:lpstr>
      <vt:lpstr>FC-GPU : Overview</vt:lpstr>
      <vt:lpstr>Advantages of FC-GPU</vt:lpstr>
      <vt:lpstr>Experimental Setup</vt:lpstr>
      <vt:lpstr>FC-GPU vs Ad-hoc </vt:lpstr>
      <vt:lpstr>Online Workload Adaptation</vt:lpstr>
      <vt:lpstr>Conclusion</vt:lpstr>
      <vt:lpstr>Q&amp;A</vt:lpstr>
      <vt:lpstr>Context Switches</vt:lpstr>
      <vt:lpstr>Response Time Modeling</vt:lpstr>
    </vt:vector>
  </TitlesOfParts>
  <Company>PDF Solutions,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TC90: Presentation Title</dc:title>
  <dc:creator>John Kim</dc:creator>
  <cp:lastModifiedBy>Subramaniyan, Srinivasan</cp:lastModifiedBy>
  <cp:revision>1399</cp:revision>
  <dcterms:created xsi:type="dcterms:W3CDTF">2005-12-12T23:58:54Z</dcterms:created>
  <dcterms:modified xsi:type="dcterms:W3CDTF">2025-09-29T02:45:50Z</dcterms:modified>
</cp:coreProperties>
</file>