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0" r:id="rId3"/>
    <p:sldId id="271" r:id="rId4"/>
    <p:sldId id="274" r:id="rId5"/>
    <p:sldId id="275" r:id="rId6"/>
    <p:sldId id="267" r:id="rId7"/>
    <p:sldId id="272" r:id="rId8"/>
    <p:sldId id="259" r:id="rId9"/>
    <p:sldId id="276" r:id="rId10"/>
    <p:sldId id="260" r:id="rId11"/>
    <p:sldId id="277" r:id="rId12"/>
    <p:sldId id="278" r:id="rId13"/>
    <p:sldId id="262" r:id="rId14"/>
    <p:sldId id="263" r:id="rId15"/>
    <p:sldId id="279" r:id="rId16"/>
    <p:sldId id="264" r:id="rId17"/>
    <p:sldId id="280" r:id="rId18"/>
    <p:sldId id="281" r:id="rId19"/>
    <p:sldId id="268"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fontScale="90000"/>
          </a:bodyPr>
          <a:lstStyle/>
          <a:p>
            <a:r>
              <a:rPr lang="en-GB" sz="3200" b="1" dirty="0">
                <a:latin typeface="Times New Roman" panose="02020603050405020304" pitchFamily="18" charset="0"/>
                <a:ea typeface="Verdana" panose="020B0604030504040204" pitchFamily="34" charset="0"/>
                <a:cs typeface="Times New Roman" panose="02020603050405020304" pitchFamily="18" charset="0"/>
              </a:rPr>
              <a:t>AI DRIVEN </a:t>
            </a:r>
            <a:r>
              <a:rPr lang="en-IN" sz="3200" b="1" dirty="0">
                <a:latin typeface="Times New Roman" panose="02020603050405020304" pitchFamily="18" charset="0"/>
                <a:ea typeface="Verdana" panose="020B0604030504040204" pitchFamily="34" charset="0"/>
                <a:cs typeface="Times New Roman" panose="02020603050405020304" pitchFamily="18" charset="0"/>
              </a:rPr>
              <a:t>INCOME TAX </a:t>
            </a:r>
            <a:r>
              <a:rPr lang="en-GB" sz="3200" b="1" dirty="0">
                <a:latin typeface="Times New Roman" panose="02020603050405020304" pitchFamily="18" charset="0"/>
                <a:ea typeface="Verdana" panose="020B0604030504040204" pitchFamily="34" charset="0"/>
                <a:cs typeface="Times New Roman" panose="02020603050405020304" pitchFamily="18" charset="0"/>
              </a:rPr>
              <a:t>FRAUD DETECTION SYSTEM</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891221720"/>
              </p:ext>
            </p:extLst>
          </p:nvPr>
        </p:nvGraphicFramePr>
        <p:xfrm>
          <a:off x="630904" y="3274140"/>
          <a:ext cx="5192380" cy="2797799"/>
        </p:xfrm>
        <a:graphic>
          <a:graphicData uri="http://schemas.openxmlformats.org/drawingml/2006/table">
            <a:tbl>
              <a:tblPr firstRow="1" bandRow="1">
                <a:tableStyleId>{2D5ABB26-0587-4C30-8999-92F81FD0307C}</a:tableStyleId>
              </a:tblPr>
              <a:tblGrid>
                <a:gridCol w="2343302">
                  <a:extLst>
                    <a:ext uri="{9D8B030D-6E8A-4147-A177-3AD203B41FA5}">
                      <a16:colId xmlns:a16="http://schemas.microsoft.com/office/drawing/2014/main" val="3331634959"/>
                    </a:ext>
                  </a:extLst>
                </a:gridCol>
                <a:gridCol w="2849078">
                  <a:extLst>
                    <a:ext uri="{9D8B030D-6E8A-4147-A177-3AD203B41FA5}">
                      <a16:colId xmlns:a16="http://schemas.microsoft.com/office/drawing/2014/main" val="2054911721"/>
                    </a:ext>
                  </a:extLst>
                </a:gridCol>
              </a:tblGrid>
              <a:tr h="479979">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421375">
                <a:tc>
                  <a:txBody>
                    <a:bodyPr/>
                    <a:lstStyle/>
                    <a:p>
                      <a:pPr algn="ctr"/>
                      <a:r>
                        <a:rPr lang="en-GB" sz="2000" dirty="0">
                          <a:solidFill>
                            <a:schemeClr val="tx1"/>
                          </a:solidFill>
                          <a:latin typeface="Times New Roman" panose="02020603050405020304" pitchFamily="18" charset="0"/>
                          <a:cs typeface="Times New Roman" panose="02020603050405020304" pitchFamily="18" charset="0"/>
                        </a:rPr>
                        <a:t>20201CBC0002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000" dirty="0">
                          <a:solidFill>
                            <a:schemeClr val="tx1"/>
                          </a:solidFill>
                        </a:rPr>
                        <a:t>Amulya C 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758525">
                <a:tc>
                  <a:txBody>
                    <a:bodyPr/>
                    <a:lstStyle/>
                    <a:p>
                      <a:pPr algn="ctr"/>
                      <a:r>
                        <a:rPr lang="en-GB" sz="2000" dirty="0">
                          <a:solidFill>
                            <a:schemeClr val="tx1"/>
                          </a:solidFill>
                          <a:latin typeface="Times New Roman" panose="02020603050405020304" pitchFamily="18" charset="0"/>
                          <a:cs typeface="Times New Roman" panose="02020603050405020304" pitchFamily="18" charset="0"/>
                        </a:rPr>
                        <a:t>20201CBC0</a:t>
                      </a:r>
                      <a:r>
                        <a:rPr lang="en-IN" sz="2000" dirty="0">
                          <a:solidFill>
                            <a:schemeClr val="tx1"/>
                          </a:solidFill>
                          <a:latin typeface="Times New Roman" panose="02020603050405020304" pitchFamily="18" charset="0"/>
                          <a:cs typeface="Times New Roman" panose="02020603050405020304" pitchFamily="18" charset="0"/>
                        </a:rPr>
                        <a:t>025</a:t>
                      </a:r>
                      <a:endParaRPr lang="en-GB" sz="2000" dirty="0">
                        <a:solidFill>
                          <a:schemeClr val="tx1"/>
                        </a:solidFill>
                        <a:latin typeface="Times New Roman" panose="02020603050405020304" pitchFamily="18" charset="0"/>
                        <a:cs typeface="Times New Roman" panose="02020603050405020304"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000" dirty="0">
                          <a:solidFill>
                            <a:schemeClr val="tx1"/>
                          </a:solidFill>
                          <a:latin typeface="Times New Roman" panose="02020603050405020304" pitchFamily="18" charset="0"/>
                          <a:cs typeface="Times New Roman" panose="02020603050405020304" pitchFamily="18" charset="0"/>
                        </a:rPr>
                        <a:t>Marhaba Eram</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sz="2000" dirty="0">
                          <a:solidFill>
                            <a:schemeClr val="tx1"/>
                          </a:solidFill>
                          <a:latin typeface="Times New Roman" panose="02020603050405020304" pitchFamily="18" charset="0"/>
                          <a:cs typeface="Times New Roman" panose="02020603050405020304" pitchFamily="18" charset="0"/>
                        </a:rPr>
                        <a:t>20201CBC00</a:t>
                      </a:r>
                      <a:r>
                        <a:rPr lang="en-IN" sz="2000" dirty="0">
                          <a:solidFill>
                            <a:schemeClr val="tx1"/>
                          </a:solidFill>
                          <a:latin typeface="Times New Roman" panose="02020603050405020304" pitchFamily="18" charset="0"/>
                          <a:cs typeface="Times New Roman" panose="02020603050405020304" pitchFamily="18" charset="0"/>
                        </a:rPr>
                        <a:t>39</a:t>
                      </a:r>
                      <a:endParaRPr lang="en-GB" sz="2000" dirty="0">
                        <a:solidFill>
                          <a:schemeClr val="tx1"/>
                        </a:solidFill>
                        <a:latin typeface="Times New Roman" panose="02020603050405020304" pitchFamily="18" charset="0"/>
                        <a:cs typeface="Times New Roman" panose="02020603050405020304"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000" dirty="0">
                          <a:solidFill>
                            <a:schemeClr val="tx1"/>
                          </a:solidFill>
                          <a:latin typeface="Times New Roman" panose="02020603050405020304" pitchFamily="18" charset="0"/>
                          <a:cs typeface="Times New Roman" panose="02020603050405020304" pitchFamily="18" charset="0"/>
                        </a:rPr>
                        <a:t>Rashmi 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954858" y="3350258"/>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800" dirty="0">
                <a:solidFill>
                  <a:schemeClr val="tx1"/>
                </a:solidFill>
                <a:latin typeface="Times New Roman" panose="02020603050405020304" pitchFamily="18" charset="0"/>
                <a:cs typeface="Times New Roman" panose="02020603050405020304" pitchFamily="18" charset="0"/>
              </a:rPr>
              <a:t>Dr</a:t>
            </a:r>
            <a:r>
              <a:rPr lang="en-IN" sz="1800" dirty="0">
                <a:solidFill>
                  <a:schemeClr val="tx1"/>
                </a:solidFill>
                <a:latin typeface="Times New Roman" panose="02020603050405020304" pitchFamily="18" charset="0"/>
                <a:cs typeface="Times New Roman" panose="02020603050405020304" pitchFamily="18" charset="0"/>
              </a:rPr>
              <a:t>. Srinivasan</a:t>
            </a:r>
            <a:r>
              <a:rPr lang="en-GB" sz="1800" dirty="0">
                <a:solidFill>
                  <a:schemeClr val="tx1"/>
                </a:solidFill>
                <a:latin typeface="Times New Roman" panose="02020603050405020304" pitchFamily="18" charset="0"/>
                <a:cs typeface="Times New Roman" panose="02020603050405020304" pitchFamily="18" charset="0"/>
              </a:rPr>
              <a:t> T R</a:t>
            </a:r>
          </a:p>
          <a:p>
            <a:pPr algn="l"/>
            <a:r>
              <a:rPr lang="en-GB" sz="1800" dirty="0">
                <a:solidFill>
                  <a:schemeClr val="tx1"/>
                </a:solidFill>
                <a:latin typeface="Times New Roman" panose="02020603050405020304" pitchFamily="18" charset="0"/>
                <a:cs typeface="Times New Roman" panose="02020603050405020304" pitchFamily="18" charset="0"/>
              </a:rPr>
              <a:t>Professor / Associate Professor / Assistant Professor</a:t>
            </a:r>
          </a:p>
          <a:p>
            <a:pPr algn="l"/>
            <a:r>
              <a:rPr lang="en-GB" sz="1800" dirty="0">
                <a:solidFill>
                  <a:schemeClr val="tx1"/>
                </a:solidFill>
                <a:latin typeface="Times New Roman" panose="02020603050405020304" pitchFamily="18" charset="0"/>
                <a:cs typeface="Times New Roman" panose="02020603050405020304" pitchFamily="18" charset="0"/>
              </a:rPr>
              <a:t>School of Computer Science Engineering &amp; Information Science</a:t>
            </a:r>
          </a:p>
          <a:p>
            <a:pPr algn="l"/>
            <a:r>
              <a:rPr lang="en-GB" sz="1800" dirty="0">
                <a:solidFill>
                  <a:schemeClr val="tx1"/>
                </a:solidFill>
                <a:latin typeface="Times New Roman" panose="02020603050405020304" pitchFamily="18" charset="0"/>
                <a:cs typeface="Times New Roman" panose="02020603050405020304" pitchFamily="18" charset="0"/>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065" y="0"/>
            <a:ext cx="10515600" cy="1325563"/>
          </a:xfrm>
        </p:spPr>
        <p:txBody>
          <a:bodyPr>
            <a:normAutofit/>
          </a:bodyPr>
          <a:lstStyle/>
          <a:p>
            <a:r>
              <a:rPr lang="en-GB" sz="3600"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578317" y="1353987"/>
            <a:ext cx="10515600" cy="4351338"/>
          </a:xfrm>
        </p:spPr>
        <p:txBody>
          <a:bodyPr>
            <a:normAutofit/>
          </a:bodyPr>
          <a:lstStyle/>
          <a:p>
            <a:pPr marL="342900" lvl="0" indent="-342900" algn="just">
              <a:lnSpc>
                <a:spcPct val="150000"/>
              </a:lnSpc>
              <a:spcAft>
                <a:spcPts val="75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The data collection and preparation steps are essential for building an effective fraud detection model. The quality of the data will have a direct impact on the performance of the model.</a:t>
            </a:r>
          </a:p>
          <a:p>
            <a:pPr marL="342900" lvl="0" indent="-342900" algn="just">
              <a:lnSpc>
                <a:spcPct val="150000"/>
              </a:lnSpc>
              <a:spcAft>
                <a:spcPts val="75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It is important to use a variety of machine learning algorithms and to evaluate the performance of the model on a held-out test set before deploying it to production.</a:t>
            </a:r>
          </a:p>
          <a:p>
            <a:pPr marL="342900" lvl="0" indent="-342900" algn="just">
              <a:lnSpc>
                <a:spcPct val="150000"/>
              </a:lnSpc>
              <a:spcAft>
                <a:spcPts val="75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The model should be monitored and retrained as needed to ensure that it remains accurate and effective.</a:t>
            </a:r>
          </a:p>
          <a:p>
            <a:pPr marL="342900" lvl="0" indent="-342900" algn="just">
              <a:lnSpc>
                <a:spcPct val="150000"/>
              </a:lnSpc>
              <a:spcAft>
                <a:spcPts val="75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The feedback from the tax auditors is essential for improving the accuracy of the fraud detection model</a:t>
            </a:r>
          </a:p>
          <a:p>
            <a:pPr algn="just"/>
            <a:r>
              <a:rPr lang="en-US" sz="1800" dirty="0">
                <a:latin typeface="Times New Roman" panose="02020603050405020304" pitchFamily="18" charset="0"/>
                <a:cs typeface="Times New Roman" panose="02020603050405020304" pitchFamily="18" charset="0"/>
              </a:rPr>
              <a:t>Contribution to the technical evolution of tax compliance systems.  Promotion of efficiency, accuracy, and</a:t>
            </a:r>
          </a:p>
          <a:p>
            <a:pPr marL="0" indent="0" algn="just">
              <a:buNone/>
            </a:pPr>
            <a:r>
              <a:rPr lang="en-US" sz="1800" dirty="0">
                <a:latin typeface="Times New Roman" panose="02020603050405020304" pitchFamily="18" charset="0"/>
                <a:cs typeface="Times New Roman" panose="02020603050405020304" pitchFamily="18" charset="0"/>
              </a:rPr>
              <a:t>     integrity in financial monitoring.</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9DE74B-89B1-8A1E-224B-24602ABF7606}"/>
              </a:ext>
            </a:extLst>
          </p:cNvPr>
          <p:cNvSpPr txBox="1"/>
          <p:nvPr/>
        </p:nvSpPr>
        <p:spPr>
          <a:xfrm>
            <a:off x="510138" y="744694"/>
            <a:ext cx="10530038" cy="2031325"/>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Emphasizes ongoing monitoring and refinement based on feedback.</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Adapts to emerging fraud patterns and evolving tax scenarios.- </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Contributes to the advancement of tax compliance systems.  </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Incorporates machine learning methodologies for improved efficiency and accuracy.</a:t>
            </a:r>
          </a:p>
        </p:txBody>
      </p:sp>
    </p:spTree>
    <p:extLst>
      <p:ext uri="{BB962C8B-B14F-4D97-AF65-F5344CB8AC3E}">
        <p14:creationId xmlns:p14="http://schemas.microsoft.com/office/powerpoint/2010/main" val="141291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5B2CE-29FF-797C-EED2-A896D28A3831}"/>
              </a:ext>
            </a:extLst>
          </p:cNvPr>
          <p:cNvSpPr>
            <a:spLocks noGrp="1"/>
          </p:cNvSpPr>
          <p:nvPr>
            <p:ph type="title"/>
          </p:nvPr>
        </p:nvSpPr>
        <p:spPr>
          <a:xfrm>
            <a:off x="318436" y="-293963"/>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System Design &amp; Implementation</a:t>
            </a:r>
            <a:endParaRPr lang="en-IN" sz="3600" dirty="0"/>
          </a:p>
        </p:txBody>
      </p:sp>
      <p:pic>
        <p:nvPicPr>
          <p:cNvPr id="6" name="officeArt object">
            <a:extLst>
              <a:ext uri="{FF2B5EF4-FFF2-40B4-BE49-F238E27FC236}">
                <a16:creationId xmlns:a16="http://schemas.microsoft.com/office/drawing/2014/main" id="{C5FA5E63-5961-CF93-0DFC-19AE59A3D3C4}"/>
              </a:ext>
            </a:extLst>
          </p:cNvPr>
          <p:cNvPicPr/>
          <p:nvPr/>
        </p:nvPicPr>
        <p:blipFill>
          <a:blip r:embed="rId2"/>
          <a:stretch>
            <a:fillRect/>
          </a:stretch>
        </p:blipFill>
        <p:spPr>
          <a:xfrm>
            <a:off x="1713298" y="710907"/>
            <a:ext cx="8335476" cy="5208630"/>
          </a:xfrm>
          <a:prstGeom prst="rect">
            <a:avLst/>
          </a:prstGeom>
          <a:ln w="12700" cap="flat">
            <a:noFill/>
            <a:miter lim="400000"/>
          </a:ln>
          <a:effectLst/>
        </p:spPr>
      </p:pic>
    </p:spTree>
    <p:extLst>
      <p:ext uri="{BB962C8B-B14F-4D97-AF65-F5344CB8AC3E}">
        <p14:creationId xmlns:p14="http://schemas.microsoft.com/office/powerpoint/2010/main" val="1546722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4234"/>
            <a:ext cx="10515600" cy="1325563"/>
          </a:xfrm>
        </p:spPr>
        <p:txBody>
          <a:bodyPr/>
          <a:lstStyle/>
          <a:p>
            <a:r>
              <a:rPr lang="en-GB" b="1" dirty="0"/>
              <a:t>Timeline of Project</a:t>
            </a:r>
          </a:p>
        </p:txBody>
      </p:sp>
      <p:pic>
        <p:nvPicPr>
          <p:cNvPr id="7" name="Content Placeholder 6">
            <a:extLst>
              <a:ext uri="{FF2B5EF4-FFF2-40B4-BE49-F238E27FC236}">
                <a16:creationId xmlns:a16="http://schemas.microsoft.com/office/drawing/2014/main" id="{526DF096-470D-B407-1804-8D962A6D32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4656" y="843359"/>
            <a:ext cx="6465093" cy="4925219"/>
          </a:xfrm>
        </p:spPr>
      </p:pic>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312" y="0"/>
            <a:ext cx="10515600" cy="1325563"/>
          </a:xfrm>
        </p:spPr>
        <p:txBody>
          <a:bodyPr>
            <a:normAutofit/>
          </a:bodyPr>
          <a:lstStyle/>
          <a:p>
            <a:r>
              <a:rPr lang="en-GB" sz="3600" b="1" dirty="0">
                <a:latin typeface="Times New Roman" panose="02020603050405020304" pitchFamily="18" charset="0"/>
                <a:cs typeface="Times New Roman" panose="02020603050405020304" pitchFamily="18" charset="0"/>
              </a:rPr>
              <a:t>Outcomes / Results Obtained</a:t>
            </a:r>
          </a:p>
        </p:txBody>
      </p:sp>
      <p:sp>
        <p:nvSpPr>
          <p:cNvPr id="3" name="Content Placeholder 2"/>
          <p:cNvSpPr>
            <a:spLocks noGrp="1"/>
          </p:cNvSpPr>
          <p:nvPr>
            <p:ph idx="1"/>
          </p:nvPr>
        </p:nvSpPr>
        <p:spPr>
          <a:xfrm>
            <a:off x="597568" y="1132606"/>
            <a:ext cx="10789117" cy="4642552"/>
          </a:xfrm>
        </p:spPr>
        <p:txBody>
          <a:bodyPr>
            <a:normAutofit/>
          </a:bodyPr>
          <a:lstStyle/>
          <a:p>
            <a:pPr algn="just">
              <a:lnSpc>
                <a:spcPct val="100000"/>
              </a:lnSpc>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Enhanced Tax Monitoring Capabilities</a:t>
            </a:r>
            <a:r>
              <a:rPr lang="en-US" sz="1800" dirty="0">
                <a:latin typeface="Times New Roman" panose="02020603050405020304" pitchFamily="18" charset="0"/>
                <a:cs typeface="Times New Roman" panose="02020603050405020304" pitchFamily="18" charset="0"/>
              </a:rPr>
              <a:t>: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 Improved ability to identify and predict tax fraud activities.</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 Proactive toolset for tax authorities.</a:t>
            </a:r>
          </a:p>
          <a:p>
            <a:pPr algn="just">
              <a:lnSpc>
                <a:spcPct val="100000"/>
              </a:lnSpc>
            </a:pPr>
            <a:r>
              <a:rPr lang="en-US" sz="1800" b="1" dirty="0">
                <a:latin typeface="Times New Roman" panose="02020603050405020304" pitchFamily="18" charset="0"/>
                <a:cs typeface="Times New Roman" panose="02020603050405020304" pitchFamily="18" charset="0"/>
              </a:rPr>
              <a:t>Dual Functionalities for Users</a:t>
            </a:r>
            <a:r>
              <a:rPr lang="en-US" sz="18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Streamlit</a:t>
            </a:r>
            <a:r>
              <a:rPr lang="en-US" sz="1800" dirty="0">
                <a:latin typeface="Times New Roman" panose="02020603050405020304" pitchFamily="18" charset="0"/>
                <a:cs typeface="Times New Roman" panose="02020603050405020304" pitchFamily="18" charset="0"/>
              </a:rPr>
              <a:t>-based interface catering to both REGISTERED and UNREGISTERED users.</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 Utilizes PAN numbers for registered users.</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 Machine Learning Algorithms for UNREGISTERED Users: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 Random Forest, Logistic Regression, and Gradient Boosting employed.</a:t>
            </a:r>
          </a:p>
          <a:p>
            <a:pPr algn="just">
              <a:lnSpc>
                <a:spcPct val="100000"/>
              </a:lnSpc>
            </a:pPr>
            <a:r>
              <a:rPr lang="en-US" sz="1800" b="1" dirty="0">
                <a:latin typeface="Times New Roman" panose="02020603050405020304" pitchFamily="18" charset="0"/>
                <a:cs typeface="Times New Roman" panose="02020603050405020304" pitchFamily="18" charset="0"/>
              </a:rPr>
              <a:t> Machine Learning Algorithms for UNREGISTERED Users: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 Random Forest, Logistic Regression, and Gradient Boosting employed.</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 Trained and evaluated using historical tax-related data (2012-2022).</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0A30A3-B7E7-D3A0-63DD-395ECCAB4DED}"/>
              </a:ext>
            </a:extLst>
          </p:cNvPr>
          <p:cNvSpPr txBox="1"/>
          <p:nvPr/>
        </p:nvSpPr>
        <p:spPr>
          <a:xfrm>
            <a:off x="748364" y="252714"/>
            <a:ext cx="10984831" cy="3970318"/>
          </a:xfrm>
          <a:prstGeom prst="rect">
            <a:avLst/>
          </a:prstGeom>
          <a:noFill/>
        </p:spPr>
        <p:txBody>
          <a:bodyPr wrap="square">
            <a:spAutoFit/>
          </a:bodyPr>
          <a:lstStyle/>
          <a:p>
            <a:endParaRPr lang="en-IN" dirty="0"/>
          </a:p>
          <a:p>
            <a:pPr marL="285750" indent="-285750" algn="just">
              <a:buFont typeface="Arial" panose="020B0604020202020204" pitchFamily="34" charset="0"/>
              <a:buChar char="•"/>
            </a:pPr>
            <a:r>
              <a:rPr lang="en-IN" dirty="0"/>
              <a:t> </a:t>
            </a:r>
            <a:r>
              <a:rPr lang="en-IN" b="1" dirty="0">
                <a:latin typeface="Times New Roman" panose="02020603050405020304" pitchFamily="18" charset="0"/>
                <a:cs typeface="Times New Roman" panose="02020603050405020304" pitchFamily="18" charset="0"/>
              </a:rPr>
              <a:t>Data Filtering and Visualization for REGISTERED Users:</a:t>
            </a:r>
          </a:p>
          <a:p>
            <a:pPr algn="just"/>
            <a:endParaRPr lang="en-IN" b="1"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 System employs techniques to discern potential fraud patterns.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 Emphasis on meticulous data exploration and visualization.</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Utilizes historical tax data to provide predictive insights into potential tax fraud activities.</a:t>
            </a:r>
          </a:p>
          <a:p>
            <a:pPr lvl="5" algn="just"/>
            <a:r>
              <a:rPr lang="en-IN" b="1"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Efficiency, Accuracy, and Integrity:</a:t>
            </a:r>
          </a:p>
          <a:p>
            <a:pPr algn="just"/>
            <a:r>
              <a:rPr lang="en-IN" b="1"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 - Promotes efficiency, accuracy, and integrity in financial monitoring.</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 Aims to </a:t>
            </a:r>
            <a:r>
              <a:rPr lang="en-IN" dirty="0" err="1">
                <a:latin typeface="Times New Roman" panose="02020603050405020304" pitchFamily="18" charset="0"/>
                <a:cs typeface="Times New Roman" panose="02020603050405020304" pitchFamily="18" charset="0"/>
              </a:rPr>
              <a:t>instill</a:t>
            </a:r>
            <a:r>
              <a:rPr lang="en-IN" dirty="0">
                <a:latin typeface="Times New Roman" panose="02020603050405020304" pitchFamily="18" charset="0"/>
                <a:cs typeface="Times New Roman" panose="02020603050405020304" pitchFamily="18" charset="0"/>
              </a:rPr>
              <a:t> trust in the tax compliance system's decision-making processes</a:t>
            </a:r>
            <a:r>
              <a:rPr lang="en-IN" dirty="0"/>
              <a:t>.</a:t>
            </a:r>
          </a:p>
        </p:txBody>
      </p:sp>
    </p:spTree>
    <p:extLst>
      <p:ext uri="{BB962C8B-B14F-4D97-AF65-F5344CB8AC3E}">
        <p14:creationId xmlns:p14="http://schemas.microsoft.com/office/powerpoint/2010/main" val="467823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442" y="-154639"/>
            <a:ext cx="10515600" cy="1325563"/>
          </a:xfrm>
        </p:spPr>
        <p:txBody>
          <a:bodyPr>
            <a:normAutofit/>
          </a:bodyPr>
          <a:lstStyle/>
          <a:p>
            <a:r>
              <a:rPr lang="en-GB" sz="36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540619" y="1170924"/>
            <a:ext cx="10515600" cy="4351338"/>
          </a:xfrm>
        </p:spPr>
        <p:txBody>
          <a:bodyPr>
            <a:normAutofit/>
          </a:bodyPr>
          <a:lstStyle/>
          <a:p>
            <a:pPr algn="just"/>
            <a:r>
              <a:rPr lang="en-US" sz="1800" dirty="0">
                <a:latin typeface="Times New Roman" panose="02020603050405020304" pitchFamily="18" charset="0"/>
                <a:cs typeface="Times New Roman" panose="02020603050405020304" pitchFamily="18" charset="0"/>
              </a:rPr>
              <a:t>Existing literature covers machine learning applications in tax fraud detection.</a:t>
            </a:r>
          </a:p>
          <a:p>
            <a:pPr algn="just"/>
            <a:r>
              <a:rPr lang="en-US" sz="1800" dirty="0">
                <a:latin typeface="Times New Roman" panose="02020603050405020304" pitchFamily="18" charset="0"/>
                <a:cs typeface="Times New Roman" panose="02020603050405020304" pitchFamily="18" charset="0"/>
              </a:rPr>
              <a:t>Notable research gaps include the need for hybrid methods integrating supervised and unsupervised techniques for dynamic fraud detection</a:t>
            </a:r>
          </a:p>
          <a:p>
            <a:pPr algn="just"/>
            <a:r>
              <a:rPr lang="en-US" sz="1800" dirty="0">
                <a:latin typeface="Times New Roman" panose="02020603050405020304" pitchFamily="18" charset="0"/>
                <a:cs typeface="Times New Roman" panose="02020603050405020304" pitchFamily="18" charset="0"/>
              </a:rPr>
              <a:t> Further exploration into interpretability and explainability aspects of machine learning models in tax fraud detection is required.</a:t>
            </a:r>
          </a:p>
          <a:p>
            <a:pPr algn="just"/>
            <a:r>
              <a:rPr lang="en-US" sz="1800" dirty="0">
                <a:latin typeface="Times New Roman" panose="02020603050405020304" pitchFamily="18" charset="0"/>
                <a:cs typeface="Times New Roman" panose="02020603050405020304" pitchFamily="18" charset="0"/>
              </a:rPr>
              <a:t> The HUNOD method incorporates explainable surrogate models, but a standardized framework for interpretability is lacking</a:t>
            </a:r>
          </a:p>
          <a:p>
            <a:pPr algn="just"/>
            <a:r>
              <a:rPr lang="en-US" sz="1800" dirty="0">
                <a:latin typeface="Times New Roman" panose="02020603050405020304" pitchFamily="18" charset="0"/>
                <a:cs typeface="Times New Roman" panose="02020603050405020304" pitchFamily="18" charset="0"/>
              </a:rPr>
              <a:t> The use of taxpayer network data, as suggested by Baghdasaryan et al. (2022), is a promising avenue for improving fraud prediction accuracy</a:t>
            </a:r>
          </a:p>
          <a:p>
            <a:pPr algn="just"/>
            <a:r>
              <a:rPr lang="en-US" sz="1800" dirty="0">
                <a:latin typeface="Times New Roman" panose="02020603050405020304" pitchFamily="18" charset="0"/>
                <a:cs typeface="Times New Roman" panose="02020603050405020304" pitchFamily="18" charset="0"/>
              </a:rPr>
              <a:t> Research is needed to understand the scalability and applicability of network-based fraud detection models across diverse tax systems and regions.</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7EE3-9AA9-6455-72BF-15D5F2F68B3E}"/>
              </a:ext>
            </a:extLst>
          </p:cNvPr>
          <p:cNvSpPr>
            <a:spLocks noGrp="1"/>
          </p:cNvSpPr>
          <p:nvPr>
            <p:ph type="title"/>
          </p:nvPr>
        </p:nvSpPr>
        <p:spPr>
          <a:xfrm>
            <a:off x="607194" y="76368"/>
            <a:ext cx="10515600" cy="1325563"/>
          </a:xfrm>
        </p:spPr>
        <p:txBody>
          <a:bodyPr/>
          <a:lstStyle/>
          <a:p>
            <a:r>
              <a:rPr lang="en-GB" sz="4400" b="1" dirty="0">
                <a:latin typeface="Times New Roman" panose="02020603050405020304" pitchFamily="18" charset="0"/>
                <a:cs typeface="Times New Roman" panose="02020603050405020304" pitchFamily="18" charset="0"/>
              </a:rPr>
              <a:t>References</a:t>
            </a:r>
            <a:endParaRPr lang="en-IN" dirty="0"/>
          </a:p>
        </p:txBody>
      </p:sp>
      <p:sp>
        <p:nvSpPr>
          <p:cNvPr id="4" name="TextBox 3">
            <a:extLst>
              <a:ext uri="{FF2B5EF4-FFF2-40B4-BE49-F238E27FC236}">
                <a16:creationId xmlns:a16="http://schemas.microsoft.com/office/drawing/2014/main" id="{10BB2E10-54C7-AC93-685E-2FCA9F7217FD}"/>
              </a:ext>
            </a:extLst>
          </p:cNvPr>
          <p:cNvSpPr txBox="1"/>
          <p:nvPr/>
        </p:nvSpPr>
        <p:spPr>
          <a:xfrm>
            <a:off x="484471" y="1401931"/>
            <a:ext cx="11223057" cy="3139321"/>
          </a:xfrm>
          <a:prstGeom prst="rect">
            <a:avLst/>
          </a:prstGeom>
          <a:noFill/>
        </p:spPr>
        <p:txBody>
          <a:bodyPr wrap="square">
            <a:spAutoFit/>
          </a:bodyPr>
          <a:lstStyle/>
          <a:p>
            <a:r>
              <a:rPr lang="en-IN" dirty="0"/>
              <a:t>.[1]“Fraud Detection Using Neural Networks: A Case Study of Income Tax" by A. Afzal, A. Iqbal, M. T. Tausif, and S. A. Khan (2022)”</a:t>
            </a:r>
          </a:p>
          <a:p>
            <a:endParaRPr lang="en-IN" dirty="0"/>
          </a:p>
          <a:p>
            <a:r>
              <a:rPr lang="en-IN" dirty="0"/>
              <a:t>[2].“Hybrid Unsupervised Outlier Detection (HUNOD) for Tax Fraud Detection" by K. </a:t>
            </a:r>
            <a:r>
              <a:rPr lang="en-IN" dirty="0" err="1"/>
              <a:t>Vanhoof</a:t>
            </a:r>
            <a:r>
              <a:rPr lang="en-IN" dirty="0"/>
              <a:t>, J. Verhulst, and M. Baesens (2021)”</a:t>
            </a:r>
          </a:p>
          <a:p>
            <a:endParaRPr lang="en-IN" dirty="0"/>
          </a:p>
          <a:p>
            <a:r>
              <a:rPr lang="en-IN" dirty="0"/>
              <a:t>[3].“Anomaly Detection for Tax Fraud Identification: A Machine Learning Approach" by M. Afzal, S. A. Khan, A. Iqbal, and M. T. Tausif (2021)”</a:t>
            </a:r>
          </a:p>
          <a:p>
            <a:endParaRPr lang="en-IN" dirty="0"/>
          </a:p>
          <a:p>
            <a:r>
              <a:rPr lang="en-IN" dirty="0"/>
              <a:t>[4].“Tax Fraud Detection Using Supervised Machine Learning: A Comparative Study" by N. M. Norwawi, M. A. Ismail, and A. K. Gani (2020)”</a:t>
            </a:r>
          </a:p>
        </p:txBody>
      </p:sp>
    </p:spTree>
    <p:extLst>
      <p:ext uri="{BB962C8B-B14F-4D97-AF65-F5344CB8AC3E}">
        <p14:creationId xmlns:p14="http://schemas.microsoft.com/office/powerpoint/2010/main" val="288585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83E027-30AF-CF51-8069-A2C1E4442432}"/>
              </a:ext>
            </a:extLst>
          </p:cNvPr>
          <p:cNvSpPr txBox="1"/>
          <p:nvPr/>
        </p:nvSpPr>
        <p:spPr>
          <a:xfrm>
            <a:off x="479659" y="500317"/>
            <a:ext cx="11232681" cy="1754326"/>
          </a:xfrm>
          <a:prstGeom prst="rect">
            <a:avLst/>
          </a:prstGeom>
          <a:noFill/>
        </p:spPr>
        <p:txBody>
          <a:bodyPr wrap="square">
            <a:spAutoFit/>
          </a:bodyPr>
          <a:lstStyle/>
          <a:p>
            <a:r>
              <a:rPr lang="en-IN" dirty="0"/>
              <a:t>[5].“Tax Fraud Detection Using Machine Learning and Data Mining Techniques" by S. Afroz and G. M. Rahman (2019)”</a:t>
            </a:r>
          </a:p>
          <a:p>
            <a:endParaRPr lang="en-IN" dirty="0"/>
          </a:p>
          <a:p>
            <a:r>
              <a:rPr lang="en-IN" dirty="0"/>
              <a:t>[6].“Application of Machine Learning for Detecting Tax Evasion" by R. J. Hyndman, D. L. Brown, D. M. Hand, and L. A. </a:t>
            </a:r>
            <a:r>
              <a:rPr lang="en-IN" dirty="0" err="1"/>
              <a:t>Demsey</a:t>
            </a:r>
            <a:r>
              <a:rPr lang="en-IN" dirty="0"/>
              <a:t> (2012)”</a:t>
            </a:r>
          </a:p>
          <a:p>
            <a:endParaRPr lang="en-IN" dirty="0"/>
          </a:p>
          <a:p>
            <a:r>
              <a:rPr lang="en-IN" dirty="0"/>
              <a:t>[7].“Fraud Detection Using Data Mining Techniques" by V. Kouropoulos, D. </a:t>
            </a:r>
            <a:r>
              <a:rPr lang="en-IN" dirty="0" err="1"/>
              <a:t>Psarakis</a:t>
            </a:r>
            <a:r>
              <a:rPr lang="en-IN" dirty="0"/>
              <a:t>, and Y. Markos (2011)”</a:t>
            </a:r>
          </a:p>
        </p:txBody>
      </p:sp>
      <p:sp>
        <p:nvSpPr>
          <p:cNvPr id="9" name="TextBox 8">
            <a:extLst>
              <a:ext uri="{FF2B5EF4-FFF2-40B4-BE49-F238E27FC236}">
                <a16:creationId xmlns:a16="http://schemas.microsoft.com/office/drawing/2014/main" id="{F7D6F8FF-26AB-084A-6C84-E8698C957644}"/>
              </a:ext>
            </a:extLst>
          </p:cNvPr>
          <p:cNvSpPr txBox="1"/>
          <p:nvPr/>
        </p:nvSpPr>
        <p:spPr>
          <a:xfrm>
            <a:off x="770021" y="2713605"/>
            <a:ext cx="9615638" cy="369332"/>
          </a:xfrm>
          <a:prstGeom prst="rect">
            <a:avLst/>
          </a:prstGeom>
          <a:noFill/>
        </p:spPr>
        <p:txBody>
          <a:bodyPr wrap="square">
            <a:spAutoFit/>
          </a:bodyPr>
          <a:lstStyle/>
          <a:p>
            <a:r>
              <a:rPr lang="en-IN" u="sng" dirty="0">
                <a:solidFill>
                  <a:schemeClr val="accent1"/>
                </a:solidFill>
                <a:latin typeface="Times New Roman" panose="02020603050405020304" pitchFamily="18" charset="0"/>
                <a:cs typeface="Times New Roman" panose="02020603050405020304" pitchFamily="18" charset="0"/>
              </a:rPr>
              <a:t>https://assets.kpmg/content/dam/kpmg/pdf/2016/07/using-analytics-sucessfully-to-detect-fraud.pdf</a:t>
            </a:r>
          </a:p>
        </p:txBody>
      </p:sp>
      <p:sp>
        <p:nvSpPr>
          <p:cNvPr id="11" name="TextBox 10">
            <a:extLst>
              <a:ext uri="{FF2B5EF4-FFF2-40B4-BE49-F238E27FC236}">
                <a16:creationId xmlns:a16="http://schemas.microsoft.com/office/drawing/2014/main" id="{D6D51350-6FF0-A242-0A0F-510A4671F788}"/>
              </a:ext>
            </a:extLst>
          </p:cNvPr>
          <p:cNvSpPr txBox="1"/>
          <p:nvPr/>
        </p:nvSpPr>
        <p:spPr>
          <a:xfrm>
            <a:off x="770021" y="3541899"/>
            <a:ext cx="9615638" cy="369332"/>
          </a:xfrm>
          <a:prstGeom prst="rect">
            <a:avLst/>
          </a:prstGeom>
          <a:noFill/>
        </p:spPr>
        <p:txBody>
          <a:bodyPr wrap="square">
            <a:spAutoFit/>
          </a:bodyPr>
          <a:lstStyle/>
          <a:p>
            <a:r>
              <a:rPr lang="en-IN" u="sng" dirty="0">
                <a:solidFill>
                  <a:schemeClr val="accent1"/>
                </a:solidFill>
                <a:latin typeface="Times New Roman" panose="02020603050405020304" pitchFamily="18" charset="0"/>
                <a:cs typeface="Times New Roman" panose="02020603050405020304" pitchFamily="18" charset="0"/>
              </a:rPr>
              <a:t>https://medium.com/analytics-vidhya/math-behind-artificial-neural-networks-42f260fc1b25</a:t>
            </a:r>
          </a:p>
        </p:txBody>
      </p:sp>
      <p:sp>
        <p:nvSpPr>
          <p:cNvPr id="13" name="TextBox 12">
            <a:extLst>
              <a:ext uri="{FF2B5EF4-FFF2-40B4-BE49-F238E27FC236}">
                <a16:creationId xmlns:a16="http://schemas.microsoft.com/office/drawing/2014/main" id="{68C0C45B-E5D5-9FE6-9702-2D07EE60F77A}"/>
              </a:ext>
            </a:extLst>
          </p:cNvPr>
          <p:cNvSpPr txBox="1"/>
          <p:nvPr/>
        </p:nvSpPr>
        <p:spPr>
          <a:xfrm>
            <a:off x="866274" y="4370193"/>
            <a:ext cx="6097604" cy="369332"/>
          </a:xfrm>
          <a:prstGeom prst="rect">
            <a:avLst/>
          </a:prstGeom>
          <a:noFill/>
        </p:spPr>
        <p:txBody>
          <a:bodyPr wrap="square">
            <a:spAutoFit/>
          </a:bodyPr>
          <a:lstStyle/>
          <a:p>
            <a:r>
              <a:rPr lang="en-IN" u="sng" dirty="0">
                <a:solidFill>
                  <a:schemeClr val="accent1"/>
                </a:solidFill>
                <a:latin typeface="Times New Roman" panose="02020603050405020304" pitchFamily="18" charset="0"/>
                <a:cs typeface="Times New Roman" panose="02020603050405020304" pitchFamily="18" charset="0"/>
              </a:rPr>
              <a:t>https://machinelearningmastery.com/difference-between-a-</a:t>
            </a:r>
          </a:p>
        </p:txBody>
      </p:sp>
    </p:spTree>
    <p:extLst>
      <p:ext uri="{BB962C8B-B14F-4D97-AF65-F5344CB8AC3E}">
        <p14:creationId xmlns:p14="http://schemas.microsoft.com/office/powerpoint/2010/main" val="1793496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232"/>
            <a:ext cx="10515600" cy="1325563"/>
          </a:xfrm>
        </p:spPr>
        <p:txBody>
          <a:bodyPr/>
          <a:lstStyle/>
          <a:p>
            <a:r>
              <a:rPr lang="en-GB" b="1" dirty="0"/>
              <a:t>Publication Details</a:t>
            </a:r>
          </a:p>
        </p:txBody>
      </p:sp>
      <p:pic>
        <p:nvPicPr>
          <p:cNvPr id="4" name="Content Placeholder 3">
            <a:extLst>
              <a:ext uri="{FF2B5EF4-FFF2-40B4-BE49-F238E27FC236}">
                <a16:creationId xmlns:a16="http://schemas.microsoft.com/office/drawing/2014/main" id="{D7546C0B-8F1D-55B1-07C8-1D5501CE00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8422" y="750094"/>
            <a:ext cx="4304109" cy="5089922"/>
          </a:xfrm>
        </p:spPr>
      </p:pic>
    </p:spTree>
    <p:extLst>
      <p:ext uri="{BB962C8B-B14F-4D97-AF65-F5344CB8AC3E}">
        <p14:creationId xmlns:p14="http://schemas.microsoft.com/office/powerpoint/2010/main" val="625457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D10A35-6AB1-964B-1751-AD6D5C6055EA}"/>
              </a:ext>
            </a:extLst>
          </p:cNvPr>
          <p:cNvSpPr txBox="1"/>
          <p:nvPr/>
        </p:nvSpPr>
        <p:spPr>
          <a:xfrm>
            <a:off x="950495" y="455413"/>
            <a:ext cx="6097604" cy="646331"/>
          </a:xfrm>
          <a:prstGeom prst="rect">
            <a:avLst/>
          </a:prstGeom>
          <a:noFill/>
        </p:spPr>
        <p:txBody>
          <a:bodyPr wrap="square">
            <a:spAutoFit/>
          </a:bodyPr>
          <a:lstStyle/>
          <a:p>
            <a:r>
              <a:rPr lang="en-GB" sz="3600" b="1" dirty="0">
                <a:latin typeface="Times New Roman" panose="02020603050405020304" pitchFamily="18" charset="0"/>
                <a:cs typeface="Times New Roman" panose="02020603050405020304" pitchFamily="18" charset="0"/>
              </a:rPr>
              <a:t>Introduction</a:t>
            </a:r>
            <a:endParaRPr lang="en-IN"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779F3B1-A1A1-F47D-8D7C-F37A57DC848E}"/>
              </a:ext>
            </a:extLst>
          </p:cNvPr>
          <p:cNvSpPr txBox="1"/>
          <p:nvPr/>
        </p:nvSpPr>
        <p:spPr>
          <a:xfrm>
            <a:off x="950495" y="1288657"/>
            <a:ext cx="10108932" cy="966803"/>
          </a:xfrm>
          <a:prstGeom prst="rect">
            <a:avLst/>
          </a:prstGeom>
          <a:noFill/>
        </p:spPr>
        <p:txBody>
          <a:bodyPr wrap="square">
            <a:spAutoFit/>
          </a:bodyPr>
          <a:lstStyle/>
          <a:p>
            <a:pPr marL="285750" indent="-285750" algn="just">
              <a:lnSpc>
                <a:spcPct val="107000"/>
              </a:lnSpc>
              <a:spcBef>
                <a:spcPts val="360"/>
              </a:spcBef>
              <a:spcAft>
                <a:spcPts val="800"/>
              </a:spcAft>
              <a:buFont typeface="Arial" panose="020B0604020202020204" pitchFamily="34" charset="0"/>
              <a:buChar char="•"/>
            </a:pPr>
            <a:r>
              <a:rPr lang="en-US" kern="1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Artificial intelligence-driven income tax fraud detection systems are a rapidly expanding area of study and development. These systems have the potential to transform how tax authorities detect and prevent fraud.</a:t>
            </a:r>
            <a:endParaRPr lang="en-IN" kern="100" dirty="0">
              <a:effectLst/>
              <a:latin typeface="Calibri" panose="020F0502020204030204" pitchFamily="34" charset="0"/>
              <a:ea typeface="Times New Roman" panose="02020603050405020304" pitchFamily="18" charset="0"/>
              <a:cs typeface="Tunga" panose="020B0502040204020203" pitchFamily="34" charset="0"/>
            </a:endParaRPr>
          </a:p>
        </p:txBody>
      </p:sp>
      <p:sp>
        <p:nvSpPr>
          <p:cNvPr id="9" name="TextBox 8">
            <a:extLst>
              <a:ext uri="{FF2B5EF4-FFF2-40B4-BE49-F238E27FC236}">
                <a16:creationId xmlns:a16="http://schemas.microsoft.com/office/drawing/2014/main" id="{B6B877F5-0ADD-D008-6470-86675DCBBD57}"/>
              </a:ext>
            </a:extLst>
          </p:cNvPr>
          <p:cNvSpPr txBox="1"/>
          <p:nvPr/>
        </p:nvSpPr>
        <p:spPr>
          <a:xfrm>
            <a:off x="950495" y="2442373"/>
            <a:ext cx="9914020" cy="646331"/>
          </a:xfrm>
          <a:prstGeom prst="rect">
            <a:avLst/>
          </a:prstGeom>
          <a:noFill/>
        </p:spPr>
        <p:txBody>
          <a:bodyPr wrap="square">
            <a:spAutoFit/>
          </a:bodyPr>
          <a:lstStyle/>
          <a:p>
            <a:pPr marL="285750" indent="-285750">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rPr>
              <a:t>AI-powered systems analyze massive volumes of data to spot trends and abnormalities that may signal fraud. This information may include tax returns financial activities and demographic data</a:t>
            </a:r>
            <a:endParaRPr lang="en-IN" dirty="0"/>
          </a:p>
        </p:txBody>
      </p:sp>
      <p:sp>
        <p:nvSpPr>
          <p:cNvPr id="11" name="TextBox 10">
            <a:extLst>
              <a:ext uri="{FF2B5EF4-FFF2-40B4-BE49-F238E27FC236}">
                <a16:creationId xmlns:a16="http://schemas.microsoft.com/office/drawing/2014/main" id="{04305430-7816-CB40-43DA-9EA7D4C9E936}"/>
              </a:ext>
            </a:extLst>
          </p:cNvPr>
          <p:cNvSpPr txBox="1"/>
          <p:nvPr/>
        </p:nvSpPr>
        <p:spPr>
          <a:xfrm>
            <a:off x="1097280" y="3496377"/>
            <a:ext cx="9840227" cy="1263166"/>
          </a:xfrm>
          <a:prstGeom prst="rect">
            <a:avLst/>
          </a:prstGeom>
          <a:noFill/>
        </p:spPr>
        <p:txBody>
          <a:bodyPr wrap="square">
            <a:spAutoFit/>
          </a:bodyPr>
          <a:lstStyle/>
          <a:p>
            <a:pPr marL="285750" indent="-285750" algn="just">
              <a:lnSpc>
                <a:spcPct val="107000"/>
              </a:lnSpc>
              <a:spcBef>
                <a:spcPts val="360"/>
              </a:spcBef>
              <a:spcAft>
                <a:spcPts val="800"/>
              </a:spcAft>
              <a:buFont typeface="Arial" panose="020B0604020202020204" pitchFamily="34" charset="0"/>
              <a:buChar char="•"/>
            </a:pPr>
            <a:r>
              <a:rPr lang="en-US" sz="1800" kern="1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The goal of this project is to create an AI-powered income tax fraud detection system utilizing machine learning methods. The system will be trained using a dataset of previous income tax returns, both legitimate and fraudulent. Once taught, the system will be able to accurately identify fresh fraudulent returns.</a:t>
            </a:r>
            <a:endParaRPr lang="en-IN" sz="1400" kern="100" dirty="0">
              <a:effectLst/>
              <a:latin typeface="Calibri" panose="020F0502020204030204" pitchFamily="34" charset="0"/>
              <a:ea typeface="Times New Roman" panose="02020603050405020304" pitchFamily="18" charset="0"/>
              <a:cs typeface="Tunga" panose="020B0502040204020203" pitchFamily="34" charset="0"/>
            </a:endParaRPr>
          </a:p>
        </p:txBody>
      </p:sp>
    </p:spTree>
    <p:extLst>
      <p:ext uri="{BB962C8B-B14F-4D97-AF65-F5344CB8AC3E}">
        <p14:creationId xmlns:p14="http://schemas.microsoft.com/office/powerpoint/2010/main" val="2217042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F3093D-EC7D-94E2-EDBF-83A4BDC2C713}"/>
              </a:ext>
            </a:extLst>
          </p:cNvPr>
          <p:cNvSpPr txBox="1"/>
          <p:nvPr/>
        </p:nvSpPr>
        <p:spPr>
          <a:xfrm>
            <a:off x="991401" y="408061"/>
            <a:ext cx="10250906" cy="646331"/>
          </a:xfrm>
          <a:prstGeom prst="rect">
            <a:avLst/>
          </a:prstGeom>
          <a:noFill/>
        </p:spPr>
        <p:txBody>
          <a:bodyPr wrap="square">
            <a:spAutoFit/>
          </a:bodyPr>
          <a:lstStyle/>
          <a:p>
            <a:pPr marL="285750" indent="-285750" algn="jus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rPr>
              <a:t>A range of machine learning algorithms including supervised learning, unsupervised learning and reinforcement learning will be used to build the system</a:t>
            </a:r>
            <a:endParaRPr lang="en-IN" dirty="0"/>
          </a:p>
        </p:txBody>
      </p:sp>
      <p:sp>
        <p:nvSpPr>
          <p:cNvPr id="5" name="TextBox 4">
            <a:extLst>
              <a:ext uri="{FF2B5EF4-FFF2-40B4-BE49-F238E27FC236}">
                <a16:creationId xmlns:a16="http://schemas.microsoft.com/office/drawing/2014/main" id="{23685F18-339F-E4EF-BBBE-F1F47D502A13}"/>
              </a:ext>
            </a:extLst>
          </p:cNvPr>
          <p:cNvSpPr txBox="1"/>
          <p:nvPr/>
        </p:nvSpPr>
        <p:spPr>
          <a:xfrm>
            <a:off x="818147" y="1608833"/>
            <a:ext cx="10424160" cy="923330"/>
          </a:xfrm>
          <a:prstGeom prst="rect">
            <a:avLst/>
          </a:prstGeom>
          <a:noFill/>
        </p:spPr>
        <p:txBody>
          <a:bodyPr wrap="square">
            <a:spAutoFit/>
          </a:bodyPr>
          <a:lstStyle/>
          <a:p>
            <a:pPr marL="285750" indent="-285750" algn="jus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rPr>
              <a:t>Based on a collection of labeled data the system will be trained using supervised learning algorithms to identify fraudulent returns. Unsupervised learning algorithms will be used to detect patterns and abnormalities in data that could indicate fraud. </a:t>
            </a:r>
            <a:endParaRPr lang="en-IN" dirty="0"/>
          </a:p>
        </p:txBody>
      </p:sp>
      <p:sp>
        <p:nvSpPr>
          <p:cNvPr id="7" name="TextBox 6">
            <a:extLst>
              <a:ext uri="{FF2B5EF4-FFF2-40B4-BE49-F238E27FC236}">
                <a16:creationId xmlns:a16="http://schemas.microsoft.com/office/drawing/2014/main" id="{2DA80446-C424-593D-8030-84FCFCDA3A7D}"/>
              </a:ext>
            </a:extLst>
          </p:cNvPr>
          <p:cNvSpPr txBox="1"/>
          <p:nvPr/>
        </p:nvSpPr>
        <p:spPr>
          <a:xfrm>
            <a:off x="856648" y="2966535"/>
            <a:ext cx="10173904" cy="1120691"/>
          </a:xfrm>
          <a:prstGeom prst="rect">
            <a:avLst/>
          </a:prstGeom>
          <a:noFill/>
        </p:spPr>
        <p:txBody>
          <a:bodyPr wrap="square">
            <a:spAutoFit/>
          </a:bodyPr>
          <a:lstStyle/>
          <a:p>
            <a:pPr marL="285750" indent="-285750" algn="just">
              <a:lnSpc>
                <a:spcPct val="107000"/>
              </a:lnSpc>
              <a:spcBef>
                <a:spcPts val="360"/>
              </a:spcBef>
              <a:spcAft>
                <a:spcPts val="800"/>
              </a:spcAft>
              <a:buFont typeface="Arial" panose="020B0604020202020204" pitchFamily="34" charset="0"/>
              <a:buChar char="•"/>
            </a:pPr>
            <a:r>
              <a:rPr lang="en-US" sz="1800" kern="1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A range of programming languages and software tools will be used to implement the system. The system will be built to be scalable and efficient allowing it to process massive amounts of data in real time.</a:t>
            </a:r>
            <a:endParaRPr lang="en-IN" sz="1400" kern="100" dirty="0">
              <a:effectLst/>
              <a:latin typeface="Calibri" panose="020F0502020204030204" pitchFamily="34" charset="0"/>
              <a:ea typeface="Times New Roman" panose="02020603050405020304" pitchFamily="18" charset="0"/>
              <a:cs typeface="Tunga" panose="020B0502040204020203" pitchFamily="34" charset="0"/>
            </a:endParaRPr>
          </a:p>
          <a:p>
            <a:pPr algn="just">
              <a:lnSpc>
                <a:spcPct val="107000"/>
              </a:lnSpc>
              <a:spcBef>
                <a:spcPts val="36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 </a:t>
            </a:r>
            <a:endParaRPr lang="en-IN" sz="1400" kern="100" dirty="0">
              <a:effectLst/>
              <a:latin typeface="Calibri" panose="020F0502020204030204" pitchFamily="34" charset="0"/>
              <a:ea typeface="Times New Roman" panose="02020603050405020304" pitchFamily="18" charset="0"/>
              <a:cs typeface="Tunga" panose="020B0502040204020203" pitchFamily="34" charset="0"/>
            </a:endParaRPr>
          </a:p>
        </p:txBody>
      </p:sp>
    </p:spTree>
    <p:extLst>
      <p:ext uri="{BB962C8B-B14F-4D97-AF65-F5344CB8AC3E}">
        <p14:creationId xmlns:p14="http://schemas.microsoft.com/office/powerpoint/2010/main" val="89868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BC141-95F8-99C3-AE06-26ECC321D4FB}"/>
              </a:ext>
            </a:extLst>
          </p:cNvPr>
          <p:cNvSpPr>
            <a:spLocks noGrp="1"/>
          </p:cNvSpPr>
          <p:nvPr>
            <p:ph type="title"/>
          </p:nvPr>
        </p:nvSpPr>
        <p:spPr>
          <a:xfrm>
            <a:off x="597569" y="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Literature review</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818CEFE-F0CE-F240-2946-14F98DAC9ACB}"/>
              </a:ext>
            </a:extLst>
          </p:cNvPr>
          <p:cNvSpPr txBox="1"/>
          <p:nvPr/>
        </p:nvSpPr>
        <p:spPr>
          <a:xfrm>
            <a:off x="597569" y="1325563"/>
            <a:ext cx="11145251" cy="1200329"/>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Afzal The paper investigates the use of neural networks for detecting income tax fraud in Pakistan. The authors obtained a dataset of income tax returns from Pakistan's Federal Board of Revenue and trained several neural network architectures, including feedforward networks, convolutional networks, and LSTM networks, to determine whether or not tax returns were fraudulent.</a:t>
            </a:r>
          </a:p>
        </p:txBody>
      </p:sp>
      <p:sp>
        <p:nvSpPr>
          <p:cNvPr id="6" name="TextBox 5">
            <a:extLst>
              <a:ext uri="{FF2B5EF4-FFF2-40B4-BE49-F238E27FC236}">
                <a16:creationId xmlns:a16="http://schemas.microsoft.com/office/drawing/2014/main" id="{7CA56A4A-6B6B-435B-1DDA-9684100810DB}"/>
              </a:ext>
            </a:extLst>
          </p:cNvPr>
          <p:cNvSpPr txBox="1"/>
          <p:nvPr/>
        </p:nvSpPr>
        <p:spPr>
          <a:xfrm>
            <a:off x="597569" y="2651126"/>
            <a:ext cx="11030550" cy="1477328"/>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 M. Norwawi The paper presents a comparative study of supervised machine learning techniques for tax fraud detection. The authors utilize a dataset of personal income tax returns provided by the Inland Revenue Board of Malaysia. They train and evaluate multiple classification algorithms including logistic regression, random forests, SVM, Naive Bayes, and neural networks. The random forest classifier performs best with 95.7% accuracy in identifying fraudulent tax returns.</a:t>
            </a:r>
          </a:p>
        </p:txBody>
      </p:sp>
      <p:sp>
        <p:nvSpPr>
          <p:cNvPr id="8" name="TextBox 7">
            <a:extLst>
              <a:ext uri="{FF2B5EF4-FFF2-40B4-BE49-F238E27FC236}">
                <a16:creationId xmlns:a16="http://schemas.microsoft.com/office/drawing/2014/main" id="{8F1C6F69-B093-9BE8-F24D-AC87ACC35D5E}"/>
              </a:ext>
            </a:extLst>
          </p:cNvPr>
          <p:cNvSpPr txBox="1"/>
          <p:nvPr/>
        </p:nvSpPr>
        <p:spPr>
          <a:xfrm>
            <a:off x="674572" y="4332109"/>
            <a:ext cx="11145251" cy="923330"/>
          </a:xfrm>
          <a:prstGeom prst="rect">
            <a:avLst/>
          </a:prstGeom>
          <a:noFill/>
        </p:spPr>
        <p:txBody>
          <a:bodyPr wrap="square">
            <a:spAutoFit/>
          </a:bodyPr>
          <a:lstStyle/>
          <a:p>
            <a:pPr marL="285750" indent="-285750" algn="just">
              <a:buFont typeface="Arial" panose="020B0604020202020204" pitchFamily="34" charset="0"/>
              <a:buChar char="•"/>
            </a:pPr>
            <a:r>
              <a:rPr lang="en-IN" dirty="0"/>
              <a:t>S. </a:t>
            </a:r>
            <a:r>
              <a:rPr lang="en-IN" dirty="0">
                <a:latin typeface="Times New Roman" panose="02020603050405020304" pitchFamily="18" charset="0"/>
                <a:cs typeface="Times New Roman" panose="02020603050405020304" pitchFamily="18" charset="0"/>
              </a:rPr>
              <a:t>Afroz The paper investigates machine learning and data mining techniques for detecting tax fraud. The authors utilize a dataset of 50,000 income tax returns from the National Board of Revenue in Bangladesh. They extract and engineer relevant features from the raw tax data</a:t>
            </a:r>
          </a:p>
        </p:txBody>
      </p:sp>
    </p:spTree>
    <p:extLst>
      <p:ext uri="{BB962C8B-B14F-4D97-AF65-F5344CB8AC3E}">
        <p14:creationId xmlns:p14="http://schemas.microsoft.com/office/powerpoint/2010/main" val="324221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6D17E1-F955-2913-ACC4-445888D181B8}"/>
              </a:ext>
            </a:extLst>
          </p:cNvPr>
          <p:cNvSpPr txBox="1"/>
          <p:nvPr/>
        </p:nvSpPr>
        <p:spPr>
          <a:xfrm>
            <a:off x="537411" y="407810"/>
            <a:ext cx="10666396" cy="1200329"/>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K. </a:t>
            </a:r>
            <a:r>
              <a:rPr lang="en-IN" dirty="0" err="1">
                <a:latin typeface="Times New Roman" panose="02020603050405020304" pitchFamily="18" charset="0"/>
                <a:cs typeface="Times New Roman" panose="02020603050405020304" pitchFamily="18" charset="0"/>
              </a:rPr>
              <a:t>Vanhoof</a:t>
            </a:r>
            <a:r>
              <a:rPr lang="en-IN" dirty="0">
                <a:latin typeface="Times New Roman" panose="02020603050405020304" pitchFamily="18" charset="0"/>
                <a:cs typeface="Times New Roman" panose="02020603050405020304" pitchFamily="18" charset="0"/>
              </a:rPr>
              <a:t>  The paper investigates unsupervised machine learning techniques for detecting tax fraud. The authors propose a Hybrid Unsupervised Outlier Detection (HUNOD) approach that combines several unsupervised outlier detection algorithms. They test HUNOD on a large dataset of personal income tax returns from Belgium</a:t>
            </a:r>
            <a:r>
              <a:rPr lang="en-IN" dirty="0"/>
              <a:t>.</a:t>
            </a:r>
          </a:p>
        </p:txBody>
      </p:sp>
      <p:sp>
        <p:nvSpPr>
          <p:cNvPr id="5" name="TextBox 4">
            <a:extLst>
              <a:ext uri="{FF2B5EF4-FFF2-40B4-BE49-F238E27FC236}">
                <a16:creationId xmlns:a16="http://schemas.microsoft.com/office/drawing/2014/main" id="{ABCE2DE2-ECF1-C86E-2C3C-66F1C023ADA3}"/>
              </a:ext>
            </a:extLst>
          </p:cNvPr>
          <p:cNvSpPr txBox="1"/>
          <p:nvPr/>
        </p:nvSpPr>
        <p:spPr>
          <a:xfrm>
            <a:off x="499712" y="2149333"/>
            <a:ext cx="10741794" cy="1477328"/>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 Afzal The paper investigates using machine learning techniques for anomaly detection to identify tax fraud. The authors utilize a large dataset of individual tax returns from the Federal Board of Revenue in Pakistan. They train isolation forest local outlier factor and one-class SVM algorithms to detect anomalous tax returns that may indicate fraud. The isolation forest model performs best achieving high precision and recall above 99% on the test set</a:t>
            </a:r>
          </a:p>
        </p:txBody>
      </p:sp>
    </p:spTree>
    <p:extLst>
      <p:ext uri="{BB962C8B-B14F-4D97-AF65-F5344CB8AC3E}">
        <p14:creationId xmlns:p14="http://schemas.microsoft.com/office/powerpoint/2010/main" val="2394207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817" y="98850"/>
            <a:ext cx="10515600" cy="1325563"/>
          </a:xfrm>
        </p:spPr>
        <p:txBody>
          <a:bodyPr>
            <a:normAutofit/>
          </a:bodyPr>
          <a:lstStyle/>
          <a:p>
            <a:r>
              <a:rPr lang="en-GB" sz="3600" b="1" dirty="0">
                <a:latin typeface="Times New Roman" panose="02020603050405020304" pitchFamily="18" charset="0"/>
                <a:cs typeface="Times New Roman" panose="02020603050405020304" pitchFamily="18" charset="0"/>
              </a:rPr>
              <a:t>Research Gaps Identified</a:t>
            </a:r>
          </a:p>
        </p:txBody>
      </p:sp>
      <p:sp>
        <p:nvSpPr>
          <p:cNvPr id="3" name="Content Placeholder 2"/>
          <p:cNvSpPr>
            <a:spLocks noGrp="1"/>
          </p:cNvSpPr>
          <p:nvPr>
            <p:ph idx="1"/>
          </p:nvPr>
        </p:nvSpPr>
        <p:spPr>
          <a:xfrm>
            <a:off x="0" y="1274572"/>
            <a:ext cx="11136428" cy="4486275"/>
          </a:xfrm>
        </p:spPr>
        <p:txBody>
          <a:bodyPr/>
          <a:lstStyle/>
          <a:p>
            <a:pPr marL="0" indent="0">
              <a:buNone/>
            </a:pPr>
            <a:endParaRPr lang="en-IN" dirty="0"/>
          </a:p>
          <a:p>
            <a:pPr marL="0" indent="0">
              <a:buNone/>
            </a:pPr>
            <a:endParaRPr lang="en-GB" dirty="0"/>
          </a:p>
        </p:txBody>
      </p:sp>
      <p:sp>
        <p:nvSpPr>
          <p:cNvPr id="5" name="TextBox 4">
            <a:extLst>
              <a:ext uri="{FF2B5EF4-FFF2-40B4-BE49-F238E27FC236}">
                <a16:creationId xmlns:a16="http://schemas.microsoft.com/office/drawing/2014/main" id="{4E08EFCD-3C58-BD41-F28E-488E086EC3B6}"/>
              </a:ext>
            </a:extLst>
          </p:cNvPr>
          <p:cNvSpPr txBox="1"/>
          <p:nvPr/>
        </p:nvSpPr>
        <p:spPr>
          <a:xfrm>
            <a:off x="313625" y="1366788"/>
            <a:ext cx="11757256" cy="3970318"/>
          </a:xfrm>
          <a:prstGeom prst="rect">
            <a:avLst/>
          </a:prstGeom>
          <a:noFill/>
        </p:spPr>
        <p:txBody>
          <a:bodyPr wrap="square">
            <a:spAutoFit/>
          </a:bodyPr>
          <a:lstStyle/>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Notable gaps despite existing comprehensive literature.</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Need for exploration in hybrid methods integrating supervised and unsupervised techniques  - Aim to enhance adaptability to evolving fraud patterns for more accurate detection.</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Interpretability and </a:t>
            </a:r>
            <a:r>
              <a:rPr lang="en-IN" b="1" dirty="0" err="1">
                <a:latin typeface="Times New Roman" panose="02020603050405020304" pitchFamily="18" charset="0"/>
                <a:cs typeface="Times New Roman" panose="02020603050405020304" pitchFamily="18" charset="0"/>
              </a:rPr>
              <a:t>Explainability</a:t>
            </a:r>
            <a:r>
              <a:rPr lang="en-IN" b="1" dirty="0">
                <a:latin typeface="Times New Roman" panose="02020603050405020304" pitchFamily="18" charset="0"/>
                <a:cs typeface="Times New Roman" panose="02020603050405020304" pitchFamily="18" charset="0"/>
              </a:rPr>
              <a:t> Aspects</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Lack of deep exploration in the research community.</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Mention of HUNOD method's explainable surrogate models .</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Call for a standardized framework for enhancing interpretability in tax fraud detection models</a:t>
            </a:r>
            <a:r>
              <a:rPr lang="en-IN" dirty="0"/>
              <a:t>.</a:t>
            </a:r>
          </a:p>
        </p:txBody>
      </p:sp>
    </p:spTree>
    <p:extLst>
      <p:ext uri="{BB962C8B-B14F-4D97-AF65-F5344CB8AC3E}">
        <p14:creationId xmlns:p14="http://schemas.microsoft.com/office/powerpoint/2010/main" val="254712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7B1C39-C970-5BFF-ADEA-F2EC37AD2D5F}"/>
              </a:ext>
            </a:extLst>
          </p:cNvPr>
          <p:cNvSpPr txBox="1"/>
          <p:nvPr/>
        </p:nvSpPr>
        <p:spPr>
          <a:xfrm>
            <a:off x="613610" y="404063"/>
            <a:ext cx="11013707" cy="2308324"/>
          </a:xfrm>
          <a:prstGeom prst="rect">
            <a:avLst/>
          </a:prstGeom>
          <a:noFill/>
        </p:spPr>
        <p:txBody>
          <a:bodyPr wrap="square">
            <a:spAutoFit/>
          </a:bodyPr>
          <a:lstStyle/>
          <a:p>
            <a:pPr marL="285750" indent="-285750"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Utilization of Taxpayer Network Data</a:t>
            </a:r>
            <a:r>
              <a:rPr lang="en-IN" dirty="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Emphasis on taxpayer network data by Baghdasaryan et al. (2022)  - Promising avenue for improving fraud prediction accuracy .</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Gap in understanding scalability and applicability across diverse tax systems and regions.</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 Need for further research to assess the generalizability of network-based fraud detection models.</a:t>
            </a:r>
          </a:p>
        </p:txBody>
      </p:sp>
    </p:spTree>
    <p:extLst>
      <p:ext uri="{BB962C8B-B14F-4D97-AF65-F5344CB8AC3E}">
        <p14:creationId xmlns:p14="http://schemas.microsoft.com/office/powerpoint/2010/main" val="1354563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9414"/>
          </a:xfrm>
        </p:spPr>
        <p:txBody>
          <a:bodyPr>
            <a:normAutofit/>
          </a:bodyPr>
          <a:lstStyle/>
          <a:p>
            <a:r>
              <a:rPr lang="en-GB" sz="3600" b="1" dirty="0">
                <a:latin typeface="Times New Roman" panose="02020603050405020304" pitchFamily="18" charset="0"/>
                <a:cs typeface="Times New Roman" panose="02020603050405020304" pitchFamily="18" charset="0"/>
              </a:rPr>
              <a:t>Proposed Methodology</a:t>
            </a:r>
          </a:p>
        </p:txBody>
      </p:sp>
      <p:sp>
        <p:nvSpPr>
          <p:cNvPr id="3" name="Content Placeholder 2"/>
          <p:cNvSpPr>
            <a:spLocks noGrp="1"/>
          </p:cNvSpPr>
          <p:nvPr>
            <p:ph idx="1"/>
          </p:nvPr>
        </p:nvSpPr>
        <p:spPr>
          <a:xfrm>
            <a:off x="684196" y="1532464"/>
            <a:ext cx="10515600" cy="4351338"/>
          </a:xfrm>
        </p:spPr>
        <p:txBody>
          <a:bodyPr>
            <a:normAutofit/>
          </a:bodyPr>
          <a:lstStyle/>
          <a:p>
            <a:pPr>
              <a:buFont typeface="Wingdings" panose="05000000000000000000" pitchFamily="2" charset="2"/>
              <a:buChar char="v"/>
            </a:pPr>
            <a:r>
              <a:rPr lang="en-US" sz="1800" dirty="0"/>
              <a:t> </a:t>
            </a:r>
            <a:r>
              <a:rPr lang="en-US" sz="1800" b="1" dirty="0">
                <a:latin typeface="Times New Roman" panose="02020603050405020304" pitchFamily="18" charset="0"/>
                <a:cs typeface="Times New Roman" panose="02020603050405020304" pitchFamily="18" charset="0"/>
              </a:rPr>
              <a:t>Data Preprocessing</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Collect and clean dataset, addressing missing values, outliers, and ensuring consistency</a:t>
            </a:r>
          </a:p>
          <a:p>
            <a:pPr algn="just"/>
            <a:r>
              <a:rPr lang="en-US" sz="1800" dirty="0">
                <a:latin typeface="Times New Roman" panose="02020603050405020304" pitchFamily="18" charset="0"/>
                <a:cs typeface="Times New Roman" panose="02020603050405020304" pitchFamily="18" charset="0"/>
              </a:rPr>
              <a:t> Feature engineering to extract relevant information and create meaningful variables.</a:t>
            </a:r>
          </a:p>
          <a:p>
            <a:pPr algn="just"/>
            <a:r>
              <a:rPr lang="en-US" sz="1800" dirty="0">
                <a:latin typeface="Times New Roman" panose="02020603050405020304" pitchFamily="18" charset="0"/>
                <a:cs typeface="Times New Roman" panose="02020603050405020304" pitchFamily="18" charset="0"/>
              </a:rPr>
              <a:t>  Standardize and normalize numerical features for uniformity in model training.</a:t>
            </a:r>
          </a:p>
          <a:p>
            <a:pPr marL="0" indent="0" algn="just">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User Authentication and Data Input:</a:t>
            </a:r>
          </a:p>
          <a:p>
            <a:pPr marL="0" indent="0">
              <a:buNone/>
            </a:pPr>
            <a:endParaRPr lang="en-US" sz="1800" b="1"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Implement a secure </a:t>
            </a:r>
            <a:r>
              <a:rPr lang="en-US" sz="1800" dirty="0" err="1">
                <a:latin typeface="Times New Roman" panose="02020603050405020304" pitchFamily="18" charset="0"/>
                <a:cs typeface="Times New Roman" panose="02020603050405020304" pitchFamily="18" charset="0"/>
              </a:rPr>
              <a:t>Streamlit</a:t>
            </a:r>
            <a:r>
              <a:rPr lang="en-US" sz="1800" dirty="0">
                <a:latin typeface="Times New Roman" panose="02020603050405020304" pitchFamily="18" charset="0"/>
                <a:cs typeface="Times New Roman" panose="02020603050405020304" pitchFamily="18" charset="0"/>
              </a:rPr>
              <a:t> login page for user access. </a:t>
            </a:r>
          </a:p>
          <a:p>
            <a:pPr algn="just"/>
            <a:r>
              <a:rPr lang="en-US" sz="1800" dirty="0">
                <a:latin typeface="Times New Roman" panose="02020603050405020304" pitchFamily="18" charset="0"/>
                <a:cs typeface="Times New Roman" panose="02020603050405020304" pitchFamily="18" charset="0"/>
              </a:rPr>
              <a:t>Differentiate between REGISTERED and UNREGISTERED users.</a:t>
            </a:r>
          </a:p>
          <a:p>
            <a:pPr algn="just"/>
            <a:r>
              <a:rPr lang="en-US" sz="1800" dirty="0">
                <a:latin typeface="Times New Roman" panose="02020603050405020304" pitchFamily="18" charset="0"/>
                <a:cs typeface="Times New Roman" panose="02020603050405020304" pitchFamily="18" charset="0"/>
              </a:rPr>
              <a:t>  For REGISTERED users, prompt input of PAN numbers; for UNREGISTERED users, gather historical tax-related data</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3BA8D0-FB7D-0C19-8046-184CD6EB9AF3}"/>
              </a:ext>
            </a:extLst>
          </p:cNvPr>
          <p:cNvSpPr txBox="1"/>
          <p:nvPr/>
        </p:nvSpPr>
        <p:spPr>
          <a:xfrm>
            <a:off x="671362" y="530804"/>
            <a:ext cx="10792326" cy="1200329"/>
          </a:xfrm>
          <a:prstGeom prst="rect">
            <a:avLst/>
          </a:prstGeom>
          <a:noFill/>
        </p:spPr>
        <p:txBody>
          <a:bodyPr wrap="square">
            <a:spAutoFit/>
          </a:bodyPr>
          <a:lstStyle/>
          <a:p>
            <a:pPr marL="285750" indent="-285750">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Exploratory Data Analysis (EDA):</a:t>
            </a:r>
          </a:p>
          <a:p>
            <a:r>
              <a:rPr lang="en-US" sz="18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Conduct thorough EDA to understand data distribution and characteristics.  - Visualize data patterns, correlations, and potential outliers to inform feature selection.</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1926131"/>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228</TotalTime>
  <Words>1596</Words>
  <Application>Microsoft Office PowerPoint</Application>
  <PresentationFormat>Widescreen</PresentationFormat>
  <Paragraphs>135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Presidency University 45 Yrs</vt:lpstr>
      <vt:lpstr>AI DRIVEN INCOME TAX FRAUD DETECTION SYSTEM</vt:lpstr>
      <vt:lpstr>PowerPoint Presentation</vt:lpstr>
      <vt:lpstr>PowerPoint Presentation</vt:lpstr>
      <vt:lpstr>Literature review</vt:lpstr>
      <vt:lpstr>PowerPoint Presentation</vt:lpstr>
      <vt:lpstr>Research Gaps Identified</vt:lpstr>
      <vt:lpstr>PowerPoint Presentation</vt:lpstr>
      <vt:lpstr>Proposed Methodology</vt:lpstr>
      <vt:lpstr>PowerPoint Presentation</vt:lpstr>
      <vt:lpstr>Objectives</vt:lpstr>
      <vt:lpstr>PowerPoint Presentation</vt:lpstr>
      <vt:lpstr>System Design &amp; Implementation</vt:lpstr>
      <vt:lpstr>Timeline of Project</vt:lpstr>
      <vt:lpstr>Outcomes / Results Obtained</vt:lpstr>
      <vt:lpstr>PowerPoint Presentation</vt:lpstr>
      <vt:lpstr>Conclusion</vt:lpstr>
      <vt:lpstr>References</vt:lpstr>
      <vt:lpstr>PowerPoint Presentation</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RASHMI R</cp:lastModifiedBy>
  <cp:revision>26</cp:revision>
  <dcterms:created xsi:type="dcterms:W3CDTF">2023-03-16T03:26:27Z</dcterms:created>
  <dcterms:modified xsi:type="dcterms:W3CDTF">2024-01-13T04:08:49Z</dcterms:modified>
</cp:coreProperties>
</file>