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78" r:id="rId6"/>
    <p:sldId id="260" r:id="rId7"/>
    <p:sldId id="275" r:id="rId8"/>
    <p:sldId id="261" r:id="rId9"/>
    <p:sldId id="268" r:id="rId10"/>
    <p:sldId id="262" r:id="rId11"/>
    <p:sldId id="271" r:id="rId12"/>
    <p:sldId id="272" r:id="rId13"/>
    <p:sldId id="263" r:id="rId14"/>
    <p:sldId id="273" r:id="rId15"/>
    <p:sldId id="264" r:id="rId16"/>
    <p:sldId id="276" r:id="rId17"/>
    <p:sldId id="274" r:id="rId18"/>
    <p:sldId id="265" r:id="rId19"/>
    <p:sldId id="277" r:id="rId20"/>
    <p:sldId id="266" r:id="rId21"/>
    <p:sldId id="267"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QI8fHoCgGjUfYgWHC/bhS1orR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5983A5-4280-430B-BC42-2B855A85CBD9}">
  <a:tblStyle styleId="{6B5983A5-4280-430B-BC42-2B855A85CBD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2453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06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592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459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0220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72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69651377b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969651377b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998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624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9" name="Google Shape;69;p14"/>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37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70" name="Google Shape;70;p1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59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130629"/>
            <a:ext cx="10515600" cy="156006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2800"/>
              <a:buFont typeface="Times New Roman"/>
              <a:buNone/>
            </a:pPr>
            <a:r>
              <a:rPr lang="en-US" sz="2800" b="1">
                <a:solidFill>
                  <a:srgbClr val="2F5496"/>
                </a:solidFill>
                <a:latin typeface="Times New Roman"/>
                <a:ea typeface="Times New Roman"/>
                <a:cs typeface="Times New Roman"/>
                <a:sym typeface="Times New Roman"/>
              </a:rPr>
              <a:t>PIP-104: PROFESSIONAL PRACTICE-II (INTERNSHIP)</a:t>
            </a:r>
            <a:br>
              <a:rPr lang="en-US" sz="2800" b="1">
                <a:solidFill>
                  <a:srgbClr val="FF0000"/>
                </a:solidFill>
                <a:latin typeface="Times New Roman"/>
                <a:ea typeface="Times New Roman"/>
                <a:cs typeface="Times New Roman"/>
                <a:sym typeface="Times New Roman"/>
              </a:rPr>
            </a:br>
            <a:r>
              <a:rPr lang="en-US" sz="2400" b="1">
                <a:solidFill>
                  <a:srgbClr val="0070C0"/>
                </a:solidFill>
                <a:latin typeface="Times New Roman"/>
                <a:ea typeface="Times New Roman"/>
                <a:cs typeface="Times New Roman"/>
                <a:sym typeface="Times New Roman"/>
              </a:rPr>
              <a:t>Viva-Voce Presentation </a:t>
            </a:r>
            <a:br>
              <a:rPr lang="en-US" sz="2400" b="1">
                <a:solidFill>
                  <a:srgbClr val="0070C0"/>
                </a:solidFill>
                <a:latin typeface="Times New Roman"/>
                <a:ea typeface="Times New Roman"/>
                <a:cs typeface="Times New Roman"/>
                <a:sym typeface="Times New Roman"/>
              </a:rPr>
            </a:br>
            <a:r>
              <a:rPr lang="en-US" sz="2400" b="1">
                <a:solidFill>
                  <a:srgbClr val="0070C0"/>
                </a:solidFill>
                <a:latin typeface="Times New Roman"/>
                <a:ea typeface="Times New Roman"/>
                <a:cs typeface="Times New Roman"/>
                <a:sym typeface="Times New Roman"/>
              </a:rPr>
              <a:t>FEDERATED LEARNING FOR TRAFFIC MONITORING</a:t>
            </a:r>
            <a:br>
              <a:rPr lang="en-US" sz="2400" b="1">
                <a:solidFill>
                  <a:srgbClr val="0070C0"/>
                </a:solidFill>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85" name="Google Shape;85;p1"/>
          <p:cNvSpPr txBox="1">
            <a:spLocks noGrp="1"/>
          </p:cNvSpPr>
          <p:nvPr>
            <p:ph type="body" idx="1"/>
          </p:nvPr>
        </p:nvSpPr>
        <p:spPr>
          <a:xfrm>
            <a:off x="838200" y="1237230"/>
            <a:ext cx="10515600" cy="4661672"/>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rgbClr val="A71180"/>
              </a:buClr>
              <a:buSzPct val="100000"/>
              <a:buNone/>
            </a:pPr>
            <a:r>
              <a:rPr lang="en-US" sz="1400" b="1">
                <a:solidFill>
                  <a:srgbClr val="A71180"/>
                </a:solidFill>
                <a:latin typeface="Times New Roman"/>
                <a:ea typeface="Times New Roman"/>
                <a:cs typeface="Times New Roman"/>
                <a:sym typeface="Times New Roman"/>
              </a:rPr>
              <a:t>Submitted to the Presidency University, Bengaluru in partial fulfillment of the requirements for the </a:t>
            </a:r>
            <a:r>
              <a:rPr lang="en-US" sz="1400" b="1">
                <a:latin typeface="Times New Roman"/>
                <a:ea typeface="Times New Roman"/>
                <a:cs typeface="Times New Roman"/>
                <a:sym typeface="Times New Roman"/>
              </a:rPr>
              <a:t>PIP-104: PROFESSIONAL PRACTICE-II (INTERNSHIP)</a:t>
            </a:r>
            <a:endParaRPr/>
          </a:p>
          <a:p>
            <a:pPr marL="0" lvl="0" indent="0" algn="ctr" rtl="0">
              <a:lnSpc>
                <a:spcPct val="90000"/>
              </a:lnSpc>
              <a:spcBef>
                <a:spcPts val="1000"/>
              </a:spcBef>
              <a:spcAft>
                <a:spcPts val="0"/>
              </a:spcAft>
              <a:buClr>
                <a:srgbClr val="548135"/>
              </a:buClr>
              <a:buSzPct val="100000"/>
              <a:buNone/>
            </a:pPr>
            <a:r>
              <a:rPr lang="en-US" sz="1400" b="1">
                <a:solidFill>
                  <a:srgbClr val="548135"/>
                </a:solidFill>
                <a:latin typeface="Times New Roman"/>
                <a:ea typeface="Times New Roman"/>
                <a:cs typeface="Times New Roman"/>
                <a:sym typeface="Times New Roman"/>
              </a:rPr>
              <a:t>By Rida Fathima</a:t>
            </a:r>
            <a:endParaRPr/>
          </a:p>
          <a:p>
            <a:pPr marL="0" lvl="0" indent="0" algn="ctr" rtl="0">
              <a:lnSpc>
                <a:spcPct val="90000"/>
              </a:lnSpc>
              <a:spcBef>
                <a:spcPts val="1000"/>
              </a:spcBef>
              <a:spcAft>
                <a:spcPts val="0"/>
              </a:spcAft>
              <a:buClr>
                <a:srgbClr val="FF0000"/>
              </a:buClr>
              <a:buSzPct val="100000"/>
              <a:buNone/>
            </a:pPr>
            <a:r>
              <a:rPr lang="en-US" sz="1800" b="1">
                <a:solidFill>
                  <a:srgbClr val="FF0000"/>
                </a:solidFill>
                <a:latin typeface="Times New Roman"/>
                <a:ea typeface="Times New Roman"/>
                <a:cs typeface="Times New Roman"/>
                <a:sym typeface="Times New Roman"/>
              </a:rPr>
              <a:t>Batch No: 2020-2024</a:t>
            </a:r>
            <a:endParaRPr/>
          </a:p>
          <a:p>
            <a:pPr marL="0" lvl="0" indent="0" algn="ctr" rtl="0">
              <a:lnSpc>
                <a:spcPct val="90000"/>
              </a:lnSpc>
              <a:spcBef>
                <a:spcPts val="1000"/>
              </a:spcBef>
              <a:spcAft>
                <a:spcPts val="0"/>
              </a:spcAft>
              <a:buClr>
                <a:schemeClr val="dk1"/>
              </a:buClr>
              <a:buSzPct val="100000"/>
              <a:buNone/>
            </a:pPr>
            <a:endParaRPr sz="1800" b="1">
              <a:solidFill>
                <a:srgbClr val="548135"/>
              </a:solidFill>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sz="1400" b="1">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sz="1400" b="1">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sz="1400" b="1">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sz="1400" b="1">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sz="1400" b="1">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400" b="1">
                <a:latin typeface="Times New Roman"/>
                <a:ea typeface="Times New Roman"/>
                <a:cs typeface="Times New Roman"/>
                <a:sym typeface="Times New Roman"/>
              </a:rPr>
              <a:t>Under the supervision of </a:t>
            </a:r>
            <a:endParaRPr/>
          </a:p>
          <a:p>
            <a:pPr marL="0" lvl="0" indent="0" algn="ctr" rtl="0">
              <a:lnSpc>
                <a:spcPct val="90000"/>
              </a:lnSpc>
              <a:spcBef>
                <a:spcPts val="1000"/>
              </a:spcBef>
              <a:spcAft>
                <a:spcPts val="0"/>
              </a:spcAft>
              <a:buClr>
                <a:srgbClr val="C00000"/>
              </a:buClr>
              <a:buSzPct val="100000"/>
              <a:buNone/>
            </a:pPr>
            <a:r>
              <a:rPr lang="en-US" sz="2400" b="1">
                <a:solidFill>
                  <a:srgbClr val="C00000"/>
                </a:solidFill>
                <a:latin typeface="Times New Roman"/>
                <a:ea typeface="Times New Roman"/>
                <a:cs typeface="Times New Roman"/>
                <a:sym typeface="Times New Roman"/>
              </a:rPr>
              <a:t>Dr. Srinivasan T R </a:t>
            </a:r>
            <a:endParaRPr sz="2400" b="1">
              <a:solidFill>
                <a:srgbClr val="C00000"/>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C00000"/>
              </a:buClr>
              <a:buSzPct val="200000"/>
              <a:buNone/>
            </a:pPr>
            <a:r>
              <a:rPr lang="en-US" sz="1200" b="1">
                <a:solidFill>
                  <a:srgbClr val="C00000"/>
                </a:solidFill>
                <a:latin typeface="Times New Roman"/>
                <a:ea typeface="Times New Roman"/>
                <a:cs typeface="Times New Roman"/>
                <a:sym typeface="Times New Roman"/>
              </a:rPr>
              <a:t>Professor</a:t>
            </a:r>
            <a:br>
              <a:rPr lang="en-US" sz="1100" b="1">
                <a:solidFill>
                  <a:srgbClr val="C00000"/>
                </a:solidFill>
                <a:latin typeface="Times New Roman"/>
                <a:ea typeface="Times New Roman"/>
                <a:cs typeface="Times New Roman"/>
                <a:sym typeface="Times New Roman"/>
              </a:rPr>
            </a:br>
            <a:r>
              <a:rPr lang="en-US" sz="1400" b="1">
                <a:solidFill>
                  <a:srgbClr val="C00000"/>
                </a:solidFill>
                <a:latin typeface="Times New Roman"/>
                <a:ea typeface="Times New Roman"/>
                <a:cs typeface="Times New Roman"/>
                <a:sym typeface="Times New Roman"/>
              </a:rPr>
              <a:t>Department of Computer Science &amp; Engineering</a:t>
            </a:r>
            <a:br>
              <a:rPr lang="en-US" sz="1400" b="1">
                <a:latin typeface="Times New Roman"/>
                <a:ea typeface="Times New Roman"/>
                <a:cs typeface="Times New Roman"/>
                <a:sym typeface="Times New Roman"/>
              </a:rPr>
            </a:br>
            <a:br>
              <a:rPr lang="en-US" sz="1050" b="1">
                <a:solidFill>
                  <a:srgbClr val="FF0000"/>
                </a:solidFill>
                <a:latin typeface="Times New Roman"/>
                <a:ea typeface="Times New Roman"/>
                <a:cs typeface="Times New Roman"/>
                <a:sym typeface="Times New Roman"/>
              </a:rPr>
            </a:br>
            <a:r>
              <a:rPr lang="en-US" sz="1400" b="1">
                <a:latin typeface="Times New Roman"/>
                <a:ea typeface="Times New Roman"/>
                <a:cs typeface="Times New Roman"/>
                <a:sym typeface="Times New Roman"/>
              </a:rPr>
              <a:t>January  , 2024</a:t>
            </a:r>
            <a:endParaRPr sz="2400" b="1">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p:txBody>
      </p:sp>
      <p:sp>
        <p:nvSpPr>
          <p:cNvPr id="86" name="Google Shape;86;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graphicFrame>
        <p:nvGraphicFramePr>
          <p:cNvPr id="87" name="Google Shape;87;p1"/>
          <p:cNvGraphicFramePr/>
          <p:nvPr/>
        </p:nvGraphicFramePr>
        <p:xfrm>
          <a:off x="3417294" y="2421865"/>
          <a:ext cx="5321550" cy="1828850"/>
        </p:xfrm>
        <a:graphic>
          <a:graphicData uri="http://schemas.openxmlformats.org/drawingml/2006/table">
            <a:tbl>
              <a:tblPr firstRow="1" bandRow="1">
                <a:noFill/>
                <a:tableStyleId>{6B5983A5-4280-430B-BC42-2B855A85CBD9}</a:tableStyleId>
              </a:tblPr>
              <a:tblGrid>
                <a:gridCol w="1925675">
                  <a:extLst>
                    <a:ext uri="{9D8B030D-6E8A-4147-A177-3AD203B41FA5}">
                      <a16:colId xmlns:a16="http://schemas.microsoft.com/office/drawing/2014/main" val="20000"/>
                    </a:ext>
                  </a:extLst>
                </a:gridCol>
                <a:gridCol w="3395875">
                  <a:extLst>
                    <a:ext uri="{9D8B030D-6E8A-4147-A177-3AD203B41FA5}">
                      <a16:colId xmlns:a16="http://schemas.microsoft.com/office/drawing/2014/main" val="20001"/>
                    </a:ext>
                  </a:extLst>
                </a:gridCol>
              </a:tblGrid>
              <a:tr h="362275">
                <a:tc gridSpan="2">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Student Details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62275">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Name</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Rida Fathima </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62275">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Roll No</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20201CBC0042</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62275">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Section</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7-CBC-1</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362275">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Batch No</a:t>
                      </a:r>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2020-2024</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Methodology and Phases</a:t>
            </a:r>
            <a:endParaRPr dirty="0"/>
          </a:p>
        </p:txBody>
      </p:sp>
      <p:sp>
        <p:nvSpPr>
          <p:cNvPr id="128" name="Google Shape;128;p7"/>
          <p:cNvSpPr txBox="1">
            <a:spLocks noGrp="1"/>
          </p:cNvSpPr>
          <p:nvPr>
            <p:ph type="body" idx="1"/>
          </p:nvPr>
        </p:nvSpPr>
        <p:spPr>
          <a:xfrm>
            <a:off x="838200" y="1184367"/>
            <a:ext cx="10515600" cy="4058194"/>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IN" dirty="0">
                <a:latin typeface="Times New Roman"/>
                <a:ea typeface="Times New Roman"/>
                <a:cs typeface="Times New Roman"/>
                <a:sym typeface="Times New Roman"/>
              </a:rPr>
              <a:t>The basic thing to understand about </a:t>
            </a:r>
          </a:p>
          <a:p>
            <a:pPr marL="228600" lvl="0" indent="-50800" algn="just" rtl="0">
              <a:lnSpc>
                <a:spcPct val="90000"/>
              </a:lnSpc>
              <a:spcBef>
                <a:spcPts val="0"/>
              </a:spcBef>
              <a:spcAft>
                <a:spcPts val="0"/>
              </a:spcAft>
              <a:buClr>
                <a:schemeClr val="dk1"/>
              </a:buClr>
              <a:buSzPts val="2800"/>
              <a:buNone/>
            </a:pPr>
            <a:r>
              <a:rPr lang="en-IN" dirty="0">
                <a:latin typeface="Times New Roman"/>
                <a:ea typeface="Times New Roman"/>
                <a:cs typeface="Times New Roman"/>
                <a:sym typeface="Times New Roman"/>
              </a:rPr>
              <a:t>Federated Learning is that the </a:t>
            </a:r>
          </a:p>
          <a:p>
            <a:pPr marL="228600" lvl="0" indent="-50800" algn="just" rtl="0">
              <a:lnSpc>
                <a:spcPct val="90000"/>
              </a:lnSpc>
              <a:spcBef>
                <a:spcPts val="0"/>
              </a:spcBef>
              <a:spcAft>
                <a:spcPts val="0"/>
              </a:spcAft>
              <a:buClr>
                <a:schemeClr val="dk1"/>
              </a:buClr>
              <a:buSzPts val="2800"/>
              <a:buNone/>
            </a:pPr>
            <a:r>
              <a:rPr lang="en-IN" dirty="0">
                <a:latin typeface="Times New Roman"/>
                <a:ea typeface="Times New Roman"/>
                <a:cs typeface="Times New Roman"/>
                <a:sym typeface="Times New Roman"/>
              </a:rPr>
              <a:t>Model Moves to the Data, Instead of </a:t>
            </a:r>
          </a:p>
          <a:p>
            <a:pPr marL="228600" lvl="0" indent="-50800" algn="just" rtl="0">
              <a:lnSpc>
                <a:spcPct val="90000"/>
              </a:lnSpc>
              <a:spcBef>
                <a:spcPts val="0"/>
              </a:spcBef>
              <a:spcAft>
                <a:spcPts val="0"/>
              </a:spcAft>
              <a:buClr>
                <a:schemeClr val="dk1"/>
              </a:buClr>
              <a:buSzPts val="2800"/>
              <a:buNone/>
            </a:pPr>
            <a:r>
              <a:rPr lang="en-IN" dirty="0">
                <a:latin typeface="Times New Roman"/>
                <a:ea typeface="Times New Roman"/>
                <a:cs typeface="Times New Roman"/>
                <a:sym typeface="Times New Roman"/>
              </a:rPr>
              <a:t>Data Moving towards the Model  </a:t>
            </a:r>
          </a:p>
          <a:p>
            <a:pPr marL="228600" lvl="0" indent="-50800" algn="just" rtl="0">
              <a:lnSpc>
                <a:spcPct val="90000"/>
              </a:lnSpc>
              <a:spcBef>
                <a:spcPts val="0"/>
              </a:spcBef>
              <a:spcAft>
                <a:spcPts val="0"/>
              </a:spcAft>
              <a:buClr>
                <a:schemeClr val="dk1"/>
              </a:buClr>
              <a:buSzPts val="2800"/>
              <a:buNone/>
            </a:pPr>
            <a:endParaRPr lang="en-IN"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r>
              <a:rPr lang="en-US" dirty="0">
                <a:latin typeface="Times New Roman"/>
                <a:ea typeface="Times New Roman"/>
                <a:cs typeface="Times New Roman"/>
                <a:sym typeface="Times New Roman"/>
              </a:rPr>
              <a:t>                                                 </a:t>
            </a:r>
          </a:p>
          <a:p>
            <a:pPr marL="228600" lvl="0" indent="-50800" algn="just" rtl="0">
              <a:lnSpc>
                <a:spcPct val="90000"/>
              </a:lnSpc>
              <a:spcBef>
                <a:spcPts val="0"/>
              </a:spcBef>
              <a:spcAft>
                <a:spcPts val="0"/>
              </a:spcAft>
              <a:buClr>
                <a:schemeClr val="dk1"/>
              </a:buClr>
              <a:buSzPts val="2800"/>
              <a:buNone/>
            </a:pPr>
            <a:endParaRPr lang="en-US" dirty="0">
              <a:latin typeface="Times New Roman"/>
              <a:ea typeface="Times New Roman"/>
              <a:cs typeface="Times New Roman"/>
              <a:sym typeface="Times New Roman"/>
            </a:endParaRPr>
          </a:p>
        </p:txBody>
      </p:sp>
      <p:sp>
        <p:nvSpPr>
          <p:cNvPr id="129" name="Google Shape;12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 name="Picture 1">
            <a:extLst>
              <a:ext uri="{FF2B5EF4-FFF2-40B4-BE49-F238E27FC236}">
                <a16:creationId xmlns:a16="http://schemas.microsoft.com/office/drawing/2014/main" id="{D2B46672-DD9F-8402-7355-09FAE12A7455}"/>
              </a:ext>
            </a:extLst>
          </p:cNvPr>
          <p:cNvPicPr>
            <a:picLocks noChangeAspect="1"/>
          </p:cNvPicPr>
          <p:nvPr/>
        </p:nvPicPr>
        <p:blipFill>
          <a:blip r:embed="rId3"/>
          <a:stretch>
            <a:fillRect/>
          </a:stretch>
        </p:blipFill>
        <p:spPr>
          <a:xfrm>
            <a:off x="1096653" y="3138371"/>
            <a:ext cx="4440809" cy="1949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1" name="Title 20">
            <a:extLst>
              <a:ext uri="{FF2B5EF4-FFF2-40B4-BE49-F238E27FC236}">
                <a16:creationId xmlns:a16="http://schemas.microsoft.com/office/drawing/2014/main" id="{16F2F2C0-74A4-BCFC-B88C-095F975DBF6A}"/>
              </a:ext>
            </a:extLst>
          </p:cNvPr>
          <p:cNvSpPr>
            <a:spLocks noGrp="1"/>
          </p:cNvSpPr>
          <p:nvPr>
            <p:ph type="title"/>
          </p:nvPr>
        </p:nvSpPr>
        <p:spPr>
          <a:xfrm>
            <a:off x="942876" y="110601"/>
            <a:ext cx="10515600" cy="1325563"/>
          </a:xfrm>
        </p:spPr>
        <p:txBody>
          <a:bodyPr>
            <a:normAutofit/>
          </a:bodyPr>
          <a:lstStyle/>
          <a:p>
            <a:pPr algn="ctr"/>
            <a:r>
              <a:rPr lang="en-US" sz="3100" b="1" dirty="0">
                <a:solidFill>
                  <a:srgbClr val="2F5496"/>
                </a:solidFill>
                <a:latin typeface="Times New Roman"/>
                <a:ea typeface="Times New Roman"/>
                <a:cs typeface="Times New Roman"/>
                <a:sym typeface="Times New Roman"/>
              </a:rPr>
              <a:t>Methodology and Phases – Vehicle Detection Model Training  </a:t>
            </a:r>
            <a:endParaRPr lang="en-IN" sz="3100" dirty="0"/>
          </a:p>
        </p:txBody>
      </p:sp>
      <p:pic>
        <p:nvPicPr>
          <p:cNvPr id="23" name="Picture 22">
            <a:extLst>
              <a:ext uri="{FF2B5EF4-FFF2-40B4-BE49-F238E27FC236}">
                <a16:creationId xmlns:a16="http://schemas.microsoft.com/office/drawing/2014/main" id="{3FCA14F2-F483-B42B-1FE4-C724514F51F2}"/>
              </a:ext>
            </a:extLst>
          </p:cNvPr>
          <p:cNvPicPr>
            <a:picLocks noChangeAspect="1"/>
          </p:cNvPicPr>
          <p:nvPr/>
        </p:nvPicPr>
        <p:blipFill>
          <a:blip r:embed="rId3"/>
          <a:stretch>
            <a:fillRect/>
          </a:stretch>
        </p:blipFill>
        <p:spPr>
          <a:xfrm>
            <a:off x="4371157" y="1606558"/>
            <a:ext cx="3659038" cy="3644883"/>
          </a:xfrm>
          <a:prstGeom prst="rect">
            <a:avLst/>
          </a:prstGeom>
        </p:spPr>
      </p:pic>
    </p:spTree>
    <p:extLst>
      <p:ext uri="{BB962C8B-B14F-4D97-AF65-F5344CB8AC3E}">
        <p14:creationId xmlns:p14="http://schemas.microsoft.com/office/powerpoint/2010/main" val="2337398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8" name="TextBox 17">
            <a:extLst>
              <a:ext uri="{FF2B5EF4-FFF2-40B4-BE49-F238E27FC236}">
                <a16:creationId xmlns:a16="http://schemas.microsoft.com/office/drawing/2014/main" id="{9FADF1C7-9A24-FFFF-B119-901E9387ABB0}"/>
              </a:ext>
            </a:extLst>
          </p:cNvPr>
          <p:cNvSpPr txBox="1"/>
          <p:nvPr/>
        </p:nvSpPr>
        <p:spPr>
          <a:xfrm>
            <a:off x="1501217" y="458854"/>
            <a:ext cx="8953107" cy="569387"/>
          </a:xfrm>
          <a:prstGeom prst="rect">
            <a:avLst/>
          </a:prstGeom>
          <a:noFill/>
        </p:spPr>
        <p:txBody>
          <a:bodyPr wrap="square">
            <a:spAutoFit/>
          </a:bodyPr>
          <a:lstStyle/>
          <a:p>
            <a:pPr algn="ctr"/>
            <a:r>
              <a:rPr lang="en-US" sz="3100" b="1" dirty="0">
                <a:solidFill>
                  <a:srgbClr val="2F5496"/>
                </a:solidFill>
                <a:latin typeface="Times New Roman"/>
                <a:ea typeface="Times New Roman"/>
                <a:cs typeface="Times New Roman"/>
                <a:sym typeface="Times New Roman"/>
              </a:rPr>
              <a:t>Methodology and Phases – Flower Implementation </a:t>
            </a:r>
            <a:endParaRPr lang="en-IN" sz="3100" dirty="0"/>
          </a:p>
        </p:txBody>
      </p:sp>
      <p:pic>
        <p:nvPicPr>
          <p:cNvPr id="19" name="Picture 18">
            <a:extLst>
              <a:ext uri="{FF2B5EF4-FFF2-40B4-BE49-F238E27FC236}">
                <a16:creationId xmlns:a16="http://schemas.microsoft.com/office/drawing/2014/main" id="{719379F7-8062-B116-165A-4F918EE6747D}"/>
              </a:ext>
            </a:extLst>
          </p:cNvPr>
          <p:cNvPicPr>
            <a:picLocks noChangeAspect="1"/>
          </p:cNvPicPr>
          <p:nvPr/>
        </p:nvPicPr>
        <p:blipFill>
          <a:blip r:embed="rId3"/>
          <a:stretch>
            <a:fillRect/>
          </a:stretch>
        </p:blipFill>
        <p:spPr>
          <a:xfrm>
            <a:off x="2545762" y="1334879"/>
            <a:ext cx="7560207" cy="3859290"/>
          </a:xfrm>
          <a:prstGeom prst="rect">
            <a:avLst/>
          </a:prstGeom>
        </p:spPr>
      </p:pic>
    </p:spTree>
    <p:extLst>
      <p:ext uri="{BB962C8B-B14F-4D97-AF65-F5344CB8AC3E}">
        <p14:creationId xmlns:p14="http://schemas.microsoft.com/office/powerpoint/2010/main" val="285109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Project Work Flow Diagram </a:t>
            </a:r>
            <a:endParaRPr dirty="0"/>
          </a:p>
        </p:txBody>
      </p:sp>
      <p:sp>
        <p:nvSpPr>
          <p:cNvPr id="135" name="Google Shape;135;p8"/>
          <p:cNvSpPr txBox="1">
            <a:spLocks noGrp="1"/>
          </p:cNvSpPr>
          <p:nvPr>
            <p:ph type="body" idx="1"/>
          </p:nvPr>
        </p:nvSpPr>
        <p:spPr>
          <a:xfrm>
            <a:off x="838200" y="1184367"/>
            <a:ext cx="10515600" cy="4058194"/>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136" name="Google Shape;13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 name="image17.png">
            <a:extLst>
              <a:ext uri="{FF2B5EF4-FFF2-40B4-BE49-F238E27FC236}">
                <a16:creationId xmlns:a16="http://schemas.microsoft.com/office/drawing/2014/main" id="{145AD5C3-2185-B215-5E06-2640C5C25AE6}"/>
              </a:ext>
            </a:extLst>
          </p:cNvPr>
          <p:cNvPicPr/>
          <p:nvPr/>
        </p:nvPicPr>
        <p:blipFill>
          <a:blip r:embed="rId3"/>
          <a:srcRect/>
          <a:stretch>
            <a:fillRect/>
          </a:stretch>
        </p:blipFill>
        <p:spPr>
          <a:xfrm>
            <a:off x="3568962" y="1337704"/>
            <a:ext cx="5054076" cy="3904857"/>
          </a:xfrm>
          <a:prstGeom prst="rect">
            <a:avLst/>
          </a:prstGeo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Project Work Flow Timeline </a:t>
            </a:r>
            <a:endParaRPr dirty="0"/>
          </a:p>
        </p:txBody>
      </p:sp>
      <p:sp>
        <p:nvSpPr>
          <p:cNvPr id="135" name="Google Shape;135;p8"/>
          <p:cNvSpPr txBox="1">
            <a:spLocks noGrp="1"/>
          </p:cNvSpPr>
          <p:nvPr>
            <p:ph type="body" idx="1"/>
          </p:nvPr>
        </p:nvSpPr>
        <p:spPr>
          <a:xfrm>
            <a:off x="838200" y="1184367"/>
            <a:ext cx="10515600" cy="4058194"/>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136" name="Google Shape;13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 name="Picture 1">
            <a:extLst>
              <a:ext uri="{FF2B5EF4-FFF2-40B4-BE49-F238E27FC236}">
                <a16:creationId xmlns:a16="http://schemas.microsoft.com/office/drawing/2014/main" id="{DF40F06C-2E19-6F02-FAB3-54F25E0E9EB0}"/>
              </a:ext>
            </a:extLst>
          </p:cNvPr>
          <p:cNvPicPr>
            <a:picLocks noChangeAspect="1"/>
          </p:cNvPicPr>
          <p:nvPr/>
        </p:nvPicPr>
        <p:blipFill>
          <a:blip r:embed="rId3"/>
          <a:stretch>
            <a:fillRect/>
          </a:stretch>
        </p:blipFill>
        <p:spPr>
          <a:xfrm>
            <a:off x="2656925" y="1448779"/>
            <a:ext cx="6703891" cy="3793782"/>
          </a:xfrm>
          <a:prstGeom prst="rect">
            <a:avLst/>
          </a:prstGeom>
        </p:spPr>
      </p:pic>
    </p:spTree>
    <p:extLst>
      <p:ext uri="{BB962C8B-B14F-4D97-AF65-F5344CB8AC3E}">
        <p14:creationId xmlns:p14="http://schemas.microsoft.com/office/powerpoint/2010/main" val="229093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Results and Discussion – Vehicle Detection  </a:t>
            </a:r>
            <a:endParaRPr dirty="0"/>
          </a:p>
        </p:txBody>
      </p:sp>
      <p:sp>
        <p:nvSpPr>
          <p:cNvPr id="142" name="Google Shape;142;p9"/>
          <p:cNvSpPr txBox="1">
            <a:spLocks noGrp="1"/>
          </p:cNvSpPr>
          <p:nvPr>
            <p:ph type="body" idx="1"/>
          </p:nvPr>
        </p:nvSpPr>
        <p:spPr>
          <a:xfrm>
            <a:off x="838200" y="1184367"/>
            <a:ext cx="10515600" cy="4058194"/>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143" name="Google Shape;1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 name="Picture 2">
            <a:extLst>
              <a:ext uri="{FF2B5EF4-FFF2-40B4-BE49-F238E27FC236}">
                <a16:creationId xmlns:a16="http://schemas.microsoft.com/office/drawing/2014/main" id="{60A91AD0-AF06-5547-6967-7BCC04D4FB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5389" y="1417476"/>
            <a:ext cx="5557579" cy="31832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Results and Discussion – Flower Running </a:t>
            </a:r>
            <a:endParaRPr dirty="0"/>
          </a:p>
        </p:txBody>
      </p:sp>
      <p:sp>
        <p:nvSpPr>
          <p:cNvPr id="142" name="Google Shape;142;p9"/>
          <p:cNvSpPr txBox="1">
            <a:spLocks noGrp="1"/>
          </p:cNvSpPr>
          <p:nvPr>
            <p:ph type="body" idx="1"/>
          </p:nvPr>
        </p:nvSpPr>
        <p:spPr>
          <a:xfrm>
            <a:off x="838200" y="1184367"/>
            <a:ext cx="10515600" cy="4058194"/>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143" name="Google Shape;1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 name="image18.png">
            <a:extLst>
              <a:ext uri="{FF2B5EF4-FFF2-40B4-BE49-F238E27FC236}">
                <a16:creationId xmlns:a16="http://schemas.microsoft.com/office/drawing/2014/main" id="{74A20E56-270D-87F1-A205-204B762F02F6}"/>
              </a:ext>
            </a:extLst>
          </p:cNvPr>
          <p:cNvPicPr/>
          <p:nvPr/>
        </p:nvPicPr>
        <p:blipFill>
          <a:blip r:embed="rId3"/>
          <a:srcRect/>
          <a:stretch>
            <a:fillRect/>
          </a:stretch>
        </p:blipFill>
        <p:spPr>
          <a:xfrm>
            <a:off x="1315628" y="1342935"/>
            <a:ext cx="6659448" cy="3144224"/>
          </a:xfrm>
          <a:prstGeom prst="rect">
            <a:avLst/>
          </a:prstGeom>
          <a:ln/>
        </p:spPr>
      </p:pic>
    </p:spTree>
    <p:extLst>
      <p:ext uri="{BB962C8B-B14F-4D97-AF65-F5344CB8AC3E}">
        <p14:creationId xmlns:p14="http://schemas.microsoft.com/office/powerpoint/2010/main" val="267563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Results and Discussion – MAE Graph </a:t>
            </a:r>
            <a:endParaRPr dirty="0"/>
          </a:p>
        </p:txBody>
      </p:sp>
      <p:sp>
        <p:nvSpPr>
          <p:cNvPr id="142" name="Google Shape;142;p9"/>
          <p:cNvSpPr txBox="1">
            <a:spLocks noGrp="1"/>
          </p:cNvSpPr>
          <p:nvPr>
            <p:ph type="body" idx="1"/>
          </p:nvPr>
        </p:nvSpPr>
        <p:spPr>
          <a:xfrm>
            <a:off x="838200" y="1184366"/>
            <a:ext cx="3894056" cy="4368021"/>
          </a:xfrm>
          <a:prstGeom prst="rect">
            <a:avLst/>
          </a:prstGeom>
          <a:noFill/>
          <a:ln>
            <a:noFill/>
          </a:ln>
        </p:spPr>
        <p:txBody>
          <a:bodyPr spcFirstLastPara="1" wrap="square" lIns="91425" tIns="45700" rIns="91425" bIns="45700" anchor="t" anchorCtr="0">
            <a:normAutofit fontScale="32500" lnSpcReduction="20000"/>
          </a:bodyPr>
          <a:lstStyle/>
          <a:p>
            <a:pPr>
              <a:lnSpc>
                <a:spcPct val="150000"/>
              </a:lnSpc>
            </a:pPr>
            <a:r>
              <a:rPr lang="en-GB" sz="5000" dirty="0">
                <a:effectLst/>
                <a:latin typeface="Times New Roman" panose="02020603050405020304" pitchFamily="18" charset="0"/>
                <a:ea typeface="Times New Roman" panose="02020603050405020304" pitchFamily="18" charset="0"/>
              </a:rPr>
              <a:t>MAE stands for Mean Absolute Error. It is a metric used to measure the performance of machine learning models. Shows how near the predicted value is to the true values.</a:t>
            </a:r>
            <a:endParaRPr lang="en-IN" sz="5000" dirty="0">
              <a:effectLst/>
              <a:latin typeface="Times New Roman" panose="02020603050405020304" pitchFamily="18" charset="0"/>
              <a:ea typeface="Times New Roman" panose="02020603050405020304" pitchFamily="18" charset="0"/>
            </a:endParaRPr>
          </a:p>
          <a:p>
            <a:pPr>
              <a:lnSpc>
                <a:spcPct val="150000"/>
              </a:lnSpc>
            </a:pPr>
            <a:r>
              <a:rPr lang="en-GB" sz="5000" dirty="0">
                <a:effectLst/>
                <a:latin typeface="Times New Roman" panose="02020603050405020304" pitchFamily="18" charset="0"/>
                <a:ea typeface="Times New Roman" panose="02020603050405020304" pitchFamily="18" charset="0"/>
              </a:rPr>
              <a:t>The blue and red lines in the MAE plot represent the local and global MAE, respectively.</a:t>
            </a:r>
          </a:p>
          <a:p>
            <a:pPr>
              <a:lnSpc>
                <a:spcPct val="150000"/>
              </a:lnSpc>
            </a:pPr>
            <a:r>
              <a:rPr lang="en-GB" sz="5000" dirty="0">
                <a:effectLst/>
                <a:highlight>
                  <a:srgbClr val="FFFFFF"/>
                </a:highlight>
                <a:latin typeface="Times New Roman" panose="02020603050405020304" pitchFamily="18" charset="0"/>
                <a:ea typeface="Times New Roman" panose="02020603050405020304" pitchFamily="18" charset="0"/>
              </a:rPr>
              <a:t>The lower the MAE, the better the performance of the model.</a:t>
            </a:r>
            <a:endParaRPr lang="en-IN" sz="5000" dirty="0">
              <a:effectLst/>
              <a:latin typeface="Times New Roman" panose="02020603050405020304" pitchFamily="18" charset="0"/>
              <a:ea typeface="Times New Roman" panose="02020603050405020304" pitchFamily="18" charset="0"/>
            </a:endParaRPr>
          </a:p>
          <a:p>
            <a:pPr marL="228600" lvl="0" indent="-50800" algn="l" rtl="0">
              <a:lnSpc>
                <a:spcPct val="90000"/>
              </a:lnSpc>
              <a:spcBef>
                <a:spcPts val="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143" name="Google Shape;1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4" name="Google Shape;188;p30">
            <a:extLst>
              <a:ext uri="{FF2B5EF4-FFF2-40B4-BE49-F238E27FC236}">
                <a16:creationId xmlns:a16="http://schemas.microsoft.com/office/drawing/2014/main" id="{2D3900BE-A684-5CEC-0234-5808F292EF4E}"/>
              </a:ext>
            </a:extLst>
          </p:cNvPr>
          <p:cNvPicPr/>
          <p:nvPr/>
        </p:nvPicPr>
        <p:blipFill>
          <a:blip r:embed="rId3">
            <a:alphaModFix/>
          </a:blip>
          <a:stretch>
            <a:fillRect/>
          </a:stretch>
        </p:blipFill>
        <p:spPr>
          <a:xfrm>
            <a:off x="5281368" y="1184366"/>
            <a:ext cx="6495854" cy="3868401"/>
          </a:xfrm>
          <a:prstGeom prst="rect">
            <a:avLst/>
          </a:prstGeom>
          <a:noFill/>
          <a:ln>
            <a:noFill/>
          </a:ln>
        </p:spPr>
      </p:pic>
    </p:spTree>
    <p:extLst>
      <p:ext uri="{BB962C8B-B14F-4D97-AF65-F5344CB8AC3E}">
        <p14:creationId xmlns:p14="http://schemas.microsoft.com/office/powerpoint/2010/main" val="3001192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a:spLocks noGrp="1"/>
          </p:cNvSpPr>
          <p:nvPr>
            <p:ph type="title"/>
          </p:nvPr>
        </p:nvSpPr>
        <p:spPr>
          <a:xfrm>
            <a:off x="838200" y="647929"/>
            <a:ext cx="10515600" cy="81924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Challenges Faced in Internship</a:t>
            </a:r>
            <a:endParaRPr dirty="0"/>
          </a:p>
        </p:txBody>
      </p:sp>
      <p:sp>
        <p:nvSpPr>
          <p:cNvPr id="149" name="Google Shape;149;p10"/>
          <p:cNvSpPr txBox="1">
            <a:spLocks noGrp="1"/>
          </p:cNvSpPr>
          <p:nvPr>
            <p:ph type="body" idx="1"/>
          </p:nvPr>
        </p:nvSpPr>
        <p:spPr>
          <a:xfrm>
            <a:off x="838200" y="1184367"/>
            <a:ext cx="10515600" cy="4058194"/>
          </a:xfrm>
          <a:prstGeom prst="rect">
            <a:avLst/>
          </a:prstGeom>
          <a:noFill/>
          <a:ln>
            <a:noFill/>
          </a:ln>
        </p:spPr>
        <p:txBody>
          <a:bodyPr spcFirstLastPara="1" wrap="square" lIns="91425" tIns="45700" rIns="91425" bIns="45700" anchor="t" anchorCtr="0">
            <a:normAutofit/>
          </a:bodyPr>
          <a:lstStyle/>
          <a:p>
            <a:pPr marL="114300" indent="0" algn="just">
              <a:lnSpc>
                <a:spcPct val="150000"/>
              </a:lnSpc>
              <a:spcBef>
                <a:spcPts val="2400"/>
              </a:spcBef>
              <a:spcAft>
                <a:spcPts val="600"/>
              </a:spcAft>
              <a:buNone/>
            </a:pPr>
            <a:r>
              <a:rPr lang="en-US" sz="2200" dirty="0">
                <a:effectLst/>
                <a:latin typeface="Times New Roman" panose="02020603050405020304" pitchFamily="18" charset="0"/>
                <a:ea typeface="Times New Roman" panose="02020603050405020304" pitchFamily="18" charset="0"/>
              </a:rPr>
              <a:t>The main challenges faced in this project are implementation of the YOLOv8 model using Flower. Other Challenges faced were lighting, &amp; weather conditions of dataset, and accuracy in vehicle detection. The night traffic scenes reflecting lights makes it harder to detect the type of vehicle. During rainy weather, the camera is covered with water droplets making it difficult to detect the type of vehicle. To address these challenges, I incorporated a diverse range of scenarios, and including different types of scenarios in each client would help the model understand all types of scenarios.</a:t>
            </a:r>
            <a:endParaRPr lang="en-IN" sz="2200" dirty="0">
              <a:effectLst/>
              <a:latin typeface="Times New Roman" panose="02020603050405020304" pitchFamily="18" charset="0"/>
              <a:ea typeface="Times New Roman" panose="02020603050405020304" pitchFamily="18" charset="0"/>
            </a:endParaRPr>
          </a:p>
          <a:p>
            <a:pPr marL="0" lvl="0" indent="0" algn="l" rtl="0">
              <a:lnSpc>
                <a:spcPct val="90000"/>
              </a:lnSpc>
              <a:spcBef>
                <a:spcPts val="0"/>
              </a:spcBef>
              <a:spcAft>
                <a:spcPts val="0"/>
              </a:spcAft>
              <a:buClr>
                <a:schemeClr val="dk1"/>
              </a:buClr>
              <a:buSzPts val="2800"/>
              <a:buNone/>
            </a:pPr>
            <a:endParaRPr sz="2200" dirty="0"/>
          </a:p>
        </p:txBody>
      </p:sp>
      <p:sp>
        <p:nvSpPr>
          <p:cNvPr id="150" name="Google Shape;15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Conclusion </a:t>
            </a:r>
            <a:endParaRPr dirty="0"/>
          </a:p>
        </p:txBody>
      </p:sp>
      <p:sp>
        <p:nvSpPr>
          <p:cNvPr id="149" name="Google Shape;149;p10"/>
          <p:cNvSpPr txBox="1">
            <a:spLocks noGrp="1"/>
          </p:cNvSpPr>
          <p:nvPr>
            <p:ph type="body" idx="1"/>
          </p:nvPr>
        </p:nvSpPr>
        <p:spPr>
          <a:xfrm>
            <a:off x="904188" y="1526328"/>
            <a:ext cx="10515600" cy="3818670"/>
          </a:xfrm>
          <a:prstGeom prst="rect">
            <a:avLst/>
          </a:prstGeom>
          <a:noFill/>
          <a:ln>
            <a:noFill/>
          </a:ln>
        </p:spPr>
        <p:txBody>
          <a:bodyPr spcFirstLastPara="1" wrap="square" lIns="91425" tIns="45700" rIns="91425" bIns="45700" anchor="t" anchorCtr="0">
            <a:normAutofit fontScale="92500" lnSpcReduction="10000"/>
          </a:bodyPr>
          <a:lstStyle/>
          <a:p>
            <a:pPr marL="0" indent="0">
              <a:lnSpc>
                <a:spcPct val="170000"/>
              </a:lnSpc>
              <a:spcBef>
                <a:spcPts val="0"/>
              </a:spcBef>
              <a:buSzPts val="2800"/>
              <a:buNone/>
            </a:pPr>
            <a:r>
              <a:rPr lang="en-US" sz="2600" dirty="0">
                <a:solidFill>
                  <a:srgbClr val="000000"/>
                </a:solidFill>
                <a:effectLst/>
                <a:latin typeface="Times New Roman" panose="02020603050405020304" pitchFamily="18" charset="0"/>
                <a:ea typeface="Times New Roman" panose="02020603050405020304" pitchFamily="18" charset="0"/>
              </a:rPr>
              <a:t>The successful implementation of federated learning for traffic monitoring will help us enhance the accuracy of vehicle detection across multiple CCTV feeds, which contributes to improved traffic management and safety. </a:t>
            </a:r>
            <a:endParaRPr lang="en-US" sz="2600" dirty="0">
              <a:solidFill>
                <a:srgbClr val="000000"/>
              </a:solidFill>
              <a:latin typeface="Times New Roman" panose="02020603050405020304" pitchFamily="18" charset="0"/>
              <a:ea typeface="Times New Roman" panose="02020603050405020304" pitchFamily="18" charset="0"/>
            </a:endParaRPr>
          </a:p>
          <a:p>
            <a:pPr marL="0" indent="0">
              <a:lnSpc>
                <a:spcPct val="170000"/>
              </a:lnSpc>
              <a:spcBef>
                <a:spcPts val="0"/>
              </a:spcBef>
              <a:buSzPts val="2800"/>
              <a:buNone/>
            </a:pPr>
            <a:r>
              <a:rPr lang="en-US" sz="2600" dirty="0">
                <a:solidFill>
                  <a:srgbClr val="000000"/>
                </a:solidFill>
                <a:effectLst/>
                <a:latin typeface="Times New Roman" panose="02020603050405020304" pitchFamily="18" charset="0"/>
                <a:ea typeface="Times New Roman" panose="02020603050405020304" pitchFamily="18" charset="0"/>
              </a:rPr>
              <a:t>Since different vehicles have different environmental impacts, Monitoring Vehicle Types also allows us to assess the Emissions and helps cities reduce air pollution, promoting sustainable transportation. </a:t>
            </a:r>
            <a:endParaRPr lang="en-IN" sz="2600" dirty="0">
              <a:effectLst/>
              <a:latin typeface="Times New Roman" panose="02020603050405020304" pitchFamily="18" charset="0"/>
              <a:ea typeface="Times New Roman" panose="02020603050405020304" pitchFamily="18" charset="0"/>
            </a:endParaRPr>
          </a:p>
          <a:p>
            <a:pPr marL="0" lvl="0" indent="0" algn="l" rtl="0">
              <a:lnSpc>
                <a:spcPct val="170000"/>
              </a:lnSpc>
              <a:spcBef>
                <a:spcPts val="0"/>
              </a:spcBef>
              <a:spcAft>
                <a:spcPts val="0"/>
              </a:spcAft>
              <a:buClr>
                <a:schemeClr val="dk1"/>
              </a:buClr>
              <a:buSzPts val="2800"/>
              <a:buNone/>
            </a:pPr>
            <a:endParaRPr sz="2600" dirty="0"/>
          </a:p>
        </p:txBody>
      </p:sp>
      <p:sp>
        <p:nvSpPr>
          <p:cNvPr id="150" name="Google Shape;15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24526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6"/>
            <a:ext cx="10515600" cy="6799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200"/>
              <a:buFont typeface="Times New Roman"/>
              <a:buNone/>
            </a:pPr>
            <a:r>
              <a:rPr lang="en-US" sz="3200" b="1">
                <a:solidFill>
                  <a:srgbClr val="0070C0"/>
                </a:solidFill>
                <a:latin typeface="Times New Roman"/>
                <a:ea typeface="Times New Roman"/>
                <a:cs typeface="Times New Roman"/>
                <a:sym typeface="Times New Roman"/>
              </a:rPr>
              <a:t>Introduction and About Company or Organization</a:t>
            </a:r>
            <a:endParaRPr/>
          </a:p>
        </p:txBody>
      </p:sp>
      <p:sp>
        <p:nvSpPr>
          <p:cNvPr id="93" name="Google Shape;93;p2"/>
          <p:cNvSpPr txBox="1">
            <a:spLocks noGrp="1"/>
          </p:cNvSpPr>
          <p:nvPr>
            <p:ph type="body" idx="1"/>
          </p:nvPr>
        </p:nvSpPr>
        <p:spPr>
          <a:xfrm>
            <a:off x="838200" y="1045031"/>
            <a:ext cx="10515600" cy="4193176"/>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90000"/>
              </a:lnSpc>
              <a:spcBef>
                <a:spcPts val="1000"/>
              </a:spcBef>
              <a:spcAft>
                <a:spcPts val="0"/>
              </a:spcAft>
              <a:buSzPts val="1800"/>
              <a:buFont typeface="Times New Roman"/>
              <a:buChar char="●"/>
            </a:pPr>
            <a:r>
              <a:rPr lang="en-US" dirty="0">
                <a:latin typeface="Times New Roman"/>
                <a:ea typeface="Times New Roman"/>
                <a:cs typeface="Times New Roman"/>
                <a:sym typeface="Times New Roman"/>
              </a:rPr>
              <a:t>I worked under a International Internship Pilot Program (IIPP), Taiwan in National Chung Cheng University.</a:t>
            </a:r>
          </a:p>
          <a:p>
            <a:pPr marL="457200" lvl="0" indent="-342900" algn="l" rtl="0">
              <a:lnSpc>
                <a:spcPct val="90000"/>
              </a:lnSpc>
              <a:spcBef>
                <a:spcPts val="1000"/>
              </a:spcBef>
              <a:spcAft>
                <a:spcPts val="0"/>
              </a:spcAft>
              <a:buSzPts val="1800"/>
              <a:buFont typeface="Times New Roman"/>
              <a:buChar char="●"/>
            </a:pPr>
            <a:r>
              <a:rPr lang="en-US" dirty="0">
                <a:latin typeface="Times New Roman"/>
                <a:ea typeface="Times New Roman"/>
                <a:cs typeface="Times New Roman"/>
                <a:sym typeface="Times New Roman"/>
              </a:rPr>
              <a:t>I worked under the </a:t>
            </a:r>
            <a:r>
              <a:rPr lang="en-US" b="0" i="0" dirty="0" err="1">
                <a:effectLst/>
                <a:latin typeface="Times New Roman" panose="02020603050405020304" pitchFamily="18" charset="0"/>
                <a:cs typeface="Times New Roman" panose="02020603050405020304" pitchFamily="18" charset="0"/>
              </a:rPr>
              <a:t>The</a:t>
            </a:r>
            <a:r>
              <a:rPr lang="en-US" b="0" i="0" dirty="0">
                <a:effectLst/>
                <a:latin typeface="Times New Roman" panose="02020603050405020304" pitchFamily="18" charset="0"/>
                <a:cs typeface="Times New Roman" panose="02020603050405020304" pitchFamily="18" charset="0"/>
              </a:rPr>
              <a:t> Research Center of Artificial intelligence and Sustainability.</a:t>
            </a:r>
            <a:endParaRPr lang="en-US"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90000"/>
              </a:lnSpc>
              <a:spcBef>
                <a:spcPts val="1000"/>
              </a:spcBef>
              <a:spcAft>
                <a:spcPts val="0"/>
              </a:spcAft>
              <a:buSzPts val="1800"/>
              <a:buFont typeface="Times New Roman"/>
              <a:buChar char="●"/>
            </a:pPr>
            <a:r>
              <a:rPr lang="en-US" dirty="0">
                <a:latin typeface="Times New Roman"/>
                <a:ea typeface="Times New Roman"/>
                <a:cs typeface="Times New Roman"/>
                <a:sym typeface="Times New Roman"/>
              </a:rPr>
              <a:t>IIPP is a </a:t>
            </a:r>
            <a:r>
              <a:rPr lang="en-US" dirty="0" err="1">
                <a:latin typeface="Times New Roman"/>
                <a:ea typeface="Times New Roman"/>
                <a:cs typeface="Times New Roman"/>
                <a:sym typeface="Times New Roman"/>
              </a:rPr>
              <a:t>programme</a:t>
            </a:r>
            <a:r>
              <a:rPr lang="en-US" dirty="0">
                <a:latin typeface="Times New Roman"/>
                <a:ea typeface="Times New Roman"/>
                <a:cs typeface="Times New Roman"/>
                <a:sym typeface="Times New Roman"/>
              </a:rPr>
              <a:t> Initiated by the National Science and Technology Council (NSTC). </a:t>
            </a:r>
          </a:p>
          <a:p>
            <a:pPr marL="457200" lvl="0" indent="-342900" algn="l" rtl="0">
              <a:lnSpc>
                <a:spcPct val="90000"/>
              </a:lnSpc>
              <a:spcBef>
                <a:spcPts val="1000"/>
              </a:spcBef>
              <a:spcAft>
                <a:spcPts val="0"/>
              </a:spcAft>
              <a:buSzPts val="1800"/>
              <a:buFont typeface="Times New Roman"/>
              <a:buChar char="●"/>
            </a:pPr>
            <a:r>
              <a:rPr lang="en-US" b="0" i="0" dirty="0">
                <a:solidFill>
                  <a:srgbClr val="242424"/>
                </a:solidFill>
                <a:effectLst/>
                <a:latin typeface="Times New Roman" panose="02020603050405020304" pitchFamily="18" charset="0"/>
                <a:cs typeface="Times New Roman" panose="02020603050405020304" pitchFamily="18" charset="0"/>
              </a:rPr>
              <a:t>NSTC expects that interns will engage in advanced studies or start a career in Taiwan. </a:t>
            </a:r>
          </a:p>
          <a:p>
            <a:pPr marL="457200" lvl="0" indent="-342900" algn="l" rtl="0">
              <a:lnSpc>
                <a:spcPct val="90000"/>
              </a:lnSpc>
              <a:spcBef>
                <a:spcPts val="1000"/>
              </a:spcBef>
              <a:spcAft>
                <a:spcPts val="0"/>
              </a:spcAft>
              <a:buSzPts val="1800"/>
              <a:buFont typeface="Times New Roman"/>
              <a:buChar char="●"/>
            </a:pPr>
            <a:r>
              <a:rPr lang="en-US" b="0" i="0" dirty="0">
                <a:solidFill>
                  <a:srgbClr val="242424"/>
                </a:solidFill>
                <a:effectLst/>
                <a:latin typeface="Times New Roman" panose="02020603050405020304" pitchFamily="18" charset="0"/>
                <a:cs typeface="Times New Roman" panose="02020603050405020304" pitchFamily="18" charset="0"/>
              </a:rPr>
              <a:t>Thus, IIPP has an intention </a:t>
            </a:r>
            <a:r>
              <a:rPr lang="en-US" dirty="0">
                <a:solidFill>
                  <a:srgbClr val="242424"/>
                </a:solidFill>
                <a:latin typeface="Times New Roman" panose="02020603050405020304" pitchFamily="18" charset="0"/>
                <a:cs typeface="Times New Roman" panose="02020603050405020304" pitchFamily="18" charset="0"/>
              </a:rPr>
              <a:t>to e</a:t>
            </a:r>
            <a:r>
              <a:rPr lang="en-US" b="0" i="0" dirty="0">
                <a:solidFill>
                  <a:srgbClr val="242424"/>
                </a:solidFill>
                <a:effectLst/>
                <a:latin typeface="Times New Roman" panose="02020603050405020304" pitchFamily="18" charset="0"/>
                <a:cs typeface="Times New Roman" panose="02020603050405020304" pitchFamily="18" charset="0"/>
              </a:rPr>
              <a:t>nrich the human resource of key scientific research fields in Taiwan.</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90000"/>
              </a:lnSpc>
              <a:spcBef>
                <a:spcPts val="0"/>
              </a:spcBef>
              <a:spcAft>
                <a:spcPts val="0"/>
              </a:spcAft>
              <a:buSzPts val="1800"/>
              <a:buFont typeface="Times New Roman"/>
              <a:buChar char="●"/>
            </a:pPr>
            <a:endParaRPr dirty="0">
              <a:latin typeface="Times New Roman"/>
              <a:ea typeface="Times New Roman"/>
              <a:cs typeface="Times New Roman"/>
              <a:sym typeface="Times New Roman"/>
            </a:endParaRPr>
          </a:p>
        </p:txBody>
      </p:sp>
      <p:sp>
        <p:nvSpPr>
          <p:cNvPr id="94" name="Google Shape;9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body" idx="1"/>
          </p:nvPr>
        </p:nvSpPr>
        <p:spPr>
          <a:xfrm>
            <a:off x="0" y="0"/>
            <a:ext cx="12192000" cy="6858000"/>
          </a:xfrm>
          <a:prstGeom prst="rect">
            <a:avLst/>
          </a:prstGeom>
          <a:solidFill>
            <a:srgbClr val="1F3864"/>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600"/>
              <a:buNone/>
            </a:pPr>
            <a:endParaRPr sz="6600">
              <a:solidFill>
                <a:srgbClr val="FFFF00"/>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FFFF00"/>
              </a:buClr>
              <a:buSzPts val="6600"/>
              <a:buNone/>
            </a:pPr>
            <a:r>
              <a:rPr lang="en-US" sz="6600">
                <a:solidFill>
                  <a:srgbClr val="FFFF00"/>
                </a:solidFill>
                <a:latin typeface="Times New Roman"/>
                <a:ea typeface="Times New Roman"/>
                <a:cs typeface="Times New Roman"/>
                <a:sym typeface="Times New Roman"/>
              </a:rPr>
              <a:t>  </a:t>
            </a:r>
            <a:r>
              <a:rPr lang="en-US" sz="6600">
                <a:solidFill>
                  <a:srgbClr val="F7CAAC"/>
                </a:solidFill>
                <a:latin typeface="Times New Roman"/>
                <a:ea typeface="Times New Roman"/>
                <a:cs typeface="Times New Roman"/>
                <a:sym typeface="Times New Roman"/>
              </a:rPr>
              <a:t>Q&amp;A</a:t>
            </a:r>
            <a:endParaRPr/>
          </a:p>
          <a:p>
            <a:pPr marL="0" lvl="0" indent="0" algn="ctr" rtl="0">
              <a:lnSpc>
                <a:spcPct val="90000"/>
              </a:lnSpc>
              <a:spcBef>
                <a:spcPts val="1000"/>
              </a:spcBef>
              <a:spcAft>
                <a:spcPts val="0"/>
              </a:spcAft>
              <a:buClr>
                <a:schemeClr val="dk1"/>
              </a:buClr>
              <a:buSzPts val="6600"/>
              <a:buNone/>
            </a:pPr>
            <a:endParaRPr sz="6600">
              <a:solidFill>
                <a:srgbClr val="A71180"/>
              </a:solidFill>
              <a:latin typeface="Times New Roman"/>
              <a:ea typeface="Times New Roman"/>
              <a:cs typeface="Times New Roman"/>
              <a:sym typeface="Times New Roman"/>
            </a:endParaRPr>
          </a:p>
        </p:txBody>
      </p:sp>
      <p:sp>
        <p:nvSpPr>
          <p:cNvPr id="156" name="Google Shape;15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20</a:t>
            </a:fld>
            <a:endParaRPr>
              <a:latin typeface="Times New Roman"/>
              <a:ea typeface="Times New Roman"/>
              <a:cs typeface="Times New Roman"/>
              <a:sym typeface="Times New Roman"/>
            </a:endParaRPr>
          </a:p>
        </p:txBody>
      </p:sp>
      <p:pic>
        <p:nvPicPr>
          <p:cNvPr id="157" name="Google Shape;157;p11" descr="bd04924_"/>
          <p:cNvPicPr preferRelativeResize="0"/>
          <p:nvPr/>
        </p:nvPicPr>
        <p:blipFill rotWithShape="1">
          <a:blip r:embed="rId3">
            <a:alphaModFix/>
          </a:blip>
          <a:srcRect/>
          <a:stretch/>
        </p:blipFill>
        <p:spPr>
          <a:xfrm>
            <a:off x="5005253" y="2150340"/>
            <a:ext cx="2841170" cy="38324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txBox="1">
            <a:spLocks noGrp="1"/>
          </p:cNvSpPr>
          <p:nvPr>
            <p:ph type="body" idx="1"/>
          </p:nvPr>
        </p:nvSpPr>
        <p:spPr>
          <a:xfrm>
            <a:off x="838200" y="2547258"/>
            <a:ext cx="10515600" cy="121484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A71180"/>
              </a:buClr>
              <a:buSzPts val="6600"/>
              <a:buNone/>
            </a:pPr>
            <a:r>
              <a:rPr lang="en-US" sz="6600">
                <a:solidFill>
                  <a:srgbClr val="A71180"/>
                </a:solidFill>
                <a:latin typeface="Times New Roman"/>
                <a:ea typeface="Times New Roman"/>
                <a:cs typeface="Times New Roman"/>
                <a:sym typeface="Times New Roman"/>
              </a:rPr>
              <a:t>Thank you !!</a:t>
            </a:r>
            <a:endParaRPr/>
          </a:p>
        </p:txBody>
      </p:sp>
      <p:sp>
        <p:nvSpPr>
          <p:cNvPr id="163" name="Google Shape;16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About your team and reporting Manager</a:t>
            </a:r>
            <a:endParaRPr dirty="0"/>
          </a:p>
        </p:txBody>
      </p:sp>
      <p:sp>
        <p:nvSpPr>
          <p:cNvPr id="100" name="Google Shape;100;p3"/>
          <p:cNvSpPr txBox="1">
            <a:spLocks noGrp="1"/>
          </p:cNvSpPr>
          <p:nvPr>
            <p:ph type="body" idx="1"/>
          </p:nvPr>
        </p:nvSpPr>
        <p:spPr>
          <a:xfrm>
            <a:off x="838200" y="1184366"/>
            <a:ext cx="10515600" cy="463197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Throughout the internship, I had valuable interactions with the students and faculty in Taiwan. I also had a meeting with the Director and coordinator's  of IIPP. </a:t>
            </a:r>
          </a:p>
          <a:p>
            <a:pPr marL="228600" indent="-228600">
              <a:spcBef>
                <a:spcPts val="0"/>
              </a:spcBef>
              <a:buSzPts val="2800"/>
            </a:pPr>
            <a:r>
              <a:rPr lang="en-US" dirty="0">
                <a:latin typeface="Times New Roman"/>
                <a:ea typeface="Times New Roman"/>
                <a:cs typeface="Times New Roman"/>
                <a:sym typeface="Times New Roman"/>
              </a:rPr>
              <a:t>I also had a meeting once in every 3 weeks where I had to present a Report to my Professor, </a:t>
            </a:r>
            <a:r>
              <a:rPr lang="nb-NO" dirty="0">
                <a:latin typeface="Times New Roman"/>
                <a:ea typeface="Times New Roman"/>
                <a:cs typeface="Times New Roman"/>
                <a:sym typeface="Times New Roman"/>
              </a:rPr>
              <a:t>Dr. Pao Ann Hsiung. Our </a:t>
            </a:r>
            <a:r>
              <a:rPr lang="en-US" dirty="0">
                <a:latin typeface="Times New Roman"/>
                <a:ea typeface="Times New Roman"/>
                <a:cs typeface="Times New Roman"/>
                <a:sym typeface="Times New Roman"/>
              </a:rPr>
              <a:t>Supervisor helped us with doubts regarding the Research .  </a:t>
            </a:r>
            <a:endParaRPr lang="nb-NO" dirty="0">
              <a:latin typeface="Times New Roman"/>
              <a:ea typeface="Times New Roman"/>
              <a:cs typeface="Times New Roman"/>
              <a:sym typeface="Times New Roman"/>
            </a:endParaRPr>
          </a:p>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During my interactions with the professor, he provided guidance on FL concepts and how to go about the internship. His insights helped shape the direction of my research. </a:t>
            </a:r>
          </a:p>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IIPP further wanted a report and experience based on every months progress</a:t>
            </a:r>
          </a:p>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I also took guidance and suggestions from researchers in the Lab who have already worked on federated learning previously. This gave me more clarity and a kickstart to the research</a:t>
            </a:r>
            <a:endParaRPr dirty="0">
              <a:latin typeface="Times New Roman"/>
              <a:ea typeface="Times New Roman"/>
              <a:cs typeface="Times New Roman"/>
              <a:sym typeface="Times New Roman"/>
            </a:endParaRPr>
          </a:p>
          <a:p>
            <a:pPr marL="228600" lvl="0" indent="-165100" algn="l" rtl="0">
              <a:lnSpc>
                <a:spcPct val="90000"/>
              </a:lnSpc>
              <a:spcBef>
                <a:spcPts val="0"/>
              </a:spcBef>
              <a:spcAft>
                <a:spcPts val="0"/>
              </a:spcAft>
              <a:buSzPts val="1800"/>
              <a:buFont typeface="Times New Roman"/>
              <a:buChar char="•"/>
            </a:pPr>
            <a:endParaRPr dirty="0">
              <a:latin typeface="Times New Roman"/>
              <a:ea typeface="Times New Roman"/>
              <a:cs typeface="Times New Roman"/>
              <a:sym typeface="Times New Roman"/>
            </a:endParaRPr>
          </a:p>
        </p:txBody>
      </p:sp>
      <p:sp>
        <p:nvSpPr>
          <p:cNvPr id="101" name="Google Shape;10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About the Project</a:t>
            </a:r>
            <a:endParaRPr/>
          </a:p>
        </p:txBody>
      </p:sp>
      <p:sp>
        <p:nvSpPr>
          <p:cNvPr id="107" name="Google Shape;107;p4"/>
          <p:cNvSpPr txBox="1">
            <a:spLocks noGrp="1"/>
          </p:cNvSpPr>
          <p:nvPr>
            <p:ph type="body" idx="1"/>
          </p:nvPr>
        </p:nvSpPr>
        <p:spPr>
          <a:xfrm>
            <a:off x="838200" y="1008855"/>
            <a:ext cx="10515600" cy="405819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600" dirty="0">
                <a:latin typeface="Times New Roman" panose="02020603050405020304" pitchFamily="18" charset="0"/>
                <a:cs typeface="Times New Roman" panose="02020603050405020304" pitchFamily="18" charset="0"/>
              </a:rPr>
              <a:t>The overall goal of our project is to implement federated learning for traffic monitoring using vehicle detection across CCTV video footage collected by SP8. The main objective is to identify different vehicle types, such as cars, trucks, motorcycles, etc. The data collected from CCTV belongs to the Chiayi government. The objective is to Develop a robust vehicle detection model using YOLOv8 and finally Integrate Federated Learning into the vehicle detection system using the Flower framework. Federated Learning is a Distributed Machine Learning technique that enables collaborative training of models without centralizing data. This approach is particularly attractive for privacy sensitive applications, such as vehicle type detection, where data collection and sharing can be challenging. </a:t>
            </a:r>
          </a:p>
          <a:p>
            <a:pPr marL="228600" lvl="0" indent="-228600" algn="l" rtl="0">
              <a:lnSpc>
                <a:spcPct val="90000"/>
              </a:lnSpc>
              <a:spcBef>
                <a:spcPts val="0"/>
              </a:spcBef>
              <a:spcAft>
                <a:spcPts val="0"/>
              </a:spcAft>
              <a:buClr>
                <a:schemeClr val="dk1"/>
              </a:buClr>
              <a:buSzPts val="2800"/>
              <a:buChar char="•"/>
            </a:pPr>
            <a:endParaRPr dirty="0"/>
          </a:p>
        </p:txBody>
      </p:sp>
      <p:sp>
        <p:nvSpPr>
          <p:cNvPr id="108" name="Google Shape;10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93"/>
        <p:cNvGrpSpPr/>
        <p:nvPr/>
      </p:nvGrpSpPr>
      <p:grpSpPr>
        <a:xfrm>
          <a:off x="0" y="0"/>
          <a:ext cx="0" cy="0"/>
          <a:chOff x="0" y="0"/>
          <a:chExt cx="0" cy="0"/>
        </a:xfrm>
      </p:grpSpPr>
      <p:pic>
        <p:nvPicPr>
          <p:cNvPr id="194" name="Google Shape;194;p31"/>
          <p:cNvPicPr preferRelativeResize="0"/>
          <p:nvPr/>
        </p:nvPicPr>
        <p:blipFill>
          <a:blip r:embed="rId3">
            <a:alphaModFix/>
          </a:blip>
          <a:stretch>
            <a:fillRect/>
          </a:stretch>
        </p:blipFill>
        <p:spPr>
          <a:xfrm>
            <a:off x="769467" y="3839634"/>
            <a:ext cx="1347133" cy="1347133"/>
          </a:xfrm>
          <a:prstGeom prst="rect">
            <a:avLst/>
          </a:prstGeom>
          <a:noFill/>
          <a:ln>
            <a:noFill/>
          </a:ln>
        </p:spPr>
      </p:pic>
      <p:pic>
        <p:nvPicPr>
          <p:cNvPr id="195" name="Google Shape;195;p31"/>
          <p:cNvPicPr preferRelativeResize="0"/>
          <p:nvPr/>
        </p:nvPicPr>
        <p:blipFill>
          <a:blip r:embed="rId4">
            <a:alphaModFix/>
          </a:blip>
          <a:stretch>
            <a:fillRect/>
          </a:stretch>
        </p:blipFill>
        <p:spPr>
          <a:xfrm>
            <a:off x="3553668" y="3870085"/>
            <a:ext cx="1286233" cy="1286233"/>
          </a:xfrm>
          <a:prstGeom prst="rect">
            <a:avLst/>
          </a:prstGeom>
          <a:noFill/>
          <a:ln>
            <a:noFill/>
          </a:ln>
        </p:spPr>
      </p:pic>
      <p:pic>
        <p:nvPicPr>
          <p:cNvPr id="196" name="Google Shape;196;p31"/>
          <p:cNvPicPr preferRelativeResize="0"/>
          <p:nvPr/>
        </p:nvPicPr>
        <p:blipFill>
          <a:blip r:embed="rId5">
            <a:alphaModFix/>
          </a:blip>
          <a:stretch>
            <a:fillRect/>
          </a:stretch>
        </p:blipFill>
        <p:spPr>
          <a:xfrm>
            <a:off x="1647068" y="2607768"/>
            <a:ext cx="1083033" cy="1083033"/>
          </a:xfrm>
          <a:prstGeom prst="rect">
            <a:avLst/>
          </a:prstGeom>
          <a:noFill/>
          <a:ln>
            <a:noFill/>
          </a:ln>
        </p:spPr>
      </p:pic>
      <p:pic>
        <p:nvPicPr>
          <p:cNvPr id="197" name="Google Shape;197;p31"/>
          <p:cNvPicPr preferRelativeResize="0"/>
          <p:nvPr/>
        </p:nvPicPr>
        <p:blipFill>
          <a:blip r:embed="rId3">
            <a:alphaModFix/>
          </a:blip>
          <a:stretch>
            <a:fillRect/>
          </a:stretch>
        </p:blipFill>
        <p:spPr>
          <a:xfrm>
            <a:off x="6523400" y="3870083"/>
            <a:ext cx="1347133" cy="1347133"/>
          </a:xfrm>
          <a:prstGeom prst="rect">
            <a:avLst/>
          </a:prstGeom>
          <a:noFill/>
          <a:ln>
            <a:noFill/>
          </a:ln>
        </p:spPr>
      </p:pic>
      <p:pic>
        <p:nvPicPr>
          <p:cNvPr id="198" name="Google Shape;198;p31"/>
          <p:cNvPicPr preferRelativeResize="0"/>
          <p:nvPr/>
        </p:nvPicPr>
        <p:blipFill>
          <a:blip r:embed="rId4">
            <a:alphaModFix/>
          </a:blip>
          <a:stretch>
            <a:fillRect/>
          </a:stretch>
        </p:blipFill>
        <p:spPr>
          <a:xfrm>
            <a:off x="9159634" y="3900534"/>
            <a:ext cx="1286233" cy="1286233"/>
          </a:xfrm>
          <a:prstGeom prst="rect">
            <a:avLst/>
          </a:prstGeom>
          <a:noFill/>
          <a:ln>
            <a:noFill/>
          </a:ln>
        </p:spPr>
      </p:pic>
      <p:pic>
        <p:nvPicPr>
          <p:cNvPr id="199" name="Google Shape;199;p31"/>
          <p:cNvPicPr preferRelativeResize="0"/>
          <p:nvPr/>
        </p:nvPicPr>
        <p:blipFill>
          <a:blip r:embed="rId6">
            <a:alphaModFix/>
          </a:blip>
          <a:stretch>
            <a:fillRect/>
          </a:stretch>
        </p:blipFill>
        <p:spPr>
          <a:xfrm>
            <a:off x="4526885" y="2664701"/>
            <a:ext cx="1083033" cy="1083033"/>
          </a:xfrm>
          <a:prstGeom prst="rect">
            <a:avLst/>
          </a:prstGeom>
          <a:noFill/>
          <a:ln>
            <a:noFill/>
          </a:ln>
        </p:spPr>
      </p:pic>
      <p:pic>
        <p:nvPicPr>
          <p:cNvPr id="200" name="Google Shape;200;p31"/>
          <p:cNvPicPr preferRelativeResize="0"/>
          <p:nvPr/>
        </p:nvPicPr>
        <p:blipFill>
          <a:blip r:embed="rId7">
            <a:alphaModFix/>
          </a:blip>
          <a:stretch>
            <a:fillRect/>
          </a:stretch>
        </p:blipFill>
        <p:spPr>
          <a:xfrm>
            <a:off x="7264434" y="2750067"/>
            <a:ext cx="912300" cy="912300"/>
          </a:xfrm>
          <a:prstGeom prst="rect">
            <a:avLst/>
          </a:prstGeom>
          <a:noFill/>
          <a:ln>
            <a:noFill/>
          </a:ln>
        </p:spPr>
      </p:pic>
      <p:pic>
        <p:nvPicPr>
          <p:cNvPr id="201" name="Google Shape;201;p31"/>
          <p:cNvPicPr preferRelativeResize="0"/>
          <p:nvPr/>
        </p:nvPicPr>
        <p:blipFill>
          <a:blip r:embed="rId8">
            <a:alphaModFix/>
          </a:blip>
          <a:stretch>
            <a:fillRect/>
          </a:stretch>
        </p:blipFill>
        <p:spPr>
          <a:xfrm>
            <a:off x="9831234" y="2693134"/>
            <a:ext cx="912300" cy="912300"/>
          </a:xfrm>
          <a:prstGeom prst="rect">
            <a:avLst/>
          </a:prstGeom>
          <a:noFill/>
          <a:ln>
            <a:noFill/>
          </a:ln>
        </p:spPr>
      </p:pic>
      <p:pic>
        <p:nvPicPr>
          <p:cNvPr id="202" name="Google Shape;202;p31"/>
          <p:cNvPicPr preferRelativeResize="0"/>
          <p:nvPr/>
        </p:nvPicPr>
        <p:blipFill>
          <a:blip r:embed="rId9">
            <a:alphaModFix/>
          </a:blip>
          <a:stretch>
            <a:fillRect/>
          </a:stretch>
        </p:blipFill>
        <p:spPr>
          <a:xfrm>
            <a:off x="5678534" y="459300"/>
            <a:ext cx="1347133" cy="1347133"/>
          </a:xfrm>
          <a:prstGeom prst="rect">
            <a:avLst/>
          </a:prstGeom>
          <a:noFill/>
          <a:ln>
            <a:noFill/>
          </a:ln>
        </p:spPr>
      </p:pic>
      <p:cxnSp>
        <p:nvCxnSpPr>
          <p:cNvPr id="203" name="Google Shape;203;p31"/>
          <p:cNvCxnSpPr/>
          <p:nvPr/>
        </p:nvCxnSpPr>
        <p:spPr>
          <a:xfrm rot="10800000" flipH="1">
            <a:off x="2649300" y="1367600"/>
            <a:ext cx="2106000" cy="740000"/>
          </a:xfrm>
          <a:prstGeom prst="straightConnector1">
            <a:avLst/>
          </a:prstGeom>
          <a:noFill/>
          <a:ln w="38100" cap="flat" cmpd="sng">
            <a:solidFill>
              <a:srgbClr val="FF0000"/>
            </a:solidFill>
            <a:prstDash val="solid"/>
            <a:round/>
            <a:headEnd type="none" w="med" len="med"/>
            <a:tailEnd type="triangle" w="med" len="med"/>
          </a:ln>
        </p:spPr>
      </p:cxnSp>
      <p:cxnSp>
        <p:nvCxnSpPr>
          <p:cNvPr id="204" name="Google Shape;204;p31"/>
          <p:cNvCxnSpPr/>
          <p:nvPr/>
        </p:nvCxnSpPr>
        <p:spPr>
          <a:xfrm rot="10800000">
            <a:off x="7842600" y="1314767"/>
            <a:ext cx="2020400" cy="853600"/>
          </a:xfrm>
          <a:prstGeom prst="straightConnector1">
            <a:avLst/>
          </a:prstGeom>
          <a:noFill/>
          <a:ln w="38100" cap="flat" cmpd="sng">
            <a:solidFill>
              <a:srgbClr val="FF0000"/>
            </a:solidFill>
            <a:prstDash val="solid"/>
            <a:round/>
            <a:headEnd type="none" w="med" len="med"/>
            <a:tailEnd type="triangle" w="med" len="med"/>
          </a:ln>
        </p:spPr>
      </p:cxnSp>
      <p:cxnSp>
        <p:nvCxnSpPr>
          <p:cNvPr id="205" name="Google Shape;205;p31"/>
          <p:cNvCxnSpPr/>
          <p:nvPr/>
        </p:nvCxnSpPr>
        <p:spPr>
          <a:xfrm rot="10800000" flipH="1">
            <a:off x="5224600" y="1883733"/>
            <a:ext cx="498000" cy="469600"/>
          </a:xfrm>
          <a:prstGeom prst="straightConnector1">
            <a:avLst/>
          </a:prstGeom>
          <a:noFill/>
          <a:ln w="38100" cap="flat" cmpd="sng">
            <a:solidFill>
              <a:srgbClr val="FF0000"/>
            </a:solidFill>
            <a:prstDash val="solid"/>
            <a:round/>
            <a:headEnd type="none" w="med" len="med"/>
            <a:tailEnd type="triangle" w="med" len="med"/>
          </a:ln>
        </p:spPr>
      </p:cxnSp>
      <p:cxnSp>
        <p:nvCxnSpPr>
          <p:cNvPr id="206" name="Google Shape;206;p31"/>
          <p:cNvCxnSpPr/>
          <p:nvPr/>
        </p:nvCxnSpPr>
        <p:spPr>
          <a:xfrm rot="10800000">
            <a:off x="6988900" y="1897933"/>
            <a:ext cx="597600" cy="441200"/>
          </a:xfrm>
          <a:prstGeom prst="straightConnector1">
            <a:avLst/>
          </a:prstGeom>
          <a:noFill/>
          <a:ln w="38100" cap="flat" cmpd="sng">
            <a:solidFill>
              <a:srgbClr val="FF0000"/>
            </a:solidFill>
            <a:prstDash val="solid"/>
            <a:round/>
            <a:headEnd type="none" w="med" len="med"/>
            <a:tailEnd type="triangle" w="med" len="med"/>
          </a:ln>
        </p:spPr>
      </p:cxnSp>
      <p:sp>
        <p:nvSpPr>
          <p:cNvPr id="207" name="Google Shape;207;p31"/>
          <p:cNvSpPr/>
          <p:nvPr/>
        </p:nvSpPr>
        <p:spPr>
          <a:xfrm>
            <a:off x="322306" y="5247667"/>
            <a:ext cx="597600" cy="583200"/>
          </a:xfrm>
          <a:prstGeom prst="can">
            <a:avLst>
              <a:gd name="adj" fmla="val 25000"/>
            </a:avLst>
          </a:prstGeom>
          <a:solidFill>
            <a:srgbClr val="999999"/>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endParaRPr sz="1867"/>
          </a:p>
        </p:txBody>
      </p:sp>
      <p:sp>
        <p:nvSpPr>
          <p:cNvPr id="208" name="Google Shape;208;p31"/>
          <p:cNvSpPr/>
          <p:nvPr/>
        </p:nvSpPr>
        <p:spPr>
          <a:xfrm>
            <a:off x="3105776" y="5247667"/>
            <a:ext cx="597600" cy="583200"/>
          </a:xfrm>
          <a:prstGeom prst="can">
            <a:avLst>
              <a:gd name="adj" fmla="val 25000"/>
            </a:avLst>
          </a:prstGeom>
          <a:solidFill>
            <a:srgbClr val="999999"/>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endParaRPr sz="1867"/>
          </a:p>
        </p:txBody>
      </p:sp>
      <p:sp>
        <p:nvSpPr>
          <p:cNvPr id="209" name="Google Shape;209;p31"/>
          <p:cNvSpPr/>
          <p:nvPr/>
        </p:nvSpPr>
        <p:spPr>
          <a:xfrm>
            <a:off x="6157754" y="5236511"/>
            <a:ext cx="597600" cy="583200"/>
          </a:xfrm>
          <a:prstGeom prst="can">
            <a:avLst>
              <a:gd name="adj" fmla="val 25000"/>
            </a:avLst>
          </a:prstGeom>
          <a:solidFill>
            <a:srgbClr val="999999"/>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endParaRPr sz="1867"/>
          </a:p>
        </p:txBody>
      </p:sp>
      <p:sp>
        <p:nvSpPr>
          <p:cNvPr id="210" name="Google Shape;210;p31"/>
          <p:cNvSpPr/>
          <p:nvPr/>
        </p:nvSpPr>
        <p:spPr>
          <a:xfrm>
            <a:off x="8724296" y="5247667"/>
            <a:ext cx="597600" cy="583200"/>
          </a:xfrm>
          <a:prstGeom prst="can">
            <a:avLst>
              <a:gd name="adj" fmla="val 25000"/>
            </a:avLst>
          </a:prstGeom>
          <a:solidFill>
            <a:srgbClr val="999999"/>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endParaRPr sz="1867"/>
          </a:p>
        </p:txBody>
      </p:sp>
      <p:pic>
        <p:nvPicPr>
          <p:cNvPr id="211" name="Google Shape;211;p31"/>
          <p:cNvPicPr preferRelativeResize="0"/>
          <p:nvPr/>
        </p:nvPicPr>
        <p:blipFill>
          <a:blip r:embed="rId10">
            <a:alphaModFix/>
          </a:blip>
          <a:stretch>
            <a:fillRect/>
          </a:stretch>
        </p:blipFill>
        <p:spPr>
          <a:xfrm>
            <a:off x="769467" y="3870102"/>
            <a:ext cx="1347133" cy="1347097"/>
          </a:xfrm>
          <a:prstGeom prst="rect">
            <a:avLst/>
          </a:prstGeom>
          <a:noFill/>
          <a:ln>
            <a:noFill/>
          </a:ln>
        </p:spPr>
      </p:pic>
      <p:pic>
        <p:nvPicPr>
          <p:cNvPr id="212" name="Google Shape;212;p31"/>
          <p:cNvPicPr preferRelativeResize="0"/>
          <p:nvPr/>
        </p:nvPicPr>
        <p:blipFill>
          <a:blip r:embed="rId11">
            <a:alphaModFix/>
          </a:blip>
          <a:stretch>
            <a:fillRect/>
          </a:stretch>
        </p:blipFill>
        <p:spPr>
          <a:xfrm>
            <a:off x="3484972" y="3889601"/>
            <a:ext cx="1423633" cy="1423633"/>
          </a:xfrm>
          <a:prstGeom prst="rect">
            <a:avLst/>
          </a:prstGeom>
          <a:noFill/>
          <a:ln>
            <a:noFill/>
          </a:ln>
        </p:spPr>
      </p:pic>
      <p:pic>
        <p:nvPicPr>
          <p:cNvPr id="213" name="Google Shape;213;p31"/>
          <p:cNvPicPr preferRelativeResize="0"/>
          <p:nvPr/>
        </p:nvPicPr>
        <p:blipFill>
          <a:blip r:embed="rId12">
            <a:alphaModFix/>
          </a:blip>
          <a:stretch>
            <a:fillRect/>
          </a:stretch>
        </p:blipFill>
        <p:spPr>
          <a:xfrm>
            <a:off x="6456554" y="3850788"/>
            <a:ext cx="1480833" cy="1480833"/>
          </a:xfrm>
          <a:prstGeom prst="rect">
            <a:avLst/>
          </a:prstGeom>
          <a:noFill/>
          <a:ln>
            <a:noFill/>
          </a:ln>
        </p:spPr>
      </p:pic>
      <p:pic>
        <p:nvPicPr>
          <p:cNvPr id="214" name="Google Shape;214;p31"/>
          <p:cNvPicPr preferRelativeResize="0"/>
          <p:nvPr/>
        </p:nvPicPr>
        <p:blipFill>
          <a:blip r:embed="rId13">
            <a:alphaModFix/>
          </a:blip>
          <a:stretch>
            <a:fillRect/>
          </a:stretch>
        </p:blipFill>
        <p:spPr>
          <a:xfrm>
            <a:off x="9129199" y="3856700"/>
            <a:ext cx="1347133" cy="1347133"/>
          </a:xfrm>
          <a:prstGeom prst="rect">
            <a:avLst/>
          </a:prstGeom>
          <a:noFill/>
          <a:ln>
            <a:noFill/>
          </a:ln>
        </p:spPr>
      </p:pic>
      <p:pic>
        <p:nvPicPr>
          <p:cNvPr id="215" name="Google Shape;215;p31"/>
          <p:cNvPicPr preferRelativeResize="0"/>
          <p:nvPr/>
        </p:nvPicPr>
        <p:blipFill>
          <a:blip r:embed="rId14">
            <a:alphaModFix/>
          </a:blip>
          <a:stretch>
            <a:fillRect/>
          </a:stretch>
        </p:blipFill>
        <p:spPr>
          <a:xfrm>
            <a:off x="6398484" y="952832"/>
            <a:ext cx="853600" cy="853600"/>
          </a:xfrm>
          <a:prstGeom prst="rect">
            <a:avLst/>
          </a:prstGeom>
          <a:noFill/>
          <a:ln>
            <a:noFill/>
          </a:ln>
        </p:spPr>
      </p:pic>
      <p:pic>
        <p:nvPicPr>
          <p:cNvPr id="216" name="Google Shape;216;p31"/>
          <p:cNvPicPr preferRelativeResize="0"/>
          <p:nvPr/>
        </p:nvPicPr>
        <p:blipFill>
          <a:blip r:embed="rId14">
            <a:alphaModFix/>
          </a:blip>
          <a:stretch>
            <a:fillRect/>
          </a:stretch>
        </p:blipFill>
        <p:spPr>
          <a:xfrm>
            <a:off x="1647068" y="2607768"/>
            <a:ext cx="1083033" cy="1083033"/>
          </a:xfrm>
          <a:prstGeom prst="rect">
            <a:avLst/>
          </a:prstGeom>
          <a:noFill/>
          <a:ln>
            <a:noFill/>
          </a:ln>
        </p:spPr>
      </p:pic>
      <p:pic>
        <p:nvPicPr>
          <p:cNvPr id="217" name="Google Shape;217;p31"/>
          <p:cNvPicPr preferRelativeResize="0"/>
          <p:nvPr/>
        </p:nvPicPr>
        <p:blipFill>
          <a:blip r:embed="rId14">
            <a:alphaModFix/>
          </a:blip>
          <a:stretch>
            <a:fillRect/>
          </a:stretch>
        </p:blipFill>
        <p:spPr>
          <a:xfrm>
            <a:off x="4526885" y="2615601"/>
            <a:ext cx="1083033" cy="1083033"/>
          </a:xfrm>
          <a:prstGeom prst="rect">
            <a:avLst/>
          </a:prstGeom>
          <a:noFill/>
          <a:ln>
            <a:noFill/>
          </a:ln>
        </p:spPr>
      </p:pic>
      <p:pic>
        <p:nvPicPr>
          <p:cNvPr id="218" name="Google Shape;218;p31"/>
          <p:cNvPicPr preferRelativeResize="0"/>
          <p:nvPr/>
        </p:nvPicPr>
        <p:blipFill>
          <a:blip r:embed="rId14">
            <a:alphaModFix/>
          </a:blip>
          <a:stretch>
            <a:fillRect/>
          </a:stretch>
        </p:blipFill>
        <p:spPr>
          <a:xfrm>
            <a:off x="7101818" y="2664701"/>
            <a:ext cx="1083033" cy="1083033"/>
          </a:xfrm>
          <a:prstGeom prst="rect">
            <a:avLst/>
          </a:prstGeom>
          <a:noFill/>
          <a:ln>
            <a:noFill/>
          </a:ln>
        </p:spPr>
      </p:pic>
      <p:pic>
        <p:nvPicPr>
          <p:cNvPr id="219" name="Google Shape;219;p31"/>
          <p:cNvPicPr preferRelativeResize="0"/>
          <p:nvPr/>
        </p:nvPicPr>
        <p:blipFill>
          <a:blip r:embed="rId14">
            <a:alphaModFix/>
          </a:blip>
          <a:stretch>
            <a:fillRect/>
          </a:stretch>
        </p:blipFill>
        <p:spPr>
          <a:xfrm>
            <a:off x="9831234" y="2664701"/>
            <a:ext cx="1083033" cy="1083033"/>
          </a:xfrm>
          <a:prstGeom prst="rect">
            <a:avLst/>
          </a:prstGeom>
          <a:noFill/>
          <a:ln>
            <a:noFill/>
          </a:ln>
        </p:spPr>
      </p:pic>
      <p:pic>
        <p:nvPicPr>
          <p:cNvPr id="220" name="Google Shape;220;p31"/>
          <p:cNvPicPr preferRelativeResize="0"/>
          <p:nvPr/>
        </p:nvPicPr>
        <p:blipFill rotWithShape="1">
          <a:blip r:embed="rId15">
            <a:alphaModFix/>
          </a:blip>
          <a:srcRect b="6968"/>
          <a:stretch/>
        </p:blipFill>
        <p:spPr>
          <a:xfrm>
            <a:off x="5788884" y="101933"/>
            <a:ext cx="1347133" cy="17045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11"/>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212"/>
                                        </p:tgtEl>
                                        <p:attrNameLst>
                                          <p:attrName>style.visibility</p:attrName>
                                        </p:attrNameLst>
                                      </p:cBhvr>
                                      <p:to>
                                        <p:strVal val="visible"/>
                                      </p:to>
                                    </p:set>
                                  </p:childTnLst>
                                </p:cTn>
                              </p:par>
                            </p:childTnLst>
                          </p:cTn>
                        </p:par>
                        <p:par>
                          <p:cTn id="78" fill="hold">
                            <p:stCondLst>
                              <p:cond delay="0"/>
                            </p:stCondLst>
                            <p:childTnLst>
                              <p:par>
                                <p:cTn id="79" presetID="1" presetClass="entr" presetSubtype="0" fill="hold" nodeType="afterEffect">
                                  <p:stCondLst>
                                    <p:cond delay="0"/>
                                  </p:stCondLst>
                                  <p:childTnLst>
                                    <p:set>
                                      <p:cBhvr>
                                        <p:cTn id="80" dur="1" fill="hold">
                                          <p:stCondLst>
                                            <p:cond delay="0"/>
                                          </p:stCondLst>
                                        </p:cTn>
                                        <p:tgtEl>
                                          <p:spTgt spid="213"/>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214"/>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Objectives of the work</a:t>
            </a:r>
            <a:endParaRPr dirty="0"/>
          </a:p>
        </p:txBody>
      </p:sp>
      <p:sp>
        <p:nvSpPr>
          <p:cNvPr id="114" name="Google Shape;114;p5"/>
          <p:cNvSpPr txBox="1">
            <a:spLocks noGrp="1"/>
          </p:cNvSpPr>
          <p:nvPr>
            <p:ph type="body" idx="1"/>
          </p:nvPr>
        </p:nvSpPr>
        <p:spPr>
          <a:xfrm>
            <a:off x="838200" y="1184367"/>
            <a:ext cx="10515600" cy="40581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dirty="0">
                <a:latin typeface="Times New Roman" panose="02020603050405020304" pitchFamily="18" charset="0"/>
                <a:cs typeface="Times New Roman" panose="02020603050405020304" pitchFamily="18" charset="0"/>
              </a:rPr>
              <a:t>To make a vehicle detection model that accurately predicts the vehicles</a:t>
            </a:r>
          </a:p>
          <a:p>
            <a:pPr marL="0" lvl="0" indent="0" algn="l" rtl="0">
              <a:lnSpc>
                <a:spcPct val="90000"/>
              </a:lnSpc>
              <a:spcBef>
                <a:spcPts val="0"/>
              </a:spcBef>
              <a:spcAft>
                <a:spcPts val="0"/>
              </a:spcAft>
              <a:buClr>
                <a:schemeClr val="dk1"/>
              </a:buClr>
              <a:buSzPts val="2800"/>
              <a:buNone/>
            </a:pPr>
            <a:r>
              <a:rPr lang="en-IN" dirty="0">
                <a:latin typeface="Times New Roman" panose="02020603050405020304" pitchFamily="18" charset="0"/>
                <a:cs typeface="Times New Roman" panose="02020603050405020304" pitchFamily="18" charset="0"/>
              </a:rPr>
              <a:t>To make Implement Federated Learning on the Vehicle Detection Model Successfully</a:t>
            </a:r>
            <a:endParaRPr dirty="0">
              <a:latin typeface="Times New Roman" panose="02020603050405020304" pitchFamily="18" charset="0"/>
              <a:cs typeface="Times New Roman" panose="02020603050405020304" pitchFamily="18" charset="0"/>
            </a:endParaRPr>
          </a:p>
        </p:txBody>
      </p:sp>
      <p:sp>
        <p:nvSpPr>
          <p:cNvPr id="115" name="Google Shape;11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4" name="image3.png">
            <a:extLst>
              <a:ext uri="{FF2B5EF4-FFF2-40B4-BE49-F238E27FC236}">
                <a16:creationId xmlns:a16="http://schemas.microsoft.com/office/drawing/2014/main" id="{46AD49D1-3A78-29FC-6CC1-47A8681BFFF6}"/>
              </a:ext>
            </a:extLst>
          </p:cNvPr>
          <p:cNvPicPr/>
          <p:nvPr/>
        </p:nvPicPr>
        <p:blipFill>
          <a:blip r:embed="rId3"/>
          <a:srcRect/>
          <a:stretch>
            <a:fillRect/>
          </a:stretch>
        </p:blipFill>
        <p:spPr>
          <a:xfrm>
            <a:off x="948897" y="2752831"/>
            <a:ext cx="3330871" cy="2376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cs typeface="Times New Roman"/>
                <a:sym typeface="Times New Roman"/>
              </a:rPr>
              <a:t>Problem Statement </a:t>
            </a:r>
            <a:endParaRPr dirty="0"/>
          </a:p>
        </p:txBody>
      </p:sp>
      <p:sp>
        <p:nvSpPr>
          <p:cNvPr id="114" name="Google Shape;114;p5"/>
          <p:cNvSpPr txBox="1">
            <a:spLocks noGrp="1"/>
          </p:cNvSpPr>
          <p:nvPr>
            <p:ph type="body" idx="1"/>
          </p:nvPr>
        </p:nvSpPr>
        <p:spPr>
          <a:xfrm>
            <a:off x="838200" y="1184367"/>
            <a:ext cx="5072406" cy="405819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 sz="2800" dirty="0">
                <a:solidFill>
                  <a:schemeClr val="tx1"/>
                </a:solidFill>
                <a:latin typeface="Times New Roman" panose="02020603050405020304" pitchFamily="18" charset="0"/>
                <a:cs typeface="Times New Roman" panose="02020603050405020304" pitchFamily="18" charset="0"/>
              </a:rPr>
              <a:t>Using Federated Learning to solve a Real Time Problem with </a:t>
            </a:r>
            <a:r>
              <a:rPr lang="en" sz="2800" b="1" dirty="0">
                <a:solidFill>
                  <a:schemeClr val="tx1"/>
                </a:solidFill>
                <a:latin typeface="Times New Roman" panose="02020603050405020304" pitchFamily="18" charset="0"/>
                <a:cs typeface="Times New Roman" panose="02020603050405020304" pitchFamily="18" charset="0"/>
              </a:rPr>
              <a:t>Real Time data </a:t>
            </a:r>
            <a:r>
              <a:rPr lang="en" sz="2800" dirty="0">
                <a:solidFill>
                  <a:schemeClr val="tx1"/>
                </a:solidFill>
                <a:latin typeface="Times New Roman" panose="02020603050405020304" pitchFamily="18" charset="0"/>
                <a:cs typeface="Times New Roman" panose="02020603050405020304" pitchFamily="18" charset="0"/>
              </a:rPr>
              <a:t>taken from Chiayi County CCTV Footages. </a:t>
            </a:r>
            <a:r>
              <a:rPr lang="en" sz="2800" b="1" dirty="0">
                <a:solidFill>
                  <a:schemeClr val="tx1"/>
                </a:solidFill>
                <a:latin typeface="Times New Roman" panose="02020603050405020304" pitchFamily="18" charset="0"/>
                <a:cs typeface="Times New Roman" panose="02020603050405020304" pitchFamily="18" charset="0"/>
              </a:rPr>
              <a:t>Federated Learning </a:t>
            </a:r>
            <a:r>
              <a:rPr lang="en" sz="2800" dirty="0">
                <a:solidFill>
                  <a:schemeClr val="tx1"/>
                </a:solidFill>
                <a:latin typeface="Times New Roman" panose="02020603050405020304" pitchFamily="18" charset="0"/>
                <a:cs typeface="Times New Roman" panose="02020603050405020304" pitchFamily="18" charset="0"/>
              </a:rPr>
              <a:t>is used because we cannot create a single classic ML model for the whole city since the data on each CCTV varies from one another. This is because it is a big County. </a:t>
            </a:r>
            <a:endParaRPr dirty="0">
              <a:latin typeface="Times New Roman" panose="02020603050405020304" pitchFamily="18" charset="0"/>
              <a:cs typeface="Times New Roman" panose="02020603050405020304" pitchFamily="18" charset="0"/>
            </a:endParaRPr>
          </a:p>
        </p:txBody>
      </p:sp>
      <p:sp>
        <p:nvSpPr>
          <p:cNvPr id="115" name="Google Shape;11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4" name="Picture 3">
            <a:extLst>
              <a:ext uri="{FF2B5EF4-FFF2-40B4-BE49-F238E27FC236}">
                <a16:creationId xmlns:a16="http://schemas.microsoft.com/office/drawing/2014/main" id="{A3BBEFC4-E88F-2123-A142-16B585DF43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1396" y="1184366"/>
            <a:ext cx="5236443" cy="3094359"/>
          </a:xfrm>
          <a:prstGeom prst="rect">
            <a:avLst/>
          </a:prstGeom>
          <a:noFill/>
          <a:ln>
            <a:noFill/>
          </a:ln>
        </p:spPr>
      </p:pic>
    </p:spTree>
    <p:extLst>
      <p:ext uri="{BB962C8B-B14F-4D97-AF65-F5344CB8AC3E}">
        <p14:creationId xmlns:p14="http://schemas.microsoft.com/office/powerpoint/2010/main" val="353927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About the Working domain and the technology</a:t>
            </a:r>
            <a:endParaRPr/>
          </a:p>
        </p:txBody>
      </p:sp>
      <p:sp>
        <p:nvSpPr>
          <p:cNvPr id="121" name="Google Shape;121;p6"/>
          <p:cNvSpPr txBox="1">
            <a:spLocks noGrp="1"/>
          </p:cNvSpPr>
          <p:nvPr>
            <p:ph type="body" idx="1"/>
          </p:nvPr>
        </p:nvSpPr>
        <p:spPr>
          <a:xfrm>
            <a:off x="838200" y="1184367"/>
            <a:ext cx="10515600" cy="405819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rPr>
              <a:t>The major advantages are Decentralization, Focus on Data Privacy and Collaborative nature. </a:t>
            </a:r>
          </a:p>
          <a:p>
            <a:pPr marL="228600" lvl="0" indent="-228600" algn="l" rtl="0">
              <a:lnSpc>
                <a:spcPct val="90000"/>
              </a:lnSpc>
              <a:spcBef>
                <a:spcPts val="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rPr>
              <a:t>Decentralization promotes training in a distributed fashion and thus minimizing transmission of Raw Data which in turn promotes Data Privacy. </a:t>
            </a:r>
          </a:p>
          <a:p>
            <a:pPr marL="228600" lvl="0" indent="-228600" algn="l" rtl="0">
              <a:lnSpc>
                <a:spcPct val="90000"/>
              </a:lnSpc>
              <a:spcBef>
                <a:spcPts val="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rPr>
              <a:t>Since Multiple clients are collaborating on a single model, it keeps the model updated on Latest Data Available. </a:t>
            </a:r>
          </a:p>
          <a:p>
            <a:pPr marL="0" lvl="0" indent="0" algn="l" rtl="0">
              <a:lnSpc>
                <a:spcPct val="90000"/>
              </a:lnSpc>
              <a:spcBef>
                <a:spcPts val="0"/>
              </a:spcBef>
              <a:spcAft>
                <a:spcPts val="0"/>
              </a:spcAft>
              <a:buClr>
                <a:schemeClr val="dk1"/>
              </a:buClr>
              <a:buSzPts val="2800"/>
              <a:buNone/>
            </a:pPr>
            <a:endParaRPr dirty="0"/>
          </a:p>
        </p:txBody>
      </p:sp>
      <p:sp>
        <p:nvSpPr>
          <p:cNvPr id="122" name="Google Shape;1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838200" y="365125"/>
            <a:ext cx="10515600" cy="81924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dirty="0">
                <a:solidFill>
                  <a:srgbClr val="2F5496"/>
                </a:solidFill>
                <a:latin typeface="Times New Roman"/>
                <a:ea typeface="Times New Roman"/>
                <a:cs typeface="Times New Roman"/>
                <a:sym typeface="Times New Roman"/>
              </a:rPr>
              <a:t>About the Working domain and the technology</a:t>
            </a:r>
            <a:endParaRPr dirty="0"/>
          </a:p>
        </p:txBody>
      </p:sp>
      <p:sp>
        <p:nvSpPr>
          <p:cNvPr id="121" name="Google Shape;121;p6"/>
          <p:cNvSpPr txBox="1">
            <a:spLocks noGrp="1"/>
          </p:cNvSpPr>
          <p:nvPr>
            <p:ph type="body" idx="1"/>
          </p:nvPr>
        </p:nvSpPr>
        <p:spPr>
          <a:xfrm>
            <a:off x="168111" y="1067763"/>
            <a:ext cx="11855777" cy="224463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600" dirty="0">
                <a:latin typeface="Times New Roman" panose="02020603050405020304" pitchFamily="18" charset="0"/>
                <a:cs typeface="Times New Roman" panose="02020603050405020304" pitchFamily="18" charset="0"/>
              </a:rPr>
              <a:t>Classic ML can only be used in circumstances where all the data is available on a single server. It cannot be used in scenarios when the data is not available on a centralized server or where the data available on one server is not enough to train a good model. It also cannot not be used easily in the Real-World scenarios due to Government Regulations, User Privacy Concerns and Large Data Volume issues..</a:t>
            </a:r>
            <a:endParaRPr sz="2600" dirty="0">
              <a:latin typeface="Times New Roman" panose="02020603050405020304" pitchFamily="18" charset="0"/>
              <a:cs typeface="Times New Roman" panose="02020603050405020304" pitchFamily="18" charset="0"/>
            </a:endParaRPr>
          </a:p>
        </p:txBody>
      </p:sp>
      <p:sp>
        <p:nvSpPr>
          <p:cNvPr id="122" name="Google Shape;1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3" name="Picture 2">
            <a:extLst>
              <a:ext uri="{FF2B5EF4-FFF2-40B4-BE49-F238E27FC236}">
                <a16:creationId xmlns:a16="http://schemas.microsoft.com/office/drawing/2014/main" id="{9E360E78-BF55-9842-9C93-EB782AC41452}"/>
              </a:ext>
            </a:extLst>
          </p:cNvPr>
          <p:cNvPicPr>
            <a:picLocks noChangeAspect="1"/>
          </p:cNvPicPr>
          <p:nvPr/>
        </p:nvPicPr>
        <p:blipFill>
          <a:blip r:embed="rId3"/>
          <a:stretch>
            <a:fillRect/>
          </a:stretch>
        </p:blipFill>
        <p:spPr>
          <a:xfrm>
            <a:off x="3211372" y="3195792"/>
            <a:ext cx="5942055" cy="2477841"/>
          </a:xfrm>
          <a:prstGeom prst="rect">
            <a:avLst/>
          </a:prstGeom>
        </p:spPr>
      </p:pic>
    </p:spTree>
    <p:extLst>
      <p:ext uri="{BB962C8B-B14F-4D97-AF65-F5344CB8AC3E}">
        <p14:creationId xmlns:p14="http://schemas.microsoft.com/office/powerpoint/2010/main" val="300042988"/>
      </p:ext>
    </p:extLst>
  </p:cSld>
  <p:clrMapOvr>
    <a:masterClrMapping/>
  </p:clrMapOvr>
</p:sld>
</file>

<file path=ppt/theme/theme1.xml><?xml version="1.0" encoding="utf-8"?>
<a:theme xmlns:a="http://schemas.openxmlformats.org/drawingml/2006/main" name="Presidency University 45 Yr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1000</Words>
  <Application>Microsoft Office PowerPoint</Application>
  <PresentationFormat>Widescreen</PresentationFormat>
  <Paragraphs>93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Presidency University 45 Yrs</vt:lpstr>
      <vt:lpstr>PIP-104: PROFESSIONAL PRACTICE-II (INTERNSHIP) Viva-Voce Presentation  FEDERATED LEARNING FOR TRAFFIC MONITORING </vt:lpstr>
      <vt:lpstr>Introduction and About Company or Organization</vt:lpstr>
      <vt:lpstr>About your team and reporting Manager</vt:lpstr>
      <vt:lpstr>About the Project</vt:lpstr>
      <vt:lpstr>PowerPoint Presentation</vt:lpstr>
      <vt:lpstr>Objectives of the work</vt:lpstr>
      <vt:lpstr>Problem Statement </vt:lpstr>
      <vt:lpstr>About the Working domain and the technology</vt:lpstr>
      <vt:lpstr>About the Working domain and the technology</vt:lpstr>
      <vt:lpstr>Methodology and Phases</vt:lpstr>
      <vt:lpstr>Methodology and Phases – Vehicle Detection Model Training  </vt:lpstr>
      <vt:lpstr>PowerPoint Presentation</vt:lpstr>
      <vt:lpstr>Project Work Flow Diagram </vt:lpstr>
      <vt:lpstr>Project Work Flow Timeline </vt:lpstr>
      <vt:lpstr>Results and Discussion – Vehicle Detection  </vt:lpstr>
      <vt:lpstr>Results and Discussion – Flower Running </vt:lpstr>
      <vt:lpstr>Results and Discussion – MAE Graph </vt:lpstr>
      <vt:lpstr>Challenges Faced in Internship</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PIP-104: PROFESSIONAL PRACTICE-II (INTERNSHIP) Viva-Voce Presentation  FEDERATED LEARNING FOR TRAFFIC MONITORING </dc:title>
  <cp:lastModifiedBy>Rida Fathima</cp:lastModifiedBy>
  <cp:revision>9</cp:revision>
  <dcterms:modified xsi:type="dcterms:W3CDTF">2024-01-13T07:20:31Z</dcterms:modified>
</cp:coreProperties>
</file>