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7" r:id="rId5"/>
    <p:sldId id="259" r:id="rId6"/>
    <p:sldId id="260" r:id="rId7"/>
    <p:sldId id="261" r:id="rId8"/>
    <p:sldId id="262" r:id="rId9"/>
    <p:sldId id="263" r:id="rId10"/>
    <p:sldId id="264" r:id="rId11"/>
    <p:sldId id="265" r:id="rId12"/>
    <p:sldId id="268"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9" d="100"/>
          <a:sy n="79" d="100"/>
        </p:scale>
        <p:origin x="1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150376"/>
            <a:ext cx="10363200" cy="461930"/>
          </a:xfrm>
        </p:spPr>
        <p:txBody>
          <a:bodyPr>
            <a:normAutofit fontScale="90000"/>
          </a:bodyPr>
          <a:lstStyle/>
          <a:p>
            <a:r>
              <a:rPr lang="en-GB" sz="2800" b="1" dirty="0">
                <a:latin typeface="Verdana" panose="020B0604030504040204" pitchFamily="34" charset="0"/>
                <a:ea typeface="Verdana" panose="020B0604030504040204" pitchFamily="34" charset="0"/>
              </a:rPr>
              <a:t>AMBULANCE SERVICES APP DEVELOPMENT</a:t>
            </a:r>
          </a:p>
        </p:txBody>
      </p:sp>
      <p:sp>
        <p:nvSpPr>
          <p:cNvPr id="3" name="Subtitle 2"/>
          <p:cNvSpPr>
            <a:spLocks noGrp="1"/>
          </p:cNvSpPr>
          <p:nvPr>
            <p:ph type="subTitle" idx="1"/>
          </p:nvPr>
        </p:nvSpPr>
        <p:spPr>
          <a:xfrm>
            <a:off x="482972" y="1776514"/>
            <a:ext cx="3970594" cy="461929"/>
          </a:xfrm>
        </p:spPr>
        <p:txBody>
          <a:bodyPr/>
          <a:lstStyle/>
          <a:p>
            <a:pPr algn="l"/>
            <a:r>
              <a:rPr lang="en-GB" b="1" dirty="0"/>
              <a:t>Batch Number: G-25 </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713362346"/>
              </p:ext>
            </p:extLst>
          </p:nvPr>
        </p:nvGraphicFramePr>
        <p:xfrm>
          <a:off x="80922" y="2694647"/>
          <a:ext cx="4936140" cy="2751295"/>
        </p:xfrm>
        <a:graphic>
          <a:graphicData uri="http://schemas.openxmlformats.org/drawingml/2006/table">
            <a:tbl>
              <a:tblPr firstRow="1" bandRow="1">
                <a:tableStyleId>{2D5ABB26-0587-4C30-8999-92F81FD0307C}</a:tableStyleId>
              </a:tblPr>
              <a:tblGrid>
                <a:gridCol w="1899333">
                  <a:extLst>
                    <a:ext uri="{9D8B030D-6E8A-4147-A177-3AD203B41FA5}">
                      <a16:colId xmlns:a16="http://schemas.microsoft.com/office/drawing/2014/main" val="3331634959"/>
                    </a:ext>
                  </a:extLst>
                </a:gridCol>
                <a:gridCol w="3036807">
                  <a:extLst>
                    <a:ext uri="{9D8B030D-6E8A-4147-A177-3AD203B41FA5}">
                      <a16:colId xmlns:a16="http://schemas.microsoft.com/office/drawing/2014/main" val="2054911721"/>
                    </a:ext>
                  </a:extLst>
                </a:gridCol>
              </a:tblGrid>
              <a:tr h="550259">
                <a:tc>
                  <a:txBody>
                    <a:bodyPr/>
                    <a:lstStyle/>
                    <a:p>
                      <a:pPr algn="ctr"/>
                      <a:r>
                        <a:rPr lang="en-GB" b="1" dirty="0">
                          <a:solidFill>
                            <a:schemeClr val="tx1"/>
                          </a:solidFill>
                        </a:rPr>
                        <a:t>20201CDV0036</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1"/>
                          </a:solidFill>
                        </a:rPr>
                        <a:t>BALU ASHOK KUMAR REDDY</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550259">
                <a:tc>
                  <a:txBody>
                    <a:bodyPr/>
                    <a:lstStyle/>
                    <a:p>
                      <a:pPr algn="ctr"/>
                      <a:r>
                        <a:rPr lang="en-GB" b="1" dirty="0">
                          <a:solidFill>
                            <a:schemeClr val="tx1"/>
                          </a:solidFill>
                        </a:rPr>
                        <a:t>20201CDV0034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1"/>
                          </a:solidFill>
                        </a:rPr>
                        <a:t>KASUMURTHY VAMSI</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550259">
                <a:tc>
                  <a:txBody>
                    <a:bodyPr/>
                    <a:lstStyle/>
                    <a:p>
                      <a:pPr algn="ctr"/>
                      <a:r>
                        <a:rPr lang="en-GB" b="1" dirty="0">
                          <a:solidFill>
                            <a:schemeClr val="tx1"/>
                          </a:solidFill>
                        </a:rPr>
                        <a:t>20201CDV0028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1"/>
                          </a:solidFill>
                        </a:rPr>
                        <a:t>P BABI REDDY</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550259">
                <a:tc>
                  <a:txBody>
                    <a:bodyPr/>
                    <a:lstStyle/>
                    <a:p>
                      <a:pPr algn="ctr"/>
                      <a:r>
                        <a:rPr lang="en-GB" b="1" dirty="0">
                          <a:solidFill>
                            <a:schemeClr val="tx1"/>
                          </a:solidFill>
                        </a:rPr>
                        <a:t>20201CDV0015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1"/>
                          </a:solidFill>
                        </a:rPr>
                        <a:t>V SAI CHARAN</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550259">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2238444"/>
            <a:ext cx="5514292" cy="365255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GB" sz="1700" dirty="0" err="1">
                <a:solidFill>
                  <a:schemeClr val="tx1"/>
                </a:solidFill>
              </a:rPr>
              <a:t>Dr.</a:t>
            </a:r>
            <a:r>
              <a:rPr lang="en-GB" sz="1700" dirty="0">
                <a:solidFill>
                  <a:schemeClr val="tx1"/>
                </a:solidFill>
              </a:rPr>
              <a:t> Srinivasan T. R</a:t>
            </a:r>
          </a:p>
          <a:p>
            <a:pPr algn="l"/>
            <a:r>
              <a:rPr lang="en-GB" sz="1700" dirty="0">
                <a:solidFill>
                  <a:schemeClr val="tx1"/>
                </a:solidFill>
              </a:rPr>
              <a:t>Professor, School of Computer Science Engineering &amp; Information Science</a:t>
            </a:r>
          </a:p>
          <a:p>
            <a:pPr algn="l"/>
            <a:r>
              <a:rPr lang="en-GB" sz="1700" dirty="0">
                <a:solidFill>
                  <a:schemeClr val="tx1"/>
                </a:solidFill>
              </a:rPr>
              <a:t>Presidency University</a:t>
            </a:r>
          </a:p>
          <a:p>
            <a:pPr algn="l"/>
            <a:endParaRPr lang="en-GB" dirty="0"/>
          </a:p>
        </p:txBody>
      </p:sp>
      <p:sp>
        <p:nvSpPr>
          <p:cNvPr id="6" name="Subtitle 2"/>
          <p:cNvSpPr txBox="1">
            <a:spLocks/>
          </p:cNvSpPr>
          <p:nvPr/>
        </p:nvSpPr>
        <p:spPr>
          <a:xfrm>
            <a:off x="790469" y="89012"/>
            <a:ext cx="10700946" cy="9467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a:t>
            </a:r>
          </a:p>
        </p:txBody>
      </p:sp>
      <p:sp>
        <p:nvSpPr>
          <p:cNvPr id="3" name="Content Placeholder 2"/>
          <p:cNvSpPr>
            <a:spLocks noGrp="1"/>
          </p:cNvSpPr>
          <p:nvPr>
            <p:ph idx="1"/>
          </p:nvPr>
        </p:nvSpPr>
        <p:spPr>
          <a:xfrm>
            <a:off x="838200" y="1355271"/>
            <a:ext cx="10515600" cy="4506686"/>
          </a:xfrm>
        </p:spPr>
        <p:txBody>
          <a:bodyPr/>
          <a:lstStyle/>
          <a:p>
            <a:r>
              <a:rPr lang="en-US" sz="1800" dirty="0">
                <a:effectLst/>
                <a:latin typeface="Times New Roman" panose="02020603050405020304" pitchFamily="18" charset="0"/>
                <a:ea typeface="Times New Roman" panose="02020603050405020304" pitchFamily="18" charset="0"/>
              </a:rPr>
              <a:t>The ambulance service system can encompass various functions, providing additional advantages to users. Enhanced features, such as real-time tracking of ambulances, contribute to improved administrative oversight of ambulance drivers. This not only enhances coordination between the dispatcher and ambulance driver but also ensures increased comfort for both parties. In summary, the creation of the Ambulance Services App marks a significant leap forward in the field of emergency medical services, delivering a revolutionary outcome to boost the efficiency and effectiveness of healthcare response systems. The user-friendly interface, driven by real- time geolocation shadowing and AI- driven dispatch algorithms, significantly reduces response times, icing nippy access to critical medical backing during extremities.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 app's perpetration involves a scrupulous process of planning, testing, and education, icing a flawless transition for druggies and erecting confidence in the system's </a:t>
            </a:r>
            <a:r>
              <a:rPr lang="en-US" sz="1800" dirty="0" err="1">
                <a:effectLst/>
                <a:latin typeface="Times New Roman" panose="02020603050405020304" pitchFamily="18" charset="0"/>
                <a:ea typeface="Times New Roman" panose="02020603050405020304" pitchFamily="18" charset="0"/>
              </a:rPr>
              <a:t>trustability</a:t>
            </a:r>
            <a:r>
              <a:rPr lang="en-US" sz="1800" dirty="0">
                <a:effectLst/>
                <a:latin typeface="Times New Roman" panose="02020603050405020304" pitchFamily="18" charset="0"/>
                <a:ea typeface="Times New Roman" panose="02020603050405020304" pitchFamily="18" charset="0"/>
              </a:rPr>
              <a:t>. The focus on sequestration and data security, with adherence to strict regulations, establishes trust among druggies, addressing enterprises related to the running of sensitive health information. Through multi-platform availability, the app caters to a different stoner base, fostering inclusivity in exigency medical backing. The optimized resource allocation and enhanced collaboration between druggies, exigency labor force, and dispatch centers contribute to a more effective and responsive exigency medical services ecosystem. As we reflect on the multifaceted issues of the Ambulance Services App development, it's apparent that the integration of advanced technologies not only streamlines the exigency response process.</a:t>
            </a:r>
            <a:endParaRPr lang="en-GB" dirty="0"/>
          </a:p>
        </p:txBody>
      </p:sp>
    </p:spTree>
    <p:extLst>
      <p:ext uri="{BB962C8B-B14F-4D97-AF65-F5344CB8AC3E}">
        <p14:creationId xmlns:p14="http://schemas.microsoft.com/office/powerpoint/2010/main" val="2238571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1509"/>
          </a:xfrm>
        </p:spPr>
        <p:txBody>
          <a:bodyPr/>
          <a:lstStyle/>
          <a:p>
            <a:r>
              <a:rPr lang="en-GB" b="1" dirty="0"/>
              <a:t>References</a:t>
            </a:r>
          </a:p>
        </p:txBody>
      </p:sp>
      <p:sp>
        <p:nvSpPr>
          <p:cNvPr id="3" name="Content Placeholder 2"/>
          <p:cNvSpPr>
            <a:spLocks noGrp="1"/>
          </p:cNvSpPr>
          <p:nvPr>
            <p:ph idx="1"/>
          </p:nvPr>
        </p:nvSpPr>
        <p:spPr>
          <a:xfrm>
            <a:off x="838200" y="1359462"/>
            <a:ext cx="10515600" cy="4518825"/>
          </a:xfrm>
        </p:spPr>
        <p:txBody>
          <a:bodyPr>
            <a:normAutofit fontScale="25000" lnSpcReduction="20000"/>
          </a:bodyPr>
          <a:lstStyle/>
          <a:p>
            <a:pPr algn="just">
              <a:lnSpc>
                <a:spcPct val="170000"/>
              </a:lnSpc>
            </a:pPr>
            <a:r>
              <a:rPr lang="en-US" sz="5600" dirty="0">
                <a:effectLst/>
                <a:latin typeface="Times New Roman" panose="02020603050405020304" pitchFamily="18" charset="0"/>
                <a:ea typeface="Times New Roman" panose="02020603050405020304" pitchFamily="18" charset="0"/>
              </a:rPr>
              <a:t>[1] “.P. </a:t>
            </a:r>
            <a:r>
              <a:rPr lang="en-US" sz="5600" dirty="0" err="1">
                <a:effectLst/>
                <a:latin typeface="Times New Roman" panose="02020603050405020304" pitchFamily="18" charset="0"/>
                <a:ea typeface="Times New Roman" panose="02020603050405020304" pitchFamily="18" charset="0"/>
              </a:rPr>
              <a:t>Arunmozhi</a:t>
            </a:r>
            <a:r>
              <a:rPr lang="en-US" sz="5600" dirty="0">
                <a:effectLst/>
                <a:latin typeface="Times New Roman" panose="02020603050405020304" pitchFamily="18" charset="0"/>
                <a:ea typeface="Times New Roman" panose="02020603050405020304" pitchFamily="18" charset="0"/>
              </a:rPr>
              <a:t> and </a:t>
            </a:r>
            <a:r>
              <a:rPr lang="en-US" sz="5600" dirty="0" err="1">
                <a:effectLst/>
                <a:latin typeface="Times New Roman" panose="02020603050405020304" pitchFamily="18" charset="0"/>
                <a:ea typeface="Times New Roman" panose="02020603050405020304" pitchFamily="18" charset="0"/>
              </a:rPr>
              <a:t>P.Joseph</a:t>
            </a:r>
            <a:r>
              <a:rPr lang="en-US" sz="5600" dirty="0">
                <a:effectLst/>
                <a:latin typeface="Times New Roman" panose="02020603050405020304" pitchFamily="18" charset="0"/>
                <a:ea typeface="Times New Roman" panose="02020603050405020304" pitchFamily="18" charset="0"/>
              </a:rPr>
              <a:t> William, “Automatic Ambulance Rescue System Using Shortest Path Finding Algorithm,” in International Journal of Science and Research(IJSR),5th May 2014 </a:t>
            </a:r>
            <a:endParaRPr lang="en-IN" sz="5600" dirty="0">
              <a:effectLst/>
              <a:latin typeface="Times New Roman" panose="02020603050405020304" pitchFamily="18" charset="0"/>
              <a:ea typeface="Times New Roman" panose="02020603050405020304" pitchFamily="18" charset="0"/>
            </a:endParaRPr>
          </a:p>
          <a:p>
            <a:pPr algn="just">
              <a:lnSpc>
                <a:spcPct val="170000"/>
              </a:lnSpc>
            </a:pPr>
            <a:r>
              <a:rPr lang="en-US" sz="5600" dirty="0">
                <a:effectLst/>
                <a:latin typeface="Times New Roman" panose="02020603050405020304" pitchFamily="18" charset="0"/>
                <a:ea typeface="Times New Roman" panose="02020603050405020304" pitchFamily="18" charset="0"/>
              </a:rPr>
              <a:t>[2] “</a:t>
            </a:r>
            <a:r>
              <a:rPr lang="en-US" sz="5600" dirty="0" err="1">
                <a:effectLst/>
                <a:latin typeface="Times New Roman" panose="02020603050405020304" pitchFamily="18" charset="0"/>
                <a:ea typeface="Times New Roman" panose="02020603050405020304" pitchFamily="18" charset="0"/>
              </a:rPr>
              <a:t>RajeshwariSundhar</a:t>
            </a:r>
            <a:r>
              <a:rPr lang="en-US" sz="5600" dirty="0">
                <a:effectLst/>
                <a:latin typeface="Times New Roman" panose="02020603050405020304" pitchFamily="18" charset="0"/>
                <a:ea typeface="Times New Roman" panose="02020603050405020304" pitchFamily="18" charset="0"/>
              </a:rPr>
              <a:t> , </a:t>
            </a:r>
            <a:r>
              <a:rPr lang="en-US" sz="5600" dirty="0" err="1">
                <a:effectLst/>
                <a:latin typeface="Times New Roman" panose="02020603050405020304" pitchFamily="18" charset="0"/>
                <a:ea typeface="Times New Roman" panose="02020603050405020304" pitchFamily="18" charset="0"/>
              </a:rPr>
              <a:t>SanthoshHebbar</a:t>
            </a:r>
            <a:r>
              <a:rPr lang="en-US" sz="5600" dirty="0">
                <a:effectLst/>
                <a:latin typeface="Times New Roman" panose="02020603050405020304" pitchFamily="18" charset="0"/>
                <a:ea typeface="Times New Roman" panose="02020603050405020304" pitchFamily="18" charset="0"/>
              </a:rPr>
              <a:t> and </a:t>
            </a:r>
            <a:r>
              <a:rPr lang="en-US" sz="5600" dirty="0" err="1">
                <a:effectLst/>
                <a:latin typeface="Times New Roman" panose="02020603050405020304" pitchFamily="18" charset="0"/>
                <a:ea typeface="Times New Roman" panose="02020603050405020304" pitchFamily="18" charset="0"/>
              </a:rPr>
              <a:t>VaraprasadGolla</a:t>
            </a:r>
            <a:r>
              <a:rPr lang="en-US" sz="5600" dirty="0">
                <a:effectLst/>
                <a:latin typeface="Times New Roman" panose="02020603050405020304" pitchFamily="18" charset="0"/>
                <a:ea typeface="Times New Roman" panose="02020603050405020304" pitchFamily="18" charset="0"/>
              </a:rPr>
              <a:t>, “Implementing Intelligent Traffic Control System for Congestion Control, Ambulance Clearance and Stolen Vehicle Detection,” in IEEE Sensors Journal, 2nd Feb 2015.CrossRef </a:t>
            </a:r>
            <a:endParaRPr lang="en-IN" sz="5600" dirty="0">
              <a:effectLst/>
              <a:latin typeface="Times New Roman" panose="02020603050405020304" pitchFamily="18" charset="0"/>
              <a:ea typeface="Times New Roman" panose="02020603050405020304" pitchFamily="18" charset="0"/>
            </a:endParaRPr>
          </a:p>
          <a:p>
            <a:pPr algn="just">
              <a:lnSpc>
                <a:spcPct val="170000"/>
              </a:lnSpc>
            </a:pPr>
            <a:r>
              <a:rPr lang="en-US" sz="5600" dirty="0">
                <a:effectLst/>
                <a:latin typeface="Times New Roman" panose="02020603050405020304" pitchFamily="18" charset="0"/>
                <a:ea typeface="Times New Roman" panose="02020603050405020304" pitchFamily="18" charset="0"/>
              </a:rPr>
              <a:t>[3] </a:t>
            </a:r>
            <a:r>
              <a:rPr lang="en-US" sz="5600" dirty="0" err="1">
                <a:effectLst/>
                <a:latin typeface="Times New Roman" panose="02020603050405020304" pitchFamily="18" charset="0"/>
                <a:ea typeface="Times New Roman" panose="02020603050405020304" pitchFamily="18" charset="0"/>
              </a:rPr>
              <a:t>SabyasachiPatra</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KarishmaVelisetty</a:t>
            </a:r>
            <a:r>
              <a:rPr lang="en-US" sz="5600" dirty="0">
                <a:effectLst/>
                <a:latin typeface="Times New Roman" panose="02020603050405020304" pitchFamily="18" charset="0"/>
                <a:ea typeface="Times New Roman" panose="02020603050405020304" pitchFamily="18" charset="0"/>
              </a:rPr>
              <a:t> and Prathamesh Patel, “Location Based Tracking,” in International Journal of Engineering Research and Development, 12th Feb 2014.</a:t>
            </a:r>
            <a:endParaRPr lang="en-IN" sz="5600" dirty="0">
              <a:effectLst/>
              <a:latin typeface="Times New Roman" panose="02020603050405020304" pitchFamily="18" charset="0"/>
              <a:ea typeface="Times New Roman" panose="02020603050405020304" pitchFamily="18" charset="0"/>
            </a:endParaRPr>
          </a:p>
          <a:p>
            <a:pPr algn="just">
              <a:lnSpc>
                <a:spcPct val="170000"/>
              </a:lnSpc>
            </a:pPr>
            <a:r>
              <a:rPr lang="en-US" sz="5600" dirty="0">
                <a:effectLst/>
                <a:latin typeface="Times New Roman" panose="02020603050405020304" pitchFamily="18" charset="0"/>
                <a:ea typeface="Times New Roman" panose="02020603050405020304" pitchFamily="18" charset="0"/>
              </a:rPr>
              <a:t>[4] ”Ayesha Khan, </a:t>
            </a:r>
            <a:r>
              <a:rPr lang="en-US" sz="5600" dirty="0" err="1">
                <a:effectLst/>
                <a:latin typeface="Times New Roman" panose="02020603050405020304" pitchFamily="18" charset="0"/>
                <a:ea typeface="Times New Roman" panose="02020603050405020304" pitchFamily="18" charset="0"/>
              </a:rPr>
              <a:t>ParulBhanarkar</a:t>
            </a:r>
            <a:r>
              <a:rPr lang="en-US" sz="5600" dirty="0">
                <a:effectLst/>
                <a:latin typeface="Times New Roman" panose="02020603050405020304" pitchFamily="18" charset="0"/>
                <a:ea typeface="Times New Roman" panose="02020603050405020304" pitchFamily="18" charset="0"/>
              </a:rPr>
              <a:t> and </a:t>
            </a:r>
            <a:r>
              <a:rPr lang="en-US" sz="5600" dirty="0" err="1">
                <a:effectLst/>
                <a:latin typeface="Times New Roman" panose="02020603050405020304" pitchFamily="18" charset="0"/>
                <a:ea typeface="Times New Roman" panose="02020603050405020304" pitchFamily="18" charset="0"/>
              </a:rPr>
              <a:t>PragatiPatil</a:t>
            </a:r>
            <a:r>
              <a:rPr lang="en-US" sz="5600" dirty="0">
                <a:effectLst/>
                <a:latin typeface="Times New Roman" panose="02020603050405020304" pitchFamily="18" charset="0"/>
                <a:ea typeface="Times New Roman" panose="02020603050405020304" pitchFamily="18" charset="0"/>
              </a:rPr>
              <a:t>, “RSA Encryption Technique based on Geo Location,” in International Journal of Advanced Research in Computer Science</a:t>
            </a:r>
            <a:endParaRPr lang="en-IN" sz="5600" dirty="0">
              <a:effectLst/>
              <a:latin typeface="Times New Roman" panose="02020603050405020304" pitchFamily="18" charset="0"/>
              <a:ea typeface="Times New Roman" panose="02020603050405020304" pitchFamily="18" charset="0"/>
            </a:endParaRPr>
          </a:p>
          <a:p>
            <a:pPr algn="just">
              <a:lnSpc>
                <a:spcPct val="170000"/>
              </a:lnSpc>
            </a:pPr>
            <a:r>
              <a:rPr lang="en-US" sz="5600" dirty="0">
                <a:effectLst/>
                <a:latin typeface="Times New Roman" panose="02020603050405020304" pitchFamily="18" charset="0"/>
                <a:ea typeface="Times New Roman" panose="02020603050405020304" pitchFamily="18" charset="0"/>
              </a:rPr>
              <a:t>and Software Engineering, 4th Apr 2013 </a:t>
            </a:r>
            <a:endParaRPr lang="en-IN" sz="5600" dirty="0">
              <a:effectLst/>
              <a:latin typeface="Times New Roman" panose="02020603050405020304" pitchFamily="18" charset="0"/>
              <a:ea typeface="Times New Roman" panose="02020603050405020304" pitchFamily="18" charset="0"/>
            </a:endParaRPr>
          </a:p>
          <a:p>
            <a:pPr algn="just">
              <a:lnSpc>
                <a:spcPct val="170000"/>
              </a:lnSpc>
            </a:pPr>
            <a:r>
              <a:rPr lang="en-US" sz="5600" dirty="0">
                <a:effectLst/>
                <a:latin typeface="Times New Roman" panose="02020603050405020304" pitchFamily="18" charset="0"/>
                <a:ea typeface="Times New Roman" panose="02020603050405020304" pitchFamily="18" charset="0"/>
              </a:rPr>
              <a:t>[5] ”</a:t>
            </a:r>
            <a:r>
              <a:rPr lang="en-US" sz="5600" dirty="0" err="1">
                <a:effectLst/>
                <a:latin typeface="Times New Roman" panose="02020603050405020304" pitchFamily="18" charset="0"/>
                <a:ea typeface="Times New Roman" panose="02020603050405020304" pitchFamily="18" charset="0"/>
              </a:rPr>
              <a:t>GeoDataSource</a:t>
            </a:r>
            <a:r>
              <a:rPr lang="en-US" sz="5600" dirty="0">
                <a:effectLst/>
                <a:latin typeface="Times New Roman" panose="02020603050405020304" pitchFamily="18" charset="0"/>
                <a:ea typeface="Times New Roman" panose="02020603050405020304" pitchFamily="18" charset="0"/>
              </a:rPr>
              <a:t>. (2016, August).Retrieved fromwww.geodatasource.com. </a:t>
            </a:r>
            <a:endParaRPr lang="en-IN" sz="5600" dirty="0">
              <a:effectLst/>
              <a:latin typeface="Times New Roman" panose="02020603050405020304" pitchFamily="18" charset="0"/>
              <a:ea typeface="Times New Roman" panose="02020603050405020304" pitchFamily="18" charset="0"/>
            </a:endParaRPr>
          </a:p>
          <a:p>
            <a:pPr algn="just">
              <a:lnSpc>
                <a:spcPct val="170000"/>
              </a:lnSpc>
            </a:pPr>
            <a:r>
              <a:rPr lang="en-US" sz="5600" dirty="0">
                <a:effectLst/>
                <a:latin typeface="Times New Roman" panose="02020603050405020304" pitchFamily="18" charset="0"/>
                <a:ea typeface="Times New Roman" panose="02020603050405020304" pitchFamily="18" charset="0"/>
              </a:rPr>
              <a:t>[6] ”Deepak Sharma. (2016, August) Retrieved from deepak-sharma.net. </a:t>
            </a:r>
            <a:endParaRPr lang="en-IN" sz="56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Publication Details</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625457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Introduction</a:t>
            </a:r>
          </a:p>
        </p:txBody>
      </p:sp>
      <p:sp>
        <p:nvSpPr>
          <p:cNvPr id="3" name="Content Placeholder 2"/>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This Android app presents an innovation solution to transform the way individual seek medical help in emergencies. Its primary goal is to offer a convenient and effective method for users to locate nearby ambulance services. Using advanced location-based services, the application swiftly identifies the nearest available ambulance services, supplying real-time information such as the ambulance’s current location. This ensures that users have crucial details about the ambulance’s whereabouts and the expected arrival time, potentially making a life-saving difference in emergency situations. The app boasts an intuitive and user-friendly interface, facilitating easy navigating for users. It allows swift and efficient ambulance booking, with users able to monitor booking details in real-time, including current location of ambulance.</a:t>
            </a:r>
          </a:p>
          <a:p>
            <a:r>
              <a:rPr lang="en-US" sz="1800" dirty="0">
                <a:effectLst/>
                <a:latin typeface="Times New Roman" panose="02020603050405020304" pitchFamily="18" charset="0"/>
                <a:ea typeface="Times New Roman" panose="02020603050405020304" pitchFamily="18" charset="0"/>
              </a:rPr>
              <a:t>This feature ensures users stay informed about their ambulance’s progress, enabling them to make indispensable for anyone requiring urgent medical attention, particularly in densely populated urban areas where challenges like traffic congestion can impede emergency services. The app streamlines the process of accessing emergency medical assistance, offering a stress-free and seamless experience, representing a significant advancement in enhancing the quality of emergency medical services.</a:t>
            </a:r>
            <a:endParaRPr lang="en-IN" sz="18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Literature Review</a:t>
            </a:r>
          </a:p>
        </p:txBody>
      </p:sp>
      <p:sp>
        <p:nvSpPr>
          <p:cNvPr id="3" name="Content Placeholder 2"/>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[1]. Mohammad </a:t>
            </a:r>
            <a:r>
              <a:rPr lang="en-US" sz="1800" dirty="0" err="1">
                <a:effectLst/>
                <a:latin typeface="Times New Roman" panose="02020603050405020304" pitchFamily="18" charset="0"/>
                <a:ea typeface="Times New Roman" panose="02020603050405020304" pitchFamily="18" charset="0"/>
              </a:rPr>
              <a:t>Abdeen</a:t>
            </a:r>
            <a:r>
              <a:rPr lang="en-US" sz="1800" dirty="0">
                <a:effectLst/>
                <a:latin typeface="Times New Roman" panose="02020603050405020304" pitchFamily="18" charset="0"/>
                <a:ea typeface="Times New Roman" panose="02020603050405020304" pitchFamily="18" charset="0"/>
              </a:rPr>
              <a:t>; Mohamed Hossam Ahmed; Hafez </a:t>
            </a:r>
            <a:r>
              <a:rPr lang="en-US" sz="1800" dirty="0" err="1">
                <a:effectLst/>
                <a:latin typeface="Times New Roman" panose="02020603050405020304" pitchFamily="18" charset="0"/>
                <a:ea typeface="Times New Roman" panose="02020603050405020304" pitchFamily="18" charset="0"/>
              </a:rPr>
              <a:t>Seliem</a:t>
            </a:r>
            <a:r>
              <a:rPr lang="en-US" sz="1800" dirty="0">
                <a:effectLst/>
                <a:latin typeface="Times New Roman" panose="02020603050405020304" pitchFamily="18" charset="0"/>
                <a:ea typeface="Times New Roman" panose="02020603050405020304" pitchFamily="18" charset="0"/>
              </a:rPr>
              <a:t>; Mustafa El- </a:t>
            </a:r>
            <a:r>
              <a:rPr lang="en-US" sz="1800" dirty="0" err="1">
                <a:effectLst/>
                <a:latin typeface="Times New Roman" panose="02020603050405020304" pitchFamily="18" charset="0"/>
                <a:ea typeface="Times New Roman" panose="02020603050405020304" pitchFamily="18" charset="0"/>
              </a:rPr>
              <a:t>Nainay</a:t>
            </a:r>
            <a:r>
              <a:rPr lang="en-US" sz="1800" dirty="0">
                <a:effectLst/>
                <a:latin typeface="Times New Roman" panose="02020603050405020304" pitchFamily="18" charset="0"/>
                <a:ea typeface="Times New Roman" panose="02020603050405020304" pitchFamily="18" charset="0"/>
              </a:rPr>
              <a:t>; Tarek Rahil </a:t>
            </a:r>
            <a:r>
              <a:rPr lang="en-US" sz="1800" dirty="0" err="1">
                <a:effectLst/>
                <a:latin typeface="Times New Roman" panose="02020603050405020304" pitchFamily="18" charset="0"/>
                <a:ea typeface="Times New Roman" panose="02020603050405020304" pitchFamily="18" charset="0"/>
              </a:rPr>
              <a:t>Sheltami</a:t>
            </a:r>
            <a:r>
              <a:rPr lang="en-US" sz="1800" dirty="0">
                <a:effectLst/>
                <a:latin typeface="Times New Roman" panose="02020603050405020304" pitchFamily="18" charset="0"/>
                <a:ea typeface="Times New Roman" panose="02020603050405020304" pitchFamily="18" charset="0"/>
              </a:rPr>
              <a:t>; perfecting the Performance of Ambulance Emergency Service Using Smart Health Systems; 16- 17 December 2021. Smart health is a new paradigm that can significantly ameliorate the healthcare systems. In smart health, new seeing, calculating and communication technologies are integrated in healthcare to ameliorate the quality of service. [2]. P. </a:t>
            </a:r>
            <a:r>
              <a:rPr lang="en-US" sz="1800" dirty="0" err="1">
                <a:effectLst/>
                <a:latin typeface="Times New Roman" panose="02020603050405020304" pitchFamily="18" charset="0"/>
                <a:ea typeface="Times New Roman" panose="02020603050405020304" pitchFamily="18" charset="0"/>
              </a:rPr>
              <a:t>Thirumoorthi</a:t>
            </a:r>
            <a:r>
              <a:rPr lang="en-US" sz="1800" dirty="0">
                <a:effectLst/>
                <a:latin typeface="Times New Roman" panose="02020603050405020304" pitchFamily="18" charset="0"/>
                <a:ea typeface="Times New Roman" panose="02020603050405020304" pitchFamily="18" charset="0"/>
              </a:rPr>
              <a:t>; M </a:t>
            </a:r>
            <a:r>
              <a:rPr lang="en-US" sz="1800" dirty="0" err="1">
                <a:effectLst/>
                <a:latin typeface="Times New Roman" panose="02020603050405020304" pitchFamily="18" charset="0"/>
                <a:ea typeface="Times New Roman" panose="02020603050405020304" pitchFamily="18" charset="0"/>
              </a:rPr>
              <a:t>Deeparasi</a:t>
            </a:r>
            <a:r>
              <a:rPr lang="en-US" sz="1800" dirty="0">
                <a:effectLst/>
                <a:latin typeface="Times New Roman" panose="02020603050405020304" pitchFamily="18" charset="0"/>
                <a:ea typeface="Times New Roman" panose="02020603050405020304" pitchFamily="18" charset="0"/>
              </a:rPr>
              <a:t>; J </a:t>
            </a:r>
            <a:r>
              <a:rPr lang="en-US" sz="1800" dirty="0" err="1">
                <a:effectLst/>
                <a:latin typeface="Times New Roman" panose="02020603050405020304" pitchFamily="18" charset="0"/>
                <a:ea typeface="Times New Roman" panose="02020603050405020304" pitchFamily="18" charset="0"/>
              </a:rPr>
              <a:t>Hariprakash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Akshayamathi</a:t>
            </a:r>
            <a:r>
              <a:rPr lang="en-US" sz="1800" dirty="0">
                <a:effectLst/>
                <a:latin typeface="Times New Roman" panose="02020603050405020304" pitchFamily="18" charset="0"/>
                <a:ea typeface="Times New Roman" panose="02020603050405020304" pitchFamily="18" charset="0"/>
              </a:rPr>
              <a:t> M; K </a:t>
            </a:r>
            <a:r>
              <a:rPr lang="en-US" sz="1800" dirty="0" err="1">
                <a:effectLst/>
                <a:latin typeface="Times New Roman" panose="02020603050405020304" pitchFamily="18" charset="0"/>
                <a:ea typeface="Times New Roman" panose="02020603050405020304" pitchFamily="18" charset="0"/>
              </a:rPr>
              <a:t>Premalatha</a:t>
            </a:r>
            <a:r>
              <a:rPr lang="en-US" sz="1800" dirty="0">
                <a:effectLst/>
                <a:latin typeface="Times New Roman" panose="02020603050405020304" pitchFamily="18" charset="0"/>
                <a:ea typeface="Times New Roman" panose="02020603050405020304" pitchFamily="18" charset="0"/>
              </a:rPr>
              <a:t>; Development of Smart System for Ambulance08- 09 October 2021. Business traffic becomes a major issue in densely peopled metropolitan areas. India is the world’s second most vibrant country and has a fleetly rising frugality. In the metropolises, there's severe business traffic.</a:t>
            </a:r>
          </a:p>
          <a:p>
            <a:r>
              <a:rPr lang="en-US" sz="1800" dirty="0">
                <a:effectLst/>
                <a:latin typeface="Times New Roman" panose="02020603050405020304" pitchFamily="18" charset="0"/>
                <a:ea typeface="Times New Roman" panose="02020603050405020304" pitchFamily="18" charset="0"/>
              </a:rPr>
              <a:t>[2]. P. </a:t>
            </a:r>
            <a:r>
              <a:rPr lang="en-US" sz="1800" dirty="0" err="1">
                <a:effectLst/>
                <a:latin typeface="Times New Roman" panose="02020603050405020304" pitchFamily="18" charset="0"/>
                <a:ea typeface="Times New Roman" panose="02020603050405020304" pitchFamily="18" charset="0"/>
              </a:rPr>
              <a:t>Thirumoorthi</a:t>
            </a:r>
            <a:r>
              <a:rPr lang="en-US" sz="1800" dirty="0">
                <a:effectLst/>
                <a:latin typeface="Times New Roman" panose="02020603050405020304" pitchFamily="18" charset="0"/>
                <a:ea typeface="Times New Roman" panose="02020603050405020304" pitchFamily="18" charset="0"/>
              </a:rPr>
              <a:t>; M </a:t>
            </a:r>
            <a:r>
              <a:rPr lang="en-US" sz="1800" dirty="0" err="1">
                <a:effectLst/>
                <a:latin typeface="Times New Roman" panose="02020603050405020304" pitchFamily="18" charset="0"/>
                <a:ea typeface="Times New Roman" panose="02020603050405020304" pitchFamily="18" charset="0"/>
              </a:rPr>
              <a:t>Deeparasi</a:t>
            </a:r>
            <a:r>
              <a:rPr lang="en-US" sz="1800" dirty="0">
                <a:effectLst/>
                <a:latin typeface="Times New Roman" panose="02020603050405020304" pitchFamily="18" charset="0"/>
                <a:ea typeface="Times New Roman" panose="02020603050405020304" pitchFamily="18" charset="0"/>
              </a:rPr>
              <a:t>; J </a:t>
            </a:r>
            <a:r>
              <a:rPr lang="en-US" sz="1800" dirty="0" err="1">
                <a:effectLst/>
                <a:latin typeface="Times New Roman" panose="02020603050405020304" pitchFamily="18" charset="0"/>
                <a:ea typeface="Times New Roman" panose="02020603050405020304" pitchFamily="18" charset="0"/>
              </a:rPr>
              <a:t>Hariprakash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Akshayamathi</a:t>
            </a:r>
            <a:r>
              <a:rPr lang="en-US" sz="1800" dirty="0">
                <a:effectLst/>
                <a:latin typeface="Times New Roman" panose="02020603050405020304" pitchFamily="18" charset="0"/>
                <a:ea typeface="Times New Roman" panose="02020603050405020304" pitchFamily="18" charset="0"/>
              </a:rPr>
              <a:t> M; K </a:t>
            </a:r>
            <a:r>
              <a:rPr lang="en-US" sz="1800" dirty="0" err="1">
                <a:effectLst/>
                <a:latin typeface="Times New Roman" panose="02020603050405020304" pitchFamily="18" charset="0"/>
                <a:ea typeface="Times New Roman" panose="02020603050405020304" pitchFamily="18" charset="0"/>
              </a:rPr>
              <a:t>Premalatha</a:t>
            </a:r>
            <a:r>
              <a:rPr lang="en-US" sz="1800" dirty="0">
                <a:effectLst/>
                <a:latin typeface="Times New Roman" panose="02020603050405020304" pitchFamily="18" charset="0"/>
                <a:ea typeface="Times New Roman" panose="02020603050405020304" pitchFamily="18" charset="0"/>
              </a:rPr>
              <a:t>; Development of Smart System for Ambulance08- 09 October 2021. Business traffic becomes a major issue in densely peopled metropolitan areas. India is the world’s second most vibrant country and has a fleetly rising frugality. In the metropolises, there's severe business traffic. According to the Times of India, nearly 30 of deaths are caused by ambulances arriving late to the sanitarium. We're trying to dock the delay for the ambulance.</a:t>
            </a:r>
            <a:endParaRPr lang="en-GB"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Research Gaps Identified</a:t>
            </a:r>
          </a:p>
        </p:txBody>
      </p:sp>
      <p:sp>
        <p:nvSpPr>
          <p:cNvPr id="3" name="Content Placeholder 2"/>
          <p:cNvSpPr>
            <a:spLocks noGrp="1"/>
          </p:cNvSpPr>
          <p:nvPr>
            <p:ph idx="1"/>
          </p:nvPr>
        </p:nvSpPr>
        <p:spPr/>
        <p:txBody>
          <a:bodyPr/>
          <a:lstStyle/>
          <a:p>
            <a:r>
              <a:rPr lang="en-US" sz="1800" b="1" dirty="0">
                <a:effectLst/>
                <a:latin typeface="Times New Roman" panose="02020603050405020304" pitchFamily="18" charset="0"/>
                <a:ea typeface="Times New Roman" panose="02020603050405020304" pitchFamily="18" charset="0"/>
              </a:rPr>
              <a:t>Integration of Artificial Intelligence and Machine Learning</a:t>
            </a:r>
          </a:p>
          <a:p>
            <a:r>
              <a:rPr lang="en-US" sz="1800" b="1" dirty="0">
                <a:effectLst/>
                <a:latin typeface="Times New Roman" panose="02020603050405020304" pitchFamily="18" charset="0"/>
                <a:ea typeface="Times New Roman" panose="02020603050405020304" pitchFamily="18" charset="0"/>
              </a:rPr>
              <a:t>Patient data security and privacy in digital age</a:t>
            </a:r>
            <a:endParaRPr lang="en-US" sz="1800" b="1" dirty="0">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User- Centered Design for Different Stakeholders</a:t>
            </a:r>
          </a:p>
          <a:p>
            <a:r>
              <a:rPr lang="en-US" sz="1800" b="1" dirty="0">
                <a:effectLst/>
                <a:latin typeface="Times New Roman" panose="02020603050405020304" pitchFamily="18" charset="0"/>
                <a:ea typeface="Times New Roman" panose="02020603050405020304" pitchFamily="18" charset="0"/>
              </a:rPr>
              <a:t>Standardization and Interoperability</a:t>
            </a:r>
          </a:p>
          <a:p>
            <a:r>
              <a:rPr lang="en-US" sz="1800" b="1" dirty="0">
                <a:effectLst/>
                <a:latin typeface="Times New Roman" panose="02020603050405020304" pitchFamily="18" charset="0"/>
                <a:ea typeface="Times New Roman" panose="02020603050405020304" pitchFamily="18" charset="0"/>
              </a:rPr>
              <a:t>Offline Functionality and Connectivity Issues</a:t>
            </a:r>
            <a:endParaRPr lang="en-US" sz="1800" b="1" dirty="0">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Public mindfulness and Education</a:t>
            </a:r>
          </a:p>
          <a:p>
            <a:r>
              <a:rPr lang="en-US" sz="1800" b="1" dirty="0">
                <a:effectLst/>
                <a:latin typeface="Times New Roman" panose="02020603050405020304" pitchFamily="18" charset="0"/>
                <a:ea typeface="Times New Roman" panose="02020603050405020304" pitchFamily="18" charset="0"/>
              </a:rPr>
              <a:t>Impact of Technological Advancements</a:t>
            </a:r>
            <a:endParaRPr lang="en-US" sz="1800" b="1" dirty="0">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Cultural and Societal Influences</a:t>
            </a:r>
            <a:endParaRPr lang="en-GB" dirty="0"/>
          </a:p>
        </p:txBody>
      </p:sp>
    </p:spTree>
    <p:extLst>
      <p:ext uri="{BB962C8B-B14F-4D97-AF65-F5344CB8AC3E}">
        <p14:creationId xmlns:p14="http://schemas.microsoft.com/office/powerpoint/2010/main" val="2547126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Proposed Methodology</a:t>
            </a:r>
          </a:p>
        </p:txBody>
      </p:sp>
      <p:sp>
        <p:nvSpPr>
          <p:cNvPr id="3" name="Content Placeholder 2"/>
          <p:cNvSpPr>
            <a:spLocks noGrp="1"/>
          </p:cNvSpPr>
          <p:nvPr>
            <p:ph idx="1"/>
          </p:nvPr>
        </p:nvSpPr>
        <p:spPr/>
        <p:txBody>
          <a:bodyPr>
            <a:normAutofit/>
          </a:bodyPr>
          <a:lstStyle/>
          <a:p>
            <a:pPr algn="just"/>
            <a:r>
              <a:rPr lang="en-US" sz="1800" b="1" dirty="0">
                <a:effectLst/>
                <a:latin typeface="Times New Roman" panose="02020603050405020304" pitchFamily="18" charset="0"/>
                <a:ea typeface="Times New Roman" panose="02020603050405020304" pitchFamily="18" charset="0"/>
              </a:rPr>
              <a:t>Demand Analysis</a:t>
            </a:r>
            <a:endParaRPr lang="en-US" sz="1800" b="1" dirty="0">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Literature Review</a:t>
            </a:r>
          </a:p>
          <a:p>
            <a:pPr algn="just"/>
            <a:r>
              <a:rPr lang="en-US" sz="1800" b="1" dirty="0">
                <a:effectLst/>
                <a:latin typeface="Times New Roman" panose="02020603050405020304" pitchFamily="18" charset="0"/>
                <a:ea typeface="Times New Roman" panose="02020603050405020304" pitchFamily="18" charset="0"/>
              </a:rPr>
              <a:t>System Design</a:t>
            </a:r>
          </a:p>
          <a:p>
            <a:pPr algn="just"/>
            <a:r>
              <a:rPr lang="en-US" sz="1800" b="1" dirty="0">
                <a:effectLst/>
                <a:latin typeface="Times New Roman" panose="02020603050405020304" pitchFamily="18" charset="0"/>
                <a:ea typeface="Times New Roman" panose="02020603050405020304" pitchFamily="18" charset="0"/>
              </a:rPr>
              <a:t>Technology Stack Selection</a:t>
            </a:r>
          </a:p>
          <a:p>
            <a:pPr algn="just"/>
            <a:r>
              <a:rPr lang="en-US" sz="1800" b="1" dirty="0">
                <a:effectLst/>
                <a:latin typeface="Times New Roman" panose="02020603050405020304" pitchFamily="18" charset="0"/>
                <a:ea typeface="Times New Roman" panose="02020603050405020304" pitchFamily="18" charset="0"/>
              </a:rPr>
              <a:t>Development</a:t>
            </a:r>
            <a:endParaRPr lang="en-US" sz="1800" b="1" dirty="0">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Testing</a:t>
            </a:r>
          </a:p>
          <a:p>
            <a:pPr algn="just"/>
            <a:r>
              <a:rPr lang="en-US" sz="1800" b="1" dirty="0">
                <a:effectLst/>
                <a:latin typeface="Times New Roman" panose="02020603050405020304" pitchFamily="18" charset="0"/>
                <a:ea typeface="Times New Roman" panose="02020603050405020304" pitchFamily="18" charset="0"/>
              </a:rPr>
              <a:t>Deployment</a:t>
            </a:r>
            <a:endParaRPr lang="en-US" sz="1800" b="1" dirty="0">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User Training and Relinquishment</a:t>
            </a:r>
          </a:p>
          <a:p>
            <a:pPr algn="just"/>
            <a:r>
              <a:rPr lang="en-US" sz="1800" b="1" dirty="0">
                <a:effectLst/>
                <a:latin typeface="Times New Roman" panose="02020603050405020304" pitchFamily="18" charset="0"/>
                <a:ea typeface="Times New Roman" panose="02020603050405020304" pitchFamily="18" charset="0"/>
              </a:rPr>
              <a:t>Evaluation and Feedback</a:t>
            </a:r>
            <a:endParaRPr lang="en-US" sz="1800" b="1" dirty="0">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Nonstop enhancement</a:t>
            </a: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Objectives</a:t>
            </a:r>
          </a:p>
        </p:txBody>
      </p:sp>
      <p:sp>
        <p:nvSpPr>
          <p:cNvPr id="3" name="Content Placeholder 2"/>
          <p:cNvSpPr>
            <a:spLocks noGrp="1"/>
          </p:cNvSpPr>
          <p:nvPr>
            <p:ph idx="1"/>
          </p:nvPr>
        </p:nvSpPr>
        <p:spPr/>
        <p:txBody>
          <a:bodyPr/>
          <a:lstStyle/>
          <a:p>
            <a:r>
              <a:rPr lang="en-US" sz="1800" b="1" dirty="0">
                <a:effectLst/>
                <a:latin typeface="Times New Roman" panose="02020603050405020304" pitchFamily="18" charset="0"/>
                <a:ea typeface="Times New Roman" panose="02020603050405020304" pitchFamily="18" charset="0"/>
              </a:rPr>
              <a:t>Response Time enhancement</a:t>
            </a:r>
          </a:p>
          <a:p>
            <a:r>
              <a:rPr lang="en-US" sz="1800" b="1" dirty="0">
                <a:effectLst/>
                <a:latin typeface="Times New Roman" panose="02020603050405020304" pitchFamily="18" charset="0"/>
                <a:ea typeface="Times New Roman" panose="02020603050405020304" pitchFamily="18" charset="0"/>
              </a:rPr>
              <a:t>Enhanced Training and outfit</a:t>
            </a:r>
            <a:endParaRPr lang="en-US" sz="1800" b="1" dirty="0">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Patient Care Quality</a:t>
            </a:r>
          </a:p>
          <a:p>
            <a:r>
              <a:rPr lang="en-US" sz="1800" b="1" dirty="0">
                <a:effectLst/>
                <a:latin typeface="Times New Roman" panose="02020603050405020304" pitchFamily="18" charset="0"/>
                <a:ea typeface="Times New Roman" panose="02020603050405020304" pitchFamily="18" charset="0"/>
              </a:rPr>
              <a:t>Community Outreach and Education</a:t>
            </a:r>
            <a:endParaRPr lang="en-US" sz="1800" b="1" dirty="0">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Collaboration with Healthcare Providers</a:t>
            </a:r>
          </a:p>
          <a:p>
            <a:r>
              <a:rPr lang="en-US" sz="1800" b="1" dirty="0">
                <a:effectLst/>
                <a:latin typeface="Times New Roman" panose="02020603050405020304" pitchFamily="18" charset="0"/>
                <a:ea typeface="Times New Roman" panose="02020603050405020304" pitchFamily="18" charset="0"/>
              </a:rPr>
              <a:t>Risk Management and Safety Measures</a:t>
            </a:r>
            <a:endParaRPr lang="en-US" sz="1800" b="1" dirty="0">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Financial Sustainability</a:t>
            </a:r>
          </a:p>
          <a:p>
            <a:r>
              <a:rPr lang="en-US" sz="1800" b="1" dirty="0">
                <a:effectLst/>
                <a:latin typeface="Times New Roman" panose="02020603050405020304" pitchFamily="18" charset="0"/>
                <a:ea typeface="Times New Roman" panose="02020603050405020304" pitchFamily="18" charset="0"/>
              </a:rPr>
              <a:t>Evaluation and enhancement</a:t>
            </a:r>
            <a:endParaRPr lang="en-US" sz="1800" b="1" dirty="0">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Adaption to Changing requirements</a:t>
            </a:r>
            <a:endParaRPr lang="en-GB" b="1" dirty="0"/>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&amp; Implementation</a:t>
            </a:r>
            <a:endParaRPr lang="en-GB" b="1" dirty="0"/>
          </a:p>
        </p:txBody>
      </p:sp>
      <p:sp>
        <p:nvSpPr>
          <p:cNvPr id="3" name="Content Placeholder 2"/>
          <p:cNvSpPr>
            <a:spLocks noGrp="1"/>
          </p:cNvSpPr>
          <p:nvPr>
            <p:ph idx="1"/>
          </p:nvPr>
        </p:nvSpPr>
        <p:spPr/>
        <p:txBody>
          <a:bodyPr/>
          <a:lstStyle/>
          <a:p>
            <a:r>
              <a:rPr lang="en-US" sz="1800" b="1" dirty="0">
                <a:effectLst/>
                <a:latin typeface="Times New Roman" panose="02020603050405020304" pitchFamily="18" charset="0"/>
                <a:ea typeface="Times New Roman" panose="02020603050405020304" pitchFamily="18" charset="0"/>
              </a:rPr>
              <a:t>Objective</a:t>
            </a:r>
          </a:p>
          <a:p>
            <a:r>
              <a:rPr lang="en-US" sz="1800" b="1" dirty="0">
                <a:effectLst/>
                <a:latin typeface="Times New Roman" panose="02020603050405020304" pitchFamily="18" charset="0"/>
                <a:ea typeface="Times New Roman" panose="02020603050405020304" pitchFamily="18" charset="0"/>
              </a:rPr>
              <a:t>Requirements Gathering</a:t>
            </a:r>
            <a:endParaRPr lang="en-US" sz="1800" b="1" dirty="0">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Architecture Design</a:t>
            </a:r>
          </a:p>
          <a:p>
            <a:r>
              <a:rPr lang="en-US" sz="1800" b="1" dirty="0">
                <a:effectLst/>
                <a:latin typeface="Times New Roman" panose="02020603050405020304" pitchFamily="18" charset="0"/>
                <a:ea typeface="Times New Roman" panose="02020603050405020304" pitchFamily="18" charset="0"/>
              </a:rPr>
              <a:t>User Interface Design</a:t>
            </a:r>
            <a:endParaRPr lang="en-US" sz="1800" b="1" dirty="0">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Real-Time Location Tracking</a:t>
            </a:r>
          </a:p>
          <a:p>
            <a:r>
              <a:rPr lang="en-US" sz="1800" b="1" dirty="0">
                <a:effectLst/>
                <a:latin typeface="Times New Roman" panose="02020603050405020304" pitchFamily="18" charset="0"/>
                <a:ea typeface="Times New Roman" panose="02020603050405020304" pitchFamily="18" charset="0"/>
              </a:rPr>
              <a:t>Emergency Call Integration</a:t>
            </a:r>
            <a:endParaRPr lang="en-US" sz="1800" b="1" dirty="0">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Telemedicine Integration</a:t>
            </a:r>
          </a:p>
          <a:p>
            <a:r>
              <a:rPr lang="en-US" sz="1800" b="1" dirty="0">
                <a:effectLst/>
                <a:latin typeface="Times New Roman" panose="02020603050405020304" pitchFamily="18" charset="0"/>
                <a:ea typeface="Times New Roman" panose="02020603050405020304" pitchFamily="18" charset="0"/>
              </a:rPr>
              <a:t>Data Security and Privacy Measures</a:t>
            </a:r>
            <a:endParaRPr lang="en-US" sz="1800" b="1" dirty="0">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Interoperability with EMS Systems</a:t>
            </a:r>
          </a:p>
          <a:p>
            <a:r>
              <a:rPr lang="en-US" sz="1800" b="1" dirty="0">
                <a:effectLst/>
                <a:latin typeface="Times New Roman" panose="02020603050405020304" pitchFamily="18" charset="0"/>
                <a:ea typeface="Times New Roman" panose="02020603050405020304" pitchFamily="18" charset="0"/>
              </a:rPr>
              <a:t>Resource Allocation Optimization</a:t>
            </a:r>
            <a:endParaRPr lang="en-US" sz="1800" b="1" dirty="0">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User Training and Education</a:t>
            </a:r>
            <a:endParaRPr lang="en-GB" dirty="0"/>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3818"/>
          </a:xfrm>
        </p:spPr>
        <p:txBody>
          <a:bodyPr/>
          <a:lstStyle/>
          <a:p>
            <a:r>
              <a:rPr lang="en-GB" b="1" dirty="0"/>
              <a:t>Timeline of Project</a:t>
            </a:r>
          </a:p>
        </p:txBody>
      </p:sp>
      <p:pic>
        <p:nvPicPr>
          <p:cNvPr id="4" name="Image 18">
            <a:extLst>
              <a:ext uri="{FF2B5EF4-FFF2-40B4-BE49-F238E27FC236}">
                <a16:creationId xmlns:a16="http://schemas.microsoft.com/office/drawing/2014/main" id="{5190CADA-E98D-B370-A7E7-E20BE4C27AD3}"/>
              </a:ext>
            </a:extLst>
          </p:cNvPr>
          <p:cNvPicPr>
            <a:picLocks noGrp="1"/>
          </p:cNvPicPr>
          <p:nvPr>
            <p:ph idx="1"/>
          </p:nvPr>
        </p:nvPicPr>
        <p:blipFill>
          <a:blip r:embed="rId2" cstate="print"/>
          <a:stretch>
            <a:fillRect/>
          </a:stretch>
        </p:blipFill>
        <p:spPr>
          <a:xfrm>
            <a:off x="838200" y="1338944"/>
            <a:ext cx="9071080" cy="4351338"/>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Outcomes / Results Obtained</a:t>
            </a:r>
          </a:p>
        </p:txBody>
      </p:sp>
      <p:sp>
        <p:nvSpPr>
          <p:cNvPr id="3" name="Content Placeholder 2"/>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Overall, the development of ambulance services apps holds immense eventuality for perfecting exigency care, reducing response times, and enhancing patient experience. Still, addressing technological challenges, ethical considerations, and data sequestration enterprises is pivotal to insure successful perpetration and indifferent access to care.</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Advanced response times Apps can automate ambulance dispatch, point locales via GPS, and optimize routes, potentially leading to faster appearance times and better critical care issues. Enhanced patient experience Features like position sharing, ETA updates, and two- way communication can reduce anxiety and give pivotal information, while reserving functionalities and symptom questionnaires can streamline the process. Boosted functional effectiveness, Real- time vehicle shadowing, dispatch operation, and resource allocation tools can optimize line operation, lower functional costs, and ameliorate decision- timber. Increased translucency and responsibility Data from app operation can give precious perceptivity into ambulance service performance, easing informed decision- making and bettered resource allocation. New profit aqueducts Some apps offer ultra expensive features like precedence booking or ambulance shadowing, creating new profit sources for service providers.</a:t>
            </a:r>
            <a:endParaRPr lang="en-GB" dirty="0"/>
          </a:p>
        </p:txBody>
      </p:sp>
    </p:spTree>
    <p:extLst>
      <p:ext uri="{BB962C8B-B14F-4D97-AF65-F5344CB8AC3E}">
        <p14:creationId xmlns:p14="http://schemas.microsoft.com/office/powerpoint/2010/main" val="1923928155"/>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4329</TotalTime>
  <Words>1264</Words>
  <Application>Microsoft Office PowerPoint</Application>
  <PresentationFormat>Widescreen</PresentationFormat>
  <Paragraphs>82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Verdana</vt:lpstr>
      <vt:lpstr>Presidency University 45 Yrs</vt:lpstr>
      <vt:lpstr>AMBULANCE SERVICES APP DEVELOPMENT</vt:lpstr>
      <vt:lpstr>Introduction</vt:lpstr>
      <vt:lpstr>Literature Review</vt:lpstr>
      <vt:lpstr>Research Gaps Identified</vt:lpstr>
      <vt:lpstr>Proposed Methodology</vt:lpstr>
      <vt:lpstr>Objectives</vt:lpstr>
      <vt:lpstr>System Design &amp; Implementation</vt:lpstr>
      <vt:lpstr>Timeline of Project</vt:lpstr>
      <vt:lpstr>Outcomes / Results Obtained</vt:lpstr>
      <vt:lpstr>Conclusion</vt:lpstr>
      <vt:lpstr>References</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vamsikasumurthy2002@gmail.com</cp:lastModifiedBy>
  <cp:revision>24</cp:revision>
  <dcterms:created xsi:type="dcterms:W3CDTF">2023-03-16T03:26:27Z</dcterms:created>
  <dcterms:modified xsi:type="dcterms:W3CDTF">2024-01-13T06:00:58Z</dcterms:modified>
</cp:coreProperties>
</file>