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79" r:id="rId8"/>
    <p:sldId id="280" r:id="rId9"/>
    <p:sldId id="281" r:id="rId10"/>
    <p:sldId id="282"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83" r:id="rId24"/>
    <p:sldId id="274" r:id="rId25"/>
    <p:sldId id="284" r:id="rId26"/>
    <p:sldId id="285" r:id="rId27"/>
    <p:sldId id="275" r:id="rId28"/>
    <p:sldId id="276" r:id="rId29"/>
    <p:sldId id="277" r:id="rId30"/>
    <p:sldId id="278" r:id="rId31"/>
  </p:sldIdLst>
  <p:sldSz cx="9144000" cy="5143500" type="screen16x9"/>
  <p:notesSz cx="6858000" cy="9144000"/>
  <p:embeddedFontLst>
    <p:embeddedFont>
      <p:font typeface="Old Standard TT" panose="020B0604020202020204"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3e7c4c73d_0_1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3e7c4c73d_0_1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smtClean="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555" y="602672"/>
            <a:ext cx="8759536" cy="369331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Paper Title: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based smart parking system. Authors: Khanna, A., &amp; </a:t>
            </a:r>
            <a:r>
              <a:rPr lang="en-US" sz="1800" dirty="0" err="1">
                <a:latin typeface="Times New Roman" panose="02020603050405020304" pitchFamily="18" charset="0"/>
                <a:cs typeface="Times New Roman" panose="02020603050405020304" pitchFamily="18" charset="0"/>
              </a:rPr>
              <a:t>Anand</a:t>
            </a:r>
            <a:r>
              <a:rPr lang="en-US" sz="1800" dirty="0">
                <a:latin typeface="Times New Roman" panose="02020603050405020304" pitchFamily="18" charset="0"/>
                <a:cs typeface="Times New Roman" panose="02020603050405020304" pitchFamily="18" charset="0"/>
              </a:rPr>
              <a:t>, R Publication Details: 2016 International Conference on Internet of Things and Applications (IOTA).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Findings</a:t>
            </a:r>
            <a:r>
              <a:rPr lang="en-US" sz="1800" dirty="0">
                <a:latin typeface="Times New Roman" panose="02020603050405020304" pitchFamily="18" charset="0"/>
                <a:cs typeface="Times New Roman" panose="02020603050405020304" pitchFamily="18" charset="0"/>
              </a:rPr>
              <a:t>: In this paper we have learnt how we can integrated the cloud with the system to store the vehicle details. Also, parking cost based on time is calculated and time out notifications are sent to user using android application which keeps them updated.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Advantages</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Cloud </a:t>
            </a:r>
            <a:r>
              <a:rPr lang="en-US" sz="1800" dirty="0">
                <a:latin typeface="Times New Roman" panose="02020603050405020304" pitchFamily="18" charset="0"/>
                <a:cs typeface="Times New Roman" panose="02020603050405020304" pitchFamily="18" charset="0"/>
              </a:rPr>
              <a:t>is used for storing large amounts of user data.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case of system failure, it provides quick recovery and backup services.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No </a:t>
            </a:r>
            <a:r>
              <a:rPr lang="en-US" sz="1800" dirty="0">
                <a:latin typeface="Times New Roman" panose="02020603050405020304" pitchFamily="18" charset="0"/>
                <a:cs typeface="Times New Roman" panose="02020603050405020304" pitchFamily="18" charset="0"/>
              </a:rPr>
              <a:t>provision provided for offline booking of parking slots.</a:t>
            </a:r>
          </a:p>
        </p:txBody>
      </p:sp>
    </p:spTree>
    <p:extLst>
      <p:ext uri="{BB962C8B-B14F-4D97-AF65-F5344CB8AC3E}">
        <p14:creationId xmlns:p14="http://schemas.microsoft.com/office/powerpoint/2010/main" val="25853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18923"/>
            <a:ext cx="8520600" cy="3397200"/>
          </a:xfrm>
          <a:prstGeom prst="rect">
            <a:avLst/>
          </a:prstGeom>
        </p:spPr>
        <p:txBody>
          <a:bodyPr spcFirstLastPara="1" wrap="square" lIns="91425" tIns="91425" rIns="91425" bIns="91425" anchor="t" anchorCtr="0">
            <a:noAutofit/>
          </a:bodyPr>
          <a:lstStyle/>
          <a:p>
            <a:r>
              <a:rPr lang="en-US" sz="1400" dirty="0" smtClean="0">
                <a:latin typeface="Times New Roman" panose="02020603050405020304" pitchFamily="18" charset="0"/>
                <a:cs typeface="Times New Roman" panose="02020603050405020304" pitchFamily="18" charset="0"/>
              </a:rPr>
              <a:t>As </a:t>
            </a:r>
            <a:r>
              <a:rPr lang="en-US" sz="1400" dirty="0">
                <a:latin typeface="Times New Roman" panose="02020603050405020304" pitchFamily="18" charset="0"/>
                <a:cs typeface="Times New Roman" panose="02020603050405020304" pitchFamily="18" charset="0"/>
              </a:rPr>
              <a:t>the city is developing and with increase in population, people are finding it difficult to park their vehicles.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In </a:t>
            </a:r>
            <a:r>
              <a:rPr lang="en-US" sz="1400" dirty="0">
                <a:latin typeface="Times New Roman" panose="02020603050405020304" pitchFamily="18" charset="0"/>
                <a:cs typeface="Times New Roman" panose="02020603050405020304" pitchFamily="18" charset="0"/>
              </a:rPr>
              <a:t>some parking place there is no safety for the vehicle.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There </a:t>
            </a:r>
            <a:r>
              <a:rPr lang="en-US" sz="1400" dirty="0">
                <a:latin typeface="Times New Roman" panose="02020603050405020304" pitchFamily="18" charset="0"/>
                <a:cs typeface="Times New Roman" panose="02020603050405020304" pitchFamily="18" charset="0"/>
              </a:rPr>
              <a:t>is a chance of theft or vehicles may get damaged.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People </a:t>
            </a:r>
            <a:r>
              <a:rPr lang="en-US" sz="1400" dirty="0">
                <a:latin typeface="Times New Roman" panose="02020603050405020304" pitchFamily="18" charset="0"/>
                <a:cs typeface="Times New Roman" panose="02020603050405020304" pitchFamily="18" charset="0"/>
              </a:rPr>
              <a:t>waste their time to search vehicle parking place.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solve these problems Online Vehicle Parking Monitoring is used.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basic concept behind this project is that it reduces the time of the customer by providing proper packing facility.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Any </a:t>
            </a:r>
            <a:r>
              <a:rPr lang="en-US" sz="1400" dirty="0">
                <a:latin typeface="Times New Roman" panose="02020603050405020304" pitchFamily="18" charset="0"/>
                <a:cs typeface="Times New Roman" panose="02020603050405020304" pitchFamily="18" charset="0"/>
              </a:rPr>
              <a:t>customer can book the available parking slot with particular time.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a:t>
            </a:r>
            <a:r>
              <a:rPr lang="en-US" sz="1400" dirty="0">
                <a:latin typeface="Times New Roman" panose="02020603050405020304" pitchFamily="18" charset="0"/>
                <a:cs typeface="Times New Roman" panose="02020603050405020304" pitchFamily="18" charset="0"/>
              </a:rPr>
              <a:t>provides security to the customer.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People </a:t>
            </a:r>
            <a:r>
              <a:rPr lang="en-US" sz="1400" dirty="0">
                <a:latin typeface="Times New Roman" panose="02020603050405020304" pitchFamily="18" charset="0"/>
                <a:cs typeface="Times New Roman" panose="02020603050405020304" pitchFamily="18" charset="0"/>
              </a:rPr>
              <a:t>keep roaming around in search of vacant parking slots, and after a lot of struggle, they find one.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Due </a:t>
            </a:r>
            <a:r>
              <a:rPr lang="en-US" sz="1400" dirty="0">
                <a:latin typeface="Times New Roman" panose="02020603050405020304" pitchFamily="18" charset="0"/>
                <a:cs typeface="Times New Roman" panose="02020603050405020304" pitchFamily="18" charset="0"/>
              </a:rPr>
              <a:t>to lack of a proper mechanism to identify free parking slots, they move randomly in search of parking space wasting a lot of time. </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This </a:t>
            </a:r>
            <a:r>
              <a:rPr lang="en-US" sz="1400" dirty="0">
                <a:latin typeface="Times New Roman" panose="02020603050405020304" pitchFamily="18" charset="0"/>
                <a:cs typeface="Times New Roman" panose="02020603050405020304" pitchFamily="18" charset="0"/>
              </a:rPr>
              <a:t>problem can </a:t>
            </a:r>
            <a:r>
              <a:rPr lang="en-US" sz="1400" dirty="0" smtClean="0">
                <a:latin typeface="Times New Roman" panose="02020603050405020304" pitchFamily="18" charset="0"/>
                <a:cs typeface="Times New Roman" panose="02020603050405020304" pitchFamily="18" charset="0"/>
              </a:rPr>
              <a:t>be solved </a:t>
            </a:r>
            <a:r>
              <a:rPr lang="en-US" sz="1400" dirty="0">
                <a:latin typeface="Times New Roman" panose="02020603050405020304" pitchFamily="18" charset="0"/>
                <a:cs typeface="Times New Roman" panose="02020603050405020304" pitchFamily="18" charset="0"/>
              </a:rPr>
              <a:t>if the drivers could check the availability of parking spaces in and around their intended destination. </a:t>
            </a:r>
            <a:r>
              <a:rPr lang="en" sz="1400" dirty="0" smtClean="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sz="1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058225"/>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focus on implementing our system at the college level. Following will be the benefits for the students/faculty members: </a:t>
            </a:r>
            <a:endParaRPr lang="en-US" dirty="0" smtClean="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Ease </a:t>
            </a:r>
            <a:r>
              <a:rPr lang="en-US" dirty="0">
                <a:latin typeface="Times New Roman" panose="02020603050405020304" pitchFamily="18" charset="0"/>
                <a:cs typeface="Times New Roman" panose="02020603050405020304" pitchFamily="18" charset="0"/>
              </a:rPr>
              <a:t>for finding vacant parking slots.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Incase </a:t>
            </a:r>
            <a:r>
              <a:rPr lang="en-US" dirty="0">
                <a:latin typeface="Times New Roman" panose="02020603050405020304" pitchFamily="18" charset="0"/>
                <a:cs typeface="Times New Roman" panose="02020603050405020304" pitchFamily="18" charset="0"/>
              </a:rPr>
              <a:t>the parking area is full, our system will list out and </a:t>
            </a:r>
            <a:r>
              <a:rPr lang="en-US" dirty="0" smtClean="0">
                <a:latin typeface="Times New Roman" panose="02020603050405020304" pitchFamily="18" charset="0"/>
                <a:cs typeface="Times New Roman" panose="02020603050405020304" pitchFamily="18" charset="0"/>
              </a:rPr>
              <a:t>help users get </a:t>
            </a:r>
            <a:r>
              <a:rPr lang="en-US" dirty="0">
                <a:latin typeface="Times New Roman" panose="02020603050405020304" pitchFamily="18" charset="0"/>
                <a:cs typeface="Times New Roman" panose="02020603050405020304" pitchFamily="18" charset="0"/>
              </a:rPr>
              <a:t>information about nearby parking areas.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user will also be able to book a slot in the nearest parking area.</a:t>
            </a:r>
          </a:p>
          <a:p>
            <a:r>
              <a:rPr lang="en-US" dirty="0" smtClean="0">
                <a:latin typeface="Times New Roman" panose="02020603050405020304" pitchFamily="18" charset="0"/>
                <a:cs typeface="Times New Roman" panose="02020603050405020304" pitchFamily="18" charset="0"/>
              </a:rPr>
              <a:t>Separate </a:t>
            </a:r>
            <a:r>
              <a:rPr lang="en-US" dirty="0">
                <a:latin typeface="Times New Roman" panose="02020603050405020304" pitchFamily="18" charset="0"/>
                <a:cs typeface="Times New Roman" panose="02020603050405020304" pitchFamily="18" charset="0"/>
              </a:rPr>
              <a:t>spaces for 2-wheeler and 4-wheeler parking.</a:t>
            </a:r>
            <a:r>
              <a:rPr lang="en" dirty="0" smtClean="0">
                <a:latin typeface="Times New Roman" panose="02020603050405020304" pitchFamily="18" charset="0"/>
                <a:cs typeface="Times New Roman" panose="02020603050405020304" pitchFamily="18" charset="0"/>
              </a:rPr>
              <a:t>    </a:t>
            </a:r>
          </a:p>
          <a:p>
            <a:r>
              <a:rPr lang="en" dirty="0" smtClean="0">
                <a:latin typeface="Times New Roman" panose="02020603050405020304" pitchFamily="18" charset="0"/>
                <a:cs typeface="Times New Roman" panose="02020603050405020304" pitchFamily="18" charset="0"/>
              </a:rPr>
              <a:t>Security is provided as user de</a:t>
            </a:r>
            <a:r>
              <a:rPr lang="en-US" dirty="0" smtClean="0">
                <a:latin typeface="Times New Roman" panose="02020603050405020304" pitchFamily="18" charset="0"/>
                <a:cs typeface="Times New Roman" panose="02020603050405020304" pitchFamily="18" charset="0"/>
              </a:rPr>
              <a:t>ta</a:t>
            </a:r>
            <a:r>
              <a:rPr lang="en" dirty="0" smtClean="0">
                <a:latin typeface="Times New Roman" panose="02020603050405020304" pitchFamily="18" charset="0"/>
                <a:cs typeface="Times New Roman" panose="02020603050405020304" pitchFamily="18" charset="0"/>
              </a:rPr>
              <a:t>ils are stored in the backend.</a:t>
            </a:r>
          </a:p>
          <a:p>
            <a:endParaRPr lang="en" sz="1200" dirty="0" smtClean="0"/>
          </a:p>
          <a:p>
            <a:pPr marL="114300" lvl="0" indent="0">
              <a:buNone/>
            </a:pPr>
            <a:r>
              <a:rPr lang="en" sz="1200" dirty="0" smtClean="0"/>
              <a:t>    </a:t>
            </a:r>
            <a:endParaRPr sz="1200"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218182" y="1692698"/>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smtClean="0">
                <a:latin typeface="Times New Roman" panose="02020603050405020304" pitchFamily="18" charset="0"/>
                <a:cs typeface="Times New Roman" panose="02020603050405020304" pitchFamily="18" charset="0"/>
              </a:rPr>
              <a:t>Android Studio – For designing and building the application.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a:latin typeface="Times New Roman" panose="02020603050405020304" pitchFamily="18" charset="0"/>
                <a:cs typeface="Times New Roman" panose="02020603050405020304" pitchFamily="18" charset="0"/>
              </a:rPr>
              <a:t> </a:t>
            </a:r>
            <a:r>
              <a:rPr lang="en" dirty="0" smtClean="0">
                <a:latin typeface="Times New Roman" panose="02020603050405020304" pitchFamily="18" charset="0"/>
                <a:cs typeface="Times New Roman" panose="02020603050405020304" pitchFamily="18" charset="0"/>
              </a:rPr>
              <a:t>Firebase – For backend storage of live user details and parking details.</a:t>
            </a:r>
          </a:p>
          <a:p>
            <a:pPr marL="457200" lvl="0" indent="-342900" algn="l" rtl="0">
              <a:spcBef>
                <a:spcPts val="0"/>
              </a:spcBef>
              <a:spcAft>
                <a:spcPts val="0"/>
              </a:spcAft>
              <a:buSzPts val="1800"/>
              <a:buChar char="●"/>
            </a:pPr>
            <a:r>
              <a:rPr lang="en" dirty="0" smtClean="0">
                <a:latin typeface="Times New Roman" panose="02020603050405020304" pitchFamily="18" charset="0"/>
                <a:cs typeface="Times New Roman" panose="02020603050405020304" pitchFamily="18" charset="0"/>
              </a:rPr>
              <a:t>Cloud Messaging (Firebase) – For sending push notifications alerting the user if they have exceeded the time limit.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smtClean="0">
                <a:latin typeface="Times New Roman" panose="02020603050405020304" pitchFamily="18" charset="0"/>
                <a:cs typeface="Times New Roman" panose="02020603050405020304" pitchFamily="18" charset="0"/>
              </a:rPr>
              <a:t>QR Code – For </a:t>
            </a:r>
            <a:r>
              <a:rPr lang="en" dirty="0" smtClean="0">
                <a:latin typeface="Times New Roman" panose="02020603050405020304" pitchFamily="18" charset="0"/>
                <a:cs typeface="Times New Roman" panose="02020603050405020304" pitchFamily="18" charset="0"/>
              </a:rPr>
              <a:t>marking </a:t>
            </a:r>
            <a:r>
              <a:rPr lang="en" dirty="0" smtClean="0">
                <a:latin typeface="Times New Roman" panose="02020603050405020304" pitchFamily="18" charset="0"/>
                <a:cs typeface="Times New Roman" panose="02020603050405020304" pitchFamily="18" charset="0"/>
              </a:rPr>
              <a:t>the presence/absence of the vehicle.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5145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smtClean="0">
                <a:latin typeface="Times New Roman" panose="02020603050405020304" pitchFamily="18" charset="0"/>
                <a:cs typeface="Times New Roman" panose="02020603050405020304" pitchFamily="18" charset="0"/>
              </a:rPr>
              <a:t>Following are the ben</a:t>
            </a:r>
            <a:r>
              <a:rPr lang="en-US" dirty="0" smtClean="0">
                <a:latin typeface="Times New Roman" panose="02020603050405020304" pitchFamily="18" charset="0"/>
                <a:cs typeface="Times New Roman" panose="02020603050405020304" pitchFamily="18" charset="0"/>
              </a:rPr>
              <a:t>e</a:t>
            </a:r>
            <a:r>
              <a:rPr lang="en" dirty="0" smtClean="0">
                <a:latin typeface="Times New Roman" panose="02020603050405020304" pitchFamily="18" charset="0"/>
                <a:cs typeface="Times New Roman" panose="02020603050405020304" pitchFamily="18" charset="0"/>
              </a:rPr>
              <a:t>fits or contribution of our application: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smtClean="0">
                <a:latin typeface="Times New Roman" panose="02020603050405020304" pitchFamily="18" charset="0"/>
                <a:cs typeface="Times New Roman" panose="02020603050405020304" pitchFamily="18" charset="0"/>
              </a:rPr>
              <a:t>With the help of this application the user can prebook a parking slot and not worry about finding a parking area.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r>
              <a:rPr lang="en" dirty="0" smtClean="0">
                <a:latin typeface="Times New Roman" panose="02020603050405020304" pitchFamily="18" charset="0"/>
                <a:cs typeface="Times New Roman" panose="02020603050405020304" pitchFamily="18" charset="0"/>
              </a:rPr>
              <a:t>If the main parking area is fully packed, the user can look fornearby parking areas in vicinity to the main area, this therefore avoids the chaosand solves the problem of people parking their vehicles anywhere.                       </a:t>
            </a:r>
            <a:endParaRPr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2.1 Proposed System</a:t>
            </a:r>
            <a:endParaRPr b="1" dirty="0">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0" y="1058225"/>
            <a:ext cx="8520600" cy="3836818"/>
          </a:xfrm>
          <a:prstGeom prst="rect">
            <a:avLst/>
          </a:prstGeom>
        </p:spPr>
        <p:txBody>
          <a:bodyPr spcFirstLastPara="1" wrap="square" lIns="91425" tIns="91425" rIns="91425" bIns="91425" anchor="t" anchorCtr="0">
            <a:noAutofit/>
          </a:bodyPr>
          <a:lstStyle/>
          <a:p>
            <a:pPr marL="114300" lvl="0" indent="0">
              <a:buNone/>
            </a:pPr>
            <a:r>
              <a:rPr lang="en-US" sz="1200" dirty="0">
                <a:latin typeface="Times New Roman" panose="02020603050405020304" pitchFamily="18" charset="0"/>
                <a:cs typeface="Times New Roman" panose="02020603050405020304" pitchFamily="18" charset="0"/>
              </a:rPr>
              <a:t>Our proposed system works in the following way: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1. Vehicle </a:t>
            </a:r>
            <a:r>
              <a:rPr lang="en-US" sz="1200" dirty="0">
                <a:latin typeface="Times New Roman" panose="02020603050405020304" pitchFamily="18" charset="0"/>
                <a:cs typeface="Times New Roman" panose="02020603050405020304" pitchFamily="18" charset="0"/>
              </a:rPr>
              <a:t>Owner books/reserves the parking slot using the mobile application by selecting the date and time.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In turn the user will get a QR code which will be used for verification later.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A window of 2 hours will be provided to the user within which he/she has to reach the parking area else, reservation is cancelled.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4</a:t>
            </a:r>
            <a:r>
              <a:rPr lang="en-US" sz="1200" dirty="0">
                <a:latin typeface="Times New Roman" panose="02020603050405020304" pitchFamily="18" charset="0"/>
                <a:cs typeface="Times New Roman" panose="02020603050405020304" pitchFamily="18" charset="0"/>
              </a:rPr>
              <a:t>. At the entrance, the user verifies the identity using the QR code and is assigned a particular parking slot based on the type of vehicle (car/bike).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5</a:t>
            </a:r>
            <a:r>
              <a:rPr lang="en-US" sz="1200" dirty="0">
                <a:latin typeface="Times New Roman" panose="02020603050405020304" pitchFamily="18" charset="0"/>
                <a:cs typeface="Times New Roman" panose="02020603050405020304" pitchFamily="18" charset="0"/>
              </a:rPr>
              <a:t>. The details are stored at the backend when the QR code is scanned.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6</a:t>
            </a:r>
            <a:r>
              <a:rPr lang="en-US" sz="1200" dirty="0">
                <a:latin typeface="Times New Roman" panose="02020603050405020304" pitchFamily="18" charset="0"/>
                <a:cs typeface="Times New Roman" panose="02020603050405020304" pitchFamily="18" charset="0"/>
              </a:rPr>
              <a:t>. An additional feature our system provides is that it displays the nearby parking areas. This feature is included because if the current parking area is full, the user can check for the nearby area where the vehicle can be parked.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7</a:t>
            </a:r>
            <a:r>
              <a:rPr lang="en-US" sz="1200" dirty="0">
                <a:latin typeface="Times New Roman" panose="02020603050405020304" pitchFamily="18" charset="0"/>
                <a:cs typeface="Times New Roman" panose="02020603050405020304" pitchFamily="18" charset="0"/>
              </a:rPr>
              <a:t>. The application contains two zones A and B for bikes and cars respectively.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8</a:t>
            </a:r>
            <a:r>
              <a:rPr lang="en-US" sz="1200" dirty="0">
                <a:latin typeface="Times New Roman" panose="02020603050405020304" pitchFamily="18" charset="0"/>
                <a:cs typeface="Times New Roman" panose="02020603050405020304" pitchFamily="18" charset="0"/>
              </a:rPr>
              <a:t>. The application displays booked, </a:t>
            </a:r>
            <a:r>
              <a:rPr lang="en-US" sz="1200" dirty="0" err="1">
                <a:latin typeface="Times New Roman" panose="02020603050405020304" pitchFamily="18" charset="0"/>
                <a:cs typeface="Times New Roman" panose="02020603050405020304" pitchFamily="18" charset="0"/>
              </a:rPr>
              <a:t>prebooked</a:t>
            </a:r>
            <a:r>
              <a:rPr lang="en-US" sz="1200" dirty="0">
                <a:latin typeface="Times New Roman" panose="02020603050405020304" pitchFamily="18" charset="0"/>
                <a:cs typeface="Times New Roman" panose="02020603050405020304" pitchFamily="18" charset="0"/>
              </a:rPr>
              <a:t> and occupied slots with the help of GUI.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9</a:t>
            </a:r>
            <a:r>
              <a:rPr lang="en-US" sz="1200" dirty="0">
                <a:latin typeface="Times New Roman" panose="02020603050405020304" pitchFamily="18" charset="0"/>
                <a:cs typeface="Times New Roman" panose="02020603050405020304" pitchFamily="18" charset="0"/>
              </a:rPr>
              <a:t>. Additional amount is imposed if a user extends the parking time.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10</a:t>
            </a:r>
            <a:r>
              <a:rPr lang="en-US" sz="1200" dirty="0">
                <a:latin typeface="Times New Roman" panose="02020603050405020304" pitchFamily="18" charset="0"/>
                <a:cs typeface="Times New Roman" panose="02020603050405020304" pitchFamily="18" charset="0"/>
              </a:rPr>
              <a:t>. If the user does not have an application or internet connectivity, then booking for that particular user will be done right at entrance of the parking area by providing a receipt or ticket.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Therefore </a:t>
            </a:r>
            <a:r>
              <a:rPr lang="en-US" sz="1200" dirty="0">
                <a:latin typeface="Times New Roman" panose="02020603050405020304" pitchFamily="18" charset="0"/>
                <a:cs typeface="Times New Roman" panose="02020603050405020304" pitchFamily="18" charset="0"/>
              </a:rPr>
              <a:t>additional features our system is providing is: </a:t>
            </a:r>
            <a:endParaRPr lang="en-US" sz="1200" dirty="0" smtClean="0">
              <a:latin typeface="Times New Roman" panose="02020603050405020304" pitchFamily="18" charset="0"/>
              <a:cs typeface="Times New Roman" panose="02020603050405020304" pitchFamily="18" charset="0"/>
            </a:endParaRPr>
          </a:p>
          <a:p>
            <a:pPr marL="114300" lvl="0" indent="0">
              <a:buNone/>
            </a:pP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Pre booking a slot based on time. • Real time updates of slot occupancy, • Information about nearby vacant parking slots within the vicinity of the main parking slot. </a:t>
            </a:r>
            <a:r>
              <a:rPr lang="en-US" sz="1200" dirty="0" smtClean="0">
                <a:latin typeface="Times New Roman" panose="02020603050405020304" pitchFamily="18" charset="0"/>
                <a:cs typeface="Times New Roman" panose="02020603050405020304" pitchFamily="18" charset="0"/>
              </a:rPr>
              <a:t>Booking </a:t>
            </a:r>
            <a:r>
              <a:rPr lang="en-US" sz="1200" dirty="0">
                <a:latin typeface="Times New Roman" panose="02020603050405020304" pitchFamily="18" charset="0"/>
                <a:cs typeface="Times New Roman" panose="02020603050405020304" pitchFamily="18" charset="0"/>
              </a:rPr>
              <a:t>the slots in the nearby parking area. </a:t>
            </a:r>
            <a:r>
              <a:rPr lang="en" sz="1200" dirty="0" smtClean="0">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sz="1200" dirty="0" smtClean="0"/>
              <a:t>                  </a:t>
            </a:r>
            <a:endParaRPr sz="1200" dirty="0"/>
          </a:p>
          <a:p>
            <a:pPr marL="457200" lvl="0" indent="-342900" algn="l" rtl="0">
              <a:spcBef>
                <a:spcPts val="0"/>
              </a:spcBef>
              <a:spcAft>
                <a:spcPts val="0"/>
              </a:spcAft>
              <a:buSzPts val="1800"/>
              <a:buChar char="●"/>
            </a:pPr>
            <a:endParaRPr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994232"/>
            <a:ext cx="8520600" cy="3525091"/>
          </a:xfrm>
          <a:prstGeom prst="rect">
            <a:avLst/>
          </a:prstGeom>
        </p:spPr>
        <p:txBody>
          <a:bodyPr spcFirstLastPara="1" wrap="square" lIns="91425" tIns="91425" rIns="91425" bIns="91425" anchor="t" anchorCtr="0">
            <a:noAutofit/>
          </a:bodyPr>
          <a:lstStyle/>
          <a:p>
            <a:pPr marL="114300" lvl="0" indent="0">
              <a:buNone/>
            </a:pPr>
            <a:r>
              <a:rPr lang="en-US" sz="1400" dirty="0">
                <a:latin typeface="Times New Roman" panose="02020603050405020304" pitchFamily="18" charset="0"/>
                <a:cs typeface="Times New Roman" panose="02020603050405020304" pitchFamily="18" charset="0"/>
              </a:rPr>
              <a:t>The design of our application consists of the following: </a:t>
            </a:r>
          </a:p>
          <a:p>
            <a:pPr marL="114300" lvl="0" indent="0">
              <a:buNone/>
            </a:pPr>
            <a:r>
              <a:rPr lang="en-US" sz="1400" dirty="0" smtClean="0">
                <a:latin typeface="Times New Roman" panose="02020603050405020304" pitchFamily="18" charset="0"/>
                <a:cs typeface="Times New Roman" panose="02020603050405020304" pitchFamily="18" charset="0"/>
              </a:rPr>
              <a:t>1. Login </a:t>
            </a:r>
            <a:r>
              <a:rPr lang="en-US" sz="1400" dirty="0">
                <a:latin typeface="Times New Roman" panose="02020603050405020304" pitchFamily="18" charset="0"/>
                <a:cs typeface="Times New Roman" panose="02020603050405020304" pitchFamily="18" charset="0"/>
              </a:rPr>
              <a:t>and sign up screen for identifying a user uniquely.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On successful login, the user is guided to the home page where user get three options where he can book a slot, check for nearby areas and book a slot in nearby area.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 On selecting book a slot, the next page will give you to the option to select the type of vehicle i.e. is either two wheeler or four wheeler.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4</a:t>
            </a:r>
            <a:r>
              <a:rPr lang="en-US" sz="1400" dirty="0">
                <a:latin typeface="Times New Roman" panose="02020603050405020304" pitchFamily="18" charset="0"/>
                <a:cs typeface="Times New Roman" panose="02020603050405020304" pitchFamily="18" charset="0"/>
              </a:rPr>
              <a:t>. Next you select the zone (A or B) and the slot where you want to park the vehicle.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5</a:t>
            </a:r>
            <a:r>
              <a:rPr lang="en-US" sz="1400" dirty="0">
                <a:latin typeface="Times New Roman" panose="02020603050405020304" pitchFamily="18" charset="0"/>
                <a:cs typeface="Times New Roman" panose="02020603050405020304" pitchFamily="18" charset="0"/>
              </a:rPr>
              <a:t>. The available slot will be displayed using green.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6</a:t>
            </a:r>
            <a:r>
              <a:rPr lang="en-US" sz="1400" dirty="0">
                <a:latin typeface="Times New Roman" panose="02020603050405020304" pitchFamily="18" charset="0"/>
                <a:cs typeface="Times New Roman" panose="02020603050405020304" pitchFamily="18" charset="0"/>
              </a:rPr>
              <a:t>. The occupied slots are displayed by red and the user would not be able to select that slot.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7</a:t>
            </a:r>
            <a:r>
              <a:rPr lang="en-US" sz="1400" dirty="0">
                <a:latin typeface="Times New Roman" panose="02020603050405020304" pitchFamily="18" charset="0"/>
                <a:cs typeface="Times New Roman" panose="02020603050405020304" pitchFamily="18" charset="0"/>
              </a:rPr>
              <a:t>. When the vacant slot is selected you need to provide the necessary time and date</a:t>
            </a:r>
            <a:r>
              <a:rPr lang="en-US" sz="1400" dirty="0" smtClean="0">
                <a:latin typeface="Times New Roman" panose="02020603050405020304" pitchFamily="18" charset="0"/>
                <a:cs typeface="Times New Roman" panose="02020603050405020304" pitchFamily="18" charset="0"/>
              </a:rPr>
              <a:t>.</a:t>
            </a:r>
          </a:p>
          <a:p>
            <a:pPr marL="114300" lvl="0" indent="0">
              <a:buNone/>
            </a:pPr>
            <a:r>
              <a:rPr lang="en-US" sz="1400" dirty="0" smtClean="0">
                <a:latin typeface="Times New Roman" panose="02020603050405020304" pitchFamily="18" charset="0"/>
                <a:cs typeface="Times New Roman" panose="02020603050405020304" pitchFamily="18" charset="0"/>
              </a:rPr>
              <a:t>8</a:t>
            </a:r>
            <a:r>
              <a:rPr lang="en-US" sz="1400" dirty="0">
                <a:latin typeface="Times New Roman" panose="02020603050405020304" pitchFamily="18" charset="0"/>
                <a:cs typeface="Times New Roman" panose="02020603050405020304" pitchFamily="18" charset="0"/>
              </a:rPr>
              <a:t>. Next you are guided to the payment gateway where you can pay as per the time which is calculated on the basis of time. 9. On successful payment an e-receipt is generated which contains a QR code which will be scanned during the entrance for the unique identity of the user.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10</a:t>
            </a:r>
            <a:r>
              <a:rPr lang="en-US" sz="1400" dirty="0">
                <a:latin typeface="Times New Roman" panose="02020603050405020304" pitchFamily="18" charset="0"/>
                <a:cs typeface="Times New Roman" panose="02020603050405020304" pitchFamily="18" charset="0"/>
              </a:rPr>
              <a:t>. On selecting nearby parking areas, a map displaying the nearby areas is selected. </a:t>
            </a:r>
            <a:endParaRPr lang="en-US" sz="1400" dirty="0" smtClean="0">
              <a:latin typeface="Times New Roman" panose="02020603050405020304" pitchFamily="18" charset="0"/>
              <a:cs typeface="Times New Roman" panose="02020603050405020304" pitchFamily="18" charset="0"/>
            </a:endParaRPr>
          </a:p>
          <a:p>
            <a:pPr marL="114300" lvl="0" indent="0">
              <a:buNone/>
            </a:pPr>
            <a:r>
              <a:rPr lang="en-US" sz="1400" dirty="0" smtClean="0">
                <a:latin typeface="Times New Roman" panose="02020603050405020304" pitchFamily="18" charset="0"/>
                <a:cs typeface="Times New Roman" panose="02020603050405020304" pitchFamily="18" charset="0"/>
              </a:rPr>
              <a:t>11</a:t>
            </a:r>
            <a:r>
              <a:rPr lang="en-US" sz="1400" dirty="0">
                <a:latin typeface="Times New Roman" panose="02020603050405020304" pitchFamily="18" charset="0"/>
                <a:cs typeface="Times New Roman" panose="02020603050405020304" pitchFamily="18" charset="0"/>
              </a:rPr>
              <a:t>. On clicking ‘Book nearest parking area’ you can book a parking slot in a area which is in vicinity to the main parking area.</a:t>
            </a:r>
            <a:r>
              <a:rPr lang="en" sz="1400" dirty="0" smtClean="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sz="1200" dirty="0"/>
              <a:t>                       </a:t>
            </a:r>
            <a:endParaRPr sz="1200" dirty="0"/>
          </a:p>
          <a:p>
            <a:pPr marL="114300" lvl="0" indent="0" algn="l" rtl="0">
              <a:spcBef>
                <a:spcPts val="0"/>
              </a:spcBef>
              <a:spcAft>
                <a:spcPts val="0"/>
              </a:spcAft>
              <a:buSzPts val="1800"/>
              <a:buNone/>
            </a:pPr>
            <a:r>
              <a:rPr lang="en" sz="1200" dirty="0"/>
              <a:t>                </a:t>
            </a:r>
            <a:endParaRPr sz="1200" dirty="0"/>
          </a:p>
          <a:p>
            <a:pPr marL="457200" lvl="0" indent="-342900" algn="l" rtl="0">
              <a:spcBef>
                <a:spcPts val="0"/>
              </a:spcBef>
              <a:spcAft>
                <a:spcPts val="0"/>
              </a:spcAft>
              <a:buSzPts val="1800"/>
              <a:buChar char="●"/>
            </a:pPr>
            <a:endParaRPr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2.3 Description Of Use Case</a:t>
            </a:r>
            <a:endParaRPr b="1" dirty="0">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221672" y="1217636"/>
            <a:ext cx="5112328" cy="365924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latin typeface="Times New Roman" panose="02020603050405020304" pitchFamily="18" charset="0"/>
                <a:cs typeface="Times New Roman" panose="02020603050405020304" pitchFamily="18" charset="0"/>
              </a:rPr>
              <a:t>Our use case consists of two major entities that interact with the major modules of the application.</a:t>
            </a:r>
          </a:p>
          <a:p>
            <a:pPr marL="0" lvl="0" indent="0" algn="l" rtl="0">
              <a:spcBef>
                <a:spcPts val="0"/>
              </a:spcBef>
              <a:spcAft>
                <a:spcPts val="1600"/>
              </a:spcAft>
              <a:buNone/>
            </a:pPr>
            <a:r>
              <a:rPr lang="en-US" dirty="0" smtClean="0">
                <a:latin typeface="Times New Roman" panose="02020603050405020304" pitchFamily="18" charset="0"/>
                <a:cs typeface="Times New Roman" panose="02020603050405020304" pitchFamily="18" charset="0"/>
              </a:rPr>
              <a:t>The first one is the customer who can sign up/login, book a slot check for nearby areas, book a slot in nearby parking area.</a:t>
            </a:r>
          </a:p>
          <a:p>
            <a:pPr marL="0" lvl="0" indent="0" algn="l" rtl="0">
              <a:spcBef>
                <a:spcPts val="0"/>
              </a:spcBef>
              <a:spcAft>
                <a:spcPts val="1600"/>
              </a:spcAft>
              <a:buNone/>
            </a:pPr>
            <a:r>
              <a:rPr lang="en-US" dirty="0" smtClean="0">
                <a:latin typeface="Times New Roman" panose="02020603050405020304" pitchFamily="18" charset="0"/>
                <a:cs typeface="Times New Roman" panose="02020603050405020304" pitchFamily="18" charset="0"/>
              </a:rPr>
              <a:t>The second is the administrator who has an access to access the backend database enter and manage records, handle payments and transactions.</a:t>
            </a:r>
            <a:endParaRPr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510" y="0"/>
            <a:ext cx="3276600" cy="48577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2.4 Activity diagram</a:t>
            </a:r>
            <a:endParaRPr b="1">
              <a:latin typeface="Times New Roman"/>
              <a:ea typeface="Times New Roman"/>
              <a:cs typeface="Times New Roman"/>
              <a:sym typeface="Times New Roman"/>
            </a:endParaRPr>
          </a:p>
        </p:txBody>
      </p:sp>
      <p:sp>
        <p:nvSpPr>
          <p:cNvPr id="143" name="Google Shape;143;p27"/>
          <p:cNvSpPr txBox="1">
            <a:spLocks noGrp="1"/>
          </p:cNvSpPr>
          <p:nvPr>
            <p:ph type="body" idx="1"/>
          </p:nvPr>
        </p:nvSpPr>
        <p:spPr>
          <a:xfrm>
            <a:off x="311700" y="1058225"/>
            <a:ext cx="3969355" cy="457457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Activity Diagram begins with the login or signup page after which the user can either book a slot or check for nearby parking areas.</a:t>
            </a:r>
          </a:p>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Further there are zones for 2 wheeler and 4 wheeler parking which the user should select providing the necessary date and time for booking the slot.</a:t>
            </a:r>
          </a:p>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Accordingly the price will be calculated and  the user will need to make the payment </a:t>
            </a:r>
            <a:r>
              <a:rPr lang="en-US" sz="1400" dirty="0" err="1" smtClean="0">
                <a:latin typeface="Times New Roman" panose="02020603050405020304" pitchFamily="18" charset="0"/>
                <a:cs typeface="Times New Roman" panose="02020603050405020304" pitchFamily="18" charset="0"/>
              </a:rPr>
              <a:t>theough</a:t>
            </a:r>
            <a:r>
              <a:rPr lang="en-US" sz="1400" dirty="0" smtClean="0">
                <a:latin typeface="Times New Roman" panose="02020603050405020304" pitchFamily="18" charset="0"/>
                <a:cs typeface="Times New Roman" panose="02020603050405020304" pitchFamily="18" charset="0"/>
              </a:rPr>
              <a:t> the payment gateway.</a:t>
            </a:r>
          </a:p>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An E-receipt containing the transaction and parking details will be generated which will also have an QR code which the user will have to scan on the entrance of the parking area.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918" y="114299"/>
            <a:ext cx="4682633" cy="47278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2400" b="1" dirty="0" err="1" smtClean="0">
                <a:latin typeface="Times New Roman"/>
                <a:ea typeface="Times New Roman"/>
                <a:cs typeface="Times New Roman"/>
                <a:sym typeface="Times New Roman"/>
              </a:rPr>
              <a:t>ParkMania</a:t>
            </a:r>
            <a:r>
              <a:rPr lang="en-US" sz="2400" b="1" dirty="0" smtClean="0">
                <a:latin typeface="Times New Roman"/>
                <a:ea typeface="Times New Roman"/>
                <a:cs typeface="Times New Roman"/>
                <a:sym typeface="Times New Roman"/>
              </a:rPr>
              <a:t> : The Parking Management System </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smtClean="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err="1" smtClean="0">
                <a:latin typeface="Times New Roman"/>
                <a:ea typeface="Times New Roman"/>
                <a:cs typeface="Times New Roman"/>
                <a:sym typeface="Times New Roman"/>
              </a:rPr>
              <a:t>Saurabh</a:t>
            </a:r>
            <a:r>
              <a:rPr lang="en-US" sz="1800" dirty="0" smtClean="0">
                <a:latin typeface="Times New Roman"/>
                <a:ea typeface="Times New Roman"/>
                <a:cs typeface="Times New Roman"/>
                <a:sym typeface="Times New Roman"/>
              </a:rPr>
              <a:t> Sharma(16104001)</a:t>
            </a:r>
            <a:br>
              <a:rPr lang="en-US" sz="1800" dirty="0" smtClean="0">
                <a:latin typeface="Times New Roman"/>
                <a:ea typeface="Times New Roman"/>
                <a:cs typeface="Times New Roman"/>
                <a:sym typeface="Times New Roman"/>
              </a:rPr>
            </a:br>
            <a:r>
              <a:rPr lang="en-US" sz="1800" dirty="0" smtClean="0">
                <a:latin typeface="Times New Roman"/>
                <a:ea typeface="Times New Roman"/>
                <a:cs typeface="Times New Roman"/>
                <a:sym typeface="Times New Roman"/>
              </a:rPr>
              <a:t>Srinivas </a:t>
            </a:r>
            <a:r>
              <a:rPr lang="en-US" sz="1800" dirty="0" err="1" smtClean="0">
                <a:latin typeface="Times New Roman"/>
                <a:ea typeface="Times New Roman"/>
                <a:cs typeface="Times New Roman"/>
                <a:sym typeface="Times New Roman"/>
              </a:rPr>
              <a:t>Vishwanath</a:t>
            </a:r>
            <a:r>
              <a:rPr lang="en-US" sz="1800" dirty="0" smtClean="0">
                <a:latin typeface="Times New Roman"/>
                <a:ea typeface="Times New Roman"/>
                <a:cs typeface="Times New Roman"/>
                <a:sym typeface="Times New Roman"/>
              </a:rPr>
              <a:t>(16104010)</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US" sz="1800" dirty="0" smtClean="0">
                <a:latin typeface="Times New Roman"/>
                <a:ea typeface="Times New Roman"/>
                <a:cs typeface="Times New Roman"/>
                <a:sym typeface="Times New Roman"/>
              </a:rPr>
              <a:t>Mrs. Poonam </a:t>
            </a:r>
            <a:r>
              <a:rPr lang="en-US" sz="1800" dirty="0" err="1" smtClean="0">
                <a:latin typeface="Times New Roman"/>
                <a:ea typeface="Times New Roman"/>
                <a:cs typeface="Times New Roman"/>
                <a:sym typeface="Times New Roman"/>
              </a:rPr>
              <a:t>Dhawale</a:t>
            </a:r>
            <a:r>
              <a:rPr lang="en-US" sz="1800" dirty="0" smtClean="0">
                <a:latin typeface="Times New Roman"/>
                <a:ea typeface="Times New Roman"/>
                <a:cs typeface="Times New Roman"/>
                <a:sym typeface="Times New Roman"/>
              </a:rPr>
              <a:t/>
            </a:r>
            <a:br>
              <a:rPr lang="en-US" sz="1800" dirty="0" smtClean="0">
                <a:latin typeface="Times New Roman"/>
                <a:ea typeface="Times New Roman"/>
                <a:cs typeface="Times New Roman"/>
                <a:sym typeface="Times New Roman"/>
              </a:rPr>
            </a:br>
            <a:r>
              <a:rPr lang="en-US" sz="1800" dirty="0" smtClean="0">
                <a:latin typeface="Times New Roman"/>
                <a:ea typeface="Times New Roman"/>
                <a:cs typeface="Times New Roman"/>
                <a:sym typeface="Times New Roman"/>
              </a:rPr>
              <a:t>Mrs. </a:t>
            </a:r>
            <a:r>
              <a:rPr lang="en-US" sz="1800" dirty="0" err="1" smtClean="0">
                <a:latin typeface="Times New Roman"/>
                <a:ea typeface="Times New Roman"/>
                <a:cs typeface="Times New Roman"/>
                <a:sym typeface="Times New Roman"/>
              </a:rPr>
              <a:t>Sneha</a:t>
            </a:r>
            <a:r>
              <a:rPr lang="en-US" sz="1800" dirty="0" smtClean="0">
                <a:latin typeface="Times New Roman"/>
                <a:ea typeface="Times New Roman"/>
                <a:cs typeface="Times New Roman"/>
                <a:sym typeface="Times New Roman"/>
              </a:rPr>
              <a:t> </a:t>
            </a:r>
            <a:r>
              <a:rPr lang="en-US" sz="1800" dirty="0" err="1" smtClean="0">
                <a:latin typeface="Times New Roman"/>
                <a:ea typeface="Times New Roman"/>
                <a:cs typeface="Times New Roman"/>
                <a:sym typeface="Times New Roman"/>
              </a:rPr>
              <a:t>Kanchan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2.5 Class Diagram</a:t>
            </a:r>
            <a:endParaRPr b="1">
              <a:latin typeface="Times New Roman"/>
              <a:ea typeface="Times New Roman"/>
              <a:cs typeface="Times New Roman"/>
              <a:sym typeface="Times New Roman"/>
            </a:endParaRPr>
          </a:p>
        </p:txBody>
      </p:sp>
      <p:sp>
        <p:nvSpPr>
          <p:cNvPr id="149" name="Google Shape;149;p28"/>
          <p:cNvSpPr txBox="1">
            <a:spLocks noGrp="1"/>
          </p:cNvSpPr>
          <p:nvPr>
            <p:ph type="body" idx="1"/>
          </p:nvPr>
        </p:nvSpPr>
        <p:spPr>
          <a:xfrm>
            <a:off x="311700" y="1171600"/>
            <a:ext cx="3418636"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The class diagram alongside displays various modules of our application interacting with each other.</a:t>
            </a:r>
          </a:p>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As it can be seen, the class customer is associated to payment class as customer makes the payment. </a:t>
            </a:r>
          </a:p>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Similarly, admin monitors and manages the parking slots, the vehicle is parked in these slots.</a:t>
            </a:r>
          </a:p>
          <a:p>
            <a:pPr marL="0" lvl="0" indent="0" algn="l" rtl="0">
              <a:spcBef>
                <a:spcPts val="0"/>
              </a:spcBef>
              <a:spcAft>
                <a:spcPts val="1600"/>
              </a:spcAft>
              <a:buNone/>
            </a:pPr>
            <a:r>
              <a:rPr lang="en-US" sz="1400" dirty="0" smtClean="0">
                <a:latin typeface="Times New Roman" panose="02020603050405020304" pitchFamily="18" charset="0"/>
                <a:cs typeface="Times New Roman" panose="02020603050405020304" pitchFamily="18" charset="0"/>
              </a:rPr>
              <a:t>Payment is further divided into Credit card and Debit card payment.</a:t>
            </a:r>
            <a:endParaRPr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108" y="0"/>
            <a:ext cx="5091545" cy="501880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a:t>
            </a:r>
            <a:r>
              <a:rPr lang="en" b="1" dirty="0" smtClean="0">
                <a:latin typeface="Times New Roman"/>
                <a:ea typeface="Times New Roman"/>
                <a:cs typeface="Times New Roman"/>
                <a:sym typeface="Times New Roman"/>
              </a:rPr>
              <a:t>Module-1 (Login/Register)</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7463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latin typeface="Times New Roman"/>
                <a:ea typeface="Times New Roman"/>
                <a:cs typeface="Times New Roman"/>
                <a:sym typeface="Times New Roman"/>
              </a:rPr>
              <a:t>For the particular user to sign in to his account to make the booking.</a:t>
            </a:r>
          </a:p>
          <a:p>
            <a:pPr marL="285750" indent="-285750">
              <a:spcAft>
                <a:spcPts val="1600"/>
              </a:spcAft>
            </a:pPr>
            <a:r>
              <a:rPr lang="en-US" dirty="0" smtClean="0">
                <a:latin typeface="Times New Roman"/>
                <a:ea typeface="Times New Roman"/>
                <a:cs typeface="Times New Roman"/>
                <a:sym typeface="Times New Roman"/>
              </a:rPr>
              <a:t>If the user is not registered, he/she will have to get create a new login and then log in.</a:t>
            </a:r>
          </a:p>
          <a:p>
            <a:pPr marL="285750" indent="-285750">
              <a:spcAft>
                <a:spcPts val="1600"/>
              </a:spcAft>
            </a:pPr>
            <a:r>
              <a:rPr lang="en-US" dirty="0" smtClean="0">
                <a:latin typeface="Times New Roman"/>
                <a:ea typeface="Times New Roman"/>
                <a:cs typeface="Times New Roman"/>
                <a:sym typeface="Times New Roman"/>
              </a:rPr>
              <a:t>If suppose the user forgets the password he can click on the forget password option which sends a link to the user’s email to reset the password.</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5584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a:ea typeface="Times New Roman"/>
                <a:cs typeface="Times New Roman"/>
                <a:sym typeface="Times New Roman"/>
              </a:rPr>
              <a:t>Module-2(Booking a Slot)</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472936"/>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latin typeface="Times New Roman" panose="02020603050405020304" pitchFamily="18" charset="0"/>
                <a:cs typeface="Times New Roman" panose="02020603050405020304" pitchFamily="18" charset="0"/>
              </a:rPr>
              <a:t>On clicking on ‘Book a Slot’ option, the user will be asked to select the type of vehicle owned by him (i.e. 2 wheeler or 4 wheeler).</a:t>
            </a:r>
          </a:p>
          <a:p>
            <a:pPr marL="285750" indent="-285750">
              <a:spcAft>
                <a:spcPts val="1600"/>
              </a:spcAft>
            </a:pPr>
            <a:r>
              <a:rPr lang="en-US" dirty="0" smtClean="0">
                <a:latin typeface="Times New Roman" panose="02020603050405020304" pitchFamily="18" charset="0"/>
                <a:cs typeface="Times New Roman" panose="02020603050405020304" pitchFamily="18" charset="0"/>
              </a:rPr>
              <a:t>Further there will be zones classified based on the  type of vehicle (A,B,C,D)</a:t>
            </a:r>
          </a:p>
          <a:p>
            <a:pPr marL="285750" indent="-285750">
              <a:spcAft>
                <a:spcPts val="1600"/>
              </a:spcAft>
            </a:pPr>
            <a:r>
              <a:rPr lang="en-US" dirty="0" smtClean="0">
                <a:latin typeface="Times New Roman" panose="02020603050405020304" pitchFamily="18" charset="0"/>
                <a:cs typeface="Times New Roman" panose="02020603050405020304" pitchFamily="18" charset="0"/>
              </a:rPr>
              <a:t>After which the user can select the available slots displayed in green.</a:t>
            </a:r>
          </a:p>
          <a:p>
            <a:pPr marL="285750" indent="-285750">
              <a:spcAft>
                <a:spcPts val="1600"/>
              </a:spcAft>
            </a:pPr>
            <a:r>
              <a:rPr lang="en-US" dirty="0" smtClean="0">
                <a:latin typeface="Times New Roman" panose="02020603050405020304" pitchFamily="18" charset="0"/>
                <a:cs typeface="Times New Roman" panose="02020603050405020304" pitchFamily="18" charset="0"/>
              </a:rPr>
              <a:t>Already booked and occupied slots cannot be displayed.</a:t>
            </a:r>
          </a:p>
          <a:p>
            <a:pPr marL="285750" indent="-285750">
              <a:spcAft>
                <a:spcPts val="1600"/>
              </a:spcAft>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Module-3(Date and Time)</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639191"/>
            <a:ext cx="8520600" cy="3397200"/>
          </a:xfrm>
        </p:spPr>
        <p:txBody>
          <a:bodyPr/>
          <a:lstStyle/>
          <a:p>
            <a:r>
              <a:rPr lang="en-US" dirty="0" smtClean="0">
                <a:latin typeface="Times New Roman" panose="02020603050405020304" pitchFamily="18" charset="0"/>
                <a:cs typeface="Times New Roman" panose="02020603050405020304" pitchFamily="18" charset="0"/>
              </a:rPr>
              <a:t>After the selection of a slot, the user is asked to provide the day and the time for which the vehicle needs to be parked.</a:t>
            </a:r>
          </a:p>
          <a:p>
            <a:r>
              <a:rPr lang="en-US" dirty="0" smtClean="0">
                <a:latin typeface="Times New Roman" panose="02020603050405020304" pitchFamily="18" charset="0"/>
                <a:cs typeface="Times New Roman" panose="02020603050405020304" pitchFamily="18" charset="0"/>
              </a:rPr>
              <a:t>On the basis of the time, the payment calculation is done and the amount that is to be paid is generated.</a:t>
            </a:r>
          </a:p>
          <a:p>
            <a:r>
              <a:rPr lang="en-US" dirty="0" smtClean="0">
                <a:latin typeface="Times New Roman" panose="02020603050405020304" pitchFamily="18" charset="0"/>
                <a:cs typeface="Times New Roman" panose="02020603050405020304" pitchFamily="18" charset="0"/>
              </a:rPr>
              <a:t>The above details are simultaneously stored on the backend database.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057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latin typeface="Times New Roman" panose="02020603050405020304" pitchFamily="18" charset="0"/>
                <a:cs typeface="Times New Roman" panose="02020603050405020304" pitchFamily="18" charset="0"/>
              </a:rPr>
              <a:t>Module-4(Payment Gateway)</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31"/>
          <p:cNvSpPr txBox="1">
            <a:spLocks noGrp="1"/>
          </p:cNvSpPr>
          <p:nvPr>
            <p:ph type="body" idx="1"/>
          </p:nvPr>
        </p:nvSpPr>
        <p:spPr>
          <a:xfrm>
            <a:off x="311700" y="17463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latin typeface="Times New Roman" panose="02020603050405020304" pitchFamily="18" charset="0"/>
                <a:cs typeface="Times New Roman" panose="02020603050405020304" pitchFamily="18" charset="0"/>
              </a:rPr>
              <a:t>The necessary payment calculation is done and the customer is further guided to make the payment.</a:t>
            </a:r>
          </a:p>
          <a:p>
            <a:pPr marL="285750" indent="-285750">
              <a:spcAft>
                <a:spcPts val="1600"/>
              </a:spcAft>
            </a:pPr>
            <a:r>
              <a:rPr lang="en-US" dirty="0" smtClean="0">
                <a:latin typeface="Times New Roman" panose="02020603050405020304" pitchFamily="18" charset="0"/>
                <a:cs typeface="Times New Roman" panose="02020603050405020304" pitchFamily="18" charset="0"/>
              </a:rPr>
              <a:t>The integration of payment gateway helps the customer to do so electronically.</a:t>
            </a:r>
          </a:p>
          <a:p>
            <a:pPr marL="285750" indent="-285750">
              <a:spcAft>
                <a:spcPts val="1600"/>
              </a:spcAft>
            </a:pPr>
            <a:r>
              <a:rPr lang="en-US" dirty="0" smtClean="0">
                <a:latin typeface="Times New Roman" panose="02020603050405020304" pitchFamily="18" charset="0"/>
                <a:cs typeface="Times New Roman" panose="02020603050405020304" pitchFamily="18" charset="0"/>
              </a:rPr>
              <a:t>The payment can be made using </a:t>
            </a:r>
            <a:r>
              <a:rPr lang="en-US" dirty="0" err="1" smtClean="0">
                <a:latin typeface="Times New Roman" panose="02020603050405020304" pitchFamily="18" charset="0"/>
                <a:cs typeface="Times New Roman" panose="02020603050405020304" pitchFamily="18" charset="0"/>
              </a:rPr>
              <a:t>PayTm</a:t>
            </a:r>
            <a:r>
              <a:rPr lang="en-US" dirty="0" smtClean="0">
                <a:latin typeface="Times New Roman" panose="02020603050405020304" pitchFamily="18" charset="0"/>
                <a:cs typeface="Times New Roman" panose="02020603050405020304" pitchFamily="18" charset="0"/>
              </a:rPr>
              <a:t>, credit or debit cards.</a:t>
            </a:r>
          </a:p>
          <a:p>
            <a:pPr marL="285750" indent="-285750">
              <a:spcAft>
                <a:spcPts val="1600"/>
              </a:spcAft>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Module-5(E-Receipt)</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566454"/>
            <a:ext cx="8520600" cy="3397200"/>
          </a:xfrm>
        </p:spPr>
        <p:txBody>
          <a:bodyPr/>
          <a:lstStyle/>
          <a:p>
            <a:r>
              <a:rPr lang="en-US" dirty="0" smtClean="0">
                <a:latin typeface="Times New Roman" panose="02020603050405020304" pitchFamily="18" charset="0"/>
                <a:cs typeface="Times New Roman" panose="02020603050405020304" pitchFamily="18" charset="0"/>
              </a:rPr>
              <a:t>The E-receipt is generated on successful payment.</a:t>
            </a:r>
          </a:p>
          <a:p>
            <a:r>
              <a:rPr lang="en-US" dirty="0" smtClean="0">
                <a:latin typeface="Times New Roman" panose="02020603050405020304" pitchFamily="18" charset="0"/>
                <a:cs typeface="Times New Roman" panose="02020603050405020304" pitchFamily="18" charset="0"/>
              </a:rPr>
              <a:t>This e-receipt contains the payment and parking details that are fetched from the backend database.</a:t>
            </a:r>
          </a:p>
          <a:p>
            <a:r>
              <a:rPr lang="en-US" dirty="0" smtClean="0">
                <a:latin typeface="Times New Roman" panose="02020603050405020304" pitchFamily="18" charset="0"/>
                <a:cs typeface="Times New Roman" panose="02020603050405020304" pitchFamily="18" charset="0"/>
              </a:rPr>
              <a:t>An additional QR code will also be visible on this receipt which the customer will scan while entering the parking area.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94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Module-6(Nearby Parking Areas)</a:t>
            </a:r>
            <a:endParaRPr lang="en-US"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746300"/>
            <a:ext cx="8520600" cy="3397200"/>
          </a:xfrm>
        </p:spPr>
        <p:txBody>
          <a:bodyPr/>
          <a:lstStyle/>
          <a:p>
            <a:r>
              <a:rPr lang="en-US" dirty="0" smtClean="0">
                <a:latin typeface="Times New Roman" panose="02020603050405020304" pitchFamily="18" charset="0"/>
                <a:cs typeface="Times New Roman" panose="02020603050405020304" pitchFamily="18" charset="0"/>
              </a:rPr>
              <a:t>The nearby parking area feature is provided in our application so that  a user can book a slot in the nearby area if the main parking area fully occupied.</a:t>
            </a:r>
          </a:p>
          <a:p>
            <a:r>
              <a:rPr lang="en-US" dirty="0" smtClean="0">
                <a:latin typeface="Times New Roman" panose="02020603050405020304" pitchFamily="18" charset="0"/>
                <a:cs typeface="Times New Roman" panose="02020603050405020304" pitchFamily="18" charset="0"/>
              </a:rPr>
              <a:t>A map displaying all the nearby parking areas is shown in the application and the user is able book a slot in the nearest parking area.</a:t>
            </a:r>
          </a:p>
          <a:p>
            <a:endParaRPr lang="en-US" dirty="0"/>
          </a:p>
        </p:txBody>
      </p:sp>
    </p:spTree>
    <p:extLst>
      <p:ext uri="{BB962C8B-B14F-4D97-AF65-F5344CB8AC3E}">
        <p14:creationId xmlns:p14="http://schemas.microsoft.com/office/powerpoint/2010/main" val="2041281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2.7 References</a:t>
            </a:r>
            <a:endParaRPr b="1" dirty="0">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187010" y="1058224"/>
            <a:ext cx="8520600" cy="3877457"/>
          </a:xfrm>
          <a:prstGeom prst="rect">
            <a:avLst/>
          </a:prstGeom>
        </p:spPr>
        <p:txBody>
          <a:bodyPr spcFirstLastPara="1" wrap="square" lIns="91425" tIns="91425" rIns="91425" bIns="91425" anchor="t" anchorCtr="0">
            <a:noAutofit/>
          </a:bodyPr>
          <a:lstStyle/>
          <a:p>
            <a:pPr marL="342900" lvl="0" indent="-228600">
              <a:buAutoNum type="arabicPeriod"/>
            </a:pPr>
            <a:r>
              <a:rPr lang="en-US" sz="1400" dirty="0" err="1" smtClean="0">
                <a:latin typeface="Times New Roman" panose="02020603050405020304" pitchFamily="18" charset="0"/>
                <a:cs typeface="Times New Roman" panose="02020603050405020304" pitchFamily="18" charset="0"/>
              </a:rPr>
              <a:t>D.Vakula</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 </a:t>
            </a:r>
            <a:r>
              <a:rPr lang="en-US" sz="1400" dirty="0" err="1">
                <a:latin typeface="Times New Roman" panose="02020603050405020304" pitchFamily="18" charset="0"/>
                <a:cs typeface="Times New Roman" panose="02020603050405020304" pitchFamily="18" charset="0"/>
              </a:rPr>
              <a:t>Yeshwanth</a:t>
            </a:r>
            <a:r>
              <a:rPr lang="en-US" sz="1400" dirty="0">
                <a:latin typeface="Times New Roman" panose="02020603050405020304" pitchFamily="18" charset="0"/>
                <a:cs typeface="Times New Roman" panose="02020603050405020304" pitchFamily="18" charset="0"/>
              </a:rPr>
              <a:t> Krishna </a:t>
            </a:r>
            <a:r>
              <a:rPr lang="en-US" sz="1400" dirty="0" err="1">
                <a:latin typeface="Times New Roman" panose="02020603050405020304" pitchFamily="18" charset="0"/>
                <a:cs typeface="Times New Roman" panose="02020603050405020304" pitchFamily="18" charset="0"/>
              </a:rPr>
              <a:t>Kolli</a:t>
            </a:r>
            <a:r>
              <a:rPr lang="en-US" sz="1400" dirty="0">
                <a:latin typeface="Times New Roman" panose="02020603050405020304" pitchFamily="18" charset="0"/>
                <a:cs typeface="Times New Roman" panose="02020603050405020304" pitchFamily="18" charset="0"/>
              </a:rPr>
              <a:t>, “Low Cost Smart Parking System for Smart Cities”, Department of Electronics and Communication Engineering National Institute of Technology, Warangal Telangana, India 506004. </a:t>
            </a:r>
            <a:endParaRPr lang="en-US" sz="1400" dirty="0" smtClean="0">
              <a:latin typeface="Times New Roman" panose="02020603050405020304" pitchFamily="18" charset="0"/>
              <a:cs typeface="Times New Roman" panose="02020603050405020304" pitchFamily="18" charset="0"/>
            </a:endParaRPr>
          </a:p>
          <a:p>
            <a:pPr marL="342900" lvl="0" indent="-228600">
              <a:buAutoNum type="arabicPeriod"/>
            </a:pPr>
            <a:endParaRPr lang="en-US" sz="1400" dirty="0">
              <a:latin typeface="Times New Roman" panose="02020603050405020304" pitchFamily="18" charset="0"/>
              <a:cs typeface="Times New Roman" panose="02020603050405020304" pitchFamily="18" charset="0"/>
            </a:endParaRPr>
          </a:p>
          <a:p>
            <a:pPr marL="342900" lvl="0" indent="-228600">
              <a:buAutoNum type="arabicPeriod"/>
            </a:pPr>
            <a:r>
              <a:rPr lang="en-US" sz="1400" dirty="0" smtClean="0">
                <a:latin typeface="Times New Roman" panose="02020603050405020304" pitchFamily="18" charset="0"/>
                <a:cs typeface="Times New Roman" panose="02020603050405020304" pitchFamily="18" charset="0"/>
              </a:rPr>
              <a:t>Chaudhary</a:t>
            </a:r>
            <a:r>
              <a:rPr lang="en-US" sz="1400" dirty="0">
                <a:latin typeface="Times New Roman" panose="02020603050405020304" pitchFamily="18" charset="0"/>
                <a:cs typeface="Times New Roman" panose="02020603050405020304" pitchFamily="18" charset="0"/>
              </a:rPr>
              <a:t>, H., Bansal, P., </a:t>
            </a:r>
            <a:r>
              <a:rPr lang="en-US" sz="1400" dirty="0" err="1">
                <a:latin typeface="Times New Roman" panose="02020603050405020304" pitchFamily="18" charset="0"/>
                <a:cs typeface="Times New Roman" panose="02020603050405020304" pitchFamily="18" charset="0"/>
              </a:rPr>
              <a:t>Valarmathi</a:t>
            </a:r>
            <a:r>
              <a:rPr lang="en-US" sz="1400" dirty="0">
                <a:latin typeface="Times New Roman" panose="02020603050405020304" pitchFamily="18" charset="0"/>
                <a:cs typeface="Times New Roman" panose="02020603050405020304" pitchFamily="18" charset="0"/>
              </a:rPr>
              <a:t>, B. “Advanced CAR parking system using Arduino”. 2017 4th International Conference on Advanced Computing and Communication Systems (ICACCS). </a:t>
            </a:r>
            <a:endParaRPr lang="en-US" sz="1400" dirty="0" smtClean="0">
              <a:latin typeface="Times New Roman" panose="02020603050405020304" pitchFamily="18" charset="0"/>
              <a:cs typeface="Times New Roman" panose="02020603050405020304" pitchFamily="18" charset="0"/>
            </a:endParaRPr>
          </a:p>
          <a:p>
            <a:pPr marL="342900" lvl="0" indent="-228600">
              <a:buAutoNum type="arabicPeriod"/>
            </a:pPr>
            <a:endParaRPr lang="en-US" sz="1400" dirty="0">
              <a:latin typeface="Times New Roman" panose="02020603050405020304" pitchFamily="18" charset="0"/>
              <a:cs typeface="Times New Roman" panose="02020603050405020304" pitchFamily="18" charset="0"/>
            </a:endParaRPr>
          </a:p>
          <a:p>
            <a:pPr marL="342900" lvl="0" indent="-228600">
              <a:buAutoNum type="arabicPeriod"/>
            </a:pPr>
            <a:r>
              <a:rPr lang="en-US" sz="1400" dirty="0" err="1" smtClean="0">
                <a:latin typeface="Times New Roman" panose="02020603050405020304" pitchFamily="18" charset="0"/>
                <a:cs typeface="Times New Roman" panose="02020603050405020304" pitchFamily="18" charset="0"/>
              </a:rPr>
              <a:t>Mendiratta</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Dey</a:t>
            </a:r>
            <a:r>
              <a:rPr lang="en-US" sz="1400" dirty="0">
                <a:latin typeface="Times New Roman" panose="02020603050405020304" pitchFamily="18" charset="0"/>
                <a:cs typeface="Times New Roman" panose="02020603050405020304" pitchFamily="18" charset="0"/>
              </a:rPr>
              <a:t>, D., Rani </a:t>
            </a:r>
            <a:r>
              <a:rPr lang="en-US" sz="1400" dirty="0" err="1">
                <a:latin typeface="Times New Roman" panose="02020603050405020304" pitchFamily="18" charset="0"/>
                <a:cs typeface="Times New Roman" panose="02020603050405020304" pitchFamily="18" charset="0"/>
              </a:rPr>
              <a:t>Sona</a:t>
            </a:r>
            <a:r>
              <a:rPr lang="en-US" sz="1400" dirty="0">
                <a:latin typeface="Times New Roman" panose="02020603050405020304" pitchFamily="18" charset="0"/>
                <a:cs typeface="Times New Roman" panose="02020603050405020304" pitchFamily="18" charset="0"/>
              </a:rPr>
              <a:t>, D. (2017). “Automatic car parking system with visual indicator along with </a:t>
            </a:r>
            <a:r>
              <a:rPr lang="en-US" sz="1400" dirty="0" err="1">
                <a:latin typeface="Times New Roman" panose="02020603050405020304" pitchFamily="18" charset="0"/>
                <a:cs typeface="Times New Roman" panose="02020603050405020304" pitchFamily="18" charset="0"/>
              </a:rPr>
              <a:t>IoT</a:t>
            </a:r>
            <a:r>
              <a:rPr lang="en-US" sz="1400" dirty="0">
                <a:latin typeface="Times New Roman" panose="02020603050405020304" pitchFamily="18" charset="0"/>
                <a:cs typeface="Times New Roman" panose="02020603050405020304" pitchFamily="18" charset="0"/>
              </a:rPr>
              <a:t>”. 2017 International Conference on Microelectronic Devices, Circuits and Systems (ICMDCS). </a:t>
            </a:r>
            <a:endParaRPr lang="en-US" sz="1400" dirty="0" smtClean="0">
              <a:latin typeface="Times New Roman" panose="02020603050405020304" pitchFamily="18" charset="0"/>
              <a:cs typeface="Times New Roman" panose="02020603050405020304" pitchFamily="18" charset="0"/>
            </a:endParaRPr>
          </a:p>
          <a:p>
            <a:pPr marL="342900" lvl="0" indent="-228600">
              <a:buAutoNum type="arabicPeriod"/>
            </a:pPr>
            <a:endParaRPr lang="en-US" sz="1400" dirty="0">
              <a:latin typeface="Times New Roman" panose="02020603050405020304" pitchFamily="18" charset="0"/>
              <a:cs typeface="Times New Roman" panose="02020603050405020304" pitchFamily="18" charset="0"/>
            </a:endParaRPr>
          </a:p>
          <a:p>
            <a:pPr marL="342900" lvl="0" indent="-228600">
              <a:buAutoNum type="arabicPeriod"/>
            </a:pPr>
            <a:r>
              <a:rPr lang="en-US" sz="1400" dirty="0" smtClean="0">
                <a:latin typeface="Times New Roman" panose="02020603050405020304" pitchFamily="18" charset="0"/>
                <a:cs typeface="Times New Roman" panose="02020603050405020304" pitchFamily="18" charset="0"/>
              </a:rPr>
              <a:t>Desai</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Bhanje</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Biradar</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Fernandes</a:t>
            </a:r>
            <a:r>
              <a:rPr lang="en-US" sz="1400" dirty="0">
                <a:latin typeface="Times New Roman" panose="02020603050405020304" pitchFamily="18" charset="0"/>
                <a:cs typeface="Times New Roman" panose="02020603050405020304" pitchFamily="18" charset="0"/>
              </a:rPr>
              <a:t>, D “</a:t>
            </a:r>
            <a:r>
              <a:rPr lang="en-US" sz="1400" dirty="0" err="1">
                <a:latin typeface="Times New Roman" panose="02020603050405020304" pitchFamily="18" charset="0"/>
                <a:cs typeface="Times New Roman" panose="02020603050405020304" pitchFamily="18" charset="0"/>
              </a:rPr>
              <a:t>IoT</a:t>
            </a:r>
            <a:r>
              <a:rPr lang="en-US" sz="1400" dirty="0">
                <a:latin typeface="Times New Roman" panose="02020603050405020304" pitchFamily="18" charset="0"/>
                <a:cs typeface="Times New Roman" panose="02020603050405020304" pitchFamily="18" charset="0"/>
              </a:rPr>
              <a:t> based Vehicle Parking Manager.” 2017 7th International Conference on Cloud Computing, Data Science Engineering – Confluence. </a:t>
            </a:r>
            <a:endParaRPr lang="en-US" sz="1400" dirty="0" smtClean="0">
              <a:latin typeface="Times New Roman" panose="02020603050405020304" pitchFamily="18" charset="0"/>
              <a:cs typeface="Times New Roman" panose="02020603050405020304" pitchFamily="18" charset="0"/>
            </a:endParaRPr>
          </a:p>
          <a:p>
            <a:pPr marL="342900" lvl="0" indent="-228600">
              <a:buAutoNum type="arabicPeriod"/>
            </a:pPr>
            <a:endParaRPr lang="en-US" sz="1400" dirty="0">
              <a:latin typeface="Times New Roman" panose="02020603050405020304" pitchFamily="18" charset="0"/>
              <a:cs typeface="Times New Roman" panose="02020603050405020304" pitchFamily="18" charset="0"/>
            </a:endParaRPr>
          </a:p>
          <a:p>
            <a:pPr marL="342900" lvl="0" indent="-228600">
              <a:buAutoNum type="arabicPeriod"/>
            </a:pP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based Smart Parking System, Khanna, A., </a:t>
            </a:r>
            <a:r>
              <a:rPr lang="en-US" sz="1400" dirty="0" err="1">
                <a:latin typeface="Times New Roman" panose="02020603050405020304" pitchFamily="18" charset="0"/>
                <a:cs typeface="Times New Roman" panose="02020603050405020304" pitchFamily="18" charset="0"/>
              </a:rPr>
              <a:t>Anand</a:t>
            </a:r>
            <a:r>
              <a:rPr lang="en-US" sz="1400" dirty="0">
                <a:latin typeface="Times New Roman" panose="02020603050405020304" pitchFamily="18" charset="0"/>
                <a:cs typeface="Times New Roman" panose="02020603050405020304" pitchFamily="18" charset="0"/>
              </a:rPr>
              <a:t>, R. (2016). </a:t>
            </a:r>
            <a:r>
              <a:rPr lang="en-US" sz="1400" dirty="0" err="1">
                <a:latin typeface="Times New Roman" panose="02020603050405020304" pitchFamily="18" charset="0"/>
                <a:cs typeface="Times New Roman" panose="02020603050405020304" pitchFamily="18" charset="0"/>
              </a:rPr>
              <a:t>IoT</a:t>
            </a:r>
            <a:r>
              <a:rPr lang="en-US" sz="1400" dirty="0">
                <a:latin typeface="Times New Roman" panose="02020603050405020304" pitchFamily="18" charset="0"/>
                <a:cs typeface="Times New Roman" panose="02020603050405020304" pitchFamily="18" charset="0"/>
              </a:rPr>
              <a:t> based smart parking system. 2016 International Conference on Internet of Things and Applications (IOTA). doi:10.1109/iota.2016.7562735 </a:t>
            </a:r>
            <a:r>
              <a:rPr lang="en" sz="1400" dirty="0" smtClean="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sz="1200" dirty="0"/>
              <a:t>                    </a:t>
            </a:r>
            <a:endParaRPr sz="1200" dirty="0"/>
          </a:p>
          <a:p>
            <a:pPr marL="457200" lvl="0" indent="-342900" algn="l" rtl="0">
              <a:spcBef>
                <a:spcPts val="0"/>
              </a:spcBef>
              <a:spcAft>
                <a:spcPts val="0"/>
              </a:spcAft>
              <a:buSzPts val="1800"/>
              <a:buChar char="●"/>
            </a:pPr>
            <a:endParaRPr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3.Planning for next semester</a:t>
            </a:r>
            <a:endParaRPr b="1"/>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285750" indent="-285750">
              <a:spcAft>
                <a:spcPts val="1600"/>
              </a:spcAft>
            </a:pPr>
            <a:r>
              <a:rPr lang="en-US" dirty="0" smtClean="0">
                <a:latin typeface="Times New Roman" panose="02020603050405020304" pitchFamily="18" charset="0"/>
                <a:cs typeface="Times New Roman" panose="02020603050405020304" pitchFamily="18" charset="0"/>
              </a:rPr>
              <a:t>Designing the E-receipt and integrating it with the application.</a:t>
            </a:r>
          </a:p>
          <a:p>
            <a:pPr marL="285750" indent="-285750">
              <a:spcAft>
                <a:spcPts val="1600"/>
              </a:spcAft>
            </a:pPr>
            <a:r>
              <a:rPr lang="en-US" dirty="0" smtClean="0">
                <a:latin typeface="Times New Roman" panose="02020603050405020304" pitchFamily="18" charset="0"/>
                <a:cs typeface="Times New Roman" panose="02020603050405020304" pitchFamily="18" charset="0"/>
              </a:rPr>
              <a:t>Generating a unique QR code for every user for scanning at the entrance.</a:t>
            </a:r>
          </a:p>
          <a:p>
            <a:pPr marL="285750" indent="-285750">
              <a:spcAft>
                <a:spcPts val="1600"/>
              </a:spcAft>
            </a:pPr>
            <a:r>
              <a:rPr lang="en-US" dirty="0" smtClean="0">
                <a:latin typeface="Times New Roman" panose="02020603050405020304" pitchFamily="18" charset="0"/>
                <a:cs typeface="Times New Roman" panose="02020603050405020304" pitchFamily="18" charset="0"/>
              </a:rPr>
              <a:t>Real Time availability check of slots.</a:t>
            </a:r>
          </a:p>
          <a:p>
            <a:pPr marL="285750" indent="-285750">
              <a:spcAft>
                <a:spcPts val="1600"/>
              </a:spcAft>
            </a:pPr>
            <a:r>
              <a:rPr lang="en-US" dirty="0" smtClean="0">
                <a:latin typeface="Times New Roman" panose="02020603050405020304" pitchFamily="18" charset="0"/>
                <a:cs typeface="Times New Roman" panose="02020603050405020304" pitchFamily="18" charset="0"/>
              </a:rPr>
              <a:t>Cancellation of slots.</a:t>
            </a:r>
          </a:p>
          <a:p>
            <a:pPr marL="285750" indent="-285750">
              <a:spcAft>
                <a:spcPts val="1600"/>
              </a:spcAft>
            </a:pPr>
            <a:r>
              <a:rPr lang="en-US" dirty="0" smtClean="0">
                <a:latin typeface="Times New Roman" panose="02020603050405020304" pitchFamily="18" charset="0"/>
                <a:cs typeface="Times New Roman" panose="02020603050405020304" pitchFamily="18" charset="0"/>
              </a:rPr>
              <a:t>User feedback</a:t>
            </a:r>
            <a:r>
              <a:rPr lang="en-US" dirty="0" smtClean="0">
                <a:latin typeface="Times New Roman" panose="02020603050405020304" pitchFamily="18" charset="0"/>
                <a:cs typeface="Times New Roman" panose="02020603050405020304" pitchFamily="18" charset="0"/>
              </a:rPr>
              <a:t>.</a:t>
            </a:r>
          </a:p>
          <a:p>
            <a:pPr marL="285750" indent="-285750">
              <a:spcAft>
                <a:spcPts val="1600"/>
              </a:spcAft>
            </a:pPr>
            <a:r>
              <a:rPr lang="en-US" dirty="0" smtClean="0">
                <a:latin typeface="Times New Roman" panose="02020603050405020304" pitchFamily="18" charset="0"/>
                <a:cs typeface="Times New Roman" panose="02020603050405020304" pitchFamily="18" charset="0"/>
              </a:rPr>
              <a:t>Payment Gateway Integration.</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974172"/>
            <a:ext cx="8520600" cy="4096592"/>
          </a:xfrm>
          <a:prstGeom prst="rect">
            <a:avLst/>
          </a:prstGeom>
        </p:spPr>
        <p:txBody>
          <a:bodyPr spcFirstLastPara="1" wrap="square" lIns="91425" tIns="91425" rIns="91425" bIns="91425" anchor="t" anchorCtr="0">
            <a:noAutofit/>
          </a:bodyPr>
          <a:lstStyle/>
          <a:p>
            <a:pPr marL="114300" indent="0">
              <a:buNone/>
            </a:pPr>
            <a:r>
              <a:rPr lang="en-US" sz="1600" dirty="0">
                <a:latin typeface="Times New Roman" panose="02020603050405020304" pitchFamily="18" charset="0"/>
                <a:cs typeface="Times New Roman" panose="02020603050405020304" pitchFamily="18" charset="0"/>
              </a:rPr>
              <a:t>Due to the increasing population in urban cities, there is an exponential rise in the number of vehicles which is leading to major problems leading to poor traffic management and </a:t>
            </a:r>
            <a:r>
              <a:rPr lang="en-US" sz="1600" dirty="0" smtClean="0">
                <a:latin typeface="Times New Roman" panose="02020603050405020304" pitchFamily="18" charset="0"/>
                <a:cs typeface="Times New Roman" panose="02020603050405020304" pitchFamily="18" charset="0"/>
              </a:rPr>
              <a:t>congestion. Another </a:t>
            </a:r>
            <a:r>
              <a:rPr lang="en-US" sz="1600" dirty="0">
                <a:latin typeface="Times New Roman" panose="02020603050405020304" pitchFamily="18" charset="0"/>
                <a:cs typeface="Times New Roman" panose="02020603050405020304" pitchFamily="18" charset="0"/>
              </a:rPr>
              <a:t>major problem face by the vehicle owners is the availability of parking space.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idea of Smart Cities is slowly gaining pace with the ever increasing technologies. </a:t>
            </a:r>
            <a:r>
              <a:rPr lang="en-US" sz="1600" dirty="0" smtClean="0">
                <a:latin typeface="Times New Roman" panose="02020603050405020304" pitchFamily="18" charset="0"/>
                <a:cs typeface="Times New Roman" panose="02020603050405020304" pitchFamily="18" charset="0"/>
              </a:rPr>
              <a:t>Therefore</a:t>
            </a:r>
            <a:r>
              <a:rPr lang="en-US" sz="1600" dirty="0">
                <a:latin typeface="Times New Roman" panose="02020603050405020304" pitchFamily="18" charset="0"/>
                <a:cs typeface="Times New Roman" panose="02020603050405020304" pitchFamily="18" charset="0"/>
              </a:rPr>
              <a:t>, in the proposed parking system we are developing and application which can be used to either book or pre-book a slot.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vehicle owner will be able to reserve a slot for his/her vehicle from anywhere and will be provided with a QR code which will be scanned on the entry of the parking area.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QR code will be displayed on the e-receipt of that particular vehicle owner. </a:t>
            </a:r>
            <a:r>
              <a:rPr lang="en-US" sz="1600" dirty="0" smtClean="0">
                <a:latin typeface="Times New Roman" panose="02020603050405020304" pitchFamily="18" charset="0"/>
                <a:cs typeface="Times New Roman" panose="02020603050405020304" pitchFamily="18" charset="0"/>
              </a:rPr>
              <a:t>Also </a:t>
            </a:r>
            <a:r>
              <a:rPr lang="en-US" sz="1600" dirty="0">
                <a:latin typeface="Times New Roman" panose="02020603050405020304" pitchFamily="18" charset="0"/>
                <a:cs typeface="Times New Roman" panose="02020603050405020304" pitchFamily="18" charset="0"/>
              </a:rPr>
              <a:t>the problem of finding a vacant parking areas in big cities will be taken care of by our system as the vehicle owner will be guided to the particular parking area by the app itself with the help of </a:t>
            </a:r>
            <a:r>
              <a:rPr lang="en-US" sz="1600" dirty="0" smtClean="0">
                <a:latin typeface="Times New Roman" panose="02020603050405020304" pitchFamily="18" charset="0"/>
                <a:cs typeface="Times New Roman" panose="02020603050405020304" pitchFamily="18" charset="0"/>
              </a:rPr>
              <a:t>maps. This </a:t>
            </a:r>
            <a:r>
              <a:rPr lang="en-US" sz="1600" dirty="0">
                <a:latin typeface="Times New Roman" panose="02020603050405020304" pitchFamily="18" charset="0"/>
                <a:cs typeface="Times New Roman" panose="02020603050405020304" pitchFamily="18" charset="0"/>
              </a:rPr>
              <a:t>application can </a:t>
            </a:r>
            <a:r>
              <a:rPr lang="en-US" sz="1600" dirty="0" smtClean="0">
                <a:latin typeface="Times New Roman" panose="02020603050405020304" pitchFamily="18" charset="0"/>
                <a:cs typeface="Times New Roman" panose="02020603050405020304" pitchFamily="18" charset="0"/>
              </a:rPr>
              <a:t>therefore </a:t>
            </a:r>
            <a:r>
              <a:rPr lang="en-US" sz="1600" dirty="0">
                <a:latin typeface="Times New Roman" panose="02020603050405020304" pitchFamily="18" charset="0"/>
                <a:cs typeface="Times New Roman" panose="02020603050405020304" pitchFamily="18" charset="0"/>
              </a:rPr>
              <a:t>prove to an blessing to modern cities which will </a:t>
            </a:r>
            <a:r>
              <a:rPr lang="en-US" sz="1600" dirty="0" smtClean="0">
                <a:latin typeface="Times New Roman" panose="02020603050405020304" pitchFamily="18" charset="0"/>
                <a:cs typeface="Times New Roman" panose="02020603050405020304" pitchFamily="18" charset="0"/>
              </a:rPr>
              <a:t>drastically </a:t>
            </a:r>
            <a:r>
              <a:rPr lang="en-US" sz="1600" dirty="0">
                <a:latin typeface="Times New Roman" panose="02020603050405020304" pitchFamily="18" charset="0"/>
                <a:cs typeface="Times New Roman" panose="02020603050405020304" pitchFamily="18" charset="0"/>
              </a:rPr>
              <a:t>minimize the chaos which is caused and help improve the traffic conditions.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corresponding user details and the details of their vehicles will be stored on the database which can be referred to anytime, thus providing security. </a:t>
            </a:r>
            <a:r>
              <a:rPr lang="en" sz="1600" dirty="0" smtClean="0">
                <a:latin typeface="Times New Roman" panose="02020603050405020304" pitchFamily="18" charset="0"/>
                <a:cs typeface="Times New Roman" panose="02020603050405020304" pitchFamily="18" charset="0"/>
              </a:rPr>
              <a:t>                                     </a:t>
            </a:r>
            <a:endParaRPr sz="1600" dirty="0">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SzPts val="1800"/>
              <a:buChar char="●"/>
            </a:pPr>
            <a:endParaRPr dirty="0"/>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1.2 Objectives</a:t>
            </a:r>
            <a:endParaRPr b="1" dirty="0">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r>
              <a:rPr lang="en-US" dirty="0" smtClean="0">
                <a:latin typeface="Times New Roman" panose="02020603050405020304" pitchFamily="18" charset="0"/>
                <a:cs typeface="Times New Roman" panose="02020603050405020304" pitchFamily="18" charset="0"/>
              </a:rPr>
              <a:t>Faster </a:t>
            </a:r>
            <a:r>
              <a:rPr lang="en-US" dirty="0">
                <a:latin typeface="Times New Roman" panose="02020603050405020304" pitchFamily="18" charset="0"/>
                <a:cs typeface="Times New Roman" panose="02020603050405020304" pitchFamily="18" charset="0"/>
              </a:rPr>
              <a:t>reservation of a parking slot anytime and from anywhere.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Providing </a:t>
            </a:r>
            <a:r>
              <a:rPr lang="en-US" dirty="0">
                <a:latin typeface="Times New Roman" panose="02020603050405020304" pitchFamily="18" charset="0"/>
                <a:cs typeface="Times New Roman" panose="02020603050405020304" pitchFamily="18" charset="0"/>
              </a:rPr>
              <a:t>information about nearby parking slots that are vacant.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Online </a:t>
            </a:r>
            <a:r>
              <a:rPr lang="en-US" dirty="0">
                <a:latin typeface="Times New Roman" panose="02020603050405020304" pitchFamily="18" charset="0"/>
                <a:cs typeface="Times New Roman" panose="02020603050405020304" pitchFamily="18" charset="0"/>
              </a:rPr>
              <a:t>payment portal integration making it easier for the vehicle owners to complete the transaction.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Graph </a:t>
            </a:r>
            <a:r>
              <a:rPr lang="en-US" dirty="0">
                <a:latin typeface="Times New Roman" panose="02020603050405020304" pitchFamily="18" charset="0"/>
                <a:cs typeface="Times New Roman" panose="02020603050405020304" pitchFamily="18" charset="0"/>
              </a:rPr>
              <a:t>Analysis depicting the typical peak hours when the parking area is most/least occupied.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QR </a:t>
            </a:r>
            <a:r>
              <a:rPr lang="en-US" dirty="0">
                <a:latin typeface="Times New Roman" panose="02020603050405020304" pitchFamily="18" charset="0"/>
                <a:cs typeface="Times New Roman" panose="02020603050405020304" pitchFamily="18" charset="0"/>
              </a:rPr>
              <a:t>code for verifying the user who has booked/reserved the parking slot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Payment </a:t>
            </a:r>
            <a:r>
              <a:rPr lang="en-US" dirty="0">
                <a:latin typeface="Times New Roman" panose="02020603050405020304" pitchFamily="18" charset="0"/>
                <a:cs typeface="Times New Roman" panose="02020603050405020304" pitchFamily="18" charset="0"/>
              </a:rPr>
              <a:t>calculation based on time for which the vehicle was parked.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Storage </a:t>
            </a:r>
            <a:r>
              <a:rPr lang="en-US" dirty="0">
                <a:latin typeface="Times New Roman" panose="02020603050405020304" pitchFamily="18" charset="0"/>
                <a:cs typeface="Times New Roman" panose="02020603050405020304" pitchFamily="18" charset="0"/>
              </a:rPr>
              <a:t>of the vehicle and owner details in the </a:t>
            </a:r>
            <a:r>
              <a:rPr lang="en-US" dirty="0" smtClean="0">
                <a:latin typeface="Times New Roman" panose="02020603050405020304" pitchFamily="18" charset="0"/>
                <a:cs typeface="Times New Roman" panose="02020603050405020304" pitchFamily="18" charset="0"/>
              </a:rPr>
              <a:t>backend</a:t>
            </a:r>
            <a:r>
              <a:rPr lang="en" dirty="0">
                <a:latin typeface="Times New Roman" panose="02020603050405020304" pitchFamily="18" charset="0"/>
                <a:cs typeface="Times New Roman" panose="02020603050405020304" pitchFamily="18" charset="0"/>
              </a:rPr>
              <a:t>.</a:t>
            </a:r>
            <a:r>
              <a:rPr lang="en" dirty="0" smtClean="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sp>
        <p:nvSpPr>
          <p:cNvPr id="2" name="TextBox 1"/>
          <p:cNvSpPr txBox="1"/>
          <p:nvPr/>
        </p:nvSpPr>
        <p:spPr>
          <a:xfrm>
            <a:off x="311700" y="1058225"/>
            <a:ext cx="8437445" cy="369331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Paper Title: Low Cost Smart Parking System for Smart Cities. Authors: </a:t>
            </a:r>
            <a:r>
              <a:rPr lang="en-US" sz="1800" dirty="0" err="1">
                <a:latin typeface="Times New Roman" panose="02020603050405020304" pitchFamily="18" charset="0"/>
                <a:cs typeface="Times New Roman" panose="02020603050405020304" pitchFamily="18" charset="0"/>
              </a:rPr>
              <a:t>D.Vakula</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Yeshwanth</a:t>
            </a:r>
            <a:r>
              <a:rPr lang="en-US" sz="1800" dirty="0">
                <a:latin typeface="Times New Roman" panose="02020603050405020304" pitchFamily="18" charset="0"/>
                <a:cs typeface="Times New Roman" panose="02020603050405020304" pitchFamily="18" charset="0"/>
              </a:rPr>
              <a:t> Krishna </a:t>
            </a:r>
            <a:r>
              <a:rPr lang="en-US" sz="1800" dirty="0" err="1">
                <a:latin typeface="Times New Roman" panose="02020603050405020304" pitchFamily="18" charset="0"/>
                <a:cs typeface="Times New Roman" panose="02020603050405020304" pitchFamily="18" charset="0"/>
              </a:rPr>
              <a:t>Kolli</a:t>
            </a:r>
            <a:r>
              <a:rPr lang="en-US" sz="1800" dirty="0">
                <a:latin typeface="Times New Roman" panose="02020603050405020304" pitchFamily="18" charset="0"/>
                <a:cs typeface="Times New Roman" panose="02020603050405020304" pitchFamily="18" charset="0"/>
              </a:rPr>
              <a:t> Publication Details: 2017 IEEE </a:t>
            </a:r>
            <a:r>
              <a:rPr lang="en-US" sz="1800" dirty="0" err="1">
                <a:latin typeface="Times New Roman" panose="02020603050405020304" pitchFamily="18" charset="0"/>
                <a:cs typeface="Times New Roman" panose="02020603050405020304" pitchFamily="18" charset="0"/>
              </a:rPr>
              <a:t>Xplore</a:t>
            </a:r>
            <a:r>
              <a:rPr lang="en-US" sz="1800" dirty="0">
                <a:latin typeface="Times New Roman" panose="02020603050405020304" pitchFamily="18" charset="0"/>
                <a:cs typeface="Times New Roman" panose="02020603050405020304" pitchFamily="18" charset="0"/>
              </a:rPr>
              <a:t> Compliant(ICISS 2017)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Findings</a:t>
            </a:r>
            <a:r>
              <a:rPr lang="en-US" sz="1800" dirty="0">
                <a:latin typeface="Times New Roman" panose="02020603050405020304" pitchFamily="18" charset="0"/>
                <a:cs typeface="Times New Roman" panose="02020603050405020304" pitchFamily="18" charset="0"/>
              </a:rPr>
              <a:t>: From this system we found out how </a:t>
            </a:r>
            <a:r>
              <a:rPr lang="en-US" sz="1800" dirty="0" err="1">
                <a:latin typeface="Times New Roman" panose="02020603050405020304" pitchFamily="18" charset="0"/>
                <a:cs typeface="Times New Roman" panose="02020603050405020304" pitchFamily="18" charset="0"/>
              </a:rPr>
              <a:t>ultrsonic</a:t>
            </a:r>
            <a:r>
              <a:rPr lang="en-US" sz="1800" dirty="0">
                <a:latin typeface="Times New Roman" panose="02020603050405020304" pitchFamily="18" charset="0"/>
                <a:cs typeface="Times New Roman" panose="02020603050405020304" pitchFamily="18" charset="0"/>
              </a:rPr>
              <a:t> sensors can be integrated with Raspberry Pi and Node MCU and how the information from </a:t>
            </a:r>
            <a:r>
              <a:rPr lang="en-US" sz="1800" dirty="0" err="1">
                <a:latin typeface="Times New Roman" panose="02020603050405020304" pitchFamily="18" charset="0"/>
                <a:cs typeface="Times New Roman" panose="02020603050405020304" pitchFamily="18" charset="0"/>
              </a:rPr>
              <a:t>Rasberry</a:t>
            </a:r>
            <a:r>
              <a:rPr lang="en-US" sz="1800" dirty="0">
                <a:latin typeface="Times New Roman" panose="02020603050405020304" pitchFamily="18" charset="0"/>
                <a:cs typeface="Times New Roman" panose="02020603050405020304" pitchFamily="18" charset="0"/>
              </a:rPr>
              <a:t> Pi can be transmitted to the front end GUI and back end database</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Advantages</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provides GUI so that you can see the available slots.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No </a:t>
            </a:r>
            <a:r>
              <a:rPr lang="en-US" sz="1800" dirty="0">
                <a:latin typeface="Times New Roman" panose="02020603050405020304" pitchFamily="18" charset="0"/>
                <a:cs typeface="Times New Roman" panose="02020603050405020304" pitchFamily="18" charset="0"/>
              </a:rPr>
              <a:t>solution if parking slots are full.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Does </a:t>
            </a:r>
            <a:r>
              <a:rPr lang="en-US" sz="1800" dirty="0">
                <a:latin typeface="Times New Roman" panose="02020603050405020304" pitchFamily="18" charset="0"/>
                <a:cs typeface="Times New Roman" panose="02020603050405020304" pitchFamily="18" charset="0"/>
              </a:rPr>
              <a:t>not display nearby parking area within the vicinity of the original parking area.</a:t>
            </a: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11727"/>
            <a:ext cx="8769928" cy="452431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Paper Title: Advanced car parking system </a:t>
            </a:r>
            <a:r>
              <a:rPr lang="en-US" sz="1800" dirty="0" err="1">
                <a:latin typeface="Times New Roman" panose="02020603050405020304" pitchFamily="18" charset="0"/>
                <a:cs typeface="Times New Roman" panose="02020603050405020304" pitchFamily="18" charset="0"/>
              </a:rPr>
              <a:t>usingarduino</a:t>
            </a:r>
            <a:r>
              <a:rPr lang="en-US" sz="1800" dirty="0">
                <a:latin typeface="Times New Roman" panose="02020603050405020304" pitchFamily="18" charset="0"/>
                <a:cs typeface="Times New Roman" panose="02020603050405020304" pitchFamily="18" charset="0"/>
              </a:rPr>
              <a:t>. Authors: Hemant Chaudhary, </a:t>
            </a:r>
            <a:r>
              <a:rPr lang="en-US" sz="1800" dirty="0" err="1">
                <a:latin typeface="Times New Roman" panose="02020603050405020304" pitchFamily="18" charset="0"/>
                <a:cs typeface="Times New Roman" panose="02020603050405020304" pitchFamily="18" charset="0"/>
              </a:rPr>
              <a:t>Prateek</a:t>
            </a:r>
            <a:r>
              <a:rPr lang="en-US" sz="1800" dirty="0">
                <a:latin typeface="Times New Roman" panose="02020603050405020304" pitchFamily="18" charset="0"/>
                <a:cs typeface="Times New Roman" panose="02020603050405020304" pitchFamily="18" charset="0"/>
              </a:rPr>
              <a:t> Bansal, </a:t>
            </a:r>
            <a:r>
              <a:rPr lang="en-US" sz="1800" dirty="0" err="1">
                <a:latin typeface="Times New Roman" panose="02020603050405020304" pitchFamily="18" charset="0"/>
                <a:cs typeface="Times New Roman" panose="02020603050405020304" pitchFamily="18" charset="0"/>
              </a:rPr>
              <a:t>Dr.B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Valarmathi</a:t>
            </a:r>
            <a:r>
              <a:rPr lang="en-US" sz="1800" dirty="0">
                <a:latin typeface="Times New Roman" panose="02020603050405020304" pitchFamily="18" charset="0"/>
                <a:cs typeface="Times New Roman" panose="02020603050405020304" pitchFamily="18" charset="0"/>
              </a:rPr>
              <a:t> Publication Details: 2017 International Conference On Advanced Computing and Communication Systems(ICASS-2017)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Findings</a:t>
            </a:r>
            <a:r>
              <a:rPr lang="en-US" sz="1800" dirty="0">
                <a:latin typeface="Times New Roman" panose="02020603050405020304" pitchFamily="18" charset="0"/>
                <a:cs typeface="Times New Roman" panose="02020603050405020304" pitchFamily="18" charset="0"/>
              </a:rPr>
              <a:t>: From this system, we found out how security and authorization of every vehicle owner is achieved using RFID tag. It also explains how to display the information of vacant parking slots on a LCD.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Advantages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Every </a:t>
            </a:r>
            <a:r>
              <a:rPr lang="en-US" sz="1800" dirty="0">
                <a:latin typeface="Times New Roman" panose="02020603050405020304" pitchFamily="18" charset="0"/>
                <a:cs typeface="Times New Roman" panose="02020603050405020304" pitchFamily="18" charset="0"/>
              </a:rPr>
              <a:t>user gets an authorization RFID card which is verified and thereby only authentic car owners are allowed and only then will the gate open.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Security </a:t>
            </a:r>
            <a:r>
              <a:rPr lang="en-US" sz="1800" dirty="0">
                <a:latin typeface="Times New Roman" panose="02020603050405020304" pitchFamily="18" charset="0"/>
                <a:cs typeface="Times New Roman" panose="02020603050405020304" pitchFamily="18" charset="0"/>
              </a:rPr>
              <a:t>is thereby taken care of.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No </a:t>
            </a:r>
            <a:r>
              <a:rPr lang="en-US" sz="1800" dirty="0">
                <a:latin typeface="Times New Roman" panose="02020603050405020304" pitchFamily="18" charset="0"/>
                <a:cs typeface="Times New Roman" panose="02020603050405020304" pitchFamily="18" charset="0"/>
              </a:rPr>
              <a:t>GUI provided to see the available slots</a:t>
            </a:r>
            <a:r>
              <a:rPr lang="en-US" sz="1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Since </a:t>
            </a:r>
            <a:r>
              <a:rPr lang="en-US" sz="1800" dirty="0" err="1">
                <a:latin typeface="Times New Roman" panose="02020603050405020304" pitchFamily="18" charset="0"/>
                <a:cs typeface="Times New Roman" panose="02020603050405020304" pitchFamily="18" charset="0"/>
              </a:rPr>
              <a:t>arduino</a:t>
            </a:r>
            <a:r>
              <a:rPr lang="en-US" sz="1800" dirty="0">
                <a:latin typeface="Times New Roman" panose="02020603050405020304" pitchFamily="18" charset="0"/>
                <a:cs typeface="Times New Roman" panose="02020603050405020304" pitchFamily="18" charset="0"/>
              </a:rPr>
              <a:t> was used external </a:t>
            </a:r>
            <a:r>
              <a:rPr lang="en-US" sz="1800" dirty="0" err="1">
                <a:latin typeface="Times New Roman" panose="02020603050405020304" pitchFamily="18" charset="0"/>
                <a:cs typeface="Times New Roman" panose="02020603050405020304" pitchFamily="18" charset="0"/>
              </a:rPr>
              <a:t>wifi</a:t>
            </a:r>
            <a:r>
              <a:rPr lang="en-US" sz="1800" dirty="0">
                <a:latin typeface="Times New Roman" panose="02020603050405020304" pitchFamily="18" charset="0"/>
                <a:cs typeface="Times New Roman" panose="02020603050405020304" pitchFamily="18" charset="0"/>
              </a:rPr>
              <a:t> module was required to transmit data to application</a:t>
            </a:r>
          </a:p>
        </p:txBody>
      </p:sp>
    </p:spTree>
    <p:extLst>
      <p:ext uri="{BB962C8B-B14F-4D97-AF65-F5344CB8AC3E}">
        <p14:creationId xmlns:p14="http://schemas.microsoft.com/office/powerpoint/2010/main" val="352736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1336" y="498763"/>
            <a:ext cx="8842664" cy="369331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Paper Title: Automatic car parking system with visual indicator along </a:t>
            </a:r>
            <a:r>
              <a:rPr lang="en-US" sz="1800" dirty="0" err="1">
                <a:latin typeface="Times New Roman" panose="02020603050405020304" pitchFamily="18" charset="0"/>
                <a:cs typeface="Times New Roman" panose="02020603050405020304" pitchFamily="18" charset="0"/>
              </a:rPr>
              <a:t>withiot</a:t>
            </a:r>
            <a:r>
              <a:rPr lang="en-US" sz="1800" dirty="0">
                <a:latin typeface="Times New Roman" panose="02020603050405020304" pitchFamily="18" charset="0"/>
                <a:cs typeface="Times New Roman" panose="02020603050405020304" pitchFamily="18" charset="0"/>
              </a:rPr>
              <a:t>. Authors: </a:t>
            </a:r>
            <a:r>
              <a:rPr lang="en-US" sz="1800" dirty="0" err="1">
                <a:latin typeface="Times New Roman" panose="02020603050405020304" pitchFamily="18" charset="0"/>
                <a:cs typeface="Times New Roman" panose="02020603050405020304" pitchFamily="18" charset="0"/>
              </a:rPr>
              <a:t>Sarthak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Mendiratta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Debopam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Deepika</a:t>
            </a:r>
            <a:r>
              <a:rPr lang="en-US" sz="1800" dirty="0">
                <a:latin typeface="Times New Roman" panose="02020603050405020304" pitchFamily="18" charset="0"/>
                <a:cs typeface="Times New Roman" panose="02020603050405020304" pitchFamily="18" charset="0"/>
              </a:rPr>
              <a:t> Rani </a:t>
            </a:r>
            <a:r>
              <a:rPr lang="en-US" sz="1800" dirty="0" err="1">
                <a:latin typeface="Times New Roman" panose="02020603050405020304" pitchFamily="18" charset="0"/>
                <a:cs typeface="Times New Roman" panose="02020603050405020304" pitchFamily="18" charset="0"/>
              </a:rPr>
              <a:t>Sona</a:t>
            </a:r>
            <a:r>
              <a:rPr lang="en-US" sz="1800" dirty="0">
                <a:latin typeface="Times New Roman" panose="02020603050405020304" pitchFamily="18" charset="0"/>
                <a:cs typeface="Times New Roman" panose="02020603050405020304" pitchFamily="18" charset="0"/>
              </a:rPr>
              <a:t>. Publication </a:t>
            </a:r>
            <a:r>
              <a:rPr lang="en-US" sz="1800" dirty="0" err="1">
                <a:latin typeface="Times New Roman" panose="02020603050405020304" pitchFamily="18" charset="0"/>
                <a:cs typeface="Times New Roman" panose="02020603050405020304" pitchFamily="18" charset="0"/>
              </a:rPr>
              <a:t>Publication</a:t>
            </a:r>
            <a:r>
              <a:rPr lang="en-US" sz="1800" dirty="0">
                <a:latin typeface="Times New Roman" panose="02020603050405020304" pitchFamily="18" charset="0"/>
                <a:cs typeface="Times New Roman" panose="02020603050405020304" pitchFamily="18" charset="0"/>
              </a:rPr>
              <a:t> Details: 2017 International Conference on Micro-electronic devices.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Findings</a:t>
            </a:r>
            <a:r>
              <a:rPr lang="en-US" sz="1800" dirty="0">
                <a:latin typeface="Times New Roman" panose="02020603050405020304" pitchFamily="18" charset="0"/>
                <a:cs typeface="Times New Roman" panose="02020603050405020304" pitchFamily="18" charset="0"/>
              </a:rPr>
              <a:t>: From this system, we learn how Wireless Sensor Network Technology is used to show if a parking slot is vacant or not </a:t>
            </a:r>
            <a:r>
              <a:rPr lang="en-US" sz="1800" dirty="0" err="1">
                <a:latin typeface="Times New Roman" panose="02020603050405020304" pitchFamily="18" charset="0"/>
                <a:cs typeface="Times New Roman" panose="02020603050405020304" pitchFamily="18" charset="0"/>
              </a:rPr>
              <a:t>usingLEDs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Advantages</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GUI </a:t>
            </a:r>
            <a:r>
              <a:rPr lang="en-US" sz="1800" dirty="0">
                <a:latin typeface="Times New Roman" panose="02020603050405020304" pitchFamily="18" charset="0"/>
                <a:cs typeface="Times New Roman" panose="02020603050405020304" pitchFamily="18" charset="0"/>
              </a:rPr>
              <a:t>is provided which helps the user to know before hand which parking slot is empty. </a:t>
            </a:r>
            <a:endParaRPr lang="en-US" sz="1800" dirty="0" smtClean="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 -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No </a:t>
            </a:r>
            <a:r>
              <a:rPr lang="en-US" sz="1800" dirty="0">
                <a:latin typeface="Times New Roman" panose="02020603050405020304" pitchFamily="18" charset="0"/>
                <a:cs typeface="Times New Roman" panose="02020603050405020304" pitchFamily="18" charset="0"/>
              </a:rPr>
              <a:t>online payment feature included. </a:t>
            </a: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Nearby </a:t>
            </a:r>
            <a:r>
              <a:rPr lang="en-US" sz="1800" dirty="0">
                <a:latin typeface="Times New Roman" panose="02020603050405020304" pitchFamily="18" charset="0"/>
                <a:cs typeface="Times New Roman" panose="02020603050405020304" pitchFamily="18" charset="0"/>
              </a:rPr>
              <a:t>parking areas are not displayed in case the parking is full.</a:t>
            </a:r>
          </a:p>
        </p:txBody>
      </p:sp>
    </p:spTree>
    <p:extLst>
      <p:ext uri="{BB962C8B-B14F-4D97-AF65-F5344CB8AC3E}">
        <p14:creationId xmlns:p14="http://schemas.microsoft.com/office/powerpoint/2010/main" val="216127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598" y="322119"/>
            <a:ext cx="8821882" cy="427809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Paper Title: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based vehicle parking manager. Authors: J Desai, A </a:t>
            </a:r>
            <a:r>
              <a:rPr lang="en-US" sz="1600" dirty="0" err="1">
                <a:latin typeface="Times New Roman" panose="02020603050405020304" pitchFamily="18" charset="0"/>
                <a:cs typeface="Times New Roman" panose="02020603050405020304" pitchFamily="18" charset="0"/>
              </a:rPr>
              <a:t>Bhanje</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Biradar</a:t>
            </a: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Fernandes</a:t>
            </a:r>
            <a:r>
              <a:rPr lang="en-US" sz="1600" dirty="0">
                <a:latin typeface="Times New Roman" panose="02020603050405020304" pitchFamily="18" charset="0"/>
                <a:cs typeface="Times New Roman" panose="02020603050405020304" pitchFamily="18" charset="0"/>
              </a:rPr>
              <a:t> Publication Details: 2017 7th International Conference on Cloud Computing, Data Science &amp; Engineering - Confluence.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Findings</a:t>
            </a:r>
            <a:r>
              <a:rPr lang="en-US" sz="1600" dirty="0">
                <a:latin typeface="Times New Roman" panose="02020603050405020304" pitchFamily="18" charset="0"/>
                <a:cs typeface="Times New Roman" panose="02020603050405020304" pitchFamily="18" charset="0"/>
              </a:rPr>
              <a:t>: From this paper we have understood how Raspberry Pi Camera Module is used to scan the QR code along with the ultrasonic sensor to detect the presence of a vehicle and verification of the user. Servo Motor was used to control the opening and closing of the gate at the entrance after verification.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Advantages</a:t>
            </a:r>
            <a:r>
              <a:rPr lang="en-US" sz="1600" dirty="0">
                <a:latin typeface="Times New Roman" panose="02020603050405020304" pitchFamily="18" charset="0"/>
                <a:cs typeface="Times New Roman" panose="02020603050405020304" pitchFamily="18" charset="0"/>
              </a:rPr>
              <a:t>: - </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Raspberry </a:t>
            </a:r>
            <a:r>
              <a:rPr lang="en-US" sz="1600" dirty="0">
                <a:latin typeface="Times New Roman" panose="02020603050405020304" pitchFamily="18" charset="0"/>
                <a:cs typeface="Times New Roman" panose="02020603050405020304" pitchFamily="18" charset="0"/>
              </a:rPr>
              <a:t>Pi Camera module is used which records high definition photographs to scan QR codes. </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Only </a:t>
            </a:r>
            <a:r>
              <a:rPr lang="en-US" sz="1600" dirty="0">
                <a:latin typeface="Times New Roman" panose="02020603050405020304" pitchFamily="18" charset="0"/>
                <a:cs typeface="Times New Roman" panose="02020603050405020304" pitchFamily="18" charset="0"/>
              </a:rPr>
              <a:t>authenticated users can enter the parking area by scanning the QR code, hence, security was maintained. </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LCD </a:t>
            </a:r>
            <a:r>
              <a:rPr lang="en-US" sz="1600" dirty="0">
                <a:latin typeface="Times New Roman" panose="02020603050405020304" pitchFamily="18" charset="0"/>
                <a:cs typeface="Times New Roman" panose="02020603050405020304" pitchFamily="18" charset="0"/>
              </a:rPr>
              <a:t>for displaying the car number and the booked slots.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Disadvantages</a:t>
            </a:r>
            <a:r>
              <a:rPr lang="en-US" sz="1600" dirty="0">
                <a:latin typeface="Times New Roman" panose="02020603050405020304" pitchFamily="18" charset="0"/>
                <a:cs typeface="Times New Roman" panose="02020603050405020304" pitchFamily="18" charset="0"/>
              </a:rPr>
              <a:t>: - </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system fails to direct a vehicle to the vacant parking slot through GUI. </a:t>
            </a:r>
            <a:endParaRPr lang="en-US"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Therefore </a:t>
            </a:r>
            <a:r>
              <a:rPr lang="en-US" sz="1600" dirty="0">
                <a:latin typeface="Times New Roman" panose="02020603050405020304" pitchFamily="18" charset="0"/>
                <a:cs typeface="Times New Roman" panose="02020603050405020304" pitchFamily="18" charset="0"/>
              </a:rPr>
              <a:t>in bigger parking areas, this system may have limitations</a:t>
            </a:r>
          </a:p>
        </p:txBody>
      </p:sp>
    </p:spTree>
    <p:extLst>
      <p:ext uri="{BB962C8B-B14F-4D97-AF65-F5344CB8AC3E}">
        <p14:creationId xmlns:p14="http://schemas.microsoft.com/office/powerpoint/2010/main" val="1048612176"/>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2877</Words>
  <Application>Microsoft Office PowerPoint</Application>
  <PresentationFormat>On-screen Show (16:9)</PresentationFormat>
  <Paragraphs>212</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Old Standard TT</vt:lpstr>
      <vt:lpstr>Times New Roman</vt:lpstr>
      <vt:lpstr>Arial</vt:lpstr>
      <vt:lpstr>Paperback</vt:lpstr>
      <vt:lpstr>Department of Information Technology A.P. Shah Institute of Technology G.B.Road,Kasarvadavli, Thane(W), Mumbai-400615 UNIVERSITY OF MUMBAI Academic Year 2019-2020</vt:lpstr>
      <vt:lpstr>                                                    A Project Report on ParkMania : The Parking Management System  Submitted in partial fulfillment of the degree of Bachelor of Engineering(Sem-7) in INFORMATION TECHNOLOGY By Saurabh Sharma(16104001) Srinivas Vishwanath(16104010)  Under the Guidance of Mrs. Poonam Dhawale Mrs. Sneha Kanchan     </vt:lpstr>
      <vt:lpstr>1.Project Conception and Initiation</vt:lpstr>
      <vt:lpstr>1.1 Abstract</vt:lpstr>
      <vt:lpstr>1.2 Objectives</vt:lpstr>
      <vt:lpstr>1.3 Literature Review</vt:lpstr>
      <vt:lpstr>PowerPoint Presentation</vt:lpstr>
      <vt:lpstr>PowerPoint Presentation</vt:lpstr>
      <vt:lpstr>PowerPoint Presentation</vt:lpstr>
      <vt:lpstr>PowerPoint Presentation</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2.5 Class Diagram</vt:lpstr>
      <vt:lpstr>2.6 Module-1 (Login/Register)</vt:lpstr>
      <vt:lpstr>Module-2(Booking a Slot)</vt:lpstr>
      <vt:lpstr>Module-3(Date and Time)</vt:lpstr>
      <vt:lpstr>Module-4(Payment Gateway)</vt:lpstr>
      <vt:lpstr>Module-5(E-Receipt)</vt:lpstr>
      <vt:lpstr>Module-6(Nearby Parking Areas)</vt:lpstr>
      <vt:lpstr>2.7 References</vt:lpstr>
      <vt:lpstr>3.Planning for next semester</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admin</cp:lastModifiedBy>
  <cp:revision>27</cp:revision>
  <dcterms:modified xsi:type="dcterms:W3CDTF">2019-10-30T15:27:48Z</dcterms:modified>
</cp:coreProperties>
</file>