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79" r:id="rId8"/>
    <p:sldId id="280" r:id="rId9"/>
    <p:sldId id="281" r:id="rId10"/>
    <p:sldId id="282"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83" r:id="rId25"/>
    <p:sldId id="284" r:id="rId26"/>
    <p:sldId id="285" r:id="rId27"/>
    <p:sldId id="286" r:id="rId28"/>
    <p:sldId id="275" r:id="rId29"/>
    <p:sldId id="276" r:id="rId30"/>
    <p:sldId id="277" r:id="rId31"/>
    <p:sldId id="278" r:id="rId32"/>
  </p:sldIdLst>
  <p:sldSz cx="9144000" cy="5143500" type="screen16x9"/>
  <p:notesSz cx="6858000" cy="9144000"/>
  <p:embeddedFontLst>
    <p:embeddedFont>
      <p:font typeface="Old Standard TT" panose="020B0604020202020204" charset="0"/>
      <p:regular r:id="rId34"/>
      <p:bold r:id="rId35"/>
      <p:italic r:id="rId36"/>
    </p:embeddedFont>
    <p:embeddedFont>
      <p:font typeface="Calibri Light" panose="020F0302020204030204"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7" d="100"/>
          <a:sy n="97" d="100"/>
        </p:scale>
        <p:origin x="62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a:latin typeface="Times New Roman"/>
                <a:ea typeface="Times New Roman"/>
                <a:cs typeface="Times New Roman"/>
                <a:sym typeface="Times New Roman"/>
              </a:rPr>
              <a:t>Department of Information Technology</a:t>
            </a:r>
            <a:endParaRPr sz="30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473" y="103909"/>
            <a:ext cx="8811491" cy="397031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Paper Title: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based smart parking system. Authors: Khanna, A., &amp; </a:t>
            </a:r>
            <a:r>
              <a:rPr lang="en-US" sz="1800" dirty="0" err="1">
                <a:latin typeface="Times New Roman" panose="02020603050405020304" pitchFamily="18" charset="0"/>
                <a:cs typeface="Times New Roman" panose="02020603050405020304" pitchFamily="18" charset="0"/>
              </a:rPr>
              <a:t>Anand</a:t>
            </a:r>
            <a:r>
              <a:rPr lang="en-US" sz="1800" dirty="0">
                <a:latin typeface="Times New Roman" panose="02020603050405020304" pitchFamily="18" charset="0"/>
                <a:cs typeface="Times New Roman" panose="02020603050405020304" pitchFamily="18" charset="0"/>
              </a:rPr>
              <a:t>, R Publication Details: 2016 International Conference on Internet of Things and Applications (IOTA).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Findings: In this paper we have learnt how we can integrated the cloud with the system to store the vehicle details. Also, parking cost based on time is calculated and time out notifications are sent to user using android application which keeps them updated.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Advantages: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Cloud is used for storing large amounts of user data.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case of system failure, it provides quick recovery and backup services.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Disadvantages: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provision provided for offline booking of parking slots.</a:t>
            </a:r>
          </a:p>
          <a:p>
            <a:endParaRPr lang="en-IN" sz="1800" dirty="0"/>
          </a:p>
        </p:txBody>
      </p:sp>
    </p:spTree>
    <p:extLst>
      <p:ext uri="{BB962C8B-B14F-4D97-AF65-F5344CB8AC3E}">
        <p14:creationId xmlns:p14="http://schemas.microsoft.com/office/powerpoint/2010/main" val="141533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03882" y="91734"/>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smtClean="0"/>
              <a:t>                              </a:t>
            </a:r>
            <a:endParaRPr dirty="0"/>
          </a:p>
          <a:p>
            <a:pPr marL="457200" lvl="0" indent="-228600" algn="l" rtl="0">
              <a:lnSpc>
                <a:spcPct val="115000"/>
              </a:lnSpc>
              <a:spcBef>
                <a:spcPts val="0"/>
              </a:spcBef>
              <a:spcAft>
                <a:spcPts val="0"/>
              </a:spcAft>
              <a:buSzPts val="1800"/>
              <a:buNone/>
            </a:pPr>
            <a:endParaRPr dirty="0"/>
          </a:p>
        </p:txBody>
      </p:sp>
      <p:sp>
        <p:nvSpPr>
          <p:cNvPr id="3" name="TextBox 2"/>
          <p:cNvSpPr txBox="1"/>
          <p:nvPr/>
        </p:nvSpPr>
        <p:spPr>
          <a:xfrm>
            <a:off x="197427" y="1119450"/>
            <a:ext cx="8634873" cy="3077766"/>
          </a:xfrm>
          <a:prstGeom prst="rect">
            <a:avLst/>
          </a:prstGeom>
          <a:noFill/>
        </p:spPr>
        <p:txBody>
          <a:bodyPr wrap="square" rtlCol="0">
            <a:spAutoFit/>
          </a:bodyPr>
          <a:lstStyle/>
          <a:p>
            <a:pPr marL="285750" indent="-285750">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As the city is developing and with increase in population, people are finding it difficult to park their vehicles.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some parking place there is no safety for the vehicle.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is a chance of theft or vehicles may get damaged.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People waste their time to search vehicle parking place.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solve these problems Online Vehicle Parking Monitoring is used.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basic concept behind this project is that it reduces the time of the customer by providing proper packing facility.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Any customer can book the available parking slot with particular time.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provides security to the customer.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1.5 Scope</a:t>
            </a:r>
            <a:endParaRPr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963781"/>
            <a:ext cx="8520600" cy="3784863"/>
          </a:xfrm>
          <a:prstGeom prst="rect">
            <a:avLst/>
          </a:prstGeom>
          <a:noFill/>
          <a:ln>
            <a:noFill/>
          </a:ln>
        </p:spPr>
        <p:txBody>
          <a:bodyPr spcFirstLastPara="1" wrap="square" lIns="91425" tIns="91425" rIns="91425" bIns="91425" anchor="t" anchorCtr="0">
            <a:noAutofit/>
          </a:bodyPr>
          <a:lstStyle/>
          <a:p>
            <a:pPr marL="114300" lvl="0" indent="0">
              <a:buNone/>
            </a:pPr>
            <a:r>
              <a:rPr lang="en-US" dirty="0">
                <a:latin typeface="Times New Roman" panose="02020603050405020304" pitchFamily="18" charset="0"/>
                <a:cs typeface="Times New Roman" panose="02020603050405020304" pitchFamily="18" charset="0"/>
              </a:rPr>
              <a:t> </a:t>
            </a:r>
          </a:p>
          <a:p>
            <a:pPr marL="114300" lvl="0" indent="0">
              <a:buNone/>
            </a:pPr>
            <a:r>
              <a:rPr lang="en-US" dirty="0">
                <a:latin typeface="Times New Roman" panose="02020603050405020304" pitchFamily="18" charset="0"/>
                <a:cs typeface="Times New Roman" panose="02020603050405020304" pitchFamily="18" charset="0"/>
              </a:rPr>
              <a:t>We focus on implementing our system at the college level. Following will be the benefits for the students/faculty members: </a:t>
            </a:r>
          </a:p>
          <a:p>
            <a:pPr marL="114300" lv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Ease for finding vacant parking slots. </a:t>
            </a:r>
          </a:p>
          <a:p>
            <a:r>
              <a:rPr lang="en-US" dirty="0">
                <a:latin typeface="Times New Roman" panose="02020603050405020304" pitchFamily="18" charset="0"/>
                <a:cs typeface="Times New Roman" panose="02020603050405020304" pitchFamily="18" charset="0"/>
              </a:rPr>
              <a:t>Incase the parking area is full, our system will list out and help users get information about nearby parking areas. </a:t>
            </a:r>
          </a:p>
          <a:p>
            <a:r>
              <a:rPr lang="en-US" dirty="0">
                <a:latin typeface="Times New Roman" panose="02020603050405020304" pitchFamily="18" charset="0"/>
                <a:cs typeface="Times New Roman" panose="02020603050405020304" pitchFamily="18" charset="0"/>
              </a:rPr>
              <a:t>The user will also be able to book a slot in the nearest parking area.</a:t>
            </a:r>
          </a:p>
          <a:p>
            <a:r>
              <a:rPr lang="en-US" dirty="0">
                <a:latin typeface="Times New Roman" panose="02020603050405020304" pitchFamily="18" charset="0"/>
                <a:cs typeface="Times New Roman" panose="02020603050405020304" pitchFamily="18" charset="0"/>
              </a:rPr>
              <a:t>Separate spaces for 2-wheeler and 4-wheeler parking.    </a:t>
            </a:r>
          </a:p>
          <a:p>
            <a:r>
              <a:rPr lang="en-US" dirty="0">
                <a:latin typeface="Times New Roman" panose="02020603050405020304" pitchFamily="18" charset="0"/>
                <a:cs typeface="Times New Roman" panose="02020603050405020304" pitchFamily="18" charset="0"/>
              </a:rPr>
              <a:t>Security is provided as user details are stored in the backend</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Availability of a vehicle in a particular slot with the help of sensors.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smtClean="0"/>
              <a:t>                        </a:t>
            </a:r>
            <a:endParaRPr dirty="0"/>
          </a:p>
          <a:p>
            <a:pPr marL="457200" lvl="0" indent="-228600" algn="l" rtl="0">
              <a:lnSpc>
                <a:spcPct val="115000"/>
              </a:lnSpc>
              <a:spcBef>
                <a:spcPts val="0"/>
              </a:spcBef>
              <a:spcAft>
                <a:spcPts val="0"/>
              </a:spcAft>
              <a:buSzPts val="1800"/>
              <a:buNone/>
            </a:pPr>
            <a:endParaRPr dirty="0"/>
          </a:p>
        </p:txBody>
      </p:sp>
      <p:sp>
        <p:nvSpPr>
          <p:cNvPr id="2" name="TextBox 1"/>
          <p:cNvSpPr txBox="1"/>
          <p:nvPr/>
        </p:nvSpPr>
        <p:spPr>
          <a:xfrm>
            <a:off x="238964" y="1331317"/>
            <a:ext cx="7938655" cy="3077766"/>
          </a:xfrm>
          <a:prstGeom prst="rect">
            <a:avLst/>
          </a:prstGeom>
          <a:noFill/>
        </p:spPr>
        <p:txBody>
          <a:bodyPr wrap="square" rtlCol="0">
            <a:spAutoFit/>
          </a:bodyPr>
          <a:lstStyle/>
          <a:p>
            <a:pPr marL="457200" lvl="0" indent="-342900">
              <a:buSzPts val="1800"/>
              <a:buChar char="●"/>
            </a:pPr>
            <a:r>
              <a:rPr lang="en-US" sz="1800" dirty="0">
                <a:latin typeface="Times New Roman" panose="02020603050405020304" pitchFamily="18" charset="0"/>
                <a:cs typeface="Times New Roman" panose="02020603050405020304" pitchFamily="18" charset="0"/>
              </a:rPr>
              <a:t>Android Studio – For designing and building the application. </a:t>
            </a:r>
            <a:endParaRPr lang="en-US" sz="1800" dirty="0" smtClean="0">
              <a:latin typeface="Times New Roman" panose="02020603050405020304" pitchFamily="18" charset="0"/>
              <a:cs typeface="Times New Roman" panose="02020603050405020304" pitchFamily="18" charset="0"/>
            </a:endParaRPr>
          </a:p>
          <a:p>
            <a:pPr marL="114300" lvl="0">
              <a:buSzPts val="1800"/>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457200" lvl="0" indent="-342900">
              <a:buSzPts val="1800"/>
              <a:buChar char="●"/>
            </a:pPr>
            <a:r>
              <a:rPr lang="en-US" sz="1800" dirty="0">
                <a:latin typeface="Times New Roman" panose="02020603050405020304" pitchFamily="18" charset="0"/>
                <a:cs typeface="Times New Roman" panose="02020603050405020304" pitchFamily="18" charset="0"/>
              </a:rPr>
              <a:t> Firebase – For backend storage of live user details and parking details</a:t>
            </a:r>
            <a:r>
              <a:rPr lang="en-US" sz="1800" dirty="0" smtClean="0">
                <a:latin typeface="Times New Roman" panose="02020603050405020304" pitchFamily="18" charset="0"/>
                <a:cs typeface="Times New Roman" panose="02020603050405020304" pitchFamily="18" charset="0"/>
              </a:rPr>
              <a:t>.</a:t>
            </a:r>
          </a:p>
          <a:p>
            <a:pPr marL="457200" lvl="0" indent="-342900">
              <a:buSzPts val="1800"/>
              <a:buChar char="●"/>
            </a:pPr>
            <a:endParaRPr lang="en-US" sz="1800" dirty="0">
              <a:latin typeface="Times New Roman" panose="02020603050405020304" pitchFamily="18" charset="0"/>
              <a:cs typeface="Times New Roman" panose="02020603050405020304" pitchFamily="18" charset="0"/>
            </a:endParaRPr>
          </a:p>
          <a:p>
            <a:pPr marL="457200" lvl="0" indent="-342900">
              <a:buSzPts val="1800"/>
              <a:buChar char="●"/>
            </a:pPr>
            <a:r>
              <a:rPr lang="en-US" sz="1800" dirty="0">
                <a:latin typeface="Times New Roman" panose="02020603050405020304" pitchFamily="18" charset="0"/>
                <a:cs typeface="Times New Roman" panose="02020603050405020304" pitchFamily="18" charset="0"/>
              </a:rPr>
              <a:t>Cloud Messaging (Firebase) – For sending push notifications alerting the user if they have exceeded the time limit. </a:t>
            </a:r>
            <a:endParaRPr lang="en-US" sz="1800" dirty="0" smtClean="0">
              <a:latin typeface="Times New Roman" panose="02020603050405020304" pitchFamily="18" charset="0"/>
              <a:cs typeface="Times New Roman" panose="02020603050405020304" pitchFamily="18" charset="0"/>
            </a:endParaRPr>
          </a:p>
          <a:p>
            <a:pPr marL="114300" lvl="0">
              <a:buSzPts val="1800"/>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457200" lvl="0" indent="-342900">
              <a:buSzPts val="1800"/>
              <a:buChar char="●"/>
            </a:pPr>
            <a:r>
              <a:rPr lang="en-US" sz="1800" dirty="0">
                <a:latin typeface="Times New Roman" panose="02020603050405020304" pitchFamily="18" charset="0"/>
                <a:cs typeface="Times New Roman" panose="02020603050405020304" pitchFamily="18" charset="0"/>
              </a:rPr>
              <a:t>QR Code – For marking the presence/absence of the vehicle.  </a:t>
            </a:r>
            <a:endParaRPr lang="en-US" sz="1800" dirty="0" smtClean="0">
              <a:latin typeface="Times New Roman" panose="02020603050405020304" pitchFamily="18" charset="0"/>
              <a:cs typeface="Times New Roman" panose="02020603050405020304" pitchFamily="18" charset="0"/>
            </a:endParaRPr>
          </a:p>
          <a:p>
            <a:pPr marL="457200" lvl="0" indent="-342900">
              <a:buSzPts val="1800"/>
              <a:buChar char="●"/>
            </a:pPr>
            <a:endParaRPr lang="en-US" sz="1800" dirty="0" smtClean="0">
              <a:latin typeface="Times New Roman" panose="02020603050405020304" pitchFamily="18" charset="0"/>
              <a:cs typeface="Times New Roman" panose="02020603050405020304" pitchFamily="18" charset="0"/>
            </a:endParaRPr>
          </a:p>
          <a:p>
            <a:pPr marL="457200" lvl="0" indent="-342900">
              <a:buSzPts val="1800"/>
              <a:buChar char="●"/>
            </a:pPr>
            <a:r>
              <a:rPr lang="en-US" sz="1800" dirty="0" smtClean="0">
                <a:latin typeface="Times New Roman" panose="02020603050405020304" pitchFamily="18" charset="0"/>
                <a:cs typeface="Times New Roman" panose="02020603050405020304" pitchFamily="18" charset="0"/>
              </a:rPr>
              <a:t>Arduino – For programming the hardware.                      </a:t>
            </a:r>
            <a:endParaRPr lang="en-US"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369027"/>
            <a:ext cx="8520600" cy="3397200"/>
          </a:xfrm>
          <a:prstGeom prst="rect">
            <a:avLst/>
          </a:prstGeom>
          <a:noFill/>
          <a:ln>
            <a:noFill/>
          </a:ln>
        </p:spPr>
        <p:txBody>
          <a:bodyPr spcFirstLastPara="1" wrap="square" lIns="91425" tIns="91425" rIns="91425" bIns="91425" anchor="t" anchorCtr="0">
            <a:noAutofit/>
          </a:bodyPr>
          <a:lstStyle/>
          <a:p>
            <a:pPr marL="114300" lvl="0" indent="0">
              <a:buNone/>
            </a:pPr>
            <a:r>
              <a:rPr lang="en-US" dirty="0">
                <a:latin typeface="Times New Roman" panose="02020603050405020304" pitchFamily="18" charset="0"/>
                <a:cs typeface="Times New Roman" panose="02020603050405020304" pitchFamily="18" charset="0"/>
              </a:rPr>
              <a:t>Following are the benefits or contribution of our application:             </a:t>
            </a:r>
          </a:p>
          <a:p>
            <a:pPr marL="114300" lvl="0" indent="0">
              <a:buNone/>
            </a:pPr>
            <a:r>
              <a:rPr lang="en-US" dirty="0">
                <a:latin typeface="Times New Roman" panose="02020603050405020304" pitchFamily="18" charset="0"/>
                <a:cs typeface="Times New Roman" panose="02020603050405020304" pitchFamily="18" charset="0"/>
              </a:rPr>
              <a:t>                      </a:t>
            </a:r>
          </a:p>
          <a:p>
            <a:pPr lvl="0"/>
            <a:r>
              <a:rPr lang="en-US" dirty="0">
                <a:latin typeface="Times New Roman" panose="02020603050405020304" pitchFamily="18" charset="0"/>
                <a:cs typeface="Times New Roman" panose="02020603050405020304" pitchFamily="18" charset="0"/>
              </a:rPr>
              <a:t>With the help of this application the user can </a:t>
            </a:r>
            <a:r>
              <a:rPr lang="en-US" dirty="0" err="1">
                <a:latin typeface="Times New Roman" panose="02020603050405020304" pitchFamily="18" charset="0"/>
                <a:cs typeface="Times New Roman" panose="02020603050405020304" pitchFamily="18" charset="0"/>
              </a:rPr>
              <a:t>prebook</a:t>
            </a:r>
            <a:r>
              <a:rPr lang="en-US" dirty="0">
                <a:latin typeface="Times New Roman" panose="02020603050405020304" pitchFamily="18" charset="0"/>
                <a:cs typeface="Times New Roman" panose="02020603050405020304" pitchFamily="18" charset="0"/>
              </a:rPr>
              <a:t> a parking slot and not worry about finding a parking area.                           </a:t>
            </a:r>
          </a:p>
          <a:p>
            <a:pPr lvl="0"/>
            <a:r>
              <a:rPr lang="en-US" dirty="0">
                <a:latin typeface="Times New Roman" panose="02020603050405020304" pitchFamily="18" charset="0"/>
                <a:cs typeface="Times New Roman" panose="02020603050405020304" pitchFamily="18" charset="0"/>
              </a:rPr>
              <a:t>If the main parking area is fully packed, the user can look </a:t>
            </a:r>
            <a:r>
              <a:rPr lang="en-US" dirty="0" err="1">
                <a:latin typeface="Times New Roman" panose="02020603050405020304" pitchFamily="18" charset="0"/>
                <a:cs typeface="Times New Roman" panose="02020603050405020304" pitchFamily="18" charset="0"/>
              </a:rPr>
              <a:t>fornearby</a:t>
            </a:r>
            <a:r>
              <a:rPr lang="en-US" dirty="0">
                <a:latin typeface="Times New Roman" panose="02020603050405020304" pitchFamily="18" charset="0"/>
                <a:cs typeface="Times New Roman" panose="02020603050405020304" pitchFamily="18" charset="0"/>
              </a:rPr>
              <a:t> parking areas in vicinity to the main area, this therefore avoids the chaos and solves the problem of people parking their vehicles anywhere.                       </a:t>
            </a: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93491" y="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93491" y="486725"/>
            <a:ext cx="8520600" cy="4573648"/>
          </a:xfrm>
          <a:prstGeom prst="rect">
            <a:avLst/>
          </a:prstGeom>
          <a:noFill/>
          <a:ln>
            <a:noFill/>
          </a:ln>
        </p:spPr>
        <p:txBody>
          <a:bodyPr spcFirstLastPara="1" wrap="square" lIns="91425" tIns="91425" rIns="91425" bIns="91425" anchor="t" anchorCtr="0">
            <a:noAutofit/>
          </a:bodyPr>
          <a:lstStyle/>
          <a:p>
            <a:pPr marL="114300" lvl="0" indent="0">
              <a:buNone/>
            </a:pPr>
            <a:r>
              <a:rPr lang="en-US" sz="1600" dirty="0">
                <a:latin typeface="Times New Roman" panose="02020603050405020304" pitchFamily="18" charset="0"/>
                <a:cs typeface="Times New Roman" panose="02020603050405020304" pitchFamily="18" charset="0"/>
              </a:rPr>
              <a:t>Our proposed system works in the following way: </a:t>
            </a:r>
            <a:endParaRPr lang="en-US" sz="1600" dirty="0" smtClean="0">
              <a:latin typeface="Times New Roman" panose="02020603050405020304" pitchFamily="18" charset="0"/>
              <a:cs typeface="Times New Roman" panose="02020603050405020304" pitchFamily="18" charset="0"/>
            </a:endParaRPr>
          </a:p>
          <a:p>
            <a:pPr marL="114300" lvl="0" indent="0">
              <a:buNone/>
            </a:pPr>
            <a:endParaRPr lang="en-US" sz="1600" dirty="0">
              <a:latin typeface="Times New Roman" panose="02020603050405020304" pitchFamily="18" charset="0"/>
              <a:cs typeface="Times New Roman" panose="02020603050405020304" pitchFamily="18" charset="0"/>
            </a:endParaRPr>
          </a:p>
          <a:p>
            <a:pPr marL="114300" lvl="0" indent="0">
              <a:buNone/>
            </a:pPr>
            <a:r>
              <a:rPr lang="en-US" sz="1600" dirty="0">
                <a:latin typeface="Times New Roman" panose="02020603050405020304" pitchFamily="18" charset="0"/>
                <a:cs typeface="Times New Roman" panose="02020603050405020304" pitchFamily="18" charset="0"/>
              </a:rPr>
              <a:t>1. Vehicle Owner books/reserves the parking slot using the mobile application by selecting the date and time. </a:t>
            </a:r>
          </a:p>
          <a:p>
            <a:pPr marL="114300" lvl="0" indent="0">
              <a:buNone/>
            </a:pPr>
            <a:r>
              <a:rPr lang="en-US" sz="1600" dirty="0">
                <a:latin typeface="Times New Roman" panose="02020603050405020304" pitchFamily="18" charset="0"/>
                <a:cs typeface="Times New Roman" panose="02020603050405020304" pitchFamily="18" charset="0"/>
              </a:rPr>
              <a:t>2. In turn the user will get a QR code which will be used for verification later. </a:t>
            </a:r>
          </a:p>
          <a:p>
            <a:pPr marL="114300" lvl="0" indent="0">
              <a:buNone/>
            </a:pPr>
            <a:r>
              <a:rPr lang="en-US" sz="1600" dirty="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the entrance, the user verifies the identity using the QR code and is assigned a particular parking slot based on the type of vehicle (car/bike). </a:t>
            </a:r>
          </a:p>
          <a:p>
            <a:pPr marL="114300" lvl="0" indent="0">
              <a:buNone/>
            </a:pPr>
            <a:r>
              <a:rPr lang="en-US" sz="1600"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 additional feature our system provides is that it displays the nearby parking areas. This feature is included because if the current parking area is full, the user can check for the nearby area where the vehicle can be parked. </a:t>
            </a:r>
          </a:p>
          <a:p>
            <a:pPr marL="114300" lvl="0" indent="0">
              <a:buNone/>
            </a:pPr>
            <a:r>
              <a:rPr lang="en-US" sz="1600" dirty="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application displays booked, </a:t>
            </a:r>
            <a:r>
              <a:rPr lang="en-US" sz="1600" dirty="0" err="1">
                <a:latin typeface="Times New Roman" panose="02020603050405020304" pitchFamily="18" charset="0"/>
                <a:cs typeface="Times New Roman" panose="02020603050405020304" pitchFamily="18" charset="0"/>
              </a:rPr>
              <a:t>prebooked</a:t>
            </a:r>
            <a:r>
              <a:rPr lang="en-US" sz="1600" dirty="0">
                <a:latin typeface="Times New Roman" panose="02020603050405020304" pitchFamily="18" charset="0"/>
                <a:cs typeface="Times New Roman" panose="02020603050405020304" pitchFamily="18" charset="0"/>
              </a:rPr>
              <a:t> and occupied slots with the help of GUI. </a:t>
            </a:r>
          </a:p>
          <a:p>
            <a:pPr marL="114300" lvl="0" indent="0">
              <a:buNone/>
            </a:pPr>
            <a:r>
              <a:rPr lang="en-US" sz="1600" dirty="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Additional amount </a:t>
            </a:r>
            <a:r>
              <a:rPr lang="en-US" sz="1600" dirty="0" smtClean="0">
                <a:latin typeface="Times New Roman" panose="02020603050405020304" pitchFamily="18" charset="0"/>
                <a:cs typeface="Times New Roman" panose="02020603050405020304" pitchFamily="18" charset="0"/>
              </a:rPr>
              <a:t>is imposed if </a:t>
            </a:r>
            <a:r>
              <a:rPr lang="en-US" sz="1600" dirty="0">
                <a:latin typeface="Times New Roman" panose="02020603050405020304" pitchFamily="18" charset="0"/>
                <a:cs typeface="Times New Roman" panose="02020603050405020304" pitchFamily="18" charset="0"/>
              </a:rPr>
              <a:t>a user extends the parking time. </a:t>
            </a:r>
          </a:p>
          <a:p>
            <a:pPr marL="114300" lvl="0" indent="0">
              <a:buNone/>
            </a:pPr>
            <a:r>
              <a:rPr lang="en-US" sz="1600" dirty="0">
                <a:latin typeface="Times New Roman" panose="02020603050405020304" pitchFamily="18" charset="0"/>
                <a:cs typeface="Times New Roman" panose="02020603050405020304" pitchFamily="18" charset="0"/>
              </a:rPr>
              <a:t>7</a:t>
            </a:r>
            <a:r>
              <a:rPr lang="en-US" sz="1600" dirty="0" smtClean="0">
                <a:latin typeface="Times New Roman" panose="02020603050405020304" pitchFamily="18" charset="0"/>
                <a:cs typeface="Times New Roman" panose="02020603050405020304" pitchFamily="18" charset="0"/>
              </a:rPr>
              <a:t>. An alert notification for extending the parking time slot is sent 15 minutes prior to the end of the booking time.</a:t>
            </a:r>
            <a:endParaRPr lang="en-US" sz="1600" dirty="0">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SzPts val="1800"/>
              <a:buNone/>
            </a:pP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0" y="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0" y="423453"/>
            <a:ext cx="8894645" cy="4605747"/>
          </a:xfrm>
          <a:prstGeom prst="rect">
            <a:avLst/>
          </a:prstGeom>
          <a:noFill/>
          <a:ln>
            <a:noFill/>
          </a:ln>
        </p:spPr>
        <p:txBody>
          <a:bodyPr spcFirstLastPara="1" wrap="square" lIns="91425" tIns="91425" rIns="91425" bIns="91425" anchor="t" anchorCtr="0">
            <a:noAutofit/>
          </a:bodyPr>
          <a:lstStyle/>
          <a:p>
            <a:pPr marL="114300" lvl="0" indent="0">
              <a:buNone/>
            </a:pPr>
            <a:r>
              <a:rPr lang="en-US" sz="1600" dirty="0">
                <a:latin typeface="Times New Roman" panose="02020603050405020304" pitchFamily="18" charset="0"/>
                <a:cs typeface="Times New Roman" panose="02020603050405020304" pitchFamily="18" charset="0"/>
              </a:rPr>
              <a:t>The design of our application consists of the following: </a:t>
            </a:r>
            <a:endParaRPr lang="en-US" sz="1600" dirty="0" smtClean="0">
              <a:latin typeface="Times New Roman" panose="02020603050405020304" pitchFamily="18" charset="0"/>
              <a:cs typeface="Times New Roman" panose="02020603050405020304" pitchFamily="18" charset="0"/>
            </a:endParaRPr>
          </a:p>
          <a:p>
            <a:pPr marL="114300" lvl="0" indent="0">
              <a:buNone/>
            </a:pPr>
            <a:endParaRPr lang="en-US" sz="1600" dirty="0">
              <a:latin typeface="Times New Roman" panose="02020603050405020304" pitchFamily="18" charset="0"/>
              <a:cs typeface="Times New Roman" panose="02020603050405020304" pitchFamily="18" charset="0"/>
            </a:endParaRPr>
          </a:p>
          <a:p>
            <a:pPr marL="114300" lvl="0" indent="0">
              <a:buNone/>
            </a:pPr>
            <a:r>
              <a:rPr lang="en-US" sz="1600" dirty="0">
                <a:latin typeface="Times New Roman" panose="02020603050405020304" pitchFamily="18" charset="0"/>
                <a:cs typeface="Times New Roman" panose="02020603050405020304" pitchFamily="18" charset="0"/>
              </a:rPr>
              <a:t>1. Login and sign up screen for identifying a user uniquely. </a:t>
            </a:r>
          </a:p>
          <a:p>
            <a:pPr marL="114300" lvl="0" indent="0">
              <a:buNone/>
            </a:pPr>
            <a:r>
              <a:rPr lang="en-US" sz="1600" dirty="0">
                <a:latin typeface="Times New Roman" panose="02020603050405020304" pitchFamily="18" charset="0"/>
                <a:cs typeface="Times New Roman" panose="02020603050405020304" pitchFamily="18" charset="0"/>
              </a:rPr>
              <a:t>2. On successful login, the user is guided to the home page where user get three options where he can book a slot, check for nearby areas and book a slot in nearby area. </a:t>
            </a:r>
          </a:p>
          <a:p>
            <a:pPr marL="114300" lvl="0" indent="0">
              <a:buNone/>
            </a:pPr>
            <a:r>
              <a:rPr lang="en-US" sz="1600" dirty="0">
                <a:latin typeface="Times New Roman" panose="02020603050405020304" pitchFamily="18" charset="0"/>
                <a:cs typeface="Times New Roman" panose="02020603050405020304" pitchFamily="18" charset="0"/>
              </a:rPr>
              <a:t>3. On selecting book a slot, the next page will give you to the option to select the type of vehicle i.e. is either two wheeler or four </a:t>
            </a:r>
            <a:r>
              <a:rPr lang="en-US" sz="1600" dirty="0" smtClean="0">
                <a:latin typeface="Times New Roman" panose="02020603050405020304" pitchFamily="18" charset="0"/>
                <a:cs typeface="Times New Roman" panose="02020603050405020304" pitchFamily="18" charset="0"/>
              </a:rPr>
              <a:t>wheeler and the zone.</a:t>
            </a:r>
            <a:endParaRPr lang="en-US" sz="1600" dirty="0">
              <a:latin typeface="Times New Roman" panose="02020603050405020304" pitchFamily="18" charset="0"/>
              <a:cs typeface="Times New Roman" panose="02020603050405020304" pitchFamily="18" charset="0"/>
            </a:endParaRPr>
          </a:p>
          <a:p>
            <a:pPr marL="114300" lvl="0" indent="0">
              <a:buNone/>
            </a:pPr>
            <a:r>
              <a:rPr lang="en-US" sz="1600"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available slot will be displayed using </a:t>
            </a:r>
            <a:r>
              <a:rPr lang="en-US" sz="1600" dirty="0" smtClean="0">
                <a:latin typeface="Times New Roman" panose="02020603050405020304" pitchFamily="18" charset="0"/>
                <a:cs typeface="Times New Roman" panose="02020603050405020304" pitchFamily="18" charset="0"/>
              </a:rPr>
              <a:t>green and the </a:t>
            </a:r>
            <a:r>
              <a:rPr lang="en-US" sz="1600" dirty="0">
                <a:latin typeface="Times New Roman" panose="02020603050405020304" pitchFamily="18" charset="0"/>
                <a:cs typeface="Times New Roman" panose="02020603050405020304" pitchFamily="18" charset="0"/>
              </a:rPr>
              <a:t>occupied slots are displayed by </a:t>
            </a:r>
            <a:r>
              <a:rPr lang="en-US" sz="1600" dirty="0" smtClean="0">
                <a:latin typeface="Times New Roman" panose="02020603050405020304" pitchFamily="18" charset="0"/>
                <a:cs typeface="Times New Roman" panose="02020603050405020304" pitchFamily="18" charset="0"/>
              </a:rPr>
              <a:t>red.</a:t>
            </a:r>
          </a:p>
          <a:p>
            <a:pPr marL="114300" lvl="0" indent="0">
              <a:buNone/>
            </a:pPr>
            <a:r>
              <a:rPr lang="en-US" sz="1600" dirty="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When the vacant slot is selected you need to provide the necessary time and date.</a:t>
            </a:r>
          </a:p>
          <a:p>
            <a:pPr marL="114300" lvl="0" indent="0">
              <a:buNone/>
            </a:pPr>
            <a:r>
              <a:rPr lang="en-US" sz="1600" dirty="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 QR </a:t>
            </a:r>
            <a:r>
              <a:rPr lang="en-US" sz="1600" dirty="0">
                <a:latin typeface="Times New Roman" panose="02020603050405020304" pitchFamily="18" charset="0"/>
                <a:cs typeface="Times New Roman" panose="02020603050405020304" pitchFamily="18" charset="0"/>
              </a:rPr>
              <a:t>code </a:t>
            </a:r>
            <a:r>
              <a:rPr lang="en-US" sz="1600" dirty="0" smtClean="0">
                <a:latin typeface="Times New Roman" panose="02020603050405020304" pitchFamily="18" charset="0"/>
                <a:cs typeface="Times New Roman" panose="02020603050405020304" pitchFamily="18" charset="0"/>
              </a:rPr>
              <a:t>can be generated which </a:t>
            </a:r>
            <a:r>
              <a:rPr lang="en-US" sz="1600" dirty="0">
                <a:latin typeface="Times New Roman" panose="02020603050405020304" pitchFamily="18" charset="0"/>
                <a:cs typeface="Times New Roman" panose="02020603050405020304" pitchFamily="18" charset="0"/>
              </a:rPr>
              <a:t>will be scanned during the entrance for the unique identity of the user. </a:t>
            </a:r>
          </a:p>
          <a:p>
            <a:pPr marL="114300" lvl="0" indent="0">
              <a:buNone/>
            </a:pPr>
            <a:r>
              <a:rPr lang="en-US" sz="1600" dirty="0">
                <a:latin typeface="Times New Roman" panose="02020603050405020304" pitchFamily="18" charset="0"/>
                <a:cs typeface="Times New Roman" panose="02020603050405020304" pitchFamily="18" charset="0"/>
              </a:rPr>
              <a:t>7</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 selecting nearby parking areas, a map displaying the nearby areas is selected. </a:t>
            </a:r>
          </a:p>
          <a:p>
            <a:pPr marL="114300" lvl="0" indent="0">
              <a:buNone/>
            </a:pPr>
            <a:r>
              <a:rPr lang="en-US" sz="1600" dirty="0">
                <a:latin typeface="Times New Roman" panose="02020603050405020304" pitchFamily="18" charset="0"/>
                <a:cs typeface="Times New Roman" panose="02020603050405020304" pitchFamily="18" charset="0"/>
              </a:rPr>
              <a:t>8</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 clicking ‘Book nearest parking area’ you can book a parking slot in a area which is in vicinity to the main parking area.              </a:t>
            </a:r>
          </a:p>
          <a:p>
            <a:pPr marL="457200" lvl="0" indent="-228600" algn="l" rtl="0">
              <a:lnSpc>
                <a:spcPct val="115000"/>
              </a:lnSpc>
              <a:spcBef>
                <a:spcPts val="0"/>
              </a:spcBef>
              <a:spcAft>
                <a:spcPts val="0"/>
              </a:spcAft>
              <a:buSzPts val="1800"/>
              <a:buNone/>
            </a:pPr>
            <a:endParaRPr sz="1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0" y="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2" name="TextBox 1"/>
          <p:cNvSpPr txBox="1"/>
          <p:nvPr/>
        </p:nvSpPr>
        <p:spPr>
          <a:xfrm>
            <a:off x="180109" y="1197123"/>
            <a:ext cx="5507182" cy="3139321"/>
          </a:xfrm>
          <a:prstGeom prst="rect">
            <a:avLst/>
          </a:prstGeom>
          <a:noFill/>
        </p:spPr>
        <p:txBody>
          <a:bodyPr wrap="square" rtlCol="0">
            <a:spAutoFit/>
          </a:bodyPr>
          <a:lstStyle/>
          <a:p>
            <a:pPr lvl="0">
              <a:spcAft>
                <a:spcPts val="1600"/>
              </a:spcAft>
            </a:pPr>
            <a:r>
              <a:rPr lang="en-US" sz="1800" dirty="0">
                <a:latin typeface="Times New Roman" panose="02020603050405020304" pitchFamily="18" charset="0"/>
                <a:cs typeface="Times New Roman" panose="02020603050405020304" pitchFamily="18" charset="0"/>
              </a:rPr>
              <a:t>Our use case consists of two major entities that interact with the major modules of the application.</a:t>
            </a:r>
          </a:p>
          <a:p>
            <a:pPr lvl="0">
              <a:spcAft>
                <a:spcPts val="1600"/>
              </a:spcAft>
            </a:pPr>
            <a:r>
              <a:rPr lang="en-US" sz="1800" dirty="0">
                <a:latin typeface="Times New Roman" panose="02020603050405020304" pitchFamily="18" charset="0"/>
                <a:cs typeface="Times New Roman" panose="02020603050405020304" pitchFamily="18" charset="0"/>
              </a:rPr>
              <a:t>The first one is the customer who can sign up/login, book a slot check for nearby areas, book a slot in nearby parking area.</a:t>
            </a:r>
          </a:p>
          <a:p>
            <a:pPr lvl="0">
              <a:spcAft>
                <a:spcPts val="1600"/>
              </a:spcAft>
            </a:pPr>
            <a:r>
              <a:rPr lang="en-US" sz="1800" dirty="0">
                <a:latin typeface="Times New Roman" panose="02020603050405020304" pitchFamily="18" charset="0"/>
                <a:cs typeface="Times New Roman" panose="02020603050405020304" pitchFamily="18" charset="0"/>
              </a:rPr>
              <a:t>The second is the administrator who has an access to access the backend database enter and manage </a:t>
            </a:r>
            <a:r>
              <a:rPr lang="en-US" sz="1800" dirty="0" smtClean="0">
                <a:latin typeface="Times New Roman" panose="02020603050405020304" pitchFamily="18" charset="0"/>
                <a:cs typeface="Times New Roman" panose="02020603050405020304" pitchFamily="18" charset="0"/>
              </a:rPr>
              <a:t>slots, accounts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user activity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891" y="0"/>
            <a:ext cx="3569110" cy="499478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0" y="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2.4 Activity diagram</a:t>
            </a:r>
            <a:endParaRPr b="1" dirty="0">
              <a:latin typeface="Times New Roman"/>
              <a:ea typeface="Times New Roman"/>
              <a:cs typeface="Times New Roman"/>
              <a:sym typeface="Times New Roman"/>
            </a:endParaRPr>
          </a:p>
        </p:txBody>
      </p:sp>
      <p:sp>
        <p:nvSpPr>
          <p:cNvPr id="2" name="TextBox 1"/>
          <p:cNvSpPr txBox="1"/>
          <p:nvPr/>
        </p:nvSpPr>
        <p:spPr>
          <a:xfrm>
            <a:off x="114300" y="613200"/>
            <a:ext cx="4156364" cy="4360168"/>
          </a:xfrm>
          <a:prstGeom prst="rect">
            <a:avLst/>
          </a:prstGeom>
          <a:noFill/>
        </p:spPr>
        <p:txBody>
          <a:bodyPr wrap="square" rtlCol="0">
            <a:spAutoFit/>
          </a:bodyPr>
          <a:lstStyle/>
          <a:p>
            <a:pPr lvl="0">
              <a:spcAft>
                <a:spcPts val="1600"/>
              </a:spcAft>
            </a:pPr>
            <a:r>
              <a:rPr lang="en-US" sz="1600" dirty="0">
                <a:latin typeface="Times New Roman" panose="02020603050405020304" pitchFamily="18" charset="0"/>
                <a:cs typeface="Times New Roman" panose="02020603050405020304" pitchFamily="18" charset="0"/>
              </a:rPr>
              <a:t>Activity Diagram begins with the login or signup page after which the user can either book a slot or check for nearby parking areas.</a:t>
            </a:r>
          </a:p>
          <a:p>
            <a:pPr lvl="0">
              <a:spcAft>
                <a:spcPts val="1600"/>
              </a:spcAft>
            </a:pPr>
            <a:r>
              <a:rPr lang="en-US" sz="1600" dirty="0">
                <a:latin typeface="Times New Roman" panose="02020603050405020304" pitchFamily="18" charset="0"/>
                <a:cs typeface="Times New Roman" panose="02020603050405020304" pitchFamily="18" charset="0"/>
              </a:rPr>
              <a:t>Further there are zones for 2 wheeler and 4 wheeler parking which the user should select providing the necessary date and time for booking the slot.</a:t>
            </a:r>
          </a:p>
          <a:p>
            <a:pPr lvl="0">
              <a:spcAft>
                <a:spcPts val="1600"/>
              </a:spcAft>
            </a:pPr>
            <a:r>
              <a:rPr lang="en-US" sz="1600" dirty="0">
                <a:latin typeface="Times New Roman" panose="02020603050405020304" pitchFamily="18" charset="0"/>
                <a:cs typeface="Times New Roman" panose="02020603050405020304" pitchFamily="18" charset="0"/>
              </a:rPr>
              <a:t>Accordingly the price will be calculated and </a:t>
            </a:r>
            <a:r>
              <a:rPr lang="en-US" sz="1600" dirty="0" smtClean="0">
                <a:latin typeface="Times New Roman" panose="02020603050405020304" pitchFamily="18" charset="0"/>
                <a:cs typeface="Times New Roman" panose="02020603050405020304" pitchFamily="18" charset="0"/>
              </a:rPr>
              <a:t>displayed on to the user</a:t>
            </a:r>
            <a:endParaRPr lang="en-US" sz="1600" dirty="0">
              <a:latin typeface="Times New Roman" panose="02020603050405020304" pitchFamily="18" charset="0"/>
              <a:cs typeface="Times New Roman" panose="02020603050405020304" pitchFamily="18" charset="0"/>
            </a:endParaRPr>
          </a:p>
          <a:p>
            <a:pPr lvl="0">
              <a:spcAft>
                <a:spcPts val="1600"/>
              </a:spcAft>
            </a:pPr>
            <a:r>
              <a:rPr lang="en-US" sz="1600" dirty="0" smtClean="0">
                <a:latin typeface="Times New Roman" panose="02020603050405020304" pitchFamily="18" charset="0"/>
                <a:cs typeface="Times New Roman" panose="02020603050405020304" pitchFamily="18" charset="0"/>
              </a:rPr>
              <a:t>The user can generate a QR </a:t>
            </a:r>
            <a:r>
              <a:rPr lang="en-US" sz="1600" dirty="0">
                <a:latin typeface="Times New Roman" panose="02020603050405020304" pitchFamily="18" charset="0"/>
                <a:cs typeface="Times New Roman" panose="02020603050405020304" pitchFamily="18" charset="0"/>
              </a:rPr>
              <a:t>code which </a:t>
            </a:r>
            <a:r>
              <a:rPr lang="en-US" sz="1600" dirty="0" smtClean="0">
                <a:latin typeface="Times New Roman" panose="02020603050405020304" pitchFamily="18" charset="0"/>
                <a:cs typeface="Times New Roman" panose="02020603050405020304" pitchFamily="18" charset="0"/>
              </a:rPr>
              <a:t>contains the booking details of that particular user and this QR code will be scanned at </a:t>
            </a:r>
            <a:r>
              <a:rPr lang="en-US" sz="1600" dirty="0">
                <a:latin typeface="Times New Roman" panose="02020603050405020304" pitchFamily="18" charset="0"/>
                <a:cs typeface="Times New Roman" panose="02020603050405020304" pitchFamily="18" charset="0"/>
              </a:rPr>
              <a:t>the entrance of the parking area.</a:t>
            </a:r>
          </a:p>
          <a:p>
            <a:endParaRPr lang="en-IN"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845" y="76089"/>
            <a:ext cx="4581832" cy="49481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b="1" dirty="0" smtClean="0">
                <a:latin typeface="Times New Roman"/>
                <a:ea typeface="Times New Roman"/>
                <a:cs typeface="Times New Roman"/>
                <a:sym typeface="Times New Roman"/>
              </a:rPr>
              <a:t>ParkMania : The Parking Management System</a:t>
            </a:r>
            <a:endParaRPr sz="24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a:t>
            </a:r>
            <a:r>
              <a:rPr lang="en" sz="1800">
                <a:latin typeface="Times New Roman"/>
                <a:ea typeface="Times New Roman"/>
                <a:cs typeface="Times New Roman"/>
                <a:sym typeface="Times New Roman"/>
              </a:rPr>
              <a:t>of </a:t>
            </a:r>
            <a:r>
              <a:rPr lang="en" sz="1800" smtClean="0">
                <a:latin typeface="Times New Roman"/>
                <a:ea typeface="Times New Roman"/>
                <a:cs typeface="Times New Roman"/>
                <a:sym typeface="Times New Roman"/>
              </a:rPr>
              <a:t>Engineering(Sem-8)</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lvl="0" algn="ctr">
              <a:buClr>
                <a:schemeClr val="dk1"/>
              </a:buClr>
              <a:buSzPts val="1100"/>
            </a:pPr>
            <a:r>
              <a:rPr lang="en-US" sz="1800" dirty="0">
                <a:latin typeface="Times New Roman"/>
                <a:ea typeface="Times New Roman"/>
                <a:cs typeface="Times New Roman"/>
                <a:sym typeface="Times New Roman"/>
              </a:rPr>
              <a:t>Srinivas </a:t>
            </a:r>
            <a:r>
              <a:rPr lang="en-US" sz="1800" dirty="0" err="1">
                <a:latin typeface="Times New Roman"/>
                <a:ea typeface="Times New Roman"/>
                <a:cs typeface="Times New Roman"/>
                <a:sym typeface="Times New Roman"/>
              </a:rPr>
              <a:t>Vishwanath</a:t>
            </a:r>
            <a:r>
              <a:rPr lang="en-US" sz="1800" dirty="0">
                <a:latin typeface="Times New Roman"/>
                <a:ea typeface="Times New Roman"/>
                <a:cs typeface="Times New Roman"/>
                <a:sym typeface="Times New Roman"/>
              </a:rPr>
              <a:t>(16104010)</a:t>
            </a:r>
            <a:br>
              <a:rPr lang="en-US" sz="1800" dirty="0">
                <a:latin typeface="Times New Roman"/>
                <a:ea typeface="Times New Roman"/>
                <a:cs typeface="Times New Roman"/>
                <a:sym typeface="Times New Roman"/>
              </a:rPr>
            </a:br>
            <a:r>
              <a:rPr lang="en-US" sz="1800" dirty="0" err="1" smtClean="0">
                <a:latin typeface="Times New Roman"/>
                <a:ea typeface="Times New Roman"/>
                <a:cs typeface="Times New Roman"/>
                <a:sym typeface="Times New Roman"/>
              </a:rPr>
              <a:t>Saurabh</a:t>
            </a:r>
            <a:r>
              <a:rPr lang="en-US" sz="1800" dirty="0" smtClean="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Sharma(16104001)</a:t>
            </a:r>
            <a:br>
              <a:rPr lang="en-US" sz="1800" dirty="0">
                <a:latin typeface="Times New Roman"/>
                <a:ea typeface="Times New Roman"/>
                <a:cs typeface="Times New Roman"/>
                <a:sym typeface="Times New Roman"/>
              </a:rPr>
            </a:br>
            <a:r>
              <a:rPr lang="en-US" sz="1800" dirty="0" smtClean="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
            </a:r>
            <a:br>
              <a:rPr lang="en" sz="1800" dirty="0" smtClean="0">
                <a:latin typeface="Times New Roman"/>
                <a:ea typeface="Times New Roman"/>
                <a:cs typeface="Times New Roman"/>
                <a:sym typeface="Times New Roman"/>
              </a:rPr>
            </a:br>
            <a:r>
              <a:rPr lang="en" sz="1800" dirty="0" smtClean="0">
                <a:latin typeface="Times New Roman"/>
                <a:ea typeface="Times New Roman"/>
                <a:cs typeface="Times New Roman"/>
                <a:sym typeface="Times New Roman"/>
              </a:rPr>
              <a:t>Under </a:t>
            </a:r>
            <a:r>
              <a:rPr lang="en" sz="1800" dirty="0">
                <a:latin typeface="Times New Roman"/>
                <a:ea typeface="Times New Roman"/>
                <a:cs typeface="Times New Roman"/>
                <a:sym typeface="Times New Roman"/>
              </a:rPr>
              <a:t>the Guidance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sz="1800" dirty="0" smtClean="0">
                <a:latin typeface="Times New Roman"/>
                <a:ea typeface="Times New Roman"/>
                <a:cs typeface="Times New Roman"/>
                <a:sym typeface="Times New Roman"/>
              </a:rPr>
              <a:t>Prof. Kiran Deshpande</a:t>
            </a:r>
            <a:br>
              <a:rPr lang="en-US" sz="1800" dirty="0" smtClean="0">
                <a:latin typeface="Times New Roman"/>
                <a:ea typeface="Times New Roman"/>
                <a:cs typeface="Times New Roman"/>
                <a:sym typeface="Times New Roman"/>
              </a:rPr>
            </a:br>
            <a:r>
              <a:rPr lang="en-US" sz="1800" dirty="0" smtClean="0">
                <a:latin typeface="Times New Roman"/>
                <a:ea typeface="Times New Roman"/>
                <a:cs typeface="Times New Roman"/>
                <a:sym typeface="Times New Roman"/>
              </a:rPr>
              <a:t>Prof. </a:t>
            </a:r>
            <a:r>
              <a:rPr lang="en-US" sz="1800" dirty="0" err="1" smtClean="0">
                <a:latin typeface="Times New Roman"/>
                <a:ea typeface="Times New Roman"/>
                <a:cs typeface="Times New Roman"/>
                <a:sym typeface="Times New Roman"/>
              </a:rPr>
              <a:t>Yamini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Patil</a:t>
            </a:r>
            <a:r>
              <a:rPr lang="en-US" sz="1800" dirty="0" smtClean="0">
                <a:latin typeface="Times New Roman"/>
                <a:ea typeface="Times New Roman"/>
                <a:cs typeface="Times New Roman"/>
                <a:sym typeface="Times New Roman"/>
              </a:rPr>
              <a:t/>
            </a:r>
            <a:br>
              <a:rPr lang="en-US" sz="1800" dirty="0" smtClean="0">
                <a:latin typeface="Times New Roman"/>
                <a:ea typeface="Times New Roman"/>
                <a:cs typeface="Times New Roman"/>
                <a:sym typeface="Times New Roman"/>
              </a:rPr>
            </a:br>
            <a:r>
              <a:rPr lang="en-US" sz="1800" dirty="0" smtClean="0">
                <a:latin typeface="Times New Roman"/>
                <a:ea typeface="Times New Roman"/>
                <a:cs typeface="Times New Roman"/>
                <a:sym typeface="Times New Roman"/>
              </a:rPr>
              <a:t>Prof. </a:t>
            </a:r>
            <a:r>
              <a:rPr lang="en-US" sz="1800" dirty="0" err="1" smtClean="0">
                <a:latin typeface="Times New Roman"/>
                <a:ea typeface="Times New Roman"/>
                <a:cs typeface="Times New Roman"/>
                <a:sym typeface="Times New Roman"/>
              </a:rPr>
              <a:t>Sneha</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Kanchan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4200"/>
              <a:buNone/>
            </a:pPr>
            <a:endParaRPr sz="1800" dirty="0"/>
          </a:p>
          <a:p>
            <a:pPr marL="0" lvl="0" indent="0" algn="l" rtl="0">
              <a:lnSpc>
                <a:spcPct val="100000"/>
              </a:lnSpc>
              <a:spcBef>
                <a:spcPts val="0"/>
              </a:spcBef>
              <a:spcAft>
                <a:spcPts val="0"/>
              </a:spcAft>
              <a:buSzPts val="4200"/>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0" y="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2.5 Class Diagram</a:t>
            </a:r>
            <a:endParaRPr b="1" dirty="0">
              <a:latin typeface="Times New Roman"/>
              <a:ea typeface="Times New Roman"/>
              <a:cs typeface="Times New Roman"/>
              <a:sym typeface="Times New Roman"/>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455" y="0"/>
            <a:ext cx="5091545" cy="5039591"/>
          </a:xfrm>
          <a:prstGeom prst="rect">
            <a:avLst/>
          </a:prstGeom>
        </p:spPr>
      </p:pic>
      <p:sp>
        <p:nvSpPr>
          <p:cNvPr id="2" name="TextBox 1"/>
          <p:cNvSpPr txBox="1"/>
          <p:nvPr/>
        </p:nvSpPr>
        <p:spPr>
          <a:xfrm>
            <a:off x="93519" y="738644"/>
            <a:ext cx="3865418" cy="4175502"/>
          </a:xfrm>
          <a:prstGeom prst="rect">
            <a:avLst/>
          </a:prstGeom>
          <a:noFill/>
        </p:spPr>
        <p:txBody>
          <a:bodyPr wrap="square" rtlCol="0">
            <a:spAutoFit/>
          </a:bodyPr>
          <a:lstStyle/>
          <a:p>
            <a:pPr lvl="0">
              <a:spcAft>
                <a:spcPts val="1600"/>
              </a:spcAft>
            </a:pPr>
            <a:r>
              <a:rPr lang="en-US" sz="1800" dirty="0">
                <a:latin typeface="Times New Roman" panose="02020603050405020304" pitchFamily="18" charset="0"/>
                <a:cs typeface="Times New Roman" panose="02020603050405020304" pitchFamily="18" charset="0"/>
              </a:rPr>
              <a:t>The class diagram alongside displays various modules of our application interacting with each other.</a:t>
            </a:r>
          </a:p>
          <a:p>
            <a:pPr lvl="0">
              <a:spcAft>
                <a:spcPts val="1600"/>
              </a:spcAft>
            </a:pPr>
            <a:r>
              <a:rPr lang="en-US" sz="1800" dirty="0">
                <a:latin typeface="Times New Roman" panose="02020603050405020304" pitchFamily="18" charset="0"/>
                <a:cs typeface="Times New Roman" panose="02020603050405020304" pitchFamily="18" charset="0"/>
              </a:rPr>
              <a:t>As it can be seen, the class customer is associated to payment class as customer makes the payment. </a:t>
            </a:r>
          </a:p>
          <a:p>
            <a:pPr lvl="0">
              <a:spcAft>
                <a:spcPts val="1600"/>
              </a:spcAft>
            </a:pPr>
            <a:r>
              <a:rPr lang="en-US" sz="1800" dirty="0">
                <a:latin typeface="Times New Roman" panose="02020603050405020304" pitchFamily="18" charset="0"/>
                <a:cs typeface="Times New Roman" panose="02020603050405020304" pitchFamily="18" charset="0"/>
              </a:rPr>
              <a:t>Similarly, admin monitors and manages the parking slots, the vehicle is parked in these slots.</a:t>
            </a:r>
          </a:p>
          <a:p>
            <a:pPr lvl="0">
              <a:spcAft>
                <a:spcPts val="1600"/>
              </a:spcAft>
            </a:pPr>
            <a:r>
              <a:rPr lang="en-US" sz="1800" dirty="0">
                <a:latin typeface="Times New Roman" panose="02020603050405020304" pitchFamily="18" charset="0"/>
                <a:cs typeface="Times New Roman" panose="02020603050405020304" pitchFamily="18" charset="0"/>
              </a:rPr>
              <a:t>Payment is further divided into Credit card and Debit card payment.</a:t>
            </a:r>
          </a:p>
          <a:p>
            <a:pPr lvl="0">
              <a:spcAft>
                <a:spcPts val="1600"/>
              </a:spcAft>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lvl="0"/>
            <a:r>
              <a:rPr lang="en" b="1" dirty="0">
                <a:latin typeface="Times New Roman"/>
                <a:ea typeface="Times New Roman"/>
                <a:cs typeface="Times New Roman"/>
                <a:sym typeface="Times New Roman"/>
              </a:rPr>
              <a:t>2.6 Module-1 (Login/Register)</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0" y="1214773"/>
            <a:ext cx="4197955" cy="3608218"/>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US" dirty="0">
                <a:latin typeface="Times New Roman"/>
                <a:ea typeface="Times New Roman"/>
                <a:cs typeface="Times New Roman"/>
                <a:sym typeface="Times New Roman"/>
              </a:rPr>
              <a:t>For the particular user to sign in to his account to make the booking.</a:t>
            </a:r>
          </a:p>
          <a:p>
            <a:pPr marL="285750" indent="-285750">
              <a:spcAft>
                <a:spcPts val="1600"/>
              </a:spcAft>
            </a:pPr>
            <a:r>
              <a:rPr lang="en-US" dirty="0">
                <a:latin typeface="Times New Roman"/>
                <a:ea typeface="Times New Roman"/>
                <a:cs typeface="Times New Roman"/>
                <a:sym typeface="Times New Roman"/>
              </a:rPr>
              <a:t>If the user is not registered, he/she will have to get create a new login and then log in.</a:t>
            </a:r>
          </a:p>
          <a:p>
            <a:pPr marL="285750" indent="-285750">
              <a:spcAft>
                <a:spcPts val="1600"/>
              </a:spcAft>
            </a:pPr>
            <a:r>
              <a:rPr lang="en-US" dirty="0">
                <a:latin typeface="Times New Roman"/>
                <a:ea typeface="Times New Roman"/>
                <a:cs typeface="Times New Roman"/>
                <a:sym typeface="Times New Roman"/>
              </a:rPr>
              <a:t>If suppose the user forgets the password he can click on the forget password option which sends a link to the user’s email to reset the password.</a:t>
            </a:r>
          </a:p>
          <a:p>
            <a:pPr marL="0" lvl="0" indent="0" algn="l" rtl="0">
              <a:lnSpc>
                <a:spcPct val="115000"/>
              </a:lnSpc>
              <a:spcBef>
                <a:spcPts val="0"/>
              </a:spcBef>
              <a:spcAft>
                <a:spcPts val="1600"/>
              </a:spcAft>
              <a:buSzPts val="1800"/>
              <a:buNone/>
            </a:pPr>
            <a:endParaRPr dirty="0">
              <a:latin typeface="Times New Roman"/>
              <a:ea typeface="Times New Roman"/>
              <a:cs typeface="Times New Roman"/>
              <a:sym typeface="Times New Roman"/>
            </a:endParaRPr>
          </a:p>
        </p:txBody>
      </p:sp>
      <p:pic>
        <p:nvPicPr>
          <p:cNvPr id="4" name="image15.jpeg">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4125192" y="1058224"/>
            <a:ext cx="2474223" cy="3764767"/>
          </a:xfrm>
          <a:prstGeom prst="rect">
            <a:avLst/>
          </a:prstGeom>
          <a:noFill/>
          <a:ln cap="flat">
            <a:noFill/>
          </a:ln>
        </p:spPr>
      </p:pic>
      <p:pic>
        <p:nvPicPr>
          <p:cNvPr id="5" name="image16.jpeg">
            <a:extLst>
              <a:ext uri="{FF2B5EF4-FFF2-40B4-BE49-F238E27FC236}">
                <a16:creationId xmlns:a16="http://schemas.microsoft.com/office/drawing/2014/main" id="{00000000-0000-0000-0000-000000000000}"/>
              </a:ext>
            </a:extLst>
          </p:cNvPr>
          <p:cNvPicPr>
            <a:picLocks noChangeAspect="1"/>
          </p:cNvPicPr>
          <p:nvPr/>
        </p:nvPicPr>
        <p:blipFill>
          <a:blip r:embed="rId4"/>
          <a:stretch>
            <a:fillRect/>
          </a:stretch>
        </p:blipFill>
        <p:spPr>
          <a:xfrm>
            <a:off x="6599415" y="1058224"/>
            <a:ext cx="2410715" cy="3764767"/>
          </a:xfrm>
          <a:prstGeom prst="rect">
            <a:avLst/>
          </a:prstGeom>
          <a:noFill/>
          <a:ln cap="flat">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53106" y="0"/>
            <a:ext cx="8520600" cy="613200"/>
          </a:xfrm>
          <a:prstGeom prst="rect">
            <a:avLst/>
          </a:prstGeom>
          <a:noFill/>
          <a:ln>
            <a:noFill/>
          </a:ln>
        </p:spPr>
        <p:txBody>
          <a:bodyPr spcFirstLastPara="1" wrap="square" lIns="91425" tIns="91425" rIns="91425" bIns="91425" anchor="t" anchorCtr="0">
            <a:noAutofit/>
          </a:bodyPr>
          <a:lstStyle/>
          <a:p>
            <a:pPr lvl="0"/>
            <a:r>
              <a:rPr lang="en" b="1" dirty="0">
                <a:latin typeface="Times New Roman"/>
                <a:ea typeface="Times New Roman"/>
                <a:cs typeface="Times New Roman"/>
                <a:sym typeface="Times New Roman"/>
              </a:rPr>
              <a:t>Module-2(Booking a Slot)</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64649" y="613200"/>
            <a:ext cx="4218736" cy="4210891"/>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US" dirty="0">
                <a:latin typeface="Times New Roman" panose="02020603050405020304" pitchFamily="18" charset="0"/>
                <a:cs typeface="Times New Roman" panose="02020603050405020304" pitchFamily="18" charset="0"/>
              </a:rPr>
              <a:t>On clicking on ‘Book a Slot’ option, the user will be asked to select the type of vehicle owned by him (i.e. 2 wheeler or 4 wheeler).</a:t>
            </a:r>
          </a:p>
          <a:p>
            <a:pPr marL="285750" indent="-285750">
              <a:spcAft>
                <a:spcPts val="1600"/>
              </a:spcAft>
            </a:pPr>
            <a:r>
              <a:rPr lang="en-US" dirty="0">
                <a:latin typeface="Times New Roman" panose="02020603050405020304" pitchFamily="18" charset="0"/>
                <a:cs typeface="Times New Roman" panose="02020603050405020304" pitchFamily="18" charset="0"/>
              </a:rPr>
              <a:t>Further there will be zones classified based on the  type of vehicle (A,B,C,D)</a:t>
            </a:r>
          </a:p>
          <a:p>
            <a:pPr marL="285750" indent="-285750">
              <a:spcAft>
                <a:spcPts val="1600"/>
              </a:spcAft>
            </a:pPr>
            <a:r>
              <a:rPr lang="en-US" dirty="0">
                <a:latin typeface="Times New Roman" panose="02020603050405020304" pitchFamily="18" charset="0"/>
                <a:cs typeface="Times New Roman" panose="02020603050405020304" pitchFamily="18" charset="0"/>
              </a:rPr>
              <a:t>After which the user can select the available slots displayed in green.</a:t>
            </a:r>
          </a:p>
          <a:p>
            <a:pPr marL="285750" indent="-285750">
              <a:spcAft>
                <a:spcPts val="1600"/>
              </a:spcAft>
            </a:pPr>
            <a:r>
              <a:rPr lang="en-US" dirty="0">
                <a:latin typeface="Times New Roman" panose="02020603050405020304" pitchFamily="18" charset="0"/>
                <a:cs typeface="Times New Roman" panose="02020603050405020304" pitchFamily="18" charset="0"/>
              </a:rPr>
              <a:t>Already booked and occupied slots </a:t>
            </a:r>
            <a:r>
              <a:rPr lang="en-US" dirty="0" smtClean="0">
                <a:latin typeface="Times New Roman" panose="02020603050405020304" pitchFamily="18" charset="0"/>
                <a:cs typeface="Times New Roman" panose="02020603050405020304" pitchFamily="18" charset="0"/>
              </a:rPr>
              <a:t>will be displayed and red and will have no action when tapped/clicked upon.</a:t>
            </a:r>
            <a:endParaRPr lang="en-US" dirty="0">
              <a:latin typeface="Times New Roman" panose="02020603050405020304" pitchFamily="18" charset="0"/>
              <a:cs typeface="Times New Roman" panose="02020603050405020304" pitchFamily="18" charset="0"/>
            </a:endParaRPr>
          </a:p>
          <a:p>
            <a:pPr marL="285750" indent="-285750">
              <a:spcAft>
                <a:spcPts val="1600"/>
              </a:spcAft>
            </a:pPr>
            <a:endParaRPr lang="en-US" dirty="0"/>
          </a:p>
          <a:p>
            <a:pPr marL="0" lvl="0" indent="0" algn="l" rtl="0">
              <a:lnSpc>
                <a:spcPct val="115000"/>
              </a:lnSpc>
              <a:spcBef>
                <a:spcPts val="0"/>
              </a:spcBef>
              <a:spcAft>
                <a:spcPts val="1600"/>
              </a:spcAft>
              <a:buSzPts val="1800"/>
              <a:buNone/>
            </a:pPr>
            <a:endParaRPr dirty="0"/>
          </a:p>
        </p:txBody>
      </p:sp>
      <p:pic>
        <p:nvPicPr>
          <p:cNvPr id="5" name="image17.jpeg">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4260300" y="0"/>
            <a:ext cx="2334262" cy="3262745"/>
          </a:xfrm>
          <a:prstGeom prst="rect">
            <a:avLst/>
          </a:prstGeom>
          <a:noFill/>
          <a:ln cap="flat">
            <a:noFill/>
          </a:ln>
        </p:spPr>
      </p:pic>
      <p:pic>
        <p:nvPicPr>
          <p:cNvPr id="6" name="image18.jpeg">
            <a:extLst>
              <a:ext uri="{FF2B5EF4-FFF2-40B4-BE49-F238E27FC236}">
                <a16:creationId xmlns:a16="http://schemas.microsoft.com/office/drawing/2014/main" id="{00000000-0000-0000-0000-000000000000}"/>
              </a:ext>
            </a:extLst>
          </p:cNvPr>
          <p:cNvPicPr>
            <a:picLocks noChangeAspect="1"/>
          </p:cNvPicPr>
          <p:nvPr/>
        </p:nvPicPr>
        <p:blipFill>
          <a:blip r:embed="rId4"/>
          <a:stretch>
            <a:fillRect/>
          </a:stretch>
        </p:blipFill>
        <p:spPr>
          <a:xfrm>
            <a:off x="6594562" y="0"/>
            <a:ext cx="2168391" cy="3262745"/>
          </a:xfrm>
          <a:prstGeom prst="rect">
            <a:avLst/>
          </a:prstGeom>
          <a:noFill/>
          <a:ln cap="flat">
            <a:noFill/>
          </a:ln>
        </p:spPr>
      </p:pic>
      <p:pic>
        <p:nvPicPr>
          <p:cNvPr id="7" name="image19.jpeg">
            <a:extLst>
              <a:ext uri="{FF2B5EF4-FFF2-40B4-BE49-F238E27FC236}">
                <a16:creationId xmlns:a16="http://schemas.microsoft.com/office/drawing/2014/main" id="{00000000-0000-0000-0000-000000000000}"/>
              </a:ext>
            </a:extLst>
          </p:cNvPr>
          <p:cNvPicPr>
            <a:picLocks noChangeAspect="1"/>
          </p:cNvPicPr>
          <p:nvPr/>
        </p:nvPicPr>
        <p:blipFill>
          <a:blip r:embed="rId5"/>
          <a:stretch>
            <a:fillRect/>
          </a:stretch>
        </p:blipFill>
        <p:spPr>
          <a:xfrm>
            <a:off x="5321218" y="2161308"/>
            <a:ext cx="2316627" cy="2888673"/>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114273" y="185253"/>
            <a:ext cx="8520600" cy="613200"/>
          </a:xfrm>
          <a:prstGeom prst="rect">
            <a:avLst/>
          </a:prstGeom>
          <a:noFill/>
          <a:ln>
            <a:noFill/>
          </a:ln>
        </p:spPr>
        <p:txBody>
          <a:bodyPr spcFirstLastPara="1" wrap="square" lIns="91425" tIns="91425" rIns="91425" bIns="91425" anchor="t" anchorCtr="0">
            <a:noAutofit/>
          </a:bodyPr>
          <a:lstStyle/>
          <a:p>
            <a:pPr lvl="0"/>
            <a:r>
              <a:rPr lang="en-US" b="1" dirty="0">
                <a:latin typeface="Times New Roman" panose="02020603050405020304" pitchFamily="18" charset="0"/>
                <a:cs typeface="Times New Roman" panose="02020603050405020304" pitchFamily="18" charset="0"/>
              </a:rPr>
              <a:t>Module-3(Date and Time)</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058224"/>
            <a:ext cx="3771927" cy="3783939"/>
          </a:xfrm>
          <a:prstGeom prst="rect">
            <a:avLst/>
          </a:prstGeom>
          <a:noFill/>
          <a:ln>
            <a:noFill/>
          </a:ln>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After the selection of a slot, the user is asked to provide the day and the time for which the vehicle needs to be parked.</a:t>
            </a:r>
          </a:p>
          <a:p>
            <a:r>
              <a:rPr lang="en-US" dirty="0">
                <a:latin typeface="Times New Roman" panose="02020603050405020304" pitchFamily="18" charset="0"/>
                <a:cs typeface="Times New Roman" panose="02020603050405020304" pitchFamily="18" charset="0"/>
              </a:rPr>
              <a:t>On the basis of the time, the payment calculation is done and the amount that is to be paid is generated.</a:t>
            </a:r>
          </a:p>
          <a:p>
            <a:r>
              <a:rPr lang="en-US" dirty="0">
                <a:latin typeface="Times New Roman" panose="02020603050405020304" pitchFamily="18" charset="0"/>
                <a:cs typeface="Times New Roman" panose="02020603050405020304" pitchFamily="18" charset="0"/>
              </a:rPr>
              <a:t>The above details are simultaneously stored on the backend database.</a:t>
            </a:r>
          </a:p>
          <a:p>
            <a:pPr marL="0" lvl="0" indent="0" algn="l" rtl="0">
              <a:lnSpc>
                <a:spcPct val="115000"/>
              </a:lnSpc>
              <a:spcBef>
                <a:spcPts val="0"/>
              </a:spcBef>
              <a:spcAft>
                <a:spcPts val="1600"/>
              </a:spcAft>
              <a:buSzPts val="1800"/>
              <a:buNone/>
            </a:pPr>
            <a:endParaRPr dirty="0"/>
          </a:p>
        </p:txBody>
      </p:sp>
      <p:pic>
        <p:nvPicPr>
          <p:cNvPr id="4" name="image20.jpeg">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5358243" y="491853"/>
            <a:ext cx="2452256" cy="4008321"/>
          </a:xfrm>
          <a:prstGeom prst="rect">
            <a:avLst/>
          </a:prstGeom>
          <a:noFill/>
          <a:ln cap="flat">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27" y="206034"/>
            <a:ext cx="8520600" cy="613200"/>
          </a:xfrm>
        </p:spPr>
        <p:txBody>
          <a:bodyPr/>
          <a:lstStyle/>
          <a:p>
            <a:r>
              <a:rPr lang="en" b="1" dirty="0">
                <a:latin typeface="Times New Roman" panose="02020603050405020304" pitchFamily="18" charset="0"/>
                <a:cs typeface="Times New Roman" panose="02020603050405020304" pitchFamily="18" charset="0"/>
              </a:rPr>
              <a:t>Module-4(Payment Gateway)</a:t>
            </a:r>
            <a:endParaRPr lang="en-IN" dirty="0"/>
          </a:p>
        </p:txBody>
      </p:sp>
      <p:sp>
        <p:nvSpPr>
          <p:cNvPr id="3" name="Text Placeholder 2"/>
          <p:cNvSpPr>
            <a:spLocks noGrp="1"/>
          </p:cNvSpPr>
          <p:nvPr>
            <p:ph type="body" idx="1"/>
          </p:nvPr>
        </p:nvSpPr>
        <p:spPr>
          <a:xfrm>
            <a:off x="301309" y="966355"/>
            <a:ext cx="4270691" cy="3595254"/>
          </a:xfrm>
        </p:spPr>
        <p:txBody>
          <a:bodyPr/>
          <a:lstStyle/>
          <a:p>
            <a:pPr marL="285750" indent="-285750">
              <a:spcAft>
                <a:spcPts val="1600"/>
              </a:spcAft>
            </a:pPr>
            <a:r>
              <a:rPr lang="en-US" dirty="0">
                <a:latin typeface="Times New Roman" panose="02020603050405020304" pitchFamily="18" charset="0"/>
                <a:cs typeface="Times New Roman" panose="02020603050405020304" pitchFamily="18" charset="0"/>
              </a:rPr>
              <a:t>The necessary payment calculation is done and the customer is further guided to make the payment.</a:t>
            </a:r>
          </a:p>
          <a:p>
            <a:pPr marL="285750" indent="-285750">
              <a:spcAft>
                <a:spcPts val="1600"/>
              </a:spcAft>
            </a:pPr>
            <a:r>
              <a:rPr lang="en-US" dirty="0">
                <a:latin typeface="Times New Roman" panose="02020603050405020304" pitchFamily="18" charset="0"/>
                <a:cs typeface="Times New Roman" panose="02020603050405020304" pitchFamily="18" charset="0"/>
              </a:rPr>
              <a:t>The integration of payment gateway helps the customer to do so electronically.</a:t>
            </a:r>
          </a:p>
          <a:p>
            <a:pPr marL="285750" indent="-285750">
              <a:spcAft>
                <a:spcPts val="1600"/>
              </a:spcAft>
            </a:pPr>
            <a:r>
              <a:rPr lang="en-US" dirty="0">
                <a:latin typeface="Times New Roman" panose="02020603050405020304" pitchFamily="18" charset="0"/>
                <a:cs typeface="Times New Roman" panose="02020603050405020304" pitchFamily="18" charset="0"/>
              </a:rPr>
              <a:t>The payment can be made using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credit or debit cards.</a:t>
            </a:r>
          </a:p>
          <a:p>
            <a:pPr marL="285750" indent="-285750">
              <a:spcAft>
                <a:spcPts val="1600"/>
              </a:spcAft>
            </a:pPr>
            <a:endParaRPr lang="en-US" dirty="0"/>
          </a:p>
          <a:p>
            <a:endParaRPr lang="en-IN" dirty="0"/>
          </a:p>
        </p:txBody>
      </p:sp>
    </p:spTree>
    <p:extLst>
      <p:ext uri="{BB962C8B-B14F-4D97-AF65-F5344CB8AC3E}">
        <p14:creationId xmlns:p14="http://schemas.microsoft.com/office/powerpoint/2010/main" val="170236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30725"/>
            <a:ext cx="8520600" cy="613200"/>
          </a:xfrm>
        </p:spPr>
        <p:txBody>
          <a:bodyPr/>
          <a:lstStyle/>
          <a:p>
            <a:r>
              <a:rPr lang="en-US" b="1" dirty="0" smtClean="0">
                <a:latin typeface="Times New Roman" panose="02020603050405020304" pitchFamily="18" charset="0"/>
                <a:cs typeface="Times New Roman" panose="02020603050405020304" pitchFamily="18" charset="0"/>
              </a:rPr>
              <a:t>Module-5(QR Generation)</a:t>
            </a:r>
            <a:endParaRPr lang="en-IN" dirty="0"/>
          </a:p>
        </p:txBody>
      </p:sp>
      <p:sp>
        <p:nvSpPr>
          <p:cNvPr id="3" name="Text Placeholder 2"/>
          <p:cNvSpPr>
            <a:spLocks noGrp="1"/>
          </p:cNvSpPr>
          <p:nvPr>
            <p:ph type="body" idx="1"/>
          </p:nvPr>
        </p:nvSpPr>
        <p:spPr>
          <a:xfrm>
            <a:off x="311700" y="1285899"/>
            <a:ext cx="3709582" cy="3327664"/>
          </a:xfrm>
        </p:spPr>
        <p:txBody>
          <a:bodyPr/>
          <a:lstStyle/>
          <a:p>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QR can be generated by the user for future verification.</a:t>
            </a:r>
          </a:p>
          <a:p>
            <a:r>
              <a:rPr lang="en-US" dirty="0" smtClean="0">
                <a:latin typeface="Times New Roman" panose="02020603050405020304" pitchFamily="18" charset="0"/>
                <a:cs typeface="Times New Roman" panose="02020603050405020304" pitchFamily="18" charset="0"/>
              </a:rPr>
              <a:t>This contains all the parking details of the user which he can confirm for himself.</a:t>
            </a:r>
          </a:p>
          <a:p>
            <a:r>
              <a:rPr lang="en-US" dirty="0" smtClean="0">
                <a:latin typeface="Times New Roman" panose="02020603050405020304" pitchFamily="18" charset="0"/>
                <a:cs typeface="Times New Roman" panose="02020603050405020304" pitchFamily="18" charset="0"/>
              </a:rPr>
              <a:t>At the entrance of the parking area the QR code will be scanned for verifying the user.</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077" y="78658"/>
            <a:ext cx="2920181" cy="4916129"/>
          </a:xfrm>
          <a:prstGeom prst="rect">
            <a:avLst/>
          </a:prstGeom>
        </p:spPr>
      </p:pic>
    </p:spTree>
    <p:extLst>
      <p:ext uri="{BB962C8B-B14F-4D97-AF65-F5344CB8AC3E}">
        <p14:creationId xmlns:p14="http://schemas.microsoft.com/office/powerpoint/2010/main" val="3499962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46" y="216425"/>
            <a:ext cx="8520600" cy="613200"/>
          </a:xfrm>
        </p:spPr>
        <p:txBody>
          <a:bodyPr/>
          <a:lstStyle/>
          <a:p>
            <a:r>
              <a:rPr lang="en-US" b="1" dirty="0">
                <a:latin typeface="Times New Roman" panose="02020603050405020304" pitchFamily="18" charset="0"/>
                <a:cs typeface="Times New Roman" panose="02020603050405020304" pitchFamily="18" charset="0"/>
              </a:rPr>
              <a:t>Module-6(Nearby Parking Areas)</a:t>
            </a:r>
            <a:endParaRPr lang="en-IN" dirty="0"/>
          </a:p>
        </p:txBody>
      </p:sp>
      <p:sp>
        <p:nvSpPr>
          <p:cNvPr id="3" name="Text Placeholder 2"/>
          <p:cNvSpPr>
            <a:spLocks noGrp="1"/>
          </p:cNvSpPr>
          <p:nvPr>
            <p:ph type="body" idx="1"/>
          </p:nvPr>
        </p:nvSpPr>
        <p:spPr>
          <a:xfrm>
            <a:off x="228572" y="829626"/>
            <a:ext cx="3543327" cy="3960584"/>
          </a:xfrm>
        </p:spPr>
        <p:txBody>
          <a:bodyPr/>
          <a:lstStyle/>
          <a:p>
            <a:r>
              <a:rPr lang="en-US" dirty="0">
                <a:latin typeface="Times New Roman" panose="02020603050405020304" pitchFamily="18" charset="0"/>
                <a:cs typeface="Times New Roman" panose="02020603050405020304" pitchFamily="18" charset="0"/>
              </a:rPr>
              <a:t>The nearby parking area feature is provided in our application so that  a user can book a slot in the nearby area if the main parking area fully occupied.</a:t>
            </a:r>
          </a:p>
          <a:p>
            <a:r>
              <a:rPr lang="en-US" dirty="0">
                <a:latin typeface="Times New Roman" panose="02020603050405020304" pitchFamily="18" charset="0"/>
                <a:cs typeface="Times New Roman" panose="02020603050405020304" pitchFamily="18" charset="0"/>
              </a:rPr>
              <a:t>A map displaying all the nearby parking areas is shown in the application and the user is able book a slot in the nearest parking area.</a:t>
            </a:r>
          </a:p>
          <a:p>
            <a:endParaRPr lang="en-US" dirty="0"/>
          </a:p>
          <a:p>
            <a:endParaRPr lang="en-IN" dirty="0"/>
          </a:p>
        </p:txBody>
      </p:sp>
      <p:pic>
        <p:nvPicPr>
          <p:cNvPr id="4" name="image21.jpeg">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5004952" y="829625"/>
            <a:ext cx="2722680" cy="3731984"/>
          </a:xfrm>
          <a:prstGeom prst="rect">
            <a:avLst/>
          </a:prstGeom>
          <a:noFill/>
          <a:ln cap="flat">
            <a:noFill/>
          </a:ln>
        </p:spPr>
      </p:pic>
    </p:spTree>
    <p:extLst>
      <p:ext uri="{BB962C8B-B14F-4D97-AF65-F5344CB8AC3E}">
        <p14:creationId xmlns:p14="http://schemas.microsoft.com/office/powerpoint/2010/main" val="292295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Module-6(Nearest Parking Area)</a:t>
            </a:r>
            <a:endParaRPr lang="en-IN" dirty="0"/>
          </a:p>
        </p:txBody>
      </p:sp>
      <p:sp>
        <p:nvSpPr>
          <p:cNvPr id="3" name="Text Placeholder 2"/>
          <p:cNvSpPr>
            <a:spLocks noGrp="1"/>
          </p:cNvSpPr>
          <p:nvPr>
            <p:ph type="body" idx="1"/>
          </p:nvPr>
        </p:nvSpPr>
        <p:spPr>
          <a:xfrm>
            <a:off x="311700" y="1269922"/>
            <a:ext cx="5223861" cy="3397200"/>
          </a:xfrm>
        </p:spPr>
        <p:txBody>
          <a:bodyPr/>
          <a:lstStyle/>
          <a:p>
            <a:r>
              <a:rPr lang="en-US" dirty="0" smtClean="0"/>
              <a:t>The nearest parking area is that which is the closest to the main parking area which can prove to be an alternative for the main area in case it is full.</a:t>
            </a:r>
          </a:p>
          <a:p>
            <a:r>
              <a:rPr lang="en-US" dirty="0"/>
              <a:t>The nearest parking area in our case is the area right outside the college premises (i.e. Veg Sizzles).</a:t>
            </a:r>
          </a:p>
          <a:p>
            <a:r>
              <a:rPr lang="en-US" dirty="0" smtClean="0"/>
              <a:t>The user can book a slot in the nearest area using this application.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845" y="0"/>
            <a:ext cx="3156155" cy="5043948"/>
          </a:xfrm>
          <a:prstGeom prst="rect">
            <a:avLst/>
          </a:prstGeom>
        </p:spPr>
      </p:pic>
    </p:spTree>
    <p:extLst>
      <p:ext uri="{BB962C8B-B14F-4D97-AF65-F5344CB8AC3E}">
        <p14:creationId xmlns:p14="http://schemas.microsoft.com/office/powerpoint/2010/main" val="263672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0" y="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2.7 References</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166228" y="530072"/>
            <a:ext cx="9143973" cy="4613427"/>
          </a:xfrm>
          <a:prstGeom prst="rect">
            <a:avLst/>
          </a:prstGeom>
          <a:noFill/>
          <a:ln>
            <a:noFill/>
          </a:ln>
        </p:spPr>
        <p:txBody>
          <a:bodyPr spcFirstLastPara="1" wrap="square" lIns="91425" tIns="91425" rIns="91425" bIns="91425" anchor="t" anchorCtr="0">
            <a:noAutofit/>
          </a:bodyPr>
          <a:lstStyle/>
          <a:p>
            <a:pPr lvl="0" indent="-228600">
              <a:buNone/>
            </a:pPr>
            <a:r>
              <a:rPr lang="en-IN" sz="1200" dirty="0"/>
              <a:t>[1] </a:t>
            </a:r>
            <a:r>
              <a:rPr lang="en-IN" sz="1200" dirty="0" err="1"/>
              <a:t>D.Vakula</a:t>
            </a:r>
            <a:r>
              <a:rPr lang="en-IN" sz="1200" dirty="0"/>
              <a:t> and </a:t>
            </a:r>
            <a:r>
              <a:rPr lang="en-IN" sz="1200" dirty="0" err="1"/>
              <a:t>Yeshwanth</a:t>
            </a:r>
            <a:r>
              <a:rPr lang="en-IN" sz="1200" dirty="0"/>
              <a:t> Krishna </a:t>
            </a:r>
            <a:r>
              <a:rPr lang="en-IN" sz="1200" dirty="0" err="1"/>
              <a:t>Kolli</a:t>
            </a:r>
            <a:r>
              <a:rPr lang="en-IN" sz="1200" dirty="0"/>
              <a:t>, “Low Cost Smart Parking System for Smart Cities”, Department of Electronics and Communication Engineering National Institute of Technology, Warangal Telangana, India. </a:t>
            </a:r>
            <a:endParaRPr lang="en-IN" sz="1200" dirty="0" smtClean="0"/>
          </a:p>
          <a:p>
            <a:pPr lvl="0" indent="-228600">
              <a:buNone/>
            </a:pPr>
            <a:r>
              <a:rPr lang="en-IN" sz="1200" dirty="0" smtClean="0"/>
              <a:t>[</a:t>
            </a:r>
            <a:r>
              <a:rPr lang="en-IN" sz="1200" dirty="0"/>
              <a:t>2] Chaudhary, H., Bansal, P., &amp; </a:t>
            </a:r>
            <a:r>
              <a:rPr lang="en-IN" sz="1200" dirty="0" err="1"/>
              <a:t>Valarmathi</a:t>
            </a:r>
            <a:r>
              <a:rPr lang="en-IN" sz="1200" dirty="0"/>
              <a:t>, B. “Advanced CAR parking system using Arduino”. 2017 4th International Conference on Advanced Computing and Communication Systems (ICACCS). </a:t>
            </a:r>
            <a:endParaRPr lang="en-IN" sz="1200" dirty="0" smtClean="0"/>
          </a:p>
          <a:p>
            <a:pPr lvl="0" indent="-228600">
              <a:buNone/>
            </a:pPr>
            <a:r>
              <a:rPr lang="en-IN" sz="1200" dirty="0" smtClean="0"/>
              <a:t>[</a:t>
            </a:r>
            <a:r>
              <a:rPr lang="en-IN" sz="1200" dirty="0"/>
              <a:t>3] </a:t>
            </a:r>
            <a:r>
              <a:rPr lang="en-IN" sz="1200" dirty="0" err="1"/>
              <a:t>Mendiratta</a:t>
            </a:r>
            <a:r>
              <a:rPr lang="en-IN" sz="1200" dirty="0"/>
              <a:t>, S., </a:t>
            </a:r>
            <a:r>
              <a:rPr lang="en-IN" sz="1200" dirty="0" err="1"/>
              <a:t>Dey</a:t>
            </a:r>
            <a:r>
              <a:rPr lang="en-IN" sz="1200" dirty="0"/>
              <a:t>, D., &amp; Rani </a:t>
            </a:r>
            <a:r>
              <a:rPr lang="en-IN" sz="1200" dirty="0" err="1"/>
              <a:t>Sona</a:t>
            </a:r>
            <a:r>
              <a:rPr lang="en-IN" sz="1200" dirty="0"/>
              <a:t>, D. (2017). “Automatic car parking system with visual indicator along with </a:t>
            </a:r>
            <a:r>
              <a:rPr lang="en-IN" sz="1200" dirty="0" err="1"/>
              <a:t>IoT</a:t>
            </a:r>
            <a:r>
              <a:rPr lang="en-IN" sz="1200" dirty="0"/>
              <a:t>”. 2017 International Conference on Microelectronic Devices, Circuits and Systems. </a:t>
            </a:r>
            <a:endParaRPr lang="en-IN" sz="1200" dirty="0" smtClean="0"/>
          </a:p>
          <a:p>
            <a:pPr lvl="0" indent="-228600">
              <a:buNone/>
            </a:pPr>
            <a:r>
              <a:rPr lang="en-IN" sz="1200" dirty="0" smtClean="0"/>
              <a:t>[</a:t>
            </a:r>
            <a:r>
              <a:rPr lang="en-IN" sz="1200" dirty="0"/>
              <a:t>4] Desai, J., </a:t>
            </a:r>
            <a:r>
              <a:rPr lang="en-IN" sz="1200" dirty="0" err="1"/>
              <a:t>Bhanje</a:t>
            </a:r>
            <a:r>
              <a:rPr lang="en-IN" sz="1200" dirty="0"/>
              <a:t>, A., </a:t>
            </a:r>
            <a:r>
              <a:rPr lang="en-IN" sz="1200" dirty="0" err="1"/>
              <a:t>Biradar</a:t>
            </a:r>
            <a:r>
              <a:rPr lang="en-IN" sz="1200" dirty="0"/>
              <a:t>, S., &amp; </a:t>
            </a:r>
            <a:r>
              <a:rPr lang="en-IN" sz="1200" dirty="0" err="1"/>
              <a:t>Fernandes</a:t>
            </a:r>
            <a:r>
              <a:rPr lang="en-IN" sz="1200" dirty="0"/>
              <a:t>, D “</a:t>
            </a:r>
            <a:r>
              <a:rPr lang="en-IN" sz="1200" dirty="0" err="1"/>
              <a:t>IoT</a:t>
            </a:r>
            <a:r>
              <a:rPr lang="en-IN" sz="1200" dirty="0"/>
              <a:t> based Vehicle Parking Manager.” 2017 7th International Conference on Cloud Computing, Data Science, Engineering Confluence. </a:t>
            </a:r>
            <a:endParaRPr lang="en-IN" sz="1200" dirty="0" smtClean="0"/>
          </a:p>
          <a:p>
            <a:pPr lvl="0" indent="-228600">
              <a:buNone/>
            </a:pPr>
            <a:r>
              <a:rPr lang="en-IN" sz="1200" dirty="0" smtClean="0"/>
              <a:t>[</a:t>
            </a:r>
            <a:r>
              <a:rPr lang="en-IN" sz="1200" dirty="0"/>
              <a:t>5] Khanna, A., &amp; </a:t>
            </a:r>
            <a:r>
              <a:rPr lang="en-IN" sz="1200" dirty="0" err="1"/>
              <a:t>Anand</a:t>
            </a:r>
            <a:r>
              <a:rPr lang="en-IN" sz="1200" dirty="0"/>
              <a:t>, R. (2016). </a:t>
            </a:r>
            <a:r>
              <a:rPr lang="en-IN" sz="1200" dirty="0" err="1"/>
              <a:t>IoT</a:t>
            </a:r>
            <a:r>
              <a:rPr lang="en-IN" sz="1200" dirty="0"/>
              <a:t> based smart parking system. 2016 International Conference on Internet of Things and Applications (IOTA). </a:t>
            </a:r>
            <a:endParaRPr lang="en-IN" sz="1200" dirty="0" smtClean="0"/>
          </a:p>
          <a:p>
            <a:pPr lvl="0" indent="-228600">
              <a:buNone/>
            </a:pPr>
            <a:r>
              <a:rPr lang="en-IN" sz="1200" dirty="0" smtClean="0"/>
              <a:t>[</a:t>
            </a:r>
            <a:r>
              <a:rPr lang="en-IN" sz="1200" dirty="0"/>
              <a:t>6] </a:t>
            </a:r>
            <a:r>
              <a:rPr lang="en-IN" sz="1200" dirty="0" err="1"/>
              <a:t>Owayjan</a:t>
            </a:r>
            <a:r>
              <a:rPr lang="en-IN" sz="1200" dirty="0"/>
              <a:t>, M., </a:t>
            </a:r>
            <a:r>
              <a:rPr lang="en-IN" sz="1200" dirty="0" err="1"/>
              <a:t>Sleem</a:t>
            </a:r>
            <a:r>
              <a:rPr lang="en-IN" sz="1200" dirty="0"/>
              <a:t>, B., </a:t>
            </a:r>
            <a:r>
              <a:rPr lang="en-IN" sz="1200" dirty="0" err="1"/>
              <a:t>Saad</a:t>
            </a:r>
            <a:r>
              <a:rPr lang="en-IN" sz="1200" dirty="0"/>
              <a:t>, E., &amp; </a:t>
            </a:r>
            <a:r>
              <a:rPr lang="en-IN" sz="1200" dirty="0" err="1"/>
              <a:t>Maroun</a:t>
            </a:r>
            <a:r>
              <a:rPr lang="en-IN" sz="1200" dirty="0"/>
              <a:t>, A. (2017). Parking management system using mobile application. 2017 Sensors Networks Smart and Emerging Technologies (SENSET). </a:t>
            </a:r>
            <a:endParaRPr lang="en-IN" sz="1200" dirty="0" smtClean="0"/>
          </a:p>
          <a:p>
            <a:pPr lvl="0" indent="-228600">
              <a:buNone/>
            </a:pPr>
            <a:r>
              <a:rPr lang="en-IN" sz="1200" dirty="0" smtClean="0"/>
              <a:t>[</a:t>
            </a:r>
            <a:r>
              <a:rPr lang="en-IN" sz="1200" dirty="0"/>
              <a:t>7] Devi, R. S. S., Kumar, V. R. V., &amp; </a:t>
            </a:r>
            <a:r>
              <a:rPr lang="en-IN" sz="1200" dirty="0" err="1"/>
              <a:t>Sridevi</a:t>
            </a:r>
            <a:r>
              <a:rPr lang="en-IN" sz="1200" dirty="0"/>
              <a:t>, S. (2017). Application development for reservation based parking slot allotment and management system using Android. 2017 International Conference on Innovations in Information, Embedded and Communication Systems (ICIIECS). </a:t>
            </a:r>
            <a:endParaRPr lang="en-IN" sz="1200" dirty="0" smtClean="0"/>
          </a:p>
          <a:p>
            <a:pPr lvl="0" indent="-228600">
              <a:buNone/>
            </a:pPr>
            <a:r>
              <a:rPr lang="en-IN" sz="1200" dirty="0" smtClean="0"/>
              <a:t>[</a:t>
            </a:r>
            <a:r>
              <a:rPr lang="en-IN" sz="1200" dirty="0"/>
              <a:t>8] Praveen, M., &amp; </a:t>
            </a:r>
            <a:r>
              <a:rPr lang="en-IN" sz="1200" dirty="0" err="1"/>
              <a:t>Harini</a:t>
            </a:r>
            <a:r>
              <a:rPr lang="en-IN" sz="1200" dirty="0"/>
              <a:t>, V. (2019). NB-IOT based smart car parking system. 2019 International Conference on Smart Structures and Systems (ICSSS). </a:t>
            </a:r>
            <a:endParaRPr lang="en-IN" sz="1200" dirty="0" smtClean="0"/>
          </a:p>
          <a:p>
            <a:pPr lvl="0" indent="-228600">
              <a:buNone/>
            </a:pPr>
            <a:r>
              <a:rPr lang="en-IN" sz="1200" dirty="0" smtClean="0"/>
              <a:t>[</a:t>
            </a:r>
            <a:r>
              <a:rPr lang="en-IN" sz="1200" dirty="0"/>
              <a:t>9] Lee, C., Han, Y., Jeon, S., </a:t>
            </a:r>
            <a:r>
              <a:rPr lang="en-IN" sz="1200" dirty="0" err="1"/>
              <a:t>Seo</a:t>
            </a:r>
            <a:r>
              <a:rPr lang="en-IN" sz="1200" dirty="0"/>
              <a:t>, D., &amp; Jung, I. (2016). Smart parking system for Internet of Things. 2016 IEEE International Conference on Consumer Electronics (ICCE). </a:t>
            </a:r>
            <a:endParaRPr lang="en-IN" sz="1200" dirty="0" smtClean="0"/>
          </a:p>
          <a:p>
            <a:pPr lvl="0" indent="-228600">
              <a:buNone/>
            </a:pPr>
            <a:r>
              <a:rPr lang="en-IN" sz="1200" dirty="0" smtClean="0"/>
              <a:t>[</a:t>
            </a:r>
            <a:r>
              <a:rPr lang="en-IN" sz="1200" dirty="0"/>
              <a:t>10]  Hakim, I. M., </a:t>
            </a:r>
            <a:r>
              <a:rPr lang="en-IN" sz="1200" dirty="0" err="1"/>
              <a:t>Christover</a:t>
            </a:r>
            <a:r>
              <a:rPr lang="en-IN" sz="1200" dirty="0"/>
              <a:t>, D., &amp; Jaya </a:t>
            </a:r>
            <a:r>
              <a:rPr lang="en-IN" sz="1200" dirty="0" err="1"/>
              <a:t>Marindra</a:t>
            </a:r>
            <a:r>
              <a:rPr lang="en-IN" sz="1200" dirty="0"/>
              <a:t>, A.M. (2019). Implementation of an Image Processing based Smart Parking System using </a:t>
            </a:r>
            <a:r>
              <a:rPr lang="en-IN" sz="1200" dirty="0" err="1"/>
              <a:t>Haar</a:t>
            </a:r>
            <a:r>
              <a:rPr lang="en-IN" sz="1200" dirty="0"/>
              <a:t>-Cascade Method. 2019 IEEE 9th Symposium on Computer Applications &amp; Industrial Electronics (ISCAIE)</a:t>
            </a:r>
            <a:endParaRPr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a:t>3. Conclusion and Future Scope</a:t>
            </a:r>
            <a:endParaRPr b="1"/>
          </a:p>
        </p:txBody>
      </p:sp>
      <p:sp>
        <p:nvSpPr>
          <p:cNvPr id="179" name="Google Shape;179;p3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0" y="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b="1" dirty="0" smtClean="0">
                <a:latin typeface="Times New Roman"/>
                <a:ea typeface="Times New Roman"/>
                <a:cs typeface="Times New Roman"/>
                <a:sym typeface="Times New Roman"/>
              </a:rPr>
              <a:t>Conclusion</a:t>
            </a:r>
            <a:endParaRPr b="1" dirty="0">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23060" y="394976"/>
            <a:ext cx="8520600" cy="2119623"/>
          </a:xfrm>
          <a:prstGeom prst="rect">
            <a:avLst/>
          </a:prstGeom>
          <a:noFill/>
          <a:ln>
            <a:noFill/>
          </a:ln>
        </p:spPr>
        <p:txBody>
          <a:bodyPr spcFirstLastPara="1" wrap="square" lIns="91425" tIns="91425" rIns="91425" bIns="91425" anchor="t" anchorCtr="0">
            <a:noAutofit/>
          </a:bodyPr>
          <a:lstStyle/>
          <a:p>
            <a:pPr marL="0" indent="0">
              <a:spcAft>
                <a:spcPts val="1600"/>
              </a:spcAft>
              <a:buNone/>
            </a:pPr>
            <a:r>
              <a:rPr lang="en-US" sz="1600" kern="1200" dirty="0">
                <a:solidFill>
                  <a:srgbClr val="000000"/>
                </a:solidFill>
                <a:latin typeface="Times New Roman" panose="02020603050405020304" pitchFamily="18" charset="0"/>
                <a:cs typeface="Times New Roman" panose="02020603050405020304" pitchFamily="18" charset="0"/>
              </a:rPr>
              <a:t>By implementing this system, we are making the work of finding parking slots for private vehicles much more easier. The interface provided by the system would be user friendly and interactive which will attract more customer base. This thereby will solve the problem of traffic jams causing inconvenience to the people on road. Finding parking slots will no more be a difficult task for the vehicle owners. Availability of these parking areas will be known before hand. A proper bill and amount calculation based on the time for which the vehicle was parked is provided to the customers using this system.</a:t>
            </a:r>
            <a:endParaRPr lang="en-IN" sz="1600" kern="1200" dirty="0">
              <a:solidFill>
                <a:srgbClr val="000000"/>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lang="en-US" dirty="0" smtClean="0"/>
          </a:p>
          <a:p>
            <a:pPr marL="0" lvl="0" indent="0" algn="l" rtl="0">
              <a:lnSpc>
                <a:spcPct val="115000"/>
              </a:lnSpc>
              <a:spcBef>
                <a:spcPts val="0"/>
              </a:spcBef>
              <a:spcAft>
                <a:spcPts val="1600"/>
              </a:spcAft>
              <a:buSzPts val="1800"/>
              <a:buNone/>
            </a:pPr>
            <a:endParaRPr lang="en-US" dirty="0"/>
          </a:p>
          <a:p>
            <a:pPr marL="0" lvl="0" indent="0" algn="l" rtl="0">
              <a:lnSpc>
                <a:spcPct val="115000"/>
              </a:lnSpc>
              <a:spcBef>
                <a:spcPts val="0"/>
              </a:spcBef>
              <a:spcAft>
                <a:spcPts val="1600"/>
              </a:spcAft>
              <a:buSzPts val="1800"/>
              <a:buNone/>
            </a:pPr>
            <a:endParaRPr dirty="0"/>
          </a:p>
        </p:txBody>
      </p:sp>
      <p:sp>
        <p:nvSpPr>
          <p:cNvPr id="2" name="TextBox 1"/>
          <p:cNvSpPr txBox="1"/>
          <p:nvPr/>
        </p:nvSpPr>
        <p:spPr>
          <a:xfrm>
            <a:off x="0" y="2780070"/>
            <a:ext cx="2784764" cy="1015663"/>
          </a:xfrm>
          <a:prstGeom prst="rect">
            <a:avLst/>
          </a:prstGeom>
          <a:noFill/>
        </p:spPr>
        <p:txBody>
          <a:bodyPr wrap="square" rtlCol="0">
            <a:spAutoFit/>
          </a:bodyPr>
          <a:lstStyle/>
          <a:p>
            <a:r>
              <a:rPr lang="en-US" sz="3000" b="1" dirty="0" smtClean="0">
                <a:latin typeface="Times New Roman" panose="02020603050405020304" pitchFamily="18" charset="0"/>
                <a:cs typeface="Times New Roman" panose="02020603050405020304" pitchFamily="18" charset="0"/>
              </a:rPr>
              <a:t>Future Scope</a:t>
            </a:r>
          </a:p>
          <a:p>
            <a:endParaRPr lang="en-IN" sz="3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3450729"/>
            <a:ext cx="8936182" cy="1692771"/>
          </a:xfrm>
          <a:prstGeom prst="rect">
            <a:avLst/>
          </a:prstGeom>
          <a:noFill/>
        </p:spPr>
        <p:txBody>
          <a:bodyPr wrap="square" rtlCol="0">
            <a:spAutoFit/>
          </a:bodyPr>
          <a:lstStyle/>
          <a:p>
            <a:pPr marL="285750" lvl="0" indent="-285750">
              <a:buSzPts val="1800"/>
              <a:buFont typeface="Wingdings" pitchFamily="2"/>
              <a:buChar char="q"/>
              <a:defRPr sz="1800" b="0" i="0" u="none" strike="noStrike" kern="0" cap="none" spc="0" baseline="0">
                <a:solidFill>
                  <a:srgbClr val="000000"/>
                </a:solidFill>
                <a:uFillTx/>
              </a:defRPr>
            </a:pPr>
            <a:r>
              <a:rPr lang="en-US" kern="1200" dirty="0" smtClean="0">
                <a:latin typeface="Times New Roman" panose="02020603050405020304" pitchFamily="18" charset="0"/>
                <a:cs typeface="Times New Roman" panose="02020603050405020304" pitchFamily="18" charset="0"/>
              </a:rPr>
              <a:t>Our application can be scaled up for further use by residential societies.</a:t>
            </a:r>
            <a:endParaRPr lang="en-US" kern="1200" dirty="0">
              <a:latin typeface="Times New Roman" panose="02020603050405020304" pitchFamily="18" charset="0"/>
              <a:cs typeface="Times New Roman" panose="02020603050405020304" pitchFamily="18" charset="0"/>
            </a:endParaRPr>
          </a:p>
          <a:p>
            <a:pPr lvl="0">
              <a:defRPr sz="1800" b="0" i="0" u="none" strike="noStrike" kern="0" cap="none" spc="0" baseline="0">
                <a:solidFill>
                  <a:srgbClr val="000000"/>
                </a:solidFill>
                <a:uFillTx/>
              </a:defRPr>
            </a:pPr>
            <a:endParaRPr lang="en-US" kern="1200" dirty="0">
              <a:latin typeface="Times New Roman" panose="02020603050405020304" pitchFamily="18" charset="0"/>
              <a:cs typeface="Times New Roman" panose="02020603050405020304" pitchFamily="18" charset="0"/>
            </a:endParaRPr>
          </a:p>
          <a:p>
            <a:pPr marL="285750" lvl="0" indent="-285750">
              <a:buSzPts val="1800"/>
              <a:buFont typeface="Wingdings" pitchFamily="2"/>
              <a:buChar char="q"/>
              <a:defRPr sz="1800" b="0" i="0" u="none" strike="noStrike" kern="0" cap="none" spc="0" baseline="0">
                <a:solidFill>
                  <a:srgbClr val="000000"/>
                </a:solidFill>
                <a:uFillTx/>
              </a:defRPr>
            </a:pPr>
            <a:r>
              <a:rPr lang="en-US" kern="1200" dirty="0" smtClean="0">
                <a:latin typeface="Times New Roman" panose="02020603050405020304" pitchFamily="18" charset="0"/>
                <a:cs typeface="Times New Roman" panose="02020603050405020304" pitchFamily="18" charset="0"/>
              </a:rPr>
              <a:t>It can also be used at </a:t>
            </a:r>
            <a:r>
              <a:rPr lang="en-US" kern="1200" dirty="0">
                <a:latin typeface="Times New Roman" panose="02020603050405020304" pitchFamily="18" charset="0"/>
                <a:cs typeface="Times New Roman" panose="02020603050405020304" pitchFamily="18" charset="0"/>
              </a:rPr>
              <a:t>bigger parking areas for </a:t>
            </a:r>
            <a:r>
              <a:rPr lang="en-US" kern="1200" dirty="0" err="1">
                <a:latin typeface="Times New Roman" panose="02020603050405020304" pitchFamily="18" charset="0"/>
                <a:cs typeface="Times New Roman" panose="02020603050405020304" pitchFamily="18" charset="0"/>
              </a:rPr>
              <a:t>eg</a:t>
            </a:r>
            <a:r>
              <a:rPr lang="en-US" kern="1200" dirty="0">
                <a:latin typeface="Times New Roman" panose="02020603050405020304" pitchFamily="18" charset="0"/>
                <a:cs typeface="Times New Roman" panose="02020603050405020304" pitchFamily="18" charset="0"/>
              </a:rPr>
              <a:t>. Malls, Airports, etc.</a:t>
            </a:r>
          </a:p>
          <a:p>
            <a:pPr lvl="0">
              <a:buSzPts val="1800"/>
              <a:buFont typeface="Calibri Light"/>
              <a:buAutoNum type="arabicPeriod"/>
              <a:defRPr sz="1800" b="0" i="0" u="none" strike="noStrike" kern="0" cap="none" spc="0" baseline="0">
                <a:solidFill>
                  <a:srgbClr val="000000"/>
                </a:solidFill>
                <a:uFillTx/>
              </a:defRPr>
            </a:pPr>
            <a:endParaRPr lang="en-US" kern="1200" dirty="0">
              <a:latin typeface="Times New Roman" panose="02020603050405020304" pitchFamily="18" charset="0"/>
              <a:cs typeface="Times New Roman" panose="02020603050405020304" pitchFamily="18" charset="0"/>
            </a:endParaRPr>
          </a:p>
          <a:p>
            <a:pPr lvl="0">
              <a:defRPr sz="1800" b="0" i="0" u="none" strike="noStrike" kern="0" cap="none" spc="0" baseline="0">
                <a:solidFill>
                  <a:srgbClr val="000000"/>
                </a:solidFill>
                <a:uFillTx/>
              </a:defRPr>
            </a:pPr>
            <a:endParaRPr lang="en-IN" kern="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49354" y="2164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144329" y="1024470"/>
            <a:ext cx="8520600" cy="3508201"/>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sz="1600" dirty="0"/>
          </a:p>
          <a:p>
            <a:pPr marL="114300" indent="0">
              <a:buNone/>
            </a:pPr>
            <a:r>
              <a:rPr lang="en-US" sz="1600" dirty="0"/>
              <a:t>Due to the increasing population in urban cities, there is an exponential rise in the number of vehicles which is leading to major problems leading to poor traffic management and congestion. Another major problem face by the vehicle owners is the availability of parking space. The idea of Smart Cities is slowly gaining pace with the ever increasing technologies. </a:t>
            </a:r>
            <a:r>
              <a:rPr lang="en-US" sz="1600" dirty="0" smtClean="0"/>
              <a:t>It </a:t>
            </a:r>
            <a:r>
              <a:rPr lang="en-US" sz="1600" dirty="0"/>
              <a:t>can be deployed in various kinds of environments to monitor and collect </a:t>
            </a:r>
            <a:r>
              <a:rPr lang="en-US" sz="1600" dirty="0" smtClean="0"/>
              <a:t>information. The vehicle owner will be able to reserve a slot for his/her vehicle from anywhere and will be provided with a QR code which will be scanned on the entry of the parking area. Also the problem of finding a vacant parking slot in a large parking will be taken care of by our system as the vehicle will be guided to the particular slot by the app itself. </a:t>
            </a:r>
            <a:endParaRPr sz="1600" dirty="0" smtClean="0"/>
          </a:p>
          <a:p>
            <a:pPr marL="457200" lvl="0" indent="-228600" algn="l" rtl="0">
              <a:lnSpc>
                <a:spcPct val="115000"/>
              </a:lnSpc>
              <a:spcBef>
                <a:spcPts val="0"/>
              </a:spcBef>
              <a:spcAft>
                <a:spcPts val="0"/>
              </a:spcAft>
              <a:buSzPts val="1800"/>
              <a:buNone/>
            </a:pPr>
            <a:endParaRPr sz="1600"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57989"/>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197400" y="1122773"/>
            <a:ext cx="8520600" cy="3397200"/>
          </a:xfrm>
          <a:prstGeom prst="rect">
            <a:avLst/>
          </a:prstGeom>
          <a:noFill/>
          <a:ln>
            <a:noFill/>
          </a:ln>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Faster reservation of a parking slot anytime and from anywhere. </a:t>
            </a:r>
          </a:p>
          <a:p>
            <a:r>
              <a:rPr lang="en-US" dirty="0">
                <a:latin typeface="Times New Roman" panose="02020603050405020304" pitchFamily="18" charset="0"/>
                <a:cs typeface="Times New Roman" panose="02020603050405020304" pitchFamily="18" charset="0"/>
              </a:rPr>
              <a:t>Providing information about nearby parking slots that are vacant. </a:t>
            </a:r>
          </a:p>
          <a:p>
            <a:r>
              <a:rPr lang="en-US" dirty="0">
                <a:latin typeface="Times New Roman" panose="02020603050405020304" pitchFamily="18" charset="0"/>
                <a:cs typeface="Times New Roman" panose="02020603050405020304" pitchFamily="18" charset="0"/>
              </a:rPr>
              <a:t>Online payment portal integration making it easier for the vehicle owners to complete the transaction. </a:t>
            </a:r>
          </a:p>
          <a:p>
            <a:r>
              <a:rPr lang="en-US" dirty="0">
                <a:latin typeface="Times New Roman" panose="02020603050405020304" pitchFamily="18" charset="0"/>
                <a:cs typeface="Times New Roman" panose="02020603050405020304" pitchFamily="18" charset="0"/>
              </a:rPr>
              <a:t>Graph Analysis depicting the typical peak hours when the parking area is most/least occupied. </a:t>
            </a:r>
          </a:p>
          <a:p>
            <a:r>
              <a:rPr lang="en-US" dirty="0">
                <a:latin typeface="Times New Roman" panose="02020603050405020304" pitchFamily="18" charset="0"/>
                <a:cs typeface="Times New Roman" panose="02020603050405020304" pitchFamily="18" charset="0"/>
              </a:rPr>
              <a:t>QR code for verifying the user who has booked/reserved the parking slot.</a:t>
            </a:r>
          </a:p>
          <a:p>
            <a:r>
              <a:rPr lang="en-US" dirty="0">
                <a:latin typeface="Times New Roman" panose="02020603050405020304" pitchFamily="18" charset="0"/>
                <a:cs typeface="Times New Roman" panose="02020603050405020304" pitchFamily="18" charset="0"/>
              </a:rPr>
              <a:t>Payment calculation based on time for which the vehicle was parked. </a:t>
            </a:r>
          </a:p>
          <a:p>
            <a:r>
              <a:rPr lang="en-US" dirty="0">
                <a:latin typeface="Times New Roman" panose="02020603050405020304" pitchFamily="18" charset="0"/>
                <a:cs typeface="Times New Roman" panose="02020603050405020304" pitchFamily="18" charset="0"/>
              </a:rPr>
              <a:t>Storage of the vehicle and owner details in the backend.                         </a:t>
            </a: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33298"/>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238964" y="662444"/>
            <a:ext cx="8520600" cy="4366755"/>
          </a:xfrm>
          <a:prstGeom prst="rect">
            <a:avLst/>
          </a:prstGeom>
          <a:noFill/>
          <a:ln>
            <a:noFill/>
          </a:ln>
        </p:spPr>
        <p:txBody>
          <a:bodyPr spcFirstLastPara="1" wrap="square" lIns="91425" tIns="91425" rIns="91425" bIns="91425" anchor="t" anchorCtr="0">
            <a:noAutofit/>
          </a:bodyPr>
          <a:lstStyle/>
          <a:p>
            <a:pPr marL="114300" indent="0">
              <a:buNone/>
            </a:pPr>
            <a:r>
              <a:rPr lang="en-US" dirty="0">
                <a:latin typeface="Times New Roman" panose="02020603050405020304" pitchFamily="18" charset="0"/>
                <a:cs typeface="Times New Roman" panose="02020603050405020304" pitchFamily="18" charset="0"/>
              </a:rPr>
              <a:t>Paper Title: Low Cost Smart Parking System for Smart Cities. Authors: </a:t>
            </a:r>
            <a:r>
              <a:rPr lang="en-US" dirty="0" err="1">
                <a:latin typeface="Times New Roman" panose="02020603050405020304" pitchFamily="18" charset="0"/>
                <a:cs typeface="Times New Roman" panose="02020603050405020304" pitchFamily="18" charset="0"/>
              </a:rPr>
              <a:t>D.Vakula</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Yeshwanth</a:t>
            </a:r>
            <a:r>
              <a:rPr lang="en-US" dirty="0">
                <a:latin typeface="Times New Roman" panose="02020603050405020304" pitchFamily="18" charset="0"/>
                <a:cs typeface="Times New Roman" panose="02020603050405020304" pitchFamily="18" charset="0"/>
              </a:rPr>
              <a:t> Krishna </a:t>
            </a:r>
            <a:r>
              <a:rPr lang="en-US" dirty="0" err="1">
                <a:latin typeface="Times New Roman" panose="02020603050405020304" pitchFamily="18" charset="0"/>
                <a:cs typeface="Times New Roman" panose="02020603050405020304" pitchFamily="18" charset="0"/>
              </a:rPr>
              <a:t>Kolli</a:t>
            </a:r>
            <a:r>
              <a:rPr lang="en-US" dirty="0">
                <a:latin typeface="Times New Roman" panose="02020603050405020304" pitchFamily="18" charset="0"/>
                <a:cs typeface="Times New Roman" panose="02020603050405020304" pitchFamily="18" charset="0"/>
              </a:rPr>
              <a:t> Publication Details: 2017 IEEE </a:t>
            </a:r>
            <a:r>
              <a:rPr lang="en-US" dirty="0" err="1">
                <a:latin typeface="Times New Roman" panose="02020603050405020304" pitchFamily="18" charset="0"/>
                <a:cs typeface="Times New Roman" panose="02020603050405020304" pitchFamily="18" charset="0"/>
              </a:rPr>
              <a:t>Xplore</a:t>
            </a:r>
            <a:r>
              <a:rPr lang="en-US" dirty="0">
                <a:latin typeface="Times New Roman" panose="02020603050405020304" pitchFamily="18" charset="0"/>
                <a:cs typeface="Times New Roman" panose="02020603050405020304" pitchFamily="18" charset="0"/>
              </a:rPr>
              <a:t> Compliant(ICISS 2017) </a:t>
            </a:r>
          </a:p>
          <a:p>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Findings: From this system we found out how </a:t>
            </a:r>
            <a:r>
              <a:rPr lang="en-US" dirty="0" err="1">
                <a:latin typeface="Times New Roman" panose="02020603050405020304" pitchFamily="18" charset="0"/>
                <a:cs typeface="Times New Roman" panose="02020603050405020304" pitchFamily="18" charset="0"/>
              </a:rPr>
              <a:t>ultrsonic</a:t>
            </a:r>
            <a:r>
              <a:rPr lang="en-US" dirty="0">
                <a:latin typeface="Times New Roman" panose="02020603050405020304" pitchFamily="18" charset="0"/>
                <a:cs typeface="Times New Roman" panose="02020603050405020304" pitchFamily="18" charset="0"/>
              </a:rPr>
              <a:t> sensors can be integrated with Raspberry Pi and Node MCU and how the information from </a:t>
            </a:r>
            <a:r>
              <a:rPr lang="en-US" dirty="0" err="1">
                <a:latin typeface="Times New Roman" panose="02020603050405020304" pitchFamily="18" charset="0"/>
                <a:cs typeface="Times New Roman" panose="02020603050405020304" pitchFamily="18" charset="0"/>
              </a:rPr>
              <a:t>Rasberry</a:t>
            </a:r>
            <a:r>
              <a:rPr lang="en-US" dirty="0">
                <a:latin typeface="Times New Roman" panose="02020603050405020304" pitchFamily="18" charset="0"/>
                <a:cs typeface="Times New Roman" panose="02020603050405020304" pitchFamily="18" charset="0"/>
              </a:rPr>
              <a:t> Pi can be transmitted to the front end GUI and back end database.</a:t>
            </a:r>
          </a:p>
          <a:p>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Advantages: -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GUI so that you can see the available slots. </a:t>
            </a:r>
          </a:p>
          <a:p>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Disadvantages: -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solution if parking slots are full.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Does not display nearby parking area within the vicinity of the original parking area.</a:t>
            </a:r>
          </a:p>
          <a:p>
            <a:pPr marL="457200" lvl="0" indent="-228600" algn="l" rtl="0">
              <a:lnSpc>
                <a:spcPct val="115000"/>
              </a:lnSpc>
              <a:spcBef>
                <a:spcPts val="0"/>
              </a:spcBef>
              <a:spcAft>
                <a:spcPts val="0"/>
              </a:spcAft>
              <a:buSzPts val="1800"/>
              <a:buNone/>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473" y="83127"/>
            <a:ext cx="8915400" cy="473975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Paper Title: Advanced car parking system </a:t>
            </a:r>
            <a:r>
              <a:rPr lang="en-US" sz="1800" dirty="0" err="1">
                <a:latin typeface="Times New Roman" panose="02020603050405020304" pitchFamily="18" charset="0"/>
                <a:cs typeface="Times New Roman" panose="02020603050405020304" pitchFamily="18" charset="0"/>
              </a:rPr>
              <a:t>usingarduino</a:t>
            </a:r>
            <a:r>
              <a:rPr lang="en-US" sz="1800" dirty="0">
                <a:latin typeface="Times New Roman" panose="02020603050405020304" pitchFamily="18" charset="0"/>
                <a:cs typeface="Times New Roman" panose="02020603050405020304" pitchFamily="18" charset="0"/>
              </a:rPr>
              <a:t>. Authors: Hemant Chaudhary, </a:t>
            </a:r>
            <a:r>
              <a:rPr lang="en-US" sz="1800" dirty="0" err="1">
                <a:latin typeface="Times New Roman" panose="02020603050405020304" pitchFamily="18" charset="0"/>
                <a:cs typeface="Times New Roman" panose="02020603050405020304" pitchFamily="18" charset="0"/>
              </a:rPr>
              <a:t>Prateek</a:t>
            </a:r>
            <a:r>
              <a:rPr lang="en-US" sz="1800" dirty="0">
                <a:latin typeface="Times New Roman" panose="02020603050405020304" pitchFamily="18" charset="0"/>
                <a:cs typeface="Times New Roman" panose="02020603050405020304" pitchFamily="18" charset="0"/>
              </a:rPr>
              <a:t> Bansal, </a:t>
            </a:r>
            <a:r>
              <a:rPr lang="en-US" sz="1800" dirty="0" err="1">
                <a:latin typeface="Times New Roman" panose="02020603050405020304" pitchFamily="18" charset="0"/>
                <a:cs typeface="Times New Roman" panose="02020603050405020304" pitchFamily="18" charset="0"/>
              </a:rPr>
              <a:t>Dr.B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Valarmathi</a:t>
            </a:r>
            <a:r>
              <a:rPr lang="en-US" sz="1800" dirty="0">
                <a:latin typeface="Times New Roman" panose="02020603050405020304" pitchFamily="18" charset="0"/>
                <a:cs typeface="Times New Roman" panose="02020603050405020304" pitchFamily="18" charset="0"/>
              </a:rPr>
              <a:t> Publication Details: 2017 International Conference On Advanced Computing and Communication Systems(ICASS-2017)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Findings: From this system, we found out how security and authorization of every vehicle owner is achieved using RFID tag. It also explains how to display the information of vacant parking slots on a LCD.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Advantages: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Every user gets an authorization RFID card which is verified and thereby only authentic car owners are allowed and only then will the gate open.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Security is thereby taken care of.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Disadvantages: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GUI provided to see the available slots.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Since </a:t>
            </a:r>
            <a:r>
              <a:rPr lang="en-US" sz="1800" dirty="0" err="1">
                <a:latin typeface="Times New Roman" panose="02020603050405020304" pitchFamily="18" charset="0"/>
                <a:cs typeface="Times New Roman" panose="02020603050405020304" pitchFamily="18" charset="0"/>
              </a:rPr>
              <a:t>arduino</a:t>
            </a:r>
            <a:r>
              <a:rPr lang="en-US" sz="1800" dirty="0">
                <a:latin typeface="Times New Roman" panose="02020603050405020304" pitchFamily="18" charset="0"/>
                <a:cs typeface="Times New Roman" panose="02020603050405020304" pitchFamily="18" charset="0"/>
              </a:rPr>
              <a:t> was used external </a:t>
            </a:r>
            <a:r>
              <a:rPr lang="en-US" sz="1800" dirty="0" err="1">
                <a:latin typeface="Times New Roman" panose="02020603050405020304" pitchFamily="18" charset="0"/>
                <a:cs typeface="Times New Roman" panose="02020603050405020304" pitchFamily="18" charset="0"/>
              </a:rPr>
              <a:t>wifi</a:t>
            </a:r>
            <a:r>
              <a:rPr lang="en-US" sz="1800" dirty="0">
                <a:latin typeface="Times New Roman" panose="02020603050405020304" pitchFamily="18" charset="0"/>
                <a:cs typeface="Times New Roman" panose="02020603050405020304" pitchFamily="18" charset="0"/>
              </a:rPr>
              <a:t> module was required to transmit data to application</a:t>
            </a:r>
          </a:p>
          <a:p>
            <a:endParaRPr lang="en-IN" dirty="0"/>
          </a:p>
        </p:txBody>
      </p:sp>
    </p:spTree>
    <p:extLst>
      <p:ext uri="{BB962C8B-B14F-4D97-AF65-F5344CB8AC3E}">
        <p14:creationId xmlns:p14="http://schemas.microsoft.com/office/powerpoint/2010/main" val="115285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5863" y="446809"/>
            <a:ext cx="8988137" cy="397031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Paper Title: Automatic car parking system with visual indicator along </a:t>
            </a:r>
            <a:r>
              <a:rPr lang="en-US" sz="1800" dirty="0" err="1">
                <a:latin typeface="Times New Roman" panose="02020603050405020304" pitchFamily="18" charset="0"/>
                <a:cs typeface="Times New Roman" panose="02020603050405020304" pitchFamily="18" charset="0"/>
              </a:rPr>
              <a:t>withiot</a:t>
            </a:r>
            <a:r>
              <a:rPr lang="en-US" sz="1800" dirty="0">
                <a:latin typeface="Times New Roman" panose="02020603050405020304" pitchFamily="18" charset="0"/>
                <a:cs typeface="Times New Roman" panose="02020603050405020304" pitchFamily="18" charset="0"/>
              </a:rPr>
              <a:t>. Authors: </a:t>
            </a:r>
            <a:r>
              <a:rPr lang="en-US" sz="1800" dirty="0" err="1">
                <a:latin typeface="Times New Roman" panose="02020603050405020304" pitchFamily="18" charset="0"/>
                <a:cs typeface="Times New Roman" panose="02020603050405020304" pitchFamily="18" charset="0"/>
              </a:rPr>
              <a:t>Sarthak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Mendiratta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Debopam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Deepika</a:t>
            </a:r>
            <a:r>
              <a:rPr lang="en-US" sz="1800" dirty="0">
                <a:latin typeface="Times New Roman" panose="02020603050405020304" pitchFamily="18" charset="0"/>
                <a:cs typeface="Times New Roman" panose="02020603050405020304" pitchFamily="18" charset="0"/>
              </a:rPr>
              <a:t> Rani </a:t>
            </a:r>
            <a:r>
              <a:rPr lang="en-US" sz="1800" dirty="0" err="1">
                <a:latin typeface="Times New Roman" panose="02020603050405020304" pitchFamily="18" charset="0"/>
                <a:cs typeface="Times New Roman" panose="02020603050405020304" pitchFamily="18" charset="0"/>
              </a:rPr>
              <a:t>Sona</a:t>
            </a:r>
            <a:r>
              <a:rPr lang="en-US" sz="1800" dirty="0">
                <a:latin typeface="Times New Roman" panose="02020603050405020304" pitchFamily="18" charset="0"/>
                <a:cs typeface="Times New Roman" panose="02020603050405020304" pitchFamily="18" charset="0"/>
              </a:rPr>
              <a:t>. Publication </a:t>
            </a:r>
            <a:r>
              <a:rPr lang="en-US" sz="1800" dirty="0" err="1">
                <a:latin typeface="Times New Roman" panose="02020603050405020304" pitchFamily="18" charset="0"/>
                <a:cs typeface="Times New Roman" panose="02020603050405020304" pitchFamily="18" charset="0"/>
              </a:rPr>
              <a:t>Publication</a:t>
            </a:r>
            <a:r>
              <a:rPr lang="en-US" sz="1800" dirty="0">
                <a:latin typeface="Times New Roman" panose="02020603050405020304" pitchFamily="18" charset="0"/>
                <a:cs typeface="Times New Roman" panose="02020603050405020304" pitchFamily="18" charset="0"/>
              </a:rPr>
              <a:t> Details: 2017 International Conference on Micro-electronic devices.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Findings: From this system, we learn how Wireless Sensor Network Technology is used to show if a parking slot is vacant or not </a:t>
            </a:r>
            <a:r>
              <a:rPr lang="en-US" sz="1800" dirty="0" err="1">
                <a:latin typeface="Times New Roman" panose="02020603050405020304" pitchFamily="18" charset="0"/>
                <a:cs typeface="Times New Roman" panose="02020603050405020304" pitchFamily="18" charset="0"/>
              </a:rPr>
              <a:t>usingLEDs</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Advantages: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GUI is provided which helps the user to know before hand which parking slot is empty.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Disadvantages: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online payment feature included.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Nearby parking areas are not displayed in case the parking is full.</a:t>
            </a:r>
          </a:p>
          <a:p>
            <a:endParaRPr lang="en-IN" sz="1800" dirty="0"/>
          </a:p>
        </p:txBody>
      </p:sp>
    </p:spTree>
    <p:extLst>
      <p:ext uri="{BB962C8B-B14F-4D97-AF65-F5344CB8AC3E}">
        <p14:creationId xmlns:p14="http://schemas.microsoft.com/office/powerpoint/2010/main" val="349350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209" y="280555"/>
            <a:ext cx="8925791" cy="452431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Paper Title: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based vehicle parking manager. Authors: J Desai, A </a:t>
            </a:r>
            <a:r>
              <a:rPr lang="en-US" sz="1600" dirty="0" err="1">
                <a:latin typeface="Times New Roman" panose="02020603050405020304" pitchFamily="18" charset="0"/>
                <a:cs typeface="Times New Roman" panose="02020603050405020304" pitchFamily="18" charset="0"/>
              </a:rPr>
              <a:t>Bhanje</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Biradar</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Fernandes</a:t>
            </a:r>
            <a:r>
              <a:rPr lang="en-US" sz="1600" dirty="0">
                <a:latin typeface="Times New Roman" panose="02020603050405020304" pitchFamily="18" charset="0"/>
                <a:cs typeface="Times New Roman" panose="02020603050405020304" pitchFamily="18" charset="0"/>
              </a:rPr>
              <a:t> Publication Details: 2017 7th International Conference on Cloud Computing, Data Science &amp; Engineering - Confluence.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Findings: From this paper we have understood how Raspberry Pi Camera Module is used to scan the QR code along with the ultrasonic sensor to detect the presence of a vehicle and verification of the user. Servo Motor was used to control the opening and closing of the gate at the entrance after verification.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Advantages: -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Raspberry Pi Camera module is used which records high definition photographs to scan QR codes.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Only authenticated users can enter the parking area by scanning the QR code, hence, security was maintained.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LCD for displaying the car number and the booked slots.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Disadvantages: -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system fails to direct a vehicle to the vacant parking slot through GUI.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Therefore in bigger parking areas, this system may have limitations</a:t>
            </a:r>
          </a:p>
          <a:p>
            <a:endParaRPr lang="en-IN" sz="1600" dirty="0"/>
          </a:p>
        </p:txBody>
      </p:sp>
    </p:spTree>
    <p:extLst>
      <p:ext uri="{BB962C8B-B14F-4D97-AF65-F5344CB8AC3E}">
        <p14:creationId xmlns:p14="http://schemas.microsoft.com/office/powerpoint/2010/main" val="2297506254"/>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2946</Words>
  <Application>Microsoft Office PowerPoint</Application>
  <PresentationFormat>On-screen Show (16:9)</PresentationFormat>
  <Paragraphs>205</Paragraphs>
  <Slides>31</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Old Standard TT</vt:lpstr>
      <vt:lpstr>Arial</vt:lpstr>
      <vt:lpstr>Wingdings</vt:lpstr>
      <vt:lpstr>Times New Roman</vt:lpstr>
      <vt:lpstr>Calibri Light</vt:lpstr>
      <vt:lpstr>Paperback</vt:lpstr>
      <vt:lpstr>Department of Information Technology A.P. Shah Institute of Technology G.B.Road,Kasarvadavli, Thane(W), Mumbai-400615 UNIVERSITY OF MUMBAI Academic Year 2019-2020</vt:lpstr>
      <vt:lpstr>                                                    A Project Report on ParkMania : The Parking Management System Submitted in partial fulfillment of the degree of Bachelor of Engineering(Sem-8) in INFORMATION TECHNOLOGY By Srinivas Vishwanath(16104010) Saurabh Sharma(16104001)    Under the Guidance of Prof. Kiran Deshpande Prof. Yamini Patil Prof. Sneha Kanchan     </vt:lpstr>
      <vt:lpstr>1.Project Conception and Initiation</vt:lpstr>
      <vt:lpstr>1.1 Abstract</vt:lpstr>
      <vt:lpstr>1.2 Objectives</vt:lpstr>
      <vt:lpstr>1.3 Literature Review</vt:lpstr>
      <vt:lpstr>PowerPoint Presentation</vt:lpstr>
      <vt:lpstr>PowerPoint Presentation</vt:lpstr>
      <vt:lpstr>PowerPoint Presentation</vt:lpstr>
      <vt:lpstr>PowerPoint Presentation</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2.5 Class Diagram</vt:lpstr>
      <vt:lpstr>2.6 Module-1 (Login/Register)</vt:lpstr>
      <vt:lpstr>Module-2(Booking a Slot)</vt:lpstr>
      <vt:lpstr>Module-3(Date and Time)</vt:lpstr>
      <vt:lpstr>Module-4(Payment Gateway)</vt:lpstr>
      <vt:lpstr>Module-5(QR Generation)</vt:lpstr>
      <vt:lpstr>Module-6(Nearby Parking Areas)</vt:lpstr>
      <vt:lpstr>Module-6(Nearest Parking Area)</vt:lpstr>
      <vt:lpstr>2.7 References</vt:lpstr>
      <vt:lpstr>3. Conclusion and 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LENOVO</dc:creator>
  <cp:lastModifiedBy>LENOVO</cp:lastModifiedBy>
  <cp:revision>21</cp:revision>
  <cp:lastPrinted>2020-05-03T11:39:27Z</cp:lastPrinted>
  <dcterms:modified xsi:type="dcterms:W3CDTF">2020-05-22T16:24:23Z</dcterms:modified>
</cp:coreProperties>
</file>