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0" r:id="rId1"/>
  </p:sldMasterIdLst>
  <p:notesMasterIdLst>
    <p:notesMasterId r:id="rId15"/>
  </p:notesMasterIdLst>
  <p:sldIdLst>
    <p:sldId id="268" r:id="rId2"/>
    <p:sldId id="269" r:id="rId3"/>
    <p:sldId id="257" r:id="rId4"/>
    <p:sldId id="258" r:id="rId5"/>
    <p:sldId id="259" r:id="rId6"/>
    <p:sldId id="260" r:id="rId7"/>
    <p:sldId id="261" r:id="rId8"/>
    <p:sldId id="262" r:id="rId9"/>
    <p:sldId id="263" r:id="rId10"/>
    <p:sldId id="264" r:id="rId11"/>
    <p:sldId id="265" r:id="rId12"/>
    <p:sldId id="266" r:id="rId13"/>
    <p:sldId id="267" r:id="rId14"/>
  </p:sldIdLst>
  <p:sldSz cx="9144000" cy="5143500" type="screen16x9"/>
  <p:notesSz cx="6858000" cy="9144000"/>
  <p:embeddedFontLst>
    <p:embeddedFont>
      <p:font typeface="Proxima Nova" panose="02000506030000020004" pitchFamily="2" charset="0"/>
      <p:regular r:id="rId16"/>
      <p:bold r:id="rId17"/>
      <p:italic r:id="rId18"/>
      <p:boldItalic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34"/>
    <p:restoredTop sz="94669"/>
  </p:normalViewPr>
  <p:slideViewPr>
    <p:cSldViewPr snapToGrid="0">
      <p:cViewPr varScale="1">
        <p:scale>
          <a:sx n="127" d="100"/>
          <a:sy n="127" d="100"/>
        </p:scale>
        <p:origin x="184" y="5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Notes Placeholder 2"/>
          <p:cNvSpPr>
            <a:spLocks noGrp="1"/>
          </p:cNvSpPr>
          <p:nvPr>
            <p:ph type="body" idx="1"/>
          </p:nvPr>
        </p:nvSpPr>
        <p:spPr/>
        <p:txBody>
          <a:bodyPr/>
          <a:lstStyle/>
          <a:p>
            <a:r>
              <a:t>In this segment, we are thrilled to introduce our esteemed speaker, Srinivasa Rao Gurram. With a profound expertise in both artificial intelligence and cloud technologies, Srinivasa has been at the forefront of innovation in these fields. His extensive industry experience spans over a decade, during which he has successfully led projects that integrate AI solutions into various business models, significantly enhancing operational efficiency and customer satisfaction. Beyond his professional accomplishments, Srinivasa is a passionate educator, dedicated to nurturing the next generation of tech leaders. His teaching approach emphasizes practical applications and real-world relevance, ensuring that students not only grasp theoretical concepts but also understand their implications in the industry. We are excited to have him guide us through this comprehensive learning journey.</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Notes Placeholder 2"/>
          <p:cNvSpPr>
            <a:spLocks noGrp="1"/>
          </p:cNvSpPr>
          <p:nvPr>
            <p:ph type="body" idx="1"/>
          </p:nvPr>
        </p:nvSpPr>
        <p:spPr/>
        <p:txBody>
          <a:bodyPr/>
          <a:lstStyle/>
          <a:p>
            <a:r>
              <a:t>The evolution of technology has brought forth an exciting paradigm where generative AI is harmoniously embedded within cloud environments. This integration offers unprecedented opportunities for content creation, coding assistance, and computational efficiencies across diverse sectors. With this course designed specifically for undergraduate and graduate students, we aim to provide a comprehensive educational journey. By learning from recognized industry leaders like Srinivasa Rao Gurram, participants will gain valuable insights that not only reflect academic rigor but also respond to the dynamic needs of the industry.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Notes Placeholder 2"/>
          <p:cNvSpPr>
            <a:spLocks noGrp="1"/>
          </p:cNvSpPr>
          <p:nvPr>
            <p:ph type="body" idx="1"/>
          </p:nvPr>
        </p:nvSpPr>
        <p:spPr/>
        <p:txBody>
          <a:bodyPr/>
          <a:lstStyle/>
          <a:p>
            <a:r>
              <a:t>The objectives of this course are strategically constructed to build a substantial foundation for students in the realm of cloud computing and artificial intelligence. Our first goal is for participants to achieve AWS Cloud certification, which signifies a strong grasp of foundational cloud tenets. Following that, we will explore crucial AI principles and prepare learners for certification as AWS AI Practitioners. In addition, the course emphasizes the burgeoning field of generative AI by investigating cutting-edge methodologies and technologies, making our learners well-positioned to secure AI-focused roles.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Notes Placeholder 2"/>
          <p:cNvSpPr>
            <a:spLocks noGrp="1"/>
          </p:cNvSpPr>
          <p:nvPr>
            <p:ph type="body" idx="1"/>
          </p:nvPr>
        </p:nvSpPr>
        <p:spPr/>
        <p:txBody>
          <a:bodyPr/>
          <a:lstStyle/>
          <a:p>
            <a:r>
              <a:t>Navigating through the landscape of cloud and AI certifications can be a daunting task; however, our structured roadmap provides a clear and efficient pathway. The journey begins with Phase 1, which focuses on core concepts of AWS Cloud necessary for foundational understanding. Phase 2 elevates the learners into the intricacies of AI, preparing them for the corresponding certification exam. Finally, Phase 3 propels them into advanced paradigms, including innovative applications of generative AI and related technologies, ensuring they are well-prepared for modern cloud roles.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Notes Placeholder 2"/>
          <p:cNvSpPr>
            <a:spLocks noGrp="1"/>
          </p:cNvSpPr>
          <p:nvPr>
            <p:ph type="body" idx="1"/>
          </p:nvPr>
        </p:nvSpPr>
        <p:spPr/>
        <p:txBody>
          <a:bodyPr/>
          <a:lstStyle/>
          <a:p>
            <a:r>
              <a:t>To become proficient as an AWS Cloud Practitioner, it's imperative to navigate through the core domains that shape cloud competency. Recognizing the tangible benefits of AWS creates strategic advantages in leveraging its resources effectively. Understanding the shared responsibility model not only helps in clarifying security tasks but also ensures compliance with vital regulations. It's equally important to implement stringent security practices and focus on economic aspects such as cost control and optimization. Lastly, a thorough comprehension of the global infrastructure enables us to make informed decisions regarding deployment and availability.</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Notes Placeholder 2"/>
          <p:cNvSpPr>
            <a:spLocks noGrp="1"/>
          </p:cNvSpPr>
          <p:nvPr>
            <p:ph type="body" idx="1"/>
          </p:nvPr>
        </p:nvSpPr>
        <p:spPr/>
        <p:txBody>
          <a:bodyPr/>
          <a:lstStyle/>
          <a:p>
            <a:r>
              <a:t>The journey from theoretical understanding to real-world application hinges on comprehending industry best practices. Adopting the AWS Well-Architected Framework fundamentally refines cloud architecture by promoting crucial principles like security and cost management. Further, employing the Cloud Adoption Framework can streamline the migration process and enforce governance. An adept selection of AWS Support Plans ensures that organizations have the required backing, while various management tools facilitate effective oversight, measurement, and optimization of cloud resources.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Notes Placeholder 2"/>
          <p:cNvSpPr>
            <a:spLocks noGrp="1"/>
          </p:cNvSpPr>
          <p:nvPr>
            <p:ph type="body" idx="1"/>
          </p:nvPr>
        </p:nvSpPr>
        <p:spPr/>
        <p:txBody>
          <a:bodyPr/>
          <a:lstStyle/>
          <a:p>
            <a:r>
              <a:t>The structuring of AI knowledge into distinct domains allows for an organized approach to learning and certification. Domain 1 lays the groundwork in AI and ML fundamentals, facilitating understanding of pivotal concepts. The significance of generative AI, as covered in Domain 2, showcases innovations and advancements shaping today’s AI space. Domain 3 emphasizes practical applications of the technology, which has become increasingly important in various industries. Meanwhile, Domains 4 and 5 delve into the ethical dimensions and security concerns surrounding AI implementation, ensuring practitioners are equipped to use AI responsibly within frameworks of compliance.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Notes Placeholder 2"/>
          <p:cNvSpPr>
            <a:spLocks noGrp="1"/>
          </p:cNvSpPr>
          <p:nvPr>
            <p:ph type="body" idx="1"/>
          </p:nvPr>
        </p:nvSpPr>
        <p:spPr/>
        <p:txBody>
          <a:bodyPr/>
          <a:lstStyle/>
          <a:p>
            <a:r>
              <a:t>In Domain 1, we delve into the foundational aspects of artificial intelligence and machine learning, where clarity in terminologies lays the bedrock for deeper learning. A well-structured understanding of the machine learning pipeline, from data preparation through to deployment and monitoring phases, is key for creating effective AI models. Additionally, leveraging AWS tools like SageMaker and Data Wrangler ensures that practitioners are armed with the technology necessary to streamline these processes and enhance their learnings.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381000" y="685800"/>
            <a:ext cx="6096000" cy="3429000"/>
          </a:xfrm>
        </p:spPr>
      </p:sp>
      <p:sp>
        <p:nvSpPr>
          <p:cNvPr id="3" name="Notes Placeholder 2"/>
          <p:cNvSpPr>
            <a:spLocks noGrp="1"/>
          </p:cNvSpPr>
          <p:nvPr>
            <p:ph type="body" idx="1"/>
          </p:nvPr>
        </p:nvSpPr>
        <p:spPr/>
        <p:txBody>
          <a:bodyPr/>
          <a:lstStyle/>
          <a:p>
            <a:r>
              <a:t>In this final domain, we focus on the transformative power of generative AI technologies. It is imperative to first grasp foundational concepts, including key elements that constitute the structure of generative models, such as tokens and embeddings. From here, we can explore diverse use cases that highlight how generative AI is revolutionizing fields like content generation, automated interactions, and even coding workflows. By utilizing AWS's tailored services for generative AI, learners can effectively implement these capabilities. Lastly, a careful evaluation of both the advantages and limitations of generative AI will equip practitioners with the insight necessary to navigate this innovative landscape strategically.</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CFC3B-034F-D599-F385-79E006778E50}"/>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69A77BA1-0520-4B65-A492-72AB44B4CD1A}"/>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71174044-3EAB-F70D-83BC-FA0F343C9FDD}"/>
              </a:ext>
            </a:extLst>
          </p:cNvPr>
          <p:cNvSpPr>
            <a:spLocks noGrp="1"/>
          </p:cNvSpPr>
          <p:nvPr>
            <p:ph type="dt" sz="half" idx="10"/>
          </p:nvPr>
        </p:nvSpPr>
        <p:spPr/>
        <p:txBody>
          <a:bodyPr/>
          <a:lstStyle/>
          <a:p>
            <a:fld id="{1160EA64-D806-43AC-9DF2-F8C432F32B4C}" type="datetimeFigureOut">
              <a:rPr lang="en-US" smtClean="0"/>
              <a:t>8/11/25</a:t>
            </a:fld>
            <a:endParaRPr lang="en-US" dirty="0"/>
          </a:p>
        </p:txBody>
      </p:sp>
      <p:sp>
        <p:nvSpPr>
          <p:cNvPr id="5" name="Footer Placeholder 4">
            <a:extLst>
              <a:ext uri="{FF2B5EF4-FFF2-40B4-BE49-F238E27FC236}">
                <a16:creationId xmlns:a16="http://schemas.microsoft.com/office/drawing/2014/main" id="{785F83EE-C497-6395-5F9E-9F83340DA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5446C6D-9004-8C9C-9813-365C0D753C9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11219145"/>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D712F-AE62-EA45-0309-EE2C9142318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4528726-6504-79AC-1D12-EB99116B4A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B2E667-6765-6327-220C-3AEC89D00E96}"/>
              </a:ext>
            </a:extLst>
          </p:cNvPr>
          <p:cNvSpPr>
            <a:spLocks noGrp="1"/>
          </p:cNvSpPr>
          <p:nvPr>
            <p:ph type="dt" sz="half" idx="10"/>
          </p:nvPr>
        </p:nvSpPr>
        <p:spPr/>
        <p:txBody>
          <a:bodyPr/>
          <a:lstStyle/>
          <a:p>
            <a:fld id="{E9F9C37B-1D36-470B-8223-D6C91242EC14}" type="datetimeFigureOut">
              <a:rPr lang="en-US" smtClean="0"/>
              <a:t>8/11/25</a:t>
            </a:fld>
            <a:endParaRPr lang="en-US" dirty="0"/>
          </a:p>
        </p:txBody>
      </p:sp>
      <p:sp>
        <p:nvSpPr>
          <p:cNvPr id="5" name="Footer Placeholder 4">
            <a:extLst>
              <a:ext uri="{FF2B5EF4-FFF2-40B4-BE49-F238E27FC236}">
                <a16:creationId xmlns:a16="http://schemas.microsoft.com/office/drawing/2014/main" id="{6FE2EC41-F8AE-DAB0-8ADD-6E2E5D461E5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BA59EAB-84F3-7B24-E165-91A2478260D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3925446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6793B0-98E3-E79D-7BDB-4E4619135294}"/>
              </a:ext>
            </a:extLst>
          </p:cNvPr>
          <p:cNvSpPr>
            <a:spLocks noGrp="1"/>
          </p:cNvSpPr>
          <p:nvPr>
            <p:ph type="title" orient="vert"/>
          </p:nvPr>
        </p:nvSpPr>
        <p:spPr>
          <a:xfrm>
            <a:off x="6543675" y="273843"/>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E028DD2-12A1-3302-EEC3-CC1641C535D1}"/>
              </a:ext>
            </a:extLst>
          </p:cNvPr>
          <p:cNvSpPr>
            <a:spLocks noGrp="1"/>
          </p:cNvSpPr>
          <p:nvPr>
            <p:ph type="body" orient="vert" idx="1"/>
          </p:nvPr>
        </p:nvSpPr>
        <p:spPr>
          <a:xfrm>
            <a:off x="628650" y="273843"/>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3EA1B5-82CB-CD53-1E0F-E08DC151F9EF}"/>
              </a:ext>
            </a:extLst>
          </p:cNvPr>
          <p:cNvSpPr>
            <a:spLocks noGrp="1"/>
          </p:cNvSpPr>
          <p:nvPr>
            <p:ph type="dt" sz="half" idx="10"/>
          </p:nvPr>
        </p:nvSpPr>
        <p:spPr/>
        <p:txBody>
          <a:bodyPr/>
          <a:lstStyle/>
          <a:p>
            <a:fld id="{67C6F52A-A82B-47A2-A83A-8C4C91F2D59F}" type="datetimeFigureOut">
              <a:rPr lang="en-US" smtClean="0"/>
              <a:t>8/11/25</a:t>
            </a:fld>
            <a:endParaRPr lang="en-US" dirty="0"/>
          </a:p>
        </p:txBody>
      </p:sp>
      <p:sp>
        <p:nvSpPr>
          <p:cNvPr id="5" name="Footer Placeholder 4">
            <a:extLst>
              <a:ext uri="{FF2B5EF4-FFF2-40B4-BE49-F238E27FC236}">
                <a16:creationId xmlns:a16="http://schemas.microsoft.com/office/drawing/2014/main" id="{79889B6A-1C47-D15A-A8BD-E7410D6840C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03BC054-4F40-C12C-C9DC-C1ECE17CEAE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03921226"/>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Agenda" userDrawn="1">
  <p:cSld name="Agenda">
    <p:spTree>
      <p:nvGrpSpPr>
        <p:cNvPr id="1" name="Shape 23"/>
        <p:cNvGrpSpPr/>
        <p:nvPr/>
      </p:nvGrpSpPr>
      <p:grpSpPr>
        <a:xfrm>
          <a:off x="0" y="0"/>
          <a:ext cx="0" cy="0"/>
          <a:chOff x="0" y="0"/>
          <a:chExt cx="0" cy="0"/>
        </a:xfrm>
      </p:grpSpPr>
      <p:sp>
        <p:nvSpPr>
          <p:cNvPr id="24" name="Google Shape;24;p5"/>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txBox="1">
            <a:spLocks noGrp="1"/>
          </p:cNvSpPr>
          <p:nvPr>
            <p:ph type="title" hasCustomPrompt="1"/>
          </p:nvPr>
        </p:nvSpPr>
        <p:spPr>
          <a:xfrm>
            <a:off x="311700" y="0"/>
            <a:ext cx="8520600" cy="712925"/>
          </a:xfrm>
          <a:prstGeom prst="rect">
            <a:avLst/>
          </a:prstGeom>
        </p:spPr>
        <p:txBody>
          <a:bodyPr spcFirstLastPara="1" wrap="square" lIns="91425" tIns="91425" rIns="91425" bIns="91425" anchor="ctr" anchorCtr="0">
            <a:normAutofit/>
          </a:bodyPr>
          <a:lstStyle>
            <a:lvl1pPr lvl="0" rtl="0">
              <a:spcBef>
                <a:spcPts val="0"/>
              </a:spcBef>
              <a:spcAft>
                <a:spcPts val="0"/>
              </a:spcAft>
              <a:buSzPts val="2200"/>
              <a:buNone/>
              <a:defRPr sz="2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dirty="0"/>
              <a:t>Agenda</a:t>
            </a:r>
            <a:endParaRPr dirty="0"/>
          </a:p>
        </p:txBody>
      </p:sp>
      <p:sp>
        <p:nvSpPr>
          <p:cNvPr id="26" name="Google Shape;26;p5"/>
          <p:cNvSpPr txBox="1">
            <a:spLocks noGrp="1"/>
          </p:cNvSpPr>
          <p:nvPr>
            <p:ph type="body" idx="1"/>
          </p:nvPr>
        </p:nvSpPr>
        <p:spPr>
          <a:xfrm>
            <a:off x="311700" y="1194734"/>
            <a:ext cx="8520600" cy="3850965"/>
          </a:xfrm>
          <a:prstGeom prst="rect">
            <a:avLst/>
          </a:prstGeom>
        </p:spPr>
        <p:txBody>
          <a:bodyPr spcFirstLastPara="1" wrap="square" lIns="91425" tIns="91425" rIns="91425" bIns="91425" anchor="t" anchorCtr="0">
            <a:normAutofit/>
          </a:bodyPr>
          <a:lstStyle>
            <a:lvl1pPr marL="457200" lvl="0" indent="-330200" rtl="0">
              <a:spcBef>
                <a:spcPts val="0"/>
              </a:spcBef>
              <a:spcAft>
                <a:spcPts val="0"/>
              </a:spcAft>
              <a:buSzPts val="1600"/>
              <a:buChar char="●"/>
              <a:defRPr sz="16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dirty="0"/>
          </a:p>
        </p:txBody>
      </p:sp>
      <p:sp>
        <p:nvSpPr>
          <p:cNvPr id="27" name="Google Shape;27;p5"/>
          <p:cNvSpPr txBox="1">
            <a:spLocks noGrp="1"/>
          </p:cNvSpPr>
          <p:nvPr>
            <p:ph type="sldNum" idx="12"/>
          </p:nvPr>
        </p:nvSpPr>
        <p:spPr>
          <a:xfrm>
            <a:off x="8832297" y="4863993"/>
            <a:ext cx="311411" cy="192824"/>
          </a:xfrm>
          <a:prstGeom prst="rect">
            <a:avLst/>
          </a:prstGeom>
        </p:spPr>
        <p:txBody>
          <a:bodyPr spcFirstLastPara="1" wrap="square" lIns="91425" tIns="91425" rIns="91425" bIns="91425" anchor="ctr" anchorCtr="0">
            <a:normAutofit/>
          </a:bodyPr>
          <a:lstStyle>
            <a:lvl1pPr lvl="0" rtl="0">
              <a:buNone/>
              <a:defRPr>
                <a:solidFill>
                  <a:schemeClr val="accent4"/>
                </a:solidFill>
              </a:defRPr>
            </a:lvl1pPr>
            <a:lvl2pPr lvl="1" rtl="0">
              <a:buNone/>
              <a:defRPr>
                <a:solidFill>
                  <a:schemeClr val="accent4"/>
                </a:solidFill>
              </a:defRPr>
            </a:lvl2pPr>
            <a:lvl3pPr lvl="2" rtl="0">
              <a:buNone/>
              <a:defRPr>
                <a:solidFill>
                  <a:schemeClr val="accent4"/>
                </a:solidFill>
              </a:defRPr>
            </a:lvl3pPr>
            <a:lvl4pPr lvl="3" rtl="0">
              <a:buNone/>
              <a:defRPr>
                <a:solidFill>
                  <a:schemeClr val="accent4"/>
                </a:solidFill>
              </a:defRPr>
            </a:lvl4pPr>
            <a:lvl5pPr lvl="4" rtl="0">
              <a:buNone/>
              <a:defRPr>
                <a:solidFill>
                  <a:schemeClr val="accent4"/>
                </a:solidFill>
              </a:defRPr>
            </a:lvl5pPr>
            <a:lvl6pPr lvl="5" rtl="0">
              <a:buNone/>
              <a:defRPr>
                <a:solidFill>
                  <a:schemeClr val="accent4"/>
                </a:solidFill>
              </a:defRPr>
            </a:lvl6pPr>
            <a:lvl7pPr lvl="6" rtl="0">
              <a:buNone/>
              <a:defRPr>
                <a:solidFill>
                  <a:schemeClr val="accent4"/>
                </a:solidFill>
              </a:defRPr>
            </a:lvl7pPr>
            <a:lvl8pPr lvl="7" rtl="0">
              <a:buNone/>
              <a:defRPr>
                <a:solidFill>
                  <a:schemeClr val="accent4"/>
                </a:solidFill>
              </a:defRPr>
            </a:lvl8pPr>
            <a:lvl9pPr lvl="8" rtl="0">
              <a:buNone/>
              <a:defRPr>
                <a:solidFill>
                  <a:schemeClr val="accent4"/>
                </a:solidFill>
              </a:defRPr>
            </a:lvl9pPr>
          </a:lstStyle>
          <a:p>
            <a:pPr marL="0" lvl="0" indent="0" algn="r" rtl="0">
              <a:spcBef>
                <a:spcPts val="0"/>
              </a:spcBef>
              <a:spcAft>
                <a:spcPts val="0"/>
              </a:spcAft>
              <a:buNone/>
            </a:pPr>
            <a:fld id="{00000000-1234-1234-1234-123412341234}" type="slidenum">
              <a:rPr lang="en"/>
              <a:t>‹#›</a:t>
            </a:fld>
            <a:endParaRPr/>
          </a:p>
        </p:txBody>
      </p:sp>
      <p:sp>
        <p:nvSpPr>
          <p:cNvPr id="10" name="Subtitle 1">
            <a:extLst>
              <a:ext uri="{FF2B5EF4-FFF2-40B4-BE49-F238E27FC236}">
                <a16:creationId xmlns:a16="http://schemas.microsoft.com/office/drawing/2014/main" id="{0D296A4F-FF01-A06E-7AAA-3D203B6399A4}"/>
              </a:ext>
            </a:extLst>
          </p:cNvPr>
          <p:cNvSpPr>
            <a:spLocks noGrp="1"/>
          </p:cNvSpPr>
          <p:nvPr>
            <p:ph type="subTitle" idx="13"/>
          </p:nvPr>
        </p:nvSpPr>
        <p:spPr>
          <a:xfrm>
            <a:off x="311699" y="712926"/>
            <a:ext cx="8520599" cy="481810"/>
          </a:xfrm>
        </p:spPr>
        <p:txBody>
          <a:bodyPr tIns="0" anchor="t">
            <a:normAutofit/>
          </a:bodyPr>
          <a:lstStyle>
            <a:lvl1pPr marL="0" indent="0" algn="l">
              <a:lnSpc>
                <a:spcPct val="100000"/>
              </a:lnSpc>
              <a:buNone/>
              <a:defRPr sz="1600"/>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a:t>Click to edit Master subtitle style</a:t>
            </a:r>
          </a:p>
        </p:txBody>
      </p:sp>
    </p:spTree>
    <p:extLst>
      <p:ext uri="{BB962C8B-B14F-4D97-AF65-F5344CB8AC3E}">
        <p14:creationId xmlns:p14="http://schemas.microsoft.com/office/powerpoint/2010/main" val="6275215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userDrawn="1">
  <p:cSld name="1_Section header">
    <p:bg>
      <p:bgPr>
        <a:solidFill>
          <a:schemeClr val="dk1"/>
        </a:solidFill>
        <a:effectLst/>
      </p:bgPr>
    </p:bg>
    <p:spTree>
      <p:nvGrpSpPr>
        <p:cNvPr id="1" name="Shape 13"/>
        <p:cNvGrpSpPr/>
        <p:nvPr/>
      </p:nvGrpSpPr>
      <p:grpSpPr>
        <a:xfrm>
          <a:off x="0" y="0"/>
          <a:ext cx="0" cy="0"/>
          <a:chOff x="0" y="0"/>
          <a:chExt cx="0" cy="0"/>
        </a:xfrm>
      </p:grpSpPr>
      <p:cxnSp>
        <p:nvCxnSpPr>
          <p:cNvPr id="14" name="Google Shape;14;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5" name="Google Shape;15;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79EDF-32FB-295C-1F34-D57003FEBB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5E86C2-922A-6FDE-8507-93CE210687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F9F308-4B15-8D44-B6CE-59D5DD91323D}"/>
              </a:ext>
            </a:extLst>
          </p:cNvPr>
          <p:cNvSpPr>
            <a:spLocks noGrp="1"/>
          </p:cNvSpPr>
          <p:nvPr>
            <p:ph type="dt" sz="half" idx="10"/>
          </p:nvPr>
        </p:nvSpPr>
        <p:spPr/>
        <p:txBody>
          <a:bodyPr/>
          <a:lstStyle/>
          <a:p>
            <a:fld id="{F070A7B3-6521-4DCA-87E5-044747A908C1}" type="datetimeFigureOut">
              <a:rPr lang="en-US" smtClean="0"/>
              <a:t>8/11/25</a:t>
            </a:fld>
            <a:endParaRPr lang="en-US" dirty="0"/>
          </a:p>
        </p:txBody>
      </p:sp>
      <p:sp>
        <p:nvSpPr>
          <p:cNvPr id="5" name="Footer Placeholder 4">
            <a:extLst>
              <a:ext uri="{FF2B5EF4-FFF2-40B4-BE49-F238E27FC236}">
                <a16:creationId xmlns:a16="http://schemas.microsoft.com/office/drawing/2014/main" id="{68D99123-F58A-9A9E-9D20-A0CB027577D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636E681-55B4-BBB0-3ED6-0D0280DF664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13776808"/>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12975-D000-47E2-4824-8AE9D9005E96}"/>
              </a:ext>
            </a:extLst>
          </p:cNvPr>
          <p:cNvSpPr>
            <a:spLocks noGrp="1"/>
          </p:cNvSpPr>
          <p:nvPr>
            <p:ph type="title"/>
          </p:nvPr>
        </p:nvSpPr>
        <p:spPr>
          <a:xfrm>
            <a:off x="623887"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97D7BAE8-6D8E-A5DD-A276-286D5566EAA7}"/>
              </a:ext>
            </a:extLst>
          </p:cNvPr>
          <p:cNvSpPr>
            <a:spLocks noGrp="1"/>
          </p:cNvSpPr>
          <p:nvPr>
            <p:ph type="body" idx="1"/>
          </p:nvPr>
        </p:nvSpPr>
        <p:spPr>
          <a:xfrm>
            <a:off x="623887"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3AE721-0379-B959-FE79-3981C24D9F7E}"/>
              </a:ext>
            </a:extLst>
          </p:cNvPr>
          <p:cNvSpPr>
            <a:spLocks noGrp="1"/>
          </p:cNvSpPr>
          <p:nvPr>
            <p:ph type="dt" sz="half" idx="10"/>
          </p:nvPr>
        </p:nvSpPr>
        <p:spPr/>
        <p:txBody>
          <a:bodyPr/>
          <a:lstStyle/>
          <a:p>
            <a:fld id="{1160EA64-D806-43AC-9DF2-F8C432F32B4C}" type="datetimeFigureOut">
              <a:rPr lang="en-US" smtClean="0"/>
              <a:t>8/11/25</a:t>
            </a:fld>
            <a:endParaRPr lang="en-US" dirty="0"/>
          </a:p>
        </p:txBody>
      </p:sp>
      <p:sp>
        <p:nvSpPr>
          <p:cNvPr id="5" name="Footer Placeholder 4">
            <a:extLst>
              <a:ext uri="{FF2B5EF4-FFF2-40B4-BE49-F238E27FC236}">
                <a16:creationId xmlns:a16="http://schemas.microsoft.com/office/drawing/2014/main" id="{59980751-1EB8-8A39-6E66-2D082DE36FD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C6E7F4D-097D-321E-4D83-D3216118527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31431077"/>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42F1B-E2C7-3903-35CA-D1E8852639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02D754-F633-DE76-7972-E0E5C7925E71}"/>
              </a:ext>
            </a:extLst>
          </p:cNvPr>
          <p:cNvSpPr>
            <a:spLocks noGrp="1"/>
          </p:cNvSpPr>
          <p:nvPr>
            <p:ph sz="half" idx="1"/>
          </p:nvPr>
        </p:nvSpPr>
        <p:spPr>
          <a:xfrm>
            <a:off x="628650" y="1369218"/>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20D7FB7-D2EB-7C24-2A40-571C62B32DFF}"/>
              </a:ext>
            </a:extLst>
          </p:cNvPr>
          <p:cNvSpPr>
            <a:spLocks noGrp="1"/>
          </p:cNvSpPr>
          <p:nvPr>
            <p:ph sz="half" idx="2"/>
          </p:nvPr>
        </p:nvSpPr>
        <p:spPr>
          <a:xfrm>
            <a:off x="4629150" y="1369218"/>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F27E2CC-1BDA-CE67-4EA7-292DAEB7B024}"/>
              </a:ext>
            </a:extLst>
          </p:cNvPr>
          <p:cNvSpPr>
            <a:spLocks noGrp="1"/>
          </p:cNvSpPr>
          <p:nvPr>
            <p:ph type="dt" sz="half" idx="10"/>
          </p:nvPr>
        </p:nvSpPr>
        <p:spPr/>
        <p:txBody>
          <a:bodyPr/>
          <a:lstStyle/>
          <a:p>
            <a:fld id="{AB134690-1557-4C89-A502-4959FE7FAD70}" type="datetimeFigureOut">
              <a:rPr lang="en-US" smtClean="0"/>
              <a:t>8/11/25</a:t>
            </a:fld>
            <a:endParaRPr lang="en-US" dirty="0"/>
          </a:p>
        </p:txBody>
      </p:sp>
      <p:sp>
        <p:nvSpPr>
          <p:cNvPr id="6" name="Footer Placeholder 5">
            <a:extLst>
              <a:ext uri="{FF2B5EF4-FFF2-40B4-BE49-F238E27FC236}">
                <a16:creationId xmlns:a16="http://schemas.microsoft.com/office/drawing/2014/main" id="{9C5D87DF-7791-84DB-6D3F-8AB2810AE36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459E182-E7FA-B08C-34F3-65CFA09F190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2062912"/>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68C1A-8913-56CF-A1B2-C6A2A68A6E8F}"/>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511F666E-330C-6CB1-23CF-E1099FDE169D}"/>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CF768106-9371-7E6F-F5DE-5960F75A766F}"/>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9AF65F0-3105-0231-4AB1-89D62C7A2F50}"/>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A290E4CA-BA9C-967C-91AB-B7255CDCF82C}"/>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ED99FC2-C95D-3042-87EE-09FA5B9DBD22}"/>
              </a:ext>
            </a:extLst>
          </p:cNvPr>
          <p:cNvSpPr>
            <a:spLocks noGrp="1"/>
          </p:cNvSpPr>
          <p:nvPr>
            <p:ph type="dt" sz="half" idx="10"/>
          </p:nvPr>
        </p:nvSpPr>
        <p:spPr/>
        <p:txBody>
          <a:bodyPr/>
          <a:lstStyle/>
          <a:p>
            <a:fld id="{1160EA64-D806-43AC-9DF2-F8C432F32B4C}" type="datetimeFigureOut">
              <a:rPr lang="en-US" smtClean="0"/>
              <a:t>8/11/25</a:t>
            </a:fld>
            <a:endParaRPr lang="en-US" dirty="0"/>
          </a:p>
        </p:txBody>
      </p:sp>
      <p:sp>
        <p:nvSpPr>
          <p:cNvPr id="8" name="Footer Placeholder 7">
            <a:extLst>
              <a:ext uri="{FF2B5EF4-FFF2-40B4-BE49-F238E27FC236}">
                <a16:creationId xmlns:a16="http://schemas.microsoft.com/office/drawing/2014/main" id="{F03B4445-1880-BD28-0F1F-00316E10974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6A40B7EE-E694-3B5B-35E4-CDCEF79890C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8033333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D4F34-B49D-D646-6A05-2B55104C77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F2815B2-0577-A0B8-3CF0-6B5A04FC7ECB}"/>
              </a:ext>
            </a:extLst>
          </p:cNvPr>
          <p:cNvSpPr>
            <a:spLocks noGrp="1"/>
          </p:cNvSpPr>
          <p:nvPr>
            <p:ph type="dt" sz="half" idx="10"/>
          </p:nvPr>
        </p:nvSpPr>
        <p:spPr/>
        <p:txBody>
          <a:bodyPr/>
          <a:lstStyle/>
          <a:p>
            <a:fld id="{E1037C31-9E7A-4F99-8774-A0E530DE1A42}" type="datetimeFigureOut">
              <a:rPr lang="en-US" smtClean="0"/>
              <a:t>8/11/25</a:t>
            </a:fld>
            <a:endParaRPr lang="en-US" dirty="0"/>
          </a:p>
        </p:txBody>
      </p:sp>
      <p:sp>
        <p:nvSpPr>
          <p:cNvPr id="4" name="Footer Placeholder 3">
            <a:extLst>
              <a:ext uri="{FF2B5EF4-FFF2-40B4-BE49-F238E27FC236}">
                <a16:creationId xmlns:a16="http://schemas.microsoft.com/office/drawing/2014/main" id="{205AE637-84AD-F8CD-D767-AF9A6A6091B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C0CA663D-AD74-BD9F-DC1D-79BB045DB13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92225996"/>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174FA7-4F38-A633-5374-55EEE5CF58E7}"/>
              </a:ext>
            </a:extLst>
          </p:cNvPr>
          <p:cNvSpPr>
            <a:spLocks noGrp="1"/>
          </p:cNvSpPr>
          <p:nvPr>
            <p:ph type="dt" sz="half" idx="10"/>
          </p:nvPr>
        </p:nvSpPr>
        <p:spPr/>
        <p:txBody>
          <a:bodyPr/>
          <a:lstStyle/>
          <a:p>
            <a:fld id="{C278504F-A551-4DE0-9316-4DCD1D8CC752}" type="datetimeFigureOut">
              <a:rPr lang="en-US" smtClean="0"/>
              <a:t>8/11/25</a:t>
            </a:fld>
            <a:endParaRPr lang="en-US" dirty="0"/>
          </a:p>
        </p:txBody>
      </p:sp>
      <p:sp>
        <p:nvSpPr>
          <p:cNvPr id="3" name="Footer Placeholder 2">
            <a:extLst>
              <a:ext uri="{FF2B5EF4-FFF2-40B4-BE49-F238E27FC236}">
                <a16:creationId xmlns:a16="http://schemas.microsoft.com/office/drawing/2014/main" id="{B234A2D4-F9D7-68EF-9C7C-C4A0B8F0D745}"/>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6091402-9882-42C2-749C-20602A733B1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20456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F9F9C-B357-1BAB-DE71-6C5143B0F323}"/>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54CC08C6-6D9B-DA60-2C4A-C0888C36EDA9}"/>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A744FFB-1615-8822-0EEF-FC9BB752CF2E}"/>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5A72A86-124B-CBDB-BED3-B8E67EFD1D2C}"/>
              </a:ext>
            </a:extLst>
          </p:cNvPr>
          <p:cNvSpPr>
            <a:spLocks noGrp="1"/>
          </p:cNvSpPr>
          <p:nvPr>
            <p:ph type="dt" sz="half" idx="10"/>
          </p:nvPr>
        </p:nvSpPr>
        <p:spPr/>
        <p:txBody>
          <a:bodyPr/>
          <a:lstStyle/>
          <a:p>
            <a:fld id="{D1BE4249-C0D0-4B06-8692-E8BB871AF643}" type="datetimeFigureOut">
              <a:rPr lang="en-US" smtClean="0"/>
              <a:t>8/11/25</a:t>
            </a:fld>
            <a:endParaRPr lang="en-US" dirty="0"/>
          </a:p>
        </p:txBody>
      </p:sp>
      <p:sp>
        <p:nvSpPr>
          <p:cNvPr id="6" name="Footer Placeholder 5">
            <a:extLst>
              <a:ext uri="{FF2B5EF4-FFF2-40B4-BE49-F238E27FC236}">
                <a16:creationId xmlns:a16="http://schemas.microsoft.com/office/drawing/2014/main" id="{41900201-C42B-A0BB-2B95-BCE3D1B6D14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5B4DE64-22B6-A300-69D8-AFC460B5C8C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01879750"/>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4D805-2FB2-FDA4-61D0-4BCECC7AFEA9}"/>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9DA13E22-45A9-5709-FAB4-8D6E2A08C7B3}"/>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B9373D94-0A6A-755D-04AE-8729B4BF96FD}"/>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CBECC3B5-A508-FF39-1F2C-9651B4F5A398}"/>
              </a:ext>
            </a:extLst>
          </p:cNvPr>
          <p:cNvSpPr>
            <a:spLocks noGrp="1"/>
          </p:cNvSpPr>
          <p:nvPr>
            <p:ph type="dt" sz="half" idx="10"/>
          </p:nvPr>
        </p:nvSpPr>
        <p:spPr/>
        <p:txBody>
          <a:bodyPr/>
          <a:lstStyle/>
          <a:p>
            <a:fld id="{042B0DB6-F5C7-45FB-8CF3-31B45F9C2DAC}" type="datetimeFigureOut">
              <a:rPr lang="en-US" smtClean="0"/>
              <a:t>8/11/25</a:t>
            </a:fld>
            <a:endParaRPr lang="en-US" dirty="0"/>
          </a:p>
        </p:txBody>
      </p:sp>
      <p:sp>
        <p:nvSpPr>
          <p:cNvPr id="6" name="Footer Placeholder 5">
            <a:extLst>
              <a:ext uri="{FF2B5EF4-FFF2-40B4-BE49-F238E27FC236}">
                <a16:creationId xmlns:a16="http://schemas.microsoft.com/office/drawing/2014/main" id="{53DBA1E7-49AE-D159-35E2-5037083BBC8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3D6592D-6565-4AE8-5EE3-2CEF9AE0CC6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74203562"/>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6D4314-AAC9-469A-74FB-62160E07D413}"/>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72FCE44-E6F5-BE96-B013-A766522E02A2}"/>
              </a:ext>
            </a:extLst>
          </p:cNvPr>
          <p:cNvSpPr>
            <a:spLocks noGrp="1"/>
          </p:cNvSpPr>
          <p:nvPr>
            <p:ph type="body" idx="1"/>
          </p:nvPr>
        </p:nvSpPr>
        <p:spPr>
          <a:xfrm>
            <a:off x="628650" y="1369218"/>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6ED106-7CED-F18D-EE40-605128375C8A}"/>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1160EA64-D806-43AC-9DF2-F8C432F32B4C}" type="datetimeFigureOut">
              <a:rPr lang="en-US" smtClean="0"/>
              <a:t>8/11/25</a:t>
            </a:fld>
            <a:endParaRPr lang="en-US" dirty="0"/>
          </a:p>
        </p:txBody>
      </p:sp>
      <p:sp>
        <p:nvSpPr>
          <p:cNvPr id="5" name="Footer Placeholder 4">
            <a:extLst>
              <a:ext uri="{FF2B5EF4-FFF2-40B4-BE49-F238E27FC236}">
                <a16:creationId xmlns:a16="http://schemas.microsoft.com/office/drawing/2014/main" id="{FE08C7A4-390B-E185-CA30-801D4A3C27C2}"/>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55A0DE1-779E-A476-EF93-A608149D854A}"/>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20878598"/>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649" r:id="rId13"/>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A4143236-B2EA-A213-05F8-505AFDE54F1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5196982-6570-A589-7628-4134636B4255}"/>
              </a:ext>
            </a:extLst>
          </p:cNvPr>
          <p:cNvSpPr>
            <a:spLocks noGrp="1"/>
          </p:cNvSpPr>
          <p:nvPr>
            <p:ph type="sldNum" idx="12"/>
          </p:nvPr>
        </p:nvSpPr>
        <p:spPr/>
        <p:txBody>
          <a:bodyPr>
            <a:normAutofit fontScale="25000" lnSpcReduction="20000"/>
          </a:bodyPr>
          <a:lstStyle/>
          <a:p>
            <a:pPr marL="0" lvl="0" indent="0" algn="r" rtl="0">
              <a:spcBef>
                <a:spcPts val="0"/>
              </a:spcBef>
              <a:spcAft>
                <a:spcPts val="0"/>
              </a:spcAft>
              <a:buNone/>
            </a:pPr>
            <a:fld id="{00000000-1234-1234-1234-123412341234}" type="slidenum">
              <a:rPr lang="en" smtClean="0"/>
              <a:t>1</a:t>
            </a:fld>
            <a:endParaRPr lang="en"/>
          </a:p>
        </p:txBody>
      </p:sp>
      <p:pic>
        <p:nvPicPr>
          <p:cNvPr id="10" name="Picture 9">
            <a:extLst>
              <a:ext uri="{FF2B5EF4-FFF2-40B4-BE49-F238E27FC236}">
                <a16:creationId xmlns:a16="http://schemas.microsoft.com/office/drawing/2014/main" id="{9B3AA8A5-C71A-A991-85B5-8EF2306F1710}"/>
              </a:ext>
            </a:extLst>
          </p:cNvPr>
          <p:cNvPicPr>
            <a:picLocks noChangeAspect="1"/>
          </p:cNvPicPr>
          <p:nvPr/>
        </p:nvPicPr>
        <p:blipFill>
          <a:blip r:embed="rId2"/>
          <a:stretch>
            <a:fillRect/>
          </a:stretch>
        </p:blipFill>
        <p:spPr>
          <a:xfrm>
            <a:off x="167779" y="114155"/>
            <a:ext cx="3580585" cy="4635061"/>
          </a:xfrm>
          <a:prstGeom prst="rect">
            <a:avLst/>
          </a:prstGeom>
        </p:spPr>
      </p:pic>
    </p:spTree>
    <p:extLst>
      <p:ext uri="{BB962C8B-B14F-4D97-AF65-F5344CB8AC3E}">
        <p14:creationId xmlns:p14="http://schemas.microsoft.com/office/powerpoint/2010/main" val="2671421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Real-World Concepts &amp; Best Practices</a:t>
            </a:r>
          </a:p>
        </p:txBody>
      </p:sp>
      <p:sp>
        <p:nvSpPr>
          <p:cNvPr id="4" name="Subtitle 3"/>
          <p:cNvSpPr>
            <a:spLocks noGrp="1"/>
          </p:cNvSpPr>
          <p:nvPr>
            <p:ph type="subTitle" idx="13"/>
          </p:nvPr>
        </p:nvSpPr>
        <p:spPr/>
        <p:txBody>
          <a:bodyPr>
            <a:normAutofit/>
          </a:bodyPr>
          <a:lstStyle/>
          <a:p>
            <a:r>
              <a:t>Translating Theory into Practice</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200" b="0" i="0">
                <a:solidFill>
                  <a:srgbClr val="616161"/>
                </a:solidFill>
                <a:latin typeface="Proxima Nova"/>
              </a:defRPr>
            </a:pPr>
            <a:endParaRPr/>
          </a:p>
        </p:txBody>
      </p:sp>
      <p:sp>
        <p:nvSpPr>
          <p:cNvPr id="7" name="Rectangle 6"/>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8" name="Rectangle 7"/>
          <p:cNvSpPr/>
          <p:nvPr/>
        </p:nvSpPr>
        <p:spPr>
          <a:xfrm>
            <a:off x="228600" y="1508670"/>
            <a:ext cx="8686800" cy="2976413"/>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Rectangle 8"/>
          <p:cNvSpPr/>
          <p:nvPr/>
        </p:nvSpPr>
        <p:spPr>
          <a:xfrm>
            <a:off x="228600" y="1508670"/>
            <a:ext cx="4190999" cy="1432917"/>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217170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1" name="TextBox 10"/>
          <p:cNvSpPr txBox="1"/>
          <p:nvPr/>
        </p:nvSpPr>
        <p:spPr>
          <a:xfrm>
            <a:off x="2171700" y="1508670"/>
            <a:ext cx="304800" cy="304800"/>
          </a:xfrm>
          <a:prstGeom prst="rect">
            <a:avLst/>
          </a:prstGeom>
          <a:noFill/>
          <a:ln>
            <a:noFill/>
          </a:ln>
        </p:spPr>
        <p:txBody>
          <a:bodyPr wrap="square" lIns="0" tIns="0" rIns="0" bIns="0" anchor="t">
            <a:spAutoFit/>
          </a:bodyPr>
          <a:lstStyle/>
          <a:p>
            <a:pPr algn="ctr"/>
            <a:endParaRPr/>
          </a:p>
        </p:txBody>
      </p:sp>
      <p:pic>
        <p:nvPicPr>
          <p:cNvPr id="12" name="Picture 11" descr="tmpvrefyyo_.png"/>
          <p:cNvPicPr>
            <a:picLocks noChangeAspect="1"/>
          </p:cNvPicPr>
          <p:nvPr/>
        </p:nvPicPr>
        <p:blipFill>
          <a:blip r:embed="rId3"/>
          <a:stretch>
            <a:fillRect/>
          </a:stretch>
        </p:blipFill>
        <p:spPr>
          <a:xfrm>
            <a:off x="2171700" y="1508670"/>
            <a:ext cx="304800" cy="304800"/>
          </a:xfrm>
          <a:prstGeom prst="rect">
            <a:avLst/>
          </a:prstGeom>
        </p:spPr>
      </p:pic>
      <p:sp>
        <p:nvSpPr>
          <p:cNvPr id="13" name="TextBox 12"/>
          <p:cNvSpPr txBox="1"/>
          <p:nvPr/>
        </p:nvSpPr>
        <p:spPr>
          <a:xfrm>
            <a:off x="228600" y="1965870"/>
            <a:ext cx="4190999" cy="198834"/>
          </a:xfrm>
          <a:prstGeom prst="rect">
            <a:avLst/>
          </a:prstGeom>
          <a:noFill/>
          <a:ln>
            <a:noFill/>
          </a:ln>
        </p:spPr>
        <p:txBody>
          <a:bodyPr wrap="square" lIns="0" tIns="0" rIns="0" bIns="0" anchor="t">
            <a:spAutoFit/>
          </a:bodyPr>
          <a:lstStyle/>
          <a:p>
            <a:pPr algn="ctr"/>
            <a:r>
              <a:rPr sz="1300" b="1" i="0">
                <a:solidFill>
                  <a:srgbClr val="616161"/>
                </a:solidFill>
                <a:latin typeface="Proxima Nova"/>
              </a:rPr>
              <a:t>AWS Well-Architected Framework</a:t>
            </a:r>
          </a:p>
          <a:p>
            <a:pPr algn="ctr">
              <a:spcAft>
                <a:spcPts val="1200"/>
              </a:spcAft>
            </a:pPr>
            <a:r>
              <a:rPr sz="1200" b="0" i="0">
                <a:solidFill>
                  <a:srgbClr val="616161"/>
                </a:solidFill>
                <a:latin typeface="Proxima Nova"/>
              </a:rPr>
              <a:t>Familiarity with the Well-Architected Framework is essential for evaluating and improving cloud architecture through enhanced performance, security, reliability, and cost-effectiveness.</a:t>
            </a:r>
          </a:p>
        </p:txBody>
      </p:sp>
      <p:sp>
        <p:nvSpPr>
          <p:cNvPr id="14" name="Rectangle 13"/>
          <p:cNvSpPr/>
          <p:nvPr/>
        </p:nvSpPr>
        <p:spPr>
          <a:xfrm>
            <a:off x="4724400" y="1508670"/>
            <a:ext cx="4190999" cy="1432917"/>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5" name="Rectangle 14"/>
          <p:cNvSpPr/>
          <p:nvPr/>
        </p:nvSpPr>
        <p:spPr>
          <a:xfrm>
            <a:off x="666750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6" name="TextBox 15"/>
          <p:cNvSpPr txBox="1"/>
          <p:nvPr/>
        </p:nvSpPr>
        <p:spPr>
          <a:xfrm>
            <a:off x="6667500" y="1508670"/>
            <a:ext cx="304800" cy="304800"/>
          </a:xfrm>
          <a:prstGeom prst="rect">
            <a:avLst/>
          </a:prstGeom>
          <a:noFill/>
          <a:ln>
            <a:noFill/>
          </a:ln>
        </p:spPr>
        <p:txBody>
          <a:bodyPr wrap="square" lIns="0" tIns="0" rIns="0" bIns="0" anchor="t">
            <a:spAutoFit/>
          </a:bodyPr>
          <a:lstStyle/>
          <a:p>
            <a:pPr algn="ctr"/>
            <a:endParaRPr/>
          </a:p>
        </p:txBody>
      </p:sp>
      <p:pic>
        <p:nvPicPr>
          <p:cNvPr id="17" name="Picture 16" descr="tmpda7y02h2.png"/>
          <p:cNvPicPr>
            <a:picLocks noChangeAspect="1"/>
          </p:cNvPicPr>
          <p:nvPr/>
        </p:nvPicPr>
        <p:blipFill>
          <a:blip r:embed="rId4"/>
          <a:stretch>
            <a:fillRect/>
          </a:stretch>
        </p:blipFill>
        <p:spPr>
          <a:xfrm>
            <a:off x="6667500" y="1508670"/>
            <a:ext cx="304800" cy="304800"/>
          </a:xfrm>
          <a:prstGeom prst="rect">
            <a:avLst/>
          </a:prstGeom>
        </p:spPr>
      </p:pic>
      <p:sp>
        <p:nvSpPr>
          <p:cNvPr id="18" name="TextBox 17"/>
          <p:cNvSpPr txBox="1"/>
          <p:nvPr/>
        </p:nvSpPr>
        <p:spPr>
          <a:xfrm>
            <a:off x="4724400" y="1965870"/>
            <a:ext cx="4190999" cy="198834"/>
          </a:xfrm>
          <a:prstGeom prst="rect">
            <a:avLst/>
          </a:prstGeom>
          <a:noFill/>
          <a:ln>
            <a:noFill/>
          </a:ln>
        </p:spPr>
        <p:txBody>
          <a:bodyPr wrap="square" lIns="0" tIns="0" rIns="0" bIns="0" anchor="t">
            <a:spAutoFit/>
          </a:bodyPr>
          <a:lstStyle/>
          <a:p>
            <a:pPr algn="ctr"/>
            <a:r>
              <a:rPr sz="1300" b="1" i="0">
                <a:solidFill>
                  <a:srgbClr val="616161"/>
                </a:solidFill>
                <a:latin typeface="Proxima Nova"/>
              </a:rPr>
              <a:t>Cloud Adoption Framework Utilization</a:t>
            </a:r>
          </a:p>
          <a:p>
            <a:pPr algn="ctr">
              <a:spcAft>
                <a:spcPts val="1200"/>
              </a:spcAft>
            </a:pPr>
            <a:r>
              <a:rPr sz="1200" b="0" i="0">
                <a:solidFill>
                  <a:srgbClr val="616161"/>
                </a:solidFill>
                <a:latin typeface="Proxima Nova"/>
              </a:rPr>
              <a:t>The Cloud Adoption Framework serves as a guideline for organizations to strategically transition to the cloud through providing best practices for implementation and governance.</a:t>
            </a:r>
          </a:p>
        </p:txBody>
      </p:sp>
      <p:sp>
        <p:nvSpPr>
          <p:cNvPr id="19" name="Rectangle 18"/>
          <p:cNvSpPr/>
          <p:nvPr/>
        </p:nvSpPr>
        <p:spPr>
          <a:xfrm>
            <a:off x="228600" y="3246387"/>
            <a:ext cx="4190999" cy="1238696"/>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0" name="Rectangle 19"/>
          <p:cNvSpPr/>
          <p:nvPr/>
        </p:nvSpPr>
        <p:spPr>
          <a:xfrm>
            <a:off x="2171700" y="3246387"/>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1" name="TextBox 20"/>
          <p:cNvSpPr txBox="1"/>
          <p:nvPr/>
        </p:nvSpPr>
        <p:spPr>
          <a:xfrm>
            <a:off x="2171700" y="3246387"/>
            <a:ext cx="304800" cy="304800"/>
          </a:xfrm>
          <a:prstGeom prst="rect">
            <a:avLst/>
          </a:prstGeom>
          <a:noFill/>
          <a:ln>
            <a:noFill/>
          </a:ln>
        </p:spPr>
        <p:txBody>
          <a:bodyPr wrap="square" lIns="0" tIns="0" rIns="0" bIns="0" anchor="t">
            <a:spAutoFit/>
          </a:bodyPr>
          <a:lstStyle/>
          <a:p>
            <a:pPr algn="ctr"/>
            <a:endParaRPr/>
          </a:p>
        </p:txBody>
      </p:sp>
      <p:pic>
        <p:nvPicPr>
          <p:cNvPr id="22" name="Picture 21" descr="tmpxf5u8vrl.png"/>
          <p:cNvPicPr>
            <a:picLocks noChangeAspect="1"/>
          </p:cNvPicPr>
          <p:nvPr/>
        </p:nvPicPr>
        <p:blipFill>
          <a:blip r:embed="rId5"/>
          <a:stretch>
            <a:fillRect/>
          </a:stretch>
        </p:blipFill>
        <p:spPr>
          <a:xfrm>
            <a:off x="2171700" y="3246387"/>
            <a:ext cx="304800" cy="304800"/>
          </a:xfrm>
          <a:prstGeom prst="rect">
            <a:avLst/>
          </a:prstGeom>
        </p:spPr>
      </p:pic>
      <p:sp>
        <p:nvSpPr>
          <p:cNvPr id="23" name="TextBox 22"/>
          <p:cNvSpPr txBox="1"/>
          <p:nvPr/>
        </p:nvSpPr>
        <p:spPr>
          <a:xfrm>
            <a:off x="228600" y="3703587"/>
            <a:ext cx="4190999" cy="198834"/>
          </a:xfrm>
          <a:prstGeom prst="rect">
            <a:avLst/>
          </a:prstGeom>
          <a:noFill/>
          <a:ln>
            <a:noFill/>
          </a:ln>
        </p:spPr>
        <p:txBody>
          <a:bodyPr wrap="square" lIns="0" tIns="0" rIns="0" bIns="0" anchor="t">
            <a:spAutoFit/>
          </a:bodyPr>
          <a:lstStyle/>
          <a:p>
            <a:pPr algn="ctr"/>
            <a:r>
              <a:rPr sz="1300" b="1" i="0">
                <a:solidFill>
                  <a:srgbClr val="616161"/>
                </a:solidFill>
                <a:latin typeface="Proxima Nova"/>
              </a:rPr>
              <a:t>Effective AWS Support Plans</a:t>
            </a:r>
          </a:p>
          <a:p>
            <a:pPr algn="ctr">
              <a:spcAft>
                <a:spcPts val="1200"/>
              </a:spcAft>
            </a:pPr>
            <a:r>
              <a:rPr sz="1200" b="0" i="0">
                <a:solidFill>
                  <a:srgbClr val="616161"/>
                </a:solidFill>
                <a:latin typeface="Proxima Nova"/>
              </a:rPr>
              <a:t>Understanding various AWS Support Plans enables organizations to choose appropriate levels of support based on operational requirements and business priorities.</a:t>
            </a:r>
          </a:p>
        </p:txBody>
      </p:sp>
      <p:sp>
        <p:nvSpPr>
          <p:cNvPr id="24" name="Rectangle 23"/>
          <p:cNvSpPr/>
          <p:nvPr/>
        </p:nvSpPr>
        <p:spPr>
          <a:xfrm>
            <a:off x="4724400" y="3246387"/>
            <a:ext cx="4190999" cy="1238696"/>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5" name="Rectangle 24"/>
          <p:cNvSpPr/>
          <p:nvPr/>
        </p:nvSpPr>
        <p:spPr>
          <a:xfrm>
            <a:off x="6667500" y="3246387"/>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6" name="TextBox 25"/>
          <p:cNvSpPr txBox="1"/>
          <p:nvPr/>
        </p:nvSpPr>
        <p:spPr>
          <a:xfrm>
            <a:off x="6667500" y="3246387"/>
            <a:ext cx="304800" cy="304800"/>
          </a:xfrm>
          <a:prstGeom prst="rect">
            <a:avLst/>
          </a:prstGeom>
          <a:noFill/>
          <a:ln>
            <a:noFill/>
          </a:ln>
        </p:spPr>
        <p:txBody>
          <a:bodyPr wrap="square" lIns="0" tIns="0" rIns="0" bIns="0" anchor="t">
            <a:spAutoFit/>
          </a:bodyPr>
          <a:lstStyle/>
          <a:p>
            <a:pPr algn="ctr"/>
            <a:endParaRPr/>
          </a:p>
        </p:txBody>
      </p:sp>
      <p:pic>
        <p:nvPicPr>
          <p:cNvPr id="27" name="Picture 26" descr="tmpzxl82i7y.png"/>
          <p:cNvPicPr>
            <a:picLocks noChangeAspect="1"/>
          </p:cNvPicPr>
          <p:nvPr/>
        </p:nvPicPr>
        <p:blipFill>
          <a:blip r:embed="rId6"/>
          <a:stretch>
            <a:fillRect/>
          </a:stretch>
        </p:blipFill>
        <p:spPr>
          <a:xfrm>
            <a:off x="6667500" y="3246387"/>
            <a:ext cx="304800" cy="304800"/>
          </a:xfrm>
          <a:prstGeom prst="rect">
            <a:avLst/>
          </a:prstGeom>
        </p:spPr>
      </p:pic>
      <p:sp>
        <p:nvSpPr>
          <p:cNvPr id="28" name="TextBox 27"/>
          <p:cNvSpPr txBox="1"/>
          <p:nvPr/>
        </p:nvSpPr>
        <p:spPr>
          <a:xfrm>
            <a:off x="4724400" y="3703587"/>
            <a:ext cx="4190999" cy="198834"/>
          </a:xfrm>
          <a:prstGeom prst="rect">
            <a:avLst/>
          </a:prstGeom>
          <a:noFill/>
          <a:ln>
            <a:noFill/>
          </a:ln>
        </p:spPr>
        <p:txBody>
          <a:bodyPr wrap="square" lIns="0" tIns="0" rIns="0" bIns="0" anchor="t">
            <a:spAutoFit/>
          </a:bodyPr>
          <a:lstStyle/>
          <a:p>
            <a:pPr algn="ctr"/>
            <a:r>
              <a:rPr sz="1300" b="1" i="0">
                <a:solidFill>
                  <a:srgbClr val="616161"/>
                </a:solidFill>
                <a:latin typeface="Proxima Nova"/>
              </a:rPr>
              <a:t>Management Tools for Governance</a:t>
            </a:r>
          </a:p>
          <a:p>
            <a:pPr algn="ctr">
              <a:spcAft>
                <a:spcPts val="1200"/>
              </a:spcAft>
            </a:pPr>
            <a:r>
              <a:rPr sz="1200" b="0" i="0">
                <a:solidFill>
                  <a:srgbClr val="616161"/>
                </a:solidFill>
                <a:latin typeface="Proxima Nova"/>
              </a:rPr>
              <a:t>Utilizing management tools empowers cloud architects to monitor and control resources efficiently, ensuring compliance and optimal resource usage.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AI Practitioner Domains &amp; Weightings</a:t>
            </a:r>
          </a:p>
        </p:txBody>
      </p:sp>
      <p:sp>
        <p:nvSpPr>
          <p:cNvPr id="4" name="Subtitle 3"/>
          <p:cNvSpPr>
            <a:spLocks noGrp="1"/>
          </p:cNvSpPr>
          <p:nvPr>
            <p:ph type="subTitle" idx="13"/>
          </p:nvPr>
        </p:nvSpPr>
        <p:spPr/>
        <p:txBody>
          <a:bodyPr>
            <a:normAutofit/>
          </a:bodyPr>
          <a:lstStyle/>
          <a:p>
            <a:r>
              <a:t>Understanding Key Areas of AI Knowledge</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300" b="0" i="0">
                <a:solidFill>
                  <a:srgbClr val="616161"/>
                </a:solidFill>
                <a:latin typeface="Proxima Nova"/>
              </a:defRPr>
            </a:pPr>
            <a:endParaRPr/>
          </a:p>
        </p:txBody>
      </p:sp>
      <p:sp>
        <p:nvSpPr>
          <p:cNvPr id="7" name="Rectangle 6"/>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8" name="TextBox 7"/>
          <p:cNvSpPr txBox="1"/>
          <p:nvPr/>
        </p:nvSpPr>
        <p:spPr>
          <a:xfrm>
            <a:off x="228600" y="1508670"/>
            <a:ext cx="8686800" cy="2856904"/>
          </a:xfrm>
          <a:prstGeom prst="rect">
            <a:avLst/>
          </a:prstGeom>
          <a:noFill/>
          <a:ln>
            <a:noFill/>
          </a:ln>
        </p:spPr>
        <p:txBody>
          <a:bodyPr wrap="square" lIns="190500" tIns="0" rIns="0" bIns="190500" anchor="t">
            <a:spAutoFit/>
          </a:bodyPr>
          <a:lstStyle/>
          <a:p>
            <a:pPr marL="228600" indent="-91440" algn="l">
              <a:spcBef>
                <a:spcPts val="0"/>
              </a:spcBef>
              <a:spcAft>
                <a:spcPts val="800"/>
              </a:spcAft>
              <a:buSzPct val="100000"/>
              <a:buFont typeface="Arial"/>
              <a:buChar char="•"/>
            </a:pPr>
            <a:r>
              <a:rPr sz="1300" b="1" i="0">
                <a:solidFill>
                  <a:srgbClr val="616161"/>
                </a:solidFill>
                <a:latin typeface="Proxima Nova"/>
              </a:rPr>
              <a:t>Domain 1 (20%): AI &amp; ML Fundamentals:</a:t>
            </a:r>
            <a:r>
              <a:rPr sz="1300" b="0" i="0">
                <a:solidFill>
                  <a:srgbClr val="616161"/>
                </a:solidFill>
                <a:latin typeface="Proxima Nova"/>
              </a:rPr>
              <a:t> An essential grasp of fundamental AI and ML concepts is foundational, guiding practitioners through the intricacies of model pipelines and their applications.</a:t>
            </a:r>
          </a:p>
          <a:p>
            <a:pPr marL="228600" lvl="1" indent="-91440" algn="l">
              <a:spcBef>
                <a:spcPts val="1200"/>
              </a:spcBef>
              <a:spcAft>
                <a:spcPts val="0"/>
              </a:spcAft>
              <a:buSzPct val="100000"/>
              <a:buFont typeface="Arial"/>
              <a:buChar char="•"/>
            </a:pPr>
            <a:r>
              <a:rPr sz="1300" b="1" i="0">
                <a:solidFill>
                  <a:srgbClr val="616161"/>
                </a:solidFill>
                <a:latin typeface="Proxima Nova"/>
              </a:rPr>
              <a:t>Domain 2 (24%): Generative AI Foundations:</a:t>
            </a:r>
            <a:r>
              <a:rPr sz="1300" b="0" i="0">
                <a:solidFill>
                  <a:srgbClr val="616161"/>
                </a:solidFill>
                <a:latin typeface="Proxima Nova"/>
              </a:rPr>
              <a:t> A deeper dive into generative AI, encompassing topics like tokenization and foundation models, represents a significant part of the certification framework.</a:t>
            </a:r>
          </a:p>
          <a:p>
            <a:pPr marL="228600" lvl="1" indent="-91440" algn="l">
              <a:spcBef>
                <a:spcPts val="1200"/>
              </a:spcBef>
              <a:spcAft>
                <a:spcPts val="0"/>
              </a:spcAft>
              <a:buSzPct val="100000"/>
              <a:buFont typeface="Arial"/>
              <a:buChar char="•"/>
            </a:pPr>
            <a:r>
              <a:rPr sz="1300" b="1" i="0">
                <a:solidFill>
                  <a:srgbClr val="616161"/>
                </a:solidFill>
                <a:latin typeface="Proxima Nova"/>
              </a:rPr>
              <a:t>Domain 3 (28%): Applications of ML Models:</a:t>
            </a:r>
            <a:r>
              <a:rPr sz="1300" b="0" i="0">
                <a:solidFill>
                  <a:srgbClr val="616161"/>
                </a:solidFill>
                <a:latin typeface="Proxima Nova"/>
              </a:rPr>
              <a:t> Understanding real-world applications of foundation models, including retrieval-augmented generation and embedding techniques, is critical for practical implementation.</a:t>
            </a:r>
          </a:p>
          <a:p>
            <a:pPr marL="228600" lvl="1" indent="-91440" algn="l">
              <a:spcBef>
                <a:spcPts val="1200"/>
              </a:spcBef>
              <a:spcAft>
                <a:spcPts val="0"/>
              </a:spcAft>
              <a:buSzPct val="100000"/>
              <a:buFont typeface="Arial"/>
              <a:buChar char="•"/>
            </a:pPr>
            <a:r>
              <a:rPr sz="1300" b="1" i="0">
                <a:solidFill>
                  <a:srgbClr val="616161"/>
                </a:solidFill>
                <a:latin typeface="Proxima Nova"/>
              </a:rPr>
              <a:t>Domain 4 (14%): Responsible AI Practices:</a:t>
            </a:r>
            <a:r>
              <a:rPr sz="1300" b="0" i="0">
                <a:solidFill>
                  <a:srgbClr val="616161"/>
                </a:solidFill>
                <a:latin typeface="Proxima Nova"/>
              </a:rPr>
              <a:t> A focus on responsible AI addresses crucial considerations related to fairness, bias, and ethical frameworks that guide AI implementations for social good.</a:t>
            </a:r>
          </a:p>
          <a:p>
            <a:pPr marL="228600" lvl="1" indent="-91440" algn="l">
              <a:spcBef>
                <a:spcPts val="1200"/>
              </a:spcBef>
              <a:spcAft>
                <a:spcPts val="0"/>
              </a:spcAft>
              <a:buSzPct val="100000"/>
              <a:buFont typeface="Arial"/>
              <a:buChar char="•"/>
            </a:pPr>
            <a:r>
              <a:rPr sz="1300" b="1" i="0">
                <a:solidFill>
                  <a:srgbClr val="616161"/>
                </a:solidFill>
                <a:latin typeface="Proxima Nova"/>
              </a:rPr>
              <a:t>Domain 5 (14%): Compliance and Security in AI:</a:t>
            </a:r>
            <a:r>
              <a:rPr sz="1300" b="0" i="0">
                <a:solidFill>
                  <a:srgbClr val="616161"/>
                </a:solidFill>
                <a:latin typeface="Proxima Nova"/>
              </a:rPr>
              <a:t> Knowledge of security, compliance, and governance procedures in AI solutions helps ensure that implemented systems adhere to regulatory standards.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Domain 1: AI/ML Foundations</a:t>
            </a:r>
          </a:p>
        </p:txBody>
      </p:sp>
      <p:sp>
        <p:nvSpPr>
          <p:cNvPr id="4" name="Subtitle 3"/>
          <p:cNvSpPr>
            <a:spLocks noGrp="1"/>
          </p:cNvSpPr>
          <p:nvPr>
            <p:ph type="subTitle" idx="13"/>
          </p:nvPr>
        </p:nvSpPr>
        <p:spPr/>
        <p:txBody>
          <a:bodyPr>
            <a:normAutofit/>
          </a:bodyPr>
          <a:lstStyle/>
          <a:p>
            <a:r>
              <a:t>Exploring the Basics of Artificial Intelligence and Machine Learning</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300" b="0" i="0">
                <a:solidFill>
                  <a:srgbClr val="616161"/>
                </a:solidFill>
                <a:latin typeface="Proxima Nova"/>
              </a:defRPr>
            </a:pPr>
            <a:endParaRPr/>
          </a:p>
        </p:txBody>
      </p:sp>
      <p:sp>
        <p:nvSpPr>
          <p:cNvPr id="7" name="Rectangle 6"/>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8" name="Rectangle 7"/>
          <p:cNvSpPr/>
          <p:nvPr/>
        </p:nvSpPr>
        <p:spPr>
          <a:xfrm>
            <a:off x="228600" y="1508670"/>
            <a:ext cx="8686800" cy="2102643"/>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Rectangle 8"/>
          <p:cNvSpPr/>
          <p:nvPr/>
        </p:nvSpPr>
        <p:spPr>
          <a:xfrm>
            <a:off x="228600" y="1508670"/>
            <a:ext cx="2692300" cy="2102643"/>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142235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1" name="TextBox 10"/>
          <p:cNvSpPr txBox="1"/>
          <p:nvPr/>
        </p:nvSpPr>
        <p:spPr>
          <a:xfrm>
            <a:off x="1422350" y="1508670"/>
            <a:ext cx="304800" cy="304800"/>
          </a:xfrm>
          <a:prstGeom prst="rect">
            <a:avLst/>
          </a:prstGeom>
          <a:noFill/>
          <a:ln>
            <a:noFill/>
          </a:ln>
        </p:spPr>
        <p:txBody>
          <a:bodyPr wrap="square" lIns="0" tIns="0" rIns="0" bIns="0" anchor="t">
            <a:spAutoFit/>
          </a:bodyPr>
          <a:lstStyle/>
          <a:p>
            <a:pPr algn="ctr"/>
            <a:endParaRPr/>
          </a:p>
        </p:txBody>
      </p:sp>
      <p:pic>
        <p:nvPicPr>
          <p:cNvPr id="12" name="Picture 11" descr="tmpm34e9ejg.png"/>
          <p:cNvPicPr>
            <a:picLocks noChangeAspect="1"/>
          </p:cNvPicPr>
          <p:nvPr/>
        </p:nvPicPr>
        <p:blipFill>
          <a:blip r:embed="rId3"/>
          <a:stretch>
            <a:fillRect/>
          </a:stretch>
        </p:blipFill>
        <p:spPr>
          <a:xfrm>
            <a:off x="1422350" y="1508670"/>
            <a:ext cx="304800" cy="304800"/>
          </a:xfrm>
          <a:prstGeom prst="rect">
            <a:avLst/>
          </a:prstGeom>
        </p:spPr>
      </p:pic>
      <p:sp>
        <p:nvSpPr>
          <p:cNvPr id="13" name="TextBox 12"/>
          <p:cNvSpPr txBox="1"/>
          <p:nvPr/>
        </p:nvSpPr>
        <p:spPr>
          <a:xfrm>
            <a:off x="228600" y="1965870"/>
            <a:ext cx="2692300" cy="205680"/>
          </a:xfrm>
          <a:prstGeom prst="rect">
            <a:avLst/>
          </a:prstGeom>
          <a:noFill/>
          <a:ln>
            <a:noFill/>
          </a:ln>
        </p:spPr>
        <p:txBody>
          <a:bodyPr wrap="square" lIns="0" tIns="0" rIns="0" bIns="0" anchor="t">
            <a:spAutoFit/>
          </a:bodyPr>
          <a:lstStyle/>
          <a:p>
            <a:pPr algn="ctr"/>
            <a:r>
              <a:rPr sz="1300" b="1" i="0">
                <a:solidFill>
                  <a:srgbClr val="616161"/>
                </a:solidFill>
                <a:latin typeface="Proxima Nova"/>
              </a:rPr>
              <a:t>Terminology Clarity</a:t>
            </a:r>
          </a:p>
          <a:p>
            <a:pPr algn="ctr">
              <a:spcAft>
                <a:spcPts val="1200"/>
              </a:spcAft>
            </a:pPr>
            <a:r>
              <a:rPr sz="1300" b="0" i="0">
                <a:solidFill>
                  <a:srgbClr val="616161"/>
                </a:solidFill>
                <a:latin typeface="Proxima Nova"/>
              </a:rPr>
              <a:t>Establishing a clear understanding of terminology such as artificial intelligence, machine learning, deep learning, and natural language processing is fundamental for novices and experts alike.</a:t>
            </a:r>
          </a:p>
        </p:txBody>
      </p:sp>
      <p:sp>
        <p:nvSpPr>
          <p:cNvPr id="14" name="Rectangle 13"/>
          <p:cNvSpPr/>
          <p:nvPr/>
        </p:nvSpPr>
        <p:spPr>
          <a:xfrm>
            <a:off x="3225700" y="1508670"/>
            <a:ext cx="2692449" cy="2102643"/>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5" name="Rectangle 14"/>
          <p:cNvSpPr/>
          <p:nvPr/>
        </p:nvSpPr>
        <p:spPr>
          <a:xfrm>
            <a:off x="4419451"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6" name="TextBox 15"/>
          <p:cNvSpPr txBox="1"/>
          <p:nvPr/>
        </p:nvSpPr>
        <p:spPr>
          <a:xfrm>
            <a:off x="4419451" y="1508670"/>
            <a:ext cx="304800" cy="304800"/>
          </a:xfrm>
          <a:prstGeom prst="rect">
            <a:avLst/>
          </a:prstGeom>
          <a:noFill/>
          <a:ln>
            <a:noFill/>
          </a:ln>
        </p:spPr>
        <p:txBody>
          <a:bodyPr wrap="square" lIns="0" tIns="0" rIns="0" bIns="0" anchor="t">
            <a:spAutoFit/>
          </a:bodyPr>
          <a:lstStyle/>
          <a:p>
            <a:pPr algn="ctr"/>
            <a:endParaRPr/>
          </a:p>
        </p:txBody>
      </p:sp>
      <p:pic>
        <p:nvPicPr>
          <p:cNvPr id="17" name="Picture 16" descr="tmpzxl82i7y.png"/>
          <p:cNvPicPr>
            <a:picLocks noChangeAspect="1"/>
          </p:cNvPicPr>
          <p:nvPr/>
        </p:nvPicPr>
        <p:blipFill>
          <a:blip r:embed="rId4"/>
          <a:stretch>
            <a:fillRect/>
          </a:stretch>
        </p:blipFill>
        <p:spPr>
          <a:xfrm>
            <a:off x="4419451" y="1508670"/>
            <a:ext cx="304800" cy="304800"/>
          </a:xfrm>
          <a:prstGeom prst="rect">
            <a:avLst/>
          </a:prstGeom>
        </p:spPr>
      </p:pic>
      <p:sp>
        <p:nvSpPr>
          <p:cNvPr id="18" name="TextBox 17"/>
          <p:cNvSpPr txBox="1"/>
          <p:nvPr/>
        </p:nvSpPr>
        <p:spPr>
          <a:xfrm>
            <a:off x="3225700" y="1965870"/>
            <a:ext cx="2692449" cy="205680"/>
          </a:xfrm>
          <a:prstGeom prst="rect">
            <a:avLst/>
          </a:prstGeom>
          <a:noFill/>
          <a:ln>
            <a:noFill/>
          </a:ln>
        </p:spPr>
        <p:txBody>
          <a:bodyPr wrap="square" lIns="0" tIns="0" rIns="0" bIns="0" anchor="t">
            <a:spAutoFit/>
          </a:bodyPr>
          <a:lstStyle/>
          <a:p>
            <a:pPr algn="ctr"/>
            <a:r>
              <a:rPr sz="1300" b="1" i="0">
                <a:solidFill>
                  <a:srgbClr val="616161"/>
                </a:solidFill>
                <a:latin typeface="Proxima Nova"/>
              </a:rPr>
              <a:t>Comprehensive ML Pipeline</a:t>
            </a:r>
          </a:p>
          <a:p>
            <a:pPr algn="ctr">
              <a:spcAft>
                <a:spcPts val="1200"/>
              </a:spcAft>
            </a:pPr>
            <a:r>
              <a:rPr sz="1300" b="0" i="0">
                <a:solidFill>
                  <a:srgbClr val="616161"/>
                </a:solidFill>
                <a:latin typeface="Proxima Nova"/>
              </a:rPr>
              <a:t>Mastery of the ML pipeline stages, encompassing data preparation, training processes, evaluation metrics, deployment strategies, and ongoing monitoring practices, is essential.</a:t>
            </a:r>
          </a:p>
        </p:txBody>
      </p:sp>
      <p:sp>
        <p:nvSpPr>
          <p:cNvPr id="19" name="Rectangle 18"/>
          <p:cNvSpPr/>
          <p:nvPr/>
        </p:nvSpPr>
        <p:spPr>
          <a:xfrm>
            <a:off x="6222950" y="1508670"/>
            <a:ext cx="2692300" cy="2102643"/>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0" name="Rectangle 19"/>
          <p:cNvSpPr/>
          <p:nvPr/>
        </p:nvSpPr>
        <p:spPr>
          <a:xfrm>
            <a:off x="741670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1" name="TextBox 20"/>
          <p:cNvSpPr txBox="1"/>
          <p:nvPr/>
        </p:nvSpPr>
        <p:spPr>
          <a:xfrm>
            <a:off x="7416700" y="1508670"/>
            <a:ext cx="304800" cy="304800"/>
          </a:xfrm>
          <a:prstGeom prst="rect">
            <a:avLst/>
          </a:prstGeom>
          <a:noFill/>
          <a:ln>
            <a:noFill/>
          </a:ln>
        </p:spPr>
        <p:txBody>
          <a:bodyPr wrap="square" lIns="0" tIns="0" rIns="0" bIns="0" anchor="t">
            <a:spAutoFit/>
          </a:bodyPr>
          <a:lstStyle/>
          <a:p>
            <a:pPr algn="ctr"/>
            <a:endParaRPr/>
          </a:p>
        </p:txBody>
      </p:sp>
      <p:pic>
        <p:nvPicPr>
          <p:cNvPr id="22" name="Picture 21" descr="tmpqlb_y_d7.png"/>
          <p:cNvPicPr>
            <a:picLocks noChangeAspect="1"/>
          </p:cNvPicPr>
          <p:nvPr/>
        </p:nvPicPr>
        <p:blipFill>
          <a:blip r:embed="rId5"/>
          <a:stretch>
            <a:fillRect/>
          </a:stretch>
        </p:blipFill>
        <p:spPr>
          <a:xfrm>
            <a:off x="7416700" y="1508670"/>
            <a:ext cx="304800" cy="304800"/>
          </a:xfrm>
          <a:prstGeom prst="rect">
            <a:avLst/>
          </a:prstGeom>
        </p:spPr>
      </p:pic>
      <p:sp>
        <p:nvSpPr>
          <p:cNvPr id="23" name="TextBox 22"/>
          <p:cNvSpPr txBox="1"/>
          <p:nvPr/>
        </p:nvSpPr>
        <p:spPr>
          <a:xfrm>
            <a:off x="6222950" y="1965870"/>
            <a:ext cx="2692300" cy="205680"/>
          </a:xfrm>
          <a:prstGeom prst="rect">
            <a:avLst/>
          </a:prstGeom>
          <a:noFill/>
          <a:ln>
            <a:noFill/>
          </a:ln>
        </p:spPr>
        <p:txBody>
          <a:bodyPr wrap="square" lIns="0" tIns="0" rIns="0" bIns="0" anchor="t">
            <a:spAutoFit/>
          </a:bodyPr>
          <a:lstStyle/>
          <a:p>
            <a:pPr algn="ctr"/>
            <a:r>
              <a:rPr sz="1300" b="1" i="0">
                <a:solidFill>
                  <a:srgbClr val="616161"/>
                </a:solidFill>
                <a:latin typeface="Proxima Nova"/>
              </a:rPr>
              <a:t>AWS Tool Familiarization</a:t>
            </a:r>
          </a:p>
          <a:p>
            <a:pPr algn="ctr">
              <a:spcAft>
                <a:spcPts val="1200"/>
              </a:spcAft>
            </a:pPr>
            <a:r>
              <a:rPr sz="1300" b="0" i="0">
                <a:solidFill>
                  <a:srgbClr val="616161"/>
                </a:solidFill>
                <a:latin typeface="Proxima Nova"/>
              </a:rPr>
              <a:t>Familiarity with AWS-specific tools like SageMaker and Data Wrangler empowers practitioners to utilize robust platforms for managing ML workflows effectively.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Domain 2: Generative AI</a:t>
            </a:r>
          </a:p>
        </p:txBody>
      </p:sp>
      <p:sp>
        <p:nvSpPr>
          <p:cNvPr id="4" name="Subtitle 3"/>
          <p:cNvSpPr>
            <a:spLocks noGrp="1"/>
          </p:cNvSpPr>
          <p:nvPr>
            <p:ph type="subTitle" idx="13"/>
          </p:nvPr>
        </p:nvSpPr>
        <p:spPr/>
        <p:txBody>
          <a:bodyPr>
            <a:normAutofit/>
          </a:bodyPr>
          <a:lstStyle/>
          <a:p>
            <a:r>
              <a:t>Harnessing the Power of Generative Technologies</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300" b="0" i="0">
                <a:solidFill>
                  <a:srgbClr val="616161"/>
                </a:solidFill>
                <a:latin typeface="Proxima Nova"/>
              </a:defRPr>
            </a:pPr>
            <a:endParaRPr/>
          </a:p>
        </p:txBody>
      </p:sp>
      <p:sp>
        <p:nvSpPr>
          <p:cNvPr id="7" name="Rectangle 6"/>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8" name="Rectangle 7"/>
          <p:cNvSpPr/>
          <p:nvPr/>
        </p:nvSpPr>
        <p:spPr>
          <a:xfrm>
            <a:off x="228600" y="1508670"/>
            <a:ext cx="8686800" cy="2361604"/>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Rectangle 8"/>
          <p:cNvSpPr/>
          <p:nvPr/>
        </p:nvSpPr>
        <p:spPr>
          <a:xfrm>
            <a:off x="228600" y="1508670"/>
            <a:ext cx="4190999" cy="102840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TextBox 9"/>
          <p:cNvSpPr txBox="1"/>
          <p:nvPr/>
        </p:nvSpPr>
        <p:spPr>
          <a:xfrm>
            <a:off x="228600" y="1508670"/>
            <a:ext cx="4190999" cy="205680"/>
          </a:xfrm>
          <a:prstGeom prst="rect">
            <a:avLst/>
          </a:prstGeom>
          <a:noFill/>
          <a:ln>
            <a:noFill/>
          </a:ln>
        </p:spPr>
        <p:txBody>
          <a:bodyPr wrap="square" lIns="0" tIns="0" rIns="0" bIns="0" anchor="t">
            <a:spAutoFit/>
          </a:bodyPr>
          <a:lstStyle/>
          <a:p>
            <a:pPr algn="ctr"/>
            <a:r>
              <a:rPr sz="1300" b="1" i="0">
                <a:solidFill>
                  <a:srgbClr val="616161"/>
                </a:solidFill>
                <a:latin typeface="Proxima Nova"/>
              </a:rPr>
              <a:t>Fundamental Concepts Exploration</a:t>
            </a:r>
          </a:p>
          <a:p>
            <a:pPr algn="ctr">
              <a:spcAft>
                <a:spcPts val="1200"/>
              </a:spcAft>
            </a:pPr>
            <a:r>
              <a:rPr sz="1300" b="0" i="0">
                <a:solidFill>
                  <a:srgbClr val="616161"/>
                </a:solidFill>
                <a:latin typeface="Proxima Nova"/>
              </a:rPr>
              <a:t>An essential examination of foundational generative AI concepts including tokens, embeddings, and transformer architectures guides the learner through complex AI structures.</a:t>
            </a:r>
          </a:p>
        </p:txBody>
      </p:sp>
      <p:sp>
        <p:nvSpPr>
          <p:cNvPr id="11" name="Rectangle 10"/>
          <p:cNvSpPr/>
          <p:nvPr/>
        </p:nvSpPr>
        <p:spPr>
          <a:xfrm>
            <a:off x="4724400" y="1508670"/>
            <a:ext cx="4190999" cy="102840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2" name="TextBox 11"/>
          <p:cNvSpPr txBox="1"/>
          <p:nvPr/>
        </p:nvSpPr>
        <p:spPr>
          <a:xfrm>
            <a:off x="4724400" y="1508670"/>
            <a:ext cx="4190999" cy="205680"/>
          </a:xfrm>
          <a:prstGeom prst="rect">
            <a:avLst/>
          </a:prstGeom>
          <a:noFill/>
          <a:ln>
            <a:noFill/>
          </a:ln>
        </p:spPr>
        <p:txBody>
          <a:bodyPr wrap="square" lIns="0" tIns="0" rIns="0" bIns="0" anchor="t">
            <a:spAutoFit/>
          </a:bodyPr>
          <a:lstStyle/>
          <a:p>
            <a:pPr algn="ctr"/>
            <a:r>
              <a:rPr sz="1300" b="1" i="0">
                <a:solidFill>
                  <a:srgbClr val="616161"/>
                </a:solidFill>
                <a:latin typeface="Proxima Nova"/>
              </a:rPr>
              <a:t>Diverse Use Cases</a:t>
            </a:r>
          </a:p>
          <a:p>
            <a:pPr algn="ctr">
              <a:spcAft>
                <a:spcPts val="1200"/>
              </a:spcAft>
            </a:pPr>
            <a:r>
              <a:rPr sz="1300" b="0" i="0">
                <a:solidFill>
                  <a:srgbClr val="616161"/>
                </a:solidFill>
                <a:latin typeface="Proxima Nova"/>
              </a:rPr>
              <a:t>Identifying numerous applications of generative AI across domains such as content creation, automated summarization, interactive chatbots, and dynamic code generation showcases its versatility.</a:t>
            </a:r>
          </a:p>
        </p:txBody>
      </p:sp>
      <p:sp>
        <p:nvSpPr>
          <p:cNvPr id="13" name="Rectangle 12"/>
          <p:cNvSpPr/>
          <p:nvPr/>
        </p:nvSpPr>
        <p:spPr>
          <a:xfrm>
            <a:off x="228600" y="2841873"/>
            <a:ext cx="4190999" cy="102840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4" name="TextBox 13"/>
          <p:cNvSpPr txBox="1"/>
          <p:nvPr/>
        </p:nvSpPr>
        <p:spPr>
          <a:xfrm>
            <a:off x="228600" y="2841873"/>
            <a:ext cx="4190999" cy="205680"/>
          </a:xfrm>
          <a:prstGeom prst="rect">
            <a:avLst/>
          </a:prstGeom>
          <a:noFill/>
          <a:ln>
            <a:noFill/>
          </a:ln>
        </p:spPr>
        <p:txBody>
          <a:bodyPr wrap="square" lIns="0" tIns="0" rIns="0" bIns="0" anchor="t">
            <a:spAutoFit/>
          </a:bodyPr>
          <a:lstStyle/>
          <a:p>
            <a:pPr algn="ctr"/>
            <a:r>
              <a:rPr sz="1300" b="1" i="0">
                <a:solidFill>
                  <a:srgbClr val="616161"/>
                </a:solidFill>
                <a:latin typeface="Proxima Nova"/>
              </a:rPr>
              <a:t>AWS Generative AI Services</a:t>
            </a:r>
          </a:p>
          <a:p>
            <a:pPr algn="ctr">
              <a:spcAft>
                <a:spcPts val="1200"/>
              </a:spcAft>
            </a:pPr>
            <a:r>
              <a:rPr sz="1300" b="0" i="0">
                <a:solidFill>
                  <a:srgbClr val="616161"/>
                </a:solidFill>
                <a:latin typeface="Proxima Nova"/>
              </a:rPr>
              <a:t>Acquainting learners with AWS offerings such as SageMaker JumpStart and Amazon Bedrock empowers them to leverage cloud-based tools for their generative AI tasks.</a:t>
            </a:r>
          </a:p>
        </p:txBody>
      </p:sp>
      <p:sp>
        <p:nvSpPr>
          <p:cNvPr id="15" name="Rectangle 14"/>
          <p:cNvSpPr/>
          <p:nvPr/>
        </p:nvSpPr>
        <p:spPr>
          <a:xfrm>
            <a:off x="4724400" y="2841873"/>
            <a:ext cx="4190999" cy="102840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6" name="TextBox 15"/>
          <p:cNvSpPr txBox="1"/>
          <p:nvPr/>
        </p:nvSpPr>
        <p:spPr>
          <a:xfrm>
            <a:off x="4724400" y="2841873"/>
            <a:ext cx="4190999" cy="205680"/>
          </a:xfrm>
          <a:prstGeom prst="rect">
            <a:avLst/>
          </a:prstGeom>
          <a:noFill/>
          <a:ln>
            <a:noFill/>
          </a:ln>
        </p:spPr>
        <p:txBody>
          <a:bodyPr wrap="square" lIns="0" tIns="0" rIns="0" bIns="0" anchor="t">
            <a:spAutoFit/>
          </a:bodyPr>
          <a:lstStyle/>
          <a:p>
            <a:pPr algn="ctr"/>
            <a:r>
              <a:rPr sz="1300" b="1" i="0">
                <a:solidFill>
                  <a:srgbClr val="616161"/>
                </a:solidFill>
                <a:latin typeface="Proxima Nova"/>
              </a:rPr>
              <a:t>Evaluating Pros and Cons of Generative AI</a:t>
            </a:r>
          </a:p>
          <a:p>
            <a:pPr algn="ctr">
              <a:spcAft>
                <a:spcPts val="1200"/>
              </a:spcAft>
            </a:pPr>
            <a:r>
              <a:rPr sz="1300" b="0" i="0">
                <a:solidFill>
                  <a:srgbClr val="616161"/>
                </a:solidFill>
                <a:latin typeface="Proxima Nova"/>
              </a:rPr>
              <a:t>Understanding limitations such as hallucinations and latency alongside benefits helps in making informed decisions regarding the adoption of generative AI solutions in businesses.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044C7-1837-CBDB-B88E-5304ED9BF64D}"/>
              </a:ext>
            </a:extLst>
          </p:cNvPr>
          <p:cNvSpPr>
            <a:spLocks noGrp="1"/>
          </p:cNvSpPr>
          <p:nvPr>
            <p:ph type="title"/>
          </p:nvPr>
        </p:nvSpPr>
        <p:spPr>
          <a:xfrm>
            <a:off x="286530" y="1060919"/>
            <a:ext cx="3983466" cy="2509328"/>
          </a:xfrm>
        </p:spPr>
        <p:txBody>
          <a:bodyPr>
            <a:normAutofit/>
          </a:bodyPr>
          <a:lstStyle/>
          <a:p>
            <a:r>
              <a:rPr lang="en-US" sz="1100" b="1" dirty="0"/>
              <a:t>* 25 Years of IT Experience </a:t>
            </a:r>
            <a:br>
              <a:rPr lang="en-US" sz="1100" b="1" dirty="0"/>
            </a:br>
            <a:r>
              <a:rPr lang="en-US" sz="1100" b="1" dirty="0"/>
              <a:t>* 9 + Years as Solution Architect</a:t>
            </a:r>
            <a:br>
              <a:rPr lang="en-US" sz="1100" b="1" dirty="0"/>
            </a:br>
            <a:r>
              <a:rPr lang="en-US" sz="1100" b="1" dirty="0"/>
              <a:t>* 15 Years offshore </a:t>
            </a:r>
            <a:br>
              <a:rPr lang="en-US" sz="1100" b="1" dirty="0"/>
            </a:br>
            <a:r>
              <a:rPr lang="en-US" sz="1100" b="1" dirty="0"/>
              <a:t>    * </a:t>
            </a:r>
            <a:r>
              <a:rPr lang="en-US" sz="1100" b="1" dirty="0" err="1"/>
              <a:t>Indosoft</a:t>
            </a:r>
            <a:r>
              <a:rPr lang="en-US" sz="1100" b="1" dirty="0"/>
              <a:t> International Hyderabad - Web Developer 1 Year</a:t>
            </a:r>
            <a:br>
              <a:rPr lang="en-US" sz="1100" b="1" dirty="0"/>
            </a:br>
            <a:r>
              <a:rPr lang="en-US" sz="1100" b="1" dirty="0"/>
              <a:t>    * ITC Infotech UK, Bangalore India - Java Developer 4 Year</a:t>
            </a:r>
            <a:br>
              <a:rPr lang="en-US" sz="1100" b="1" dirty="0"/>
            </a:br>
            <a:r>
              <a:rPr lang="en-US" sz="1100" b="1" dirty="0"/>
              <a:t>    * SLK Software, Bangalore, India   - Sr. Java Developer 2 years</a:t>
            </a:r>
            <a:br>
              <a:rPr lang="en-US" sz="1100" b="1" dirty="0"/>
            </a:br>
            <a:r>
              <a:rPr lang="en-US" sz="1100" b="1" dirty="0"/>
              <a:t>    * Cognizant Technologies India - Tech Lead 6 Years, Application Architect 3 Years</a:t>
            </a:r>
            <a:br>
              <a:rPr lang="en-US" sz="1100" b="1" dirty="0"/>
            </a:br>
            <a:r>
              <a:rPr lang="en-US" sz="1100" b="1" dirty="0"/>
              <a:t>    * Cognizant Technologies USA - Solution Architect -Dallas USA - 6 Years </a:t>
            </a:r>
            <a:br>
              <a:rPr lang="en-US" sz="1100" b="1" dirty="0"/>
            </a:br>
            <a:r>
              <a:rPr lang="en-US" sz="1100" b="1" dirty="0"/>
              <a:t>    * AA Software &amp; Networking Inc, Dallas USA. - Cloud Engineer, Cloud Solution Architect</a:t>
            </a:r>
          </a:p>
        </p:txBody>
      </p:sp>
      <p:sp>
        <p:nvSpPr>
          <p:cNvPr id="3" name="Text Placeholder 2">
            <a:extLst>
              <a:ext uri="{FF2B5EF4-FFF2-40B4-BE49-F238E27FC236}">
                <a16:creationId xmlns:a16="http://schemas.microsoft.com/office/drawing/2014/main" id="{748A60B9-20E4-F470-9E5C-EEAFFABC32A8}"/>
              </a:ext>
            </a:extLst>
          </p:cNvPr>
          <p:cNvSpPr>
            <a:spLocks noGrp="1"/>
          </p:cNvSpPr>
          <p:nvPr>
            <p:ph type="body" idx="1"/>
          </p:nvPr>
        </p:nvSpPr>
        <p:spPr>
          <a:xfrm>
            <a:off x="211033" y="133205"/>
            <a:ext cx="6936388" cy="479192"/>
          </a:xfrm>
        </p:spPr>
        <p:txBody>
          <a:bodyPr/>
          <a:lstStyle/>
          <a:p>
            <a:pPr marL="127000" indent="0">
              <a:buNone/>
            </a:pPr>
            <a:r>
              <a:rPr lang="en-US" dirty="0"/>
              <a:t>Above me</a:t>
            </a:r>
          </a:p>
          <a:p>
            <a:pPr marL="127000" indent="0">
              <a:buNone/>
            </a:pPr>
            <a:endParaRPr lang="en-US" dirty="0"/>
          </a:p>
        </p:txBody>
      </p:sp>
      <p:sp>
        <p:nvSpPr>
          <p:cNvPr id="4" name="Slide Number Placeholder 3">
            <a:extLst>
              <a:ext uri="{FF2B5EF4-FFF2-40B4-BE49-F238E27FC236}">
                <a16:creationId xmlns:a16="http://schemas.microsoft.com/office/drawing/2014/main" id="{E6BC2F0A-BAD4-6473-5B13-70ED6186A228}"/>
              </a:ext>
            </a:extLst>
          </p:cNvPr>
          <p:cNvSpPr>
            <a:spLocks noGrp="1"/>
          </p:cNvSpPr>
          <p:nvPr>
            <p:ph type="sldNum" idx="12"/>
          </p:nvPr>
        </p:nvSpPr>
        <p:spPr/>
        <p:txBody>
          <a:bodyPr>
            <a:normAutofit fontScale="25000" lnSpcReduction="20000"/>
          </a:bodyPr>
          <a:lstStyle/>
          <a:p>
            <a:pPr marL="0" lvl="0" indent="0" algn="r" rtl="0">
              <a:spcBef>
                <a:spcPts val="0"/>
              </a:spcBef>
              <a:spcAft>
                <a:spcPts val="0"/>
              </a:spcAft>
              <a:buNone/>
            </a:pPr>
            <a:fld id="{00000000-1234-1234-1234-123412341234}" type="slidenum">
              <a:rPr lang="en" smtClean="0"/>
              <a:t>2</a:t>
            </a:fld>
            <a:endParaRPr lang="en"/>
          </a:p>
        </p:txBody>
      </p:sp>
      <p:sp>
        <p:nvSpPr>
          <p:cNvPr id="7" name="Text Placeholder 2">
            <a:extLst>
              <a:ext uri="{FF2B5EF4-FFF2-40B4-BE49-F238E27FC236}">
                <a16:creationId xmlns:a16="http://schemas.microsoft.com/office/drawing/2014/main" id="{FA042F6E-0ABB-1B90-9D1B-5577DBE80A94}"/>
              </a:ext>
            </a:extLst>
          </p:cNvPr>
          <p:cNvSpPr txBox="1">
            <a:spLocks/>
          </p:cNvSpPr>
          <p:nvPr/>
        </p:nvSpPr>
        <p:spPr>
          <a:xfrm>
            <a:off x="151001" y="581727"/>
            <a:ext cx="3576937" cy="479192"/>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30200" algn="l" rtl="0">
              <a:lnSpc>
                <a:spcPct val="115000"/>
              </a:lnSpc>
              <a:spcBef>
                <a:spcPts val="0"/>
              </a:spcBef>
              <a:spcAft>
                <a:spcPts val="0"/>
              </a:spcAft>
              <a:buClr>
                <a:schemeClr val="accent3"/>
              </a:buClr>
              <a:buSzPts val="1600"/>
              <a:buFont typeface="Proxima Nova"/>
              <a:buChar char="●"/>
              <a:defRPr sz="1600" b="0" i="0" u="none" strike="noStrike" cap="none">
                <a:solidFill>
                  <a:schemeClr val="accent3"/>
                </a:solidFill>
                <a:latin typeface="Proxima Nova"/>
                <a:ea typeface="Proxima Nova"/>
                <a:cs typeface="Proxima Nova"/>
                <a:sym typeface="Proxima Nova"/>
              </a:defRPr>
            </a:lvl1pPr>
            <a:lvl2pPr marL="914400" marR="0" lvl="1"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2pPr>
            <a:lvl3pPr marL="1371600" marR="0" lvl="2"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3pPr>
            <a:lvl4pPr marL="1828800" marR="0" lvl="3"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4pPr>
            <a:lvl5pPr marL="2286000" marR="0" lvl="4"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5pPr>
            <a:lvl6pPr marL="2743200" marR="0" lvl="5"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6pPr>
            <a:lvl7pPr marL="3200400" marR="0" lvl="6"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7pPr>
            <a:lvl8pPr marL="3657600" marR="0" lvl="7"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8pPr>
            <a:lvl9pPr marL="4114800" marR="0" lvl="8" indent="-317500" algn="l" rtl="0">
              <a:lnSpc>
                <a:spcPct val="115000"/>
              </a:lnSpc>
              <a:spcBef>
                <a:spcPts val="0"/>
              </a:spcBef>
              <a:spcAft>
                <a:spcPts val="0"/>
              </a:spcAft>
              <a:buClr>
                <a:schemeClr val="accent3"/>
              </a:buClr>
              <a:buSzPts val="1400"/>
              <a:buFont typeface="Proxima Nova"/>
              <a:buChar char="■"/>
              <a:defRPr sz="1400" b="0" i="0" u="none" strike="noStrike" cap="none">
                <a:solidFill>
                  <a:schemeClr val="accent3"/>
                </a:solidFill>
                <a:latin typeface="Proxima Nova"/>
                <a:ea typeface="Proxima Nova"/>
                <a:cs typeface="Proxima Nova"/>
                <a:sym typeface="Proxima Nova"/>
              </a:defRPr>
            </a:lvl9pPr>
          </a:lstStyle>
          <a:p>
            <a:pPr marL="127000" indent="0">
              <a:buFont typeface="Proxima Nova"/>
              <a:buNone/>
            </a:pPr>
            <a:r>
              <a:rPr lang="en-US" b="1" dirty="0"/>
              <a:t>Srinivasa Rao Gurram </a:t>
            </a:r>
            <a:r>
              <a:rPr lang="en-US" b="1" dirty="0" err="1"/>
              <a:t>M.Tech</a:t>
            </a:r>
            <a:r>
              <a:rPr lang="en-US" b="1" dirty="0"/>
              <a:t> CS</a:t>
            </a:r>
          </a:p>
          <a:p>
            <a:pPr marL="127000" indent="0">
              <a:buFont typeface="Proxima Nova"/>
              <a:buNone/>
            </a:pPr>
            <a:endParaRPr lang="en-US" b="1" dirty="0"/>
          </a:p>
        </p:txBody>
      </p:sp>
      <p:sp>
        <p:nvSpPr>
          <p:cNvPr id="9" name="Title 1">
            <a:extLst>
              <a:ext uri="{FF2B5EF4-FFF2-40B4-BE49-F238E27FC236}">
                <a16:creationId xmlns:a16="http://schemas.microsoft.com/office/drawing/2014/main" id="{395FFF29-DD89-76B0-B868-934509780779}"/>
              </a:ext>
            </a:extLst>
          </p:cNvPr>
          <p:cNvSpPr txBox="1">
            <a:spLocks/>
          </p:cNvSpPr>
          <p:nvPr/>
        </p:nvSpPr>
        <p:spPr>
          <a:xfrm>
            <a:off x="4269996" y="133206"/>
            <a:ext cx="3983466" cy="1158700"/>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200"/>
              <a:buFont typeface="Proxima Nova"/>
              <a:buNone/>
              <a:defRPr sz="2200" b="0"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2pPr>
            <a:lvl3pPr marR="0" lvl="2"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3pPr>
            <a:lvl4pPr marR="0" lvl="3"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4pPr>
            <a:lvl5pPr marR="0" lvl="4"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5pPr>
            <a:lvl6pPr marR="0" lvl="5"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6pPr>
            <a:lvl7pPr marR="0" lvl="6"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7pPr>
            <a:lvl8pPr marR="0" lvl="7"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8pPr>
            <a:lvl9pPr marR="0" lvl="8"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9pPr>
          </a:lstStyle>
          <a:p>
            <a:r>
              <a:rPr lang="en-US" sz="1100" b="1" dirty="0"/>
              <a:t>Certifications: </a:t>
            </a:r>
          </a:p>
          <a:p>
            <a:r>
              <a:rPr lang="en-US" sz="1100" b="1" dirty="0"/>
              <a:t>    Java Certified Developer</a:t>
            </a:r>
          </a:p>
          <a:p>
            <a:r>
              <a:rPr lang="en-US" sz="1100" b="1" dirty="0"/>
              <a:t>    Java Certified Architect</a:t>
            </a:r>
          </a:p>
          <a:p>
            <a:r>
              <a:rPr lang="en-US" sz="1100" b="1" dirty="0"/>
              <a:t>    Cognizant Certified Solution Architect- India</a:t>
            </a:r>
          </a:p>
          <a:p>
            <a:r>
              <a:rPr lang="en-US" sz="1100" b="1" dirty="0"/>
              <a:t>    AWS Certified Solution Architect</a:t>
            </a:r>
          </a:p>
        </p:txBody>
      </p:sp>
      <p:sp>
        <p:nvSpPr>
          <p:cNvPr id="10" name="Title 1">
            <a:extLst>
              <a:ext uri="{FF2B5EF4-FFF2-40B4-BE49-F238E27FC236}">
                <a16:creationId xmlns:a16="http://schemas.microsoft.com/office/drawing/2014/main" id="{5031FB98-600C-7A20-4E74-E8C44B8C81B2}"/>
              </a:ext>
            </a:extLst>
          </p:cNvPr>
          <p:cNvSpPr txBox="1">
            <a:spLocks/>
          </p:cNvSpPr>
          <p:nvPr/>
        </p:nvSpPr>
        <p:spPr>
          <a:xfrm>
            <a:off x="4405525" y="1611065"/>
            <a:ext cx="3983466" cy="2509328"/>
          </a:xfrm>
          <a:prstGeom prst="rect">
            <a:avLst/>
          </a:prstGeom>
          <a:noFill/>
          <a:ln>
            <a:noFill/>
          </a:ln>
        </p:spPr>
        <p:txBody>
          <a:bodyPr spcFirstLastPara="1" wrap="square" lIns="91425" tIns="91425" rIns="91425" bIns="91425" anchor="ctr" anchorCtr="0">
            <a:normAutofit fontScale="85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200"/>
              <a:buFont typeface="Proxima Nova"/>
              <a:buNone/>
              <a:defRPr sz="2200" b="0"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2pPr>
            <a:lvl3pPr marR="0" lvl="2"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3pPr>
            <a:lvl4pPr marR="0" lvl="3"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4pPr>
            <a:lvl5pPr marR="0" lvl="4"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5pPr>
            <a:lvl6pPr marR="0" lvl="5"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6pPr>
            <a:lvl7pPr marR="0" lvl="6"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7pPr>
            <a:lvl8pPr marR="0" lvl="7"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8pPr>
            <a:lvl9pPr marR="0" lvl="8"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9pPr>
          </a:lstStyle>
          <a:p>
            <a:r>
              <a:rPr lang="en-US" sz="1100" b="1" dirty="0"/>
              <a:t>Clients</a:t>
            </a:r>
          </a:p>
          <a:p>
            <a:r>
              <a:rPr lang="en-US" sz="1100" b="1" dirty="0"/>
              <a:t>    Financial Clients: </a:t>
            </a:r>
          </a:p>
          <a:p>
            <a:r>
              <a:rPr lang="en-US" sz="1100" b="1" dirty="0"/>
              <a:t>              PayPal, MoneyGram</a:t>
            </a:r>
          </a:p>
          <a:p>
            <a:r>
              <a:rPr lang="en-US" sz="1100" b="1" dirty="0"/>
              <a:t>    Education: </a:t>
            </a:r>
          </a:p>
          <a:p>
            <a:r>
              <a:rPr lang="en-US" sz="1100" b="1" dirty="0"/>
              <a:t> 	College Board</a:t>
            </a:r>
          </a:p>
          <a:p>
            <a:r>
              <a:rPr lang="en-US" sz="1100" b="1" dirty="0"/>
              <a:t>    Connected Vehicles: </a:t>
            </a:r>
          </a:p>
          <a:p>
            <a:r>
              <a:rPr lang="en-US" sz="1100" b="1" dirty="0"/>
              <a:t>	Sirius XM Connected Vehicle Services Inc. </a:t>
            </a:r>
          </a:p>
          <a:p>
            <a:r>
              <a:rPr lang="en-US" sz="1100" b="1" dirty="0"/>
              <a:t>   Food : </a:t>
            </a:r>
          </a:p>
          <a:p>
            <a:r>
              <a:rPr lang="en-US" sz="1100" b="1" dirty="0"/>
              <a:t>	TECO Bell</a:t>
            </a:r>
          </a:p>
          <a:p>
            <a:r>
              <a:rPr lang="en-US" sz="1100" b="1" dirty="0"/>
              <a:t>   Telecom: </a:t>
            </a:r>
          </a:p>
          <a:p>
            <a:r>
              <a:rPr lang="en-US" sz="1100" b="1" dirty="0"/>
              <a:t>	Verizon, T-Mobile</a:t>
            </a:r>
          </a:p>
          <a:p>
            <a:r>
              <a:rPr lang="en-US" sz="1100" b="1" dirty="0"/>
              <a:t>    HealthCare: </a:t>
            </a:r>
          </a:p>
          <a:p>
            <a:r>
              <a:rPr lang="en-US" sz="1100" b="1" dirty="0"/>
              <a:t>	Farmers Insurance, UHG, Kaiser, Pleasanton, CA    </a:t>
            </a:r>
          </a:p>
          <a:p>
            <a:r>
              <a:rPr lang="en-US" sz="1100" b="1" dirty="0"/>
              <a:t>    Airline: </a:t>
            </a:r>
          </a:p>
          <a:p>
            <a:r>
              <a:rPr lang="en-US" sz="1100" b="1" dirty="0"/>
              <a:t>	Delta Airlines, Atlanta</a:t>
            </a:r>
          </a:p>
          <a:p>
            <a:r>
              <a:rPr lang="en-US" sz="1100" b="1" dirty="0"/>
              <a:t>    </a:t>
            </a:r>
          </a:p>
          <a:p>
            <a:r>
              <a:rPr lang="en-US" sz="1100" b="1" dirty="0"/>
              <a:t>    Expert in:</a:t>
            </a:r>
          </a:p>
          <a:p>
            <a:r>
              <a:rPr lang="en-US" sz="1100" b="1" dirty="0"/>
              <a:t>    Cloud Migration</a:t>
            </a:r>
          </a:p>
          <a:p>
            <a:r>
              <a:rPr lang="en-US" sz="1100" b="1" dirty="0"/>
              <a:t>    Serverless Architect using AWS Lambda Platform</a:t>
            </a:r>
          </a:p>
        </p:txBody>
      </p:sp>
    </p:spTree>
    <p:extLst>
      <p:ext uri="{BB962C8B-B14F-4D97-AF65-F5344CB8AC3E}">
        <p14:creationId xmlns:p14="http://schemas.microsoft.com/office/powerpoint/2010/main" val="4118528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300" b="0" i="0">
                <a:solidFill>
                  <a:srgbClr val="616161"/>
                </a:solidFill>
                <a:latin typeface="Proxima Nova"/>
              </a:defRPr>
            </a:pPr>
            <a:endParaRPr/>
          </a:p>
        </p:txBody>
      </p:sp>
      <p:sp>
        <p:nvSpPr>
          <p:cNvPr id="7" name="Rectangle 6"/>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From AWS Foundations to AI Practitioner &amp; Next-Gen AI Paradigms</a:t>
            </a:r>
            <a:endParaRPr dirty="0"/>
          </a:p>
        </p:txBody>
      </p:sp>
      <p:sp>
        <p:nvSpPr>
          <p:cNvPr id="8" name="Rectangle 7"/>
          <p:cNvSpPr/>
          <p:nvPr/>
        </p:nvSpPr>
        <p:spPr>
          <a:xfrm>
            <a:off x="228600" y="1937295"/>
            <a:ext cx="8686800" cy="914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TextBox 8"/>
          <p:cNvSpPr txBox="1"/>
          <p:nvPr/>
        </p:nvSpPr>
        <p:spPr>
          <a:xfrm>
            <a:off x="228600" y="1937295"/>
            <a:ext cx="8686800" cy="914400"/>
          </a:xfrm>
          <a:prstGeom prst="rect">
            <a:avLst/>
          </a:prstGeom>
          <a:noFill/>
          <a:ln>
            <a:noFill/>
          </a:ln>
        </p:spPr>
        <p:txBody>
          <a:bodyPr wrap="square" lIns="0" tIns="0" rIns="0" bIns="0" anchor="t">
            <a:spAutoFit/>
          </a:bodyPr>
          <a:lstStyle/>
          <a:p>
            <a:pPr algn="l"/>
            <a:r>
              <a:rPr sz="3000" b="0" i="0" dirty="0">
                <a:solidFill>
                  <a:srgbClr val="202729"/>
                </a:solidFill>
                <a:latin typeface="Proxima Nova"/>
              </a:rPr>
              <a:t>Cloud Foundations to AI Practitioner: Comprehensive Learning Journey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dirty="0"/>
              <a:t>Agenda</a:t>
            </a:r>
          </a:p>
        </p:txBody>
      </p:sp>
      <p:sp>
        <p:nvSpPr>
          <p:cNvPr id="9" name="Rectangle 8"/>
          <p:cNvSpPr/>
          <p:nvPr/>
        </p:nvSpPr>
        <p:spPr>
          <a:xfrm>
            <a:off x="1066800" y="685800"/>
            <a:ext cx="228600" cy="2667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1162050" y="685800"/>
            <a:ext cx="38100" cy="2667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1" name="Rounded Rectangle 10"/>
          <p:cNvSpPr/>
          <p:nvPr/>
        </p:nvSpPr>
        <p:spPr>
          <a:xfrm>
            <a:off x="1066800" y="685800"/>
            <a:ext cx="228600" cy="228600"/>
          </a:xfrm>
          <a:prstGeom prst="roundRect">
            <a:avLst>
              <a:gd name="adj" fmla="val 100000"/>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4" name="Rectangle 13"/>
          <p:cNvSpPr/>
          <p:nvPr/>
        </p:nvSpPr>
        <p:spPr>
          <a:xfrm>
            <a:off x="1760656" y="356462"/>
            <a:ext cx="6629400" cy="2286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6" name="Rectangle 15"/>
          <p:cNvSpPr/>
          <p:nvPr/>
        </p:nvSpPr>
        <p:spPr>
          <a:xfrm>
            <a:off x="1066800" y="952500"/>
            <a:ext cx="7010400" cy="2667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7" name="Rectangle 16"/>
          <p:cNvSpPr/>
          <p:nvPr/>
        </p:nvSpPr>
        <p:spPr>
          <a:xfrm>
            <a:off x="1066800" y="952500"/>
            <a:ext cx="228600" cy="2667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8" name="Rectangle 17"/>
          <p:cNvSpPr/>
          <p:nvPr/>
        </p:nvSpPr>
        <p:spPr>
          <a:xfrm>
            <a:off x="1162050" y="952500"/>
            <a:ext cx="38100" cy="2667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9" name="Rounded Rectangle 18"/>
          <p:cNvSpPr/>
          <p:nvPr/>
        </p:nvSpPr>
        <p:spPr>
          <a:xfrm>
            <a:off x="1066800" y="952500"/>
            <a:ext cx="228600" cy="228600"/>
          </a:xfrm>
          <a:prstGeom prst="roundRect">
            <a:avLst>
              <a:gd name="adj" fmla="val 100000"/>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0" name="TextBox 19"/>
          <p:cNvSpPr txBox="1"/>
          <p:nvPr/>
        </p:nvSpPr>
        <p:spPr>
          <a:xfrm>
            <a:off x="1066800" y="966772"/>
            <a:ext cx="228600" cy="200055"/>
          </a:xfrm>
          <a:prstGeom prst="rect">
            <a:avLst/>
          </a:prstGeom>
          <a:noFill/>
          <a:ln>
            <a:noFill/>
          </a:ln>
        </p:spPr>
        <p:txBody>
          <a:bodyPr wrap="square" lIns="0" tIns="0" rIns="0" bIns="0" anchor="ctr">
            <a:spAutoFit/>
          </a:bodyPr>
          <a:lstStyle/>
          <a:p>
            <a:pPr algn="ctr"/>
            <a:r>
              <a:rPr lang="en-US" sz="1300" dirty="0">
                <a:solidFill>
                  <a:srgbClr val="616161"/>
                </a:solidFill>
                <a:latin typeface="Proxima Nova"/>
              </a:rPr>
              <a:t>1</a:t>
            </a:r>
            <a:endParaRPr sz="1300" b="0" i="0" dirty="0">
              <a:solidFill>
                <a:srgbClr val="616161"/>
              </a:solidFill>
              <a:latin typeface="Proxima Nova"/>
            </a:endParaRPr>
          </a:p>
        </p:txBody>
      </p:sp>
      <p:sp>
        <p:nvSpPr>
          <p:cNvPr id="21" name="Rectangle 20"/>
          <p:cNvSpPr/>
          <p:nvPr/>
        </p:nvSpPr>
        <p:spPr>
          <a:xfrm>
            <a:off x="1295400" y="261257"/>
            <a:ext cx="6781800" cy="919843"/>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2" name="Rectangle 21"/>
          <p:cNvSpPr/>
          <p:nvPr/>
        </p:nvSpPr>
        <p:spPr>
          <a:xfrm>
            <a:off x="1447800" y="952500"/>
            <a:ext cx="6629400" cy="2286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3" name="TextBox 22"/>
          <p:cNvSpPr txBox="1"/>
          <p:nvPr/>
        </p:nvSpPr>
        <p:spPr>
          <a:xfrm>
            <a:off x="1447800" y="952500"/>
            <a:ext cx="6629400" cy="228600"/>
          </a:xfrm>
          <a:prstGeom prst="rect">
            <a:avLst/>
          </a:prstGeom>
          <a:noFill/>
          <a:ln>
            <a:noFill/>
          </a:ln>
        </p:spPr>
        <p:txBody>
          <a:bodyPr wrap="square" lIns="0" tIns="0" rIns="0" bIns="0" anchor="t">
            <a:spAutoFit/>
          </a:bodyPr>
          <a:lstStyle/>
          <a:p>
            <a:pPr algn="l"/>
            <a:r>
              <a:rPr sz="1500" b="0" i="0" dirty="0">
                <a:solidFill>
                  <a:srgbClr val="616161"/>
                </a:solidFill>
                <a:latin typeface="Proxima Nova"/>
              </a:rPr>
              <a:t>Generative AI in the Cloud: Revolutionizing Content, Code, and Computation</a:t>
            </a:r>
          </a:p>
        </p:txBody>
      </p:sp>
      <p:sp>
        <p:nvSpPr>
          <p:cNvPr id="24" name="Rectangle 23"/>
          <p:cNvSpPr/>
          <p:nvPr/>
        </p:nvSpPr>
        <p:spPr>
          <a:xfrm>
            <a:off x="1066800" y="1219200"/>
            <a:ext cx="7010400" cy="2667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5" name="Rectangle 24"/>
          <p:cNvSpPr/>
          <p:nvPr/>
        </p:nvSpPr>
        <p:spPr>
          <a:xfrm>
            <a:off x="1066800" y="1219200"/>
            <a:ext cx="228600" cy="2667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6" name="Rectangle 25"/>
          <p:cNvSpPr/>
          <p:nvPr/>
        </p:nvSpPr>
        <p:spPr>
          <a:xfrm>
            <a:off x="1162050" y="1219200"/>
            <a:ext cx="38100" cy="2667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7" name="Rounded Rectangle 26"/>
          <p:cNvSpPr/>
          <p:nvPr/>
        </p:nvSpPr>
        <p:spPr>
          <a:xfrm>
            <a:off x="1066800" y="1219200"/>
            <a:ext cx="228600" cy="228600"/>
          </a:xfrm>
          <a:prstGeom prst="roundRect">
            <a:avLst>
              <a:gd name="adj" fmla="val 100000"/>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8" name="TextBox 27"/>
          <p:cNvSpPr txBox="1"/>
          <p:nvPr/>
        </p:nvSpPr>
        <p:spPr>
          <a:xfrm>
            <a:off x="1066800" y="1233472"/>
            <a:ext cx="228600" cy="200055"/>
          </a:xfrm>
          <a:prstGeom prst="rect">
            <a:avLst/>
          </a:prstGeom>
          <a:noFill/>
          <a:ln>
            <a:noFill/>
          </a:ln>
        </p:spPr>
        <p:txBody>
          <a:bodyPr wrap="square" lIns="0" tIns="0" rIns="0" bIns="0" anchor="ctr">
            <a:spAutoFit/>
          </a:bodyPr>
          <a:lstStyle/>
          <a:p>
            <a:pPr algn="ctr"/>
            <a:r>
              <a:rPr lang="en-US" sz="1300" dirty="0">
                <a:solidFill>
                  <a:srgbClr val="616161"/>
                </a:solidFill>
                <a:latin typeface="Proxima Nova"/>
              </a:rPr>
              <a:t>2</a:t>
            </a:r>
            <a:endParaRPr sz="1300" b="0" i="0" dirty="0">
              <a:solidFill>
                <a:srgbClr val="616161"/>
              </a:solidFill>
              <a:latin typeface="Proxima Nova"/>
            </a:endParaRPr>
          </a:p>
        </p:txBody>
      </p:sp>
      <p:sp>
        <p:nvSpPr>
          <p:cNvPr id="29" name="Rectangle 28"/>
          <p:cNvSpPr/>
          <p:nvPr/>
        </p:nvSpPr>
        <p:spPr>
          <a:xfrm>
            <a:off x="1295400" y="1219200"/>
            <a:ext cx="6781800" cy="2286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30" name="Rectangle 29"/>
          <p:cNvSpPr/>
          <p:nvPr/>
        </p:nvSpPr>
        <p:spPr>
          <a:xfrm>
            <a:off x="1447800" y="1219200"/>
            <a:ext cx="6629400" cy="2286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31" name="TextBox 30"/>
          <p:cNvSpPr txBox="1"/>
          <p:nvPr/>
        </p:nvSpPr>
        <p:spPr>
          <a:xfrm>
            <a:off x="1447800" y="1219200"/>
            <a:ext cx="6629400" cy="228600"/>
          </a:xfrm>
          <a:prstGeom prst="rect">
            <a:avLst/>
          </a:prstGeom>
          <a:noFill/>
          <a:ln>
            <a:noFill/>
          </a:ln>
        </p:spPr>
        <p:txBody>
          <a:bodyPr wrap="square" lIns="0" tIns="0" rIns="0" bIns="0" anchor="t">
            <a:spAutoFit/>
          </a:bodyPr>
          <a:lstStyle/>
          <a:p>
            <a:pPr algn="l"/>
            <a:r>
              <a:rPr sz="1500" b="0" i="0">
                <a:solidFill>
                  <a:srgbClr val="616161"/>
                </a:solidFill>
                <a:latin typeface="Proxima Nova"/>
              </a:rPr>
              <a:t>Course Objectives</a:t>
            </a:r>
          </a:p>
        </p:txBody>
      </p:sp>
      <p:sp>
        <p:nvSpPr>
          <p:cNvPr id="32" name="Rectangle 31"/>
          <p:cNvSpPr/>
          <p:nvPr/>
        </p:nvSpPr>
        <p:spPr>
          <a:xfrm>
            <a:off x="1066800" y="1485900"/>
            <a:ext cx="7010400" cy="2667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33" name="Rectangle 32"/>
          <p:cNvSpPr/>
          <p:nvPr/>
        </p:nvSpPr>
        <p:spPr>
          <a:xfrm>
            <a:off x="1066800" y="1485900"/>
            <a:ext cx="228600" cy="2667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34" name="Rectangle 33"/>
          <p:cNvSpPr/>
          <p:nvPr/>
        </p:nvSpPr>
        <p:spPr>
          <a:xfrm>
            <a:off x="1162050" y="1485900"/>
            <a:ext cx="38100" cy="2667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35" name="Rounded Rectangle 34"/>
          <p:cNvSpPr/>
          <p:nvPr/>
        </p:nvSpPr>
        <p:spPr>
          <a:xfrm>
            <a:off x="1066800" y="1485900"/>
            <a:ext cx="228600" cy="228600"/>
          </a:xfrm>
          <a:prstGeom prst="roundRect">
            <a:avLst>
              <a:gd name="adj" fmla="val 100000"/>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36" name="TextBox 35"/>
          <p:cNvSpPr txBox="1"/>
          <p:nvPr/>
        </p:nvSpPr>
        <p:spPr>
          <a:xfrm>
            <a:off x="1066800" y="1485900"/>
            <a:ext cx="228600" cy="228600"/>
          </a:xfrm>
          <a:prstGeom prst="rect">
            <a:avLst/>
          </a:prstGeom>
          <a:noFill/>
          <a:ln>
            <a:noFill/>
          </a:ln>
        </p:spPr>
        <p:txBody>
          <a:bodyPr wrap="square" lIns="0" tIns="0" rIns="0" bIns="0" anchor="ctr">
            <a:spAutoFit/>
          </a:bodyPr>
          <a:lstStyle/>
          <a:p>
            <a:pPr algn="ctr"/>
            <a:r>
              <a:rPr sz="1300" b="0" i="0" dirty="0">
                <a:solidFill>
                  <a:srgbClr val="616161"/>
                </a:solidFill>
                <a:latin typeface="Proxima Nova"/>
              </a:rPr>
              <a:t>4</a:t>
            </a:r>
          </a:p>
        </p:txBody>
      </p:sp>
      <p:sp>
        <p:nvSpPr>
          <p:cNvPr id="37" name="Rectangle 36"/>
          <p:cNvSpPr/>
          <p:nvPr/>
        </p:nvSpPr>
        <p:spPr>
          <a:xfrm>
            <a:off x="1295400" y="1485900"/>
            <a:ext cx="6781800" cy="2286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38" name="Rectangle 37"/>
          <p:cNvSpPr/>
          <p:nvPr/>
        </p:nvSpPr>
        <p:spPr>
          <a:xfrm>
            <a:off x="1447800" y="1485900"/>
            <a:ext cx="6629400" cy="2286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39" name="TextBox 38"/>
          <p:cNvSpPr txBox="1"/>
          <p:nvPr/>
        </p:nvSpPr>
        <p:spPr>
          <a:xfrm>
            <a:off x="1447800" y="1485900"/>
            <a:ext cx="6629400" cy="228600"/>
          </a:xfrm>
          <a:prstGeom prst="rect">
            <a:avLst/>
          </a:prstGeom>
          <a:noFill/>
          <a:ln>
            <a:noFill/>
          </a:ln>
        </p:spPr>
        <p:txBody>
          <a:bodyPr wrap="square" lIns="0" tIns="0" rIns="0" bIns="0" anchor="t">
            <a:spAutoFit/>
          </a:bodyPr>
          <a:lstStyle/>
          <a:p>
            <a:pPr algn="l"/>
            <a:r>
              <a:rPr sz="1500" b="0" i="0" dirty="0">
                <a:solidFill>
                  <a:srgbClr val="616161"/>
                </a:solidFill>
                <a:latin typeface="Proxima Nova"/>
              </a:rPr>
              <a:t>Certification Roadmap Overview</a:t>
            </a:r>
          </a:p>
        </p:txBody>
      </p:sp>
      <p:sp>
        <p:nvSpPr>
          <p:cNvPr id="40" name="Rectangle 39"/>
          <p:cNvSpPr/>
          <p:nvPr/>
        </p:nvSpPr>
        <p:spPr>
          <a:xfrm>
            <a:off x="1066800" y="1752600"/>
            <a:ext cx="7010400" cy="2667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1" name="Rectangle 40"/>
          <p:cNvSpPr/>
          <p:nvPr/>
        </p:nvSpPr>
        <p:spPr>
          <a:xfrm>
            <a:off x="1066800" y="1752600"/>
            <a:ext cx="228600" cy="2667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2" name="Rectangle 41"/>
          <p:cNvSpPr/>
          <p:nvPr/>
        </p:nvSpPr>
        <p:spPr>
          <a:xfrm>
            <a:off x="1162050" y="1752600"/>
            <a:ext cx="38100" cy="2667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3" name="Rounded Rectangle 42"/>
          <p:cNvSpPr/>
          <p:nvPr/>
        </p:nvSpPr>
        <p:spPr>
          <a:xfrm>
            <a:off x="1066800" y="1752600"/>
            <a:ext cx="228600" cy="228600"/>
          </a:xfrm>
          <a:prstGeom prst="roundRect">
            <a:avLst>
              <a:gd name="adj" fmla="val 100000"/>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4" name="TextBox 43"/>
          <p:cNvSpPr txBox="1"/>
          <p:nvPr/>
        </p:nvSpPr>
        <p:spPr>
          <a:xfrm>
            <a:off x="1066800" y="1752600"/>
            <a:ext cx="228600" cy="228600"/>
          </a:xfrm>
          <a:prstGeom prst="rect">
            <a:avLst/>
          </a:prstGeom>
          <a:noFill/>
          <a:ln>
            <a:noFill/>
          </a:ln>
        </p:spPr>
        <p:txBody>
          <a:bodyPr wrap="square" lIns="0" tIns="0" rIns="0" bIns="0" anchor="ctr">
            <a:spAutoFit/>
          </a:bodyPr>
          <a:lstStyle/>
          <a:p>
            <a:pPr algn="ctr"/>
            <a:r>
              <a:rPr sz="1300" b="0" i="0">
                <a:solidFill>
                  <a:srgbClr val="616161"/>
                </a:solidFill>
                <a:latin typeface="Proxima Nova"/>
              </a:rPr>
              <a:t>5</a:t>
            </a:r>
          </a:p>
        </p:txBody>
      </p:sp>
      <p:sp>
        <p:nvSpPr>
          <p:cNvPr id="45" name="Rectangle 44"/>
          <p:cNvSpPr/>
          <p:nvPr/>
        </p:nvSpPr>
        <p:spPr>
          <a:xfrm>
            <a:off x="1295400" y="1752600"/>
            <a:ext cx="6781800" cy="2286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6" name="Rectangle 45"/>
          <p:cNvSpPr/>
          <p:nvPr/>
        </p:nvSpPr>
        <p:spPr>
          <a:xfrm>
            <a:off x="1447800" y="1752600"/>
            <a:ext cx="6629400" cy="2286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7" name="TextBox 46"/>
          <p:cNvSpPr txBox="1"/>
          <p:nvPr/>
        </p:nvSpPr>
        <p:spPr>
          <a:xfrm>
            <a:off x="1447800" y="1752600"/>
            <a:ext cx="6629400" cy="228600"/>
          </a:xfrm>
          <a:prstGeom prst="rect">
            <a:avLst/>
          </a:prstGeom>
          <a:noFill/>
          <a:ln>
            <a:noFill/>
          </a:ln>
        </p:spPr>
        <p:txBody>
          <a:bodyPr wrap="square" lIns="0" tIns="0" rIns="0" bIns="0" anchor="t">
            <a:spAutoFit/>
          </a:bodyPr>
          <a:lstStyle/>
          <a:p>
            <a:pPr algn="l"/>
            <a:r>
              <a:rPr sz="1500" b="0" i="0">
                <a:solidFill>
                  <a:srgbClr val="616161"/>
                </a:solidFill>
                <a:latin typeface="Proxima Nova"/>
              </a:rPr>
              <a:t>Core Domains (AWS Cloud Practitioner)</a:t>
            </a:r>
          </a:p>
        </p:txBody>
      </p:sp>
      <p:sp>
        <p:nvSpPr>
          <p:cNvPr id="48" name="Rectangle 47"/>
          <p:cNvSpPr/>
          <p:nvPr/>
        </p:nvSpPr>
        <p:spPr>
          <a:xfrm>
            <a:off x="1066800" y="2019300"/>
            <a:ext cx="7010400" cy="2667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9" name="Rectangle 48"/>
          <p:cNvSpPr/>
          <p:nvPr/>
        </p:nvSpPr>
        <p:spPr>
          <a:xfrm>
            <a:off x="1066800" y="2019300"/>
            <a:ext cx="228600" cy="2667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50" name="Rectangle 49"/>
          <p:cNvSpPr/>
          <p:nvPr/>
        </p:nvSpPr>
        <p:spPr>
          <a:xfrm>
            <a:off x="1162050" y="2019300"/>
            <a:ext cx="38100" cy="2667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51" name="Rounded Rectangle 50"/>
          <p:cNvSpPr/>
          <p:nvPr/>
        </p:nvSpPr>
        <p:spPr>
          <a:xfrm>
            <a:off x="1066800" y="2019300"/>
            <a:ext cx="228600" cy="228600"/>
          </a:xfrm>
          <a:prstGeom prst="roundRect">
            <a:avLst>
              <a:gd name="adj" fmla="val 100000"/>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52" name="TextBox 51"/>
          <p:cNvSpPr txBox="1"/>
          <p:nvPr/>
        </p:nvSpPr>
        <p:spPr>
          <a:xfrm>
            <a:off x="1066800" y="2019300"/>
            <a:ext cx="228600" cy="228600"/>
          </a:xfrm>
          <a:prstGeom prst="rect">
            <a:avLst/>
          </a:prstGeom>
          <a:noFill/>
          <a:ln>
            <a:noFill/>
          </a:ln>
        </p:spPr>
        <p:txBody>
          <a:bodyPr wrap="square" lIns="0" tIns="0" rIns="0" bIns="0" anchor="ctr">
            <a:spAutoFit/>
          </a:bodyPr>
          <a:lstStyle/>
          <a:p>
            <a:pPr algn="ctr"/>
            <a:r>
              <a:rPr sz="1300" b="0" i="0">
                <a:solidFill>
                  <a:srgbClr val="616161"/>
                </a:solidFill>
                <a:latin typeface="Proxima Nova"/>
              </a:rPr>
              <a:t>6</a:t>
            </a:r>
          </a:p>
        </p:txBody>
      </p:sp>
      <p:sp>
        <p:nvSpPr>
          <p:cNvPr id="53" name="Rectangle 52"/>
          <p:cNvSpPr/>
          <p:nvPr/>
        </p:nvSpPr>
        <p:spPr>
          <a:xfrm>
            <a:off x="1295400" y="2019300"/>
            <a:ext cx="6781800" cy="2286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54" name="Rectangle 53"/>
          <p:cNvSpPr/>
          <p:nvPr/>
        </p:nvSpPr>
        <p:spPr>
          <a:xfrm>
            <a:off x="1447800" y="2019300"/>
            <a:ext cx="6629400" cy="2286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55" name="TextBox 54"/>
          <p:cNvSpPr txBox="1"/>
          <p:nvPr/>
        </p:nvSpPr>
        <p:spPr>
          <a:xfrm>
            <a:off x="1447800" y="2019300"/>
            <a:ext cx="6629400" cy="228600"/>
          </a:xfrm>
          <a:prstGeom prst="rect">
            <a:avLst/>
          </a:prstGeom>
          <a:noFill/>
          <a:ln>
            <a:noFill/>
          </a:ln>
        </p:spPr>
        <p:txBody>
          <a:bodyPr wrap="square" lIns="0" tIns="0" rIns="0" bIns="0" anchor="t">
            <a:spAutoFit/>
          </a:bodyPr>
          <a:lstStyle/>
          <a:p>
            <a:pPr algn="l"/>
            <a:r>
              <a:rPr sz="1500" b="0" i="0">
                <a:solidFill>
                  <a:srgbClr val="616161"/>
                </a:solidFill>
                <a:latin typeface="Proxima Nova"/>
              </a:rPr>
              <a:t>Real-World Concepts &amp; Best Practices</a:t>
            </a:r>
          </a:p>
        </p:txBody>
      </p:sp>
      <p:sp>
        <p:nvSpPr>
          <p:cNvPr id="56" name="Rectangle 55"/>
          <p:cNvSpPr/>
          <p:nvPr/>
        </p:nvSpPr>
        <p:spPr>
          <a:xfrm>
            <a:off x="1066800" y="2286000"/>
            <a:ext cx="7010400" cy="2667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57" name="Rectangle 56"/>
          <p:cNvSpPr/>
          <p:nvPr/>
        </p:nvSpPr>
        <p:spPr>
          <a:xfrm>
            <a:off x="1066800" y="2286000"/>
            <a:ext cx="228600" cy="2667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58" name="Rectangle 57"/>
          <p:cNvSpPr/>
          <p:nvPr/>
        </p:nvSpPr>
        <p:spPr>
          <a:xfrm>
            <a:off x="1162050" y="2286000"/>
            <a:ext cx="38100" cy="2667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59" name="Rounded Rectangle 58"/>
          <p:cNvSpPr/>
          <p:nvPr/>
        </p:nvSpPr>
        <p:spPr>
          <a:xfrm>
            <a:off x="1066800" y="2286000"/>
            <a:ext cx="228600" cy="228600"/>
          </a:xfrm>
          <a:prstGeom prst="roundRect">
            <a:avLst>
              <a:gd name="adj" fmla="val 100000"/>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0" name="TextBox 59"/>
          <p:cNvSpPr txBox="1"/>
          <p:nvPr/>
        </p:nvSpPr>
        <p:spPr>
          <a:xfrm>
            <a:off x="1066800" y="2286000"/>
            <a:ext cx="228600" cy="228600"/>
          </a:xfrm>
          <a:prstGeom prst="rect">
            <a:avLst/>
          </a:prstGeom>
          <a:noFill/>
          <a:ln>
            <a:noFill/>
          </a:ln>
        </p:spPr>
        <p:txBody>
          <a:bodyPr wrap="square" lIns="0" tIns="0" rIns="0" bIns="0" anchor="ctr">
            <a:spAutoFit/>
          </a:bodyPr>
          <a:lstStyle/>
          <a:p>
            <a:pPr algn="ctr"/>
            <a:r>
              <a:rPr sz="1300" b="0" i="0">
                <a:solidFill>
                  <a:srgbClr val="616161"/>
                </a:solidFill>
                <a:latin typeface="Proxima Nova"/>
              </a:rPr>
              <a:t>7</a:t>
            </a:r>
          </a:p>
        </p:txBody>
      </p:sp>
      <p:sp>
        <p:nvSpPr>
          <p:cNvPr id="61" name="Rectangle 60"/>
          <p:cNvSpPr/>
          <p:nvPr/>
        </p:nvSpPr>
        <p:spPr>
          <a:xfrm>
            <a:off x="1295400" y="2286000"/>
            <a:ext cx="6781800" cy="2286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2" name="Rectangle 61"/>
          <p:cNvSpPr/>
          <p:nvPr/>
        </p:nvSpPr>
        <p:spPr>
          <a:xfrm>
            <a:off x="1447800" y="2286000"/>
            <a:ext cx="6629400" cy="2286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3" name="TextBox 62"/>
          <p:cNvSpPr txBox="1"/>
          <p:nvPr/>
        </p:nvSpPr>
        <p:spPr>
          <a:xfrm>
            <a:off x="1447800" y="2286000"/>
            <a:ext cx="6629400" cy="228600"/>
          </a:xfrm>
          <a:prstGeom prst="rect">
            <a:avLst/>
          </a:prstGeom>
          <a:noFill/>
          <a:ln>
            <a:noFill/>
          </a:ln>
        </p:spPr>
        <p:txBody>
          <a:bodyPr wrap="square" lIns="0" tIns="0" rIns="0" bIns="0" anchor="t">
            <a:spAutoFit/>
          </a:bodyPr>
          <a:lstStyle/>
          <a:p>
            <a:pPr algn="l"/>
            <a:r>
              <a:rPr sz="1500" b="0" i="0">
                <a:solidFill>
                  <a:srgbClr val="616161"/>
                </a:solidFill>
                <a:latin typeface="Proxima Nova"/>
              </a:rPr>
              <a:t>AI Practitioner Domains &amp; Weightings</a:t>
            </a:r>
          </a:p>
        </p:txBody>
      </p:sp>
      <p:sp>
        <p:nvSpPr>
          <p:cNvPr id="64" name="Rectangle 63"/>
          <p:cNvSpPr/>
          <p:nvPr/>
        </p:nvSpPr>
        <p:spPr>
          <a:xfrm>
            <a:off x="1066800" y="2552700"/>
            <a:ext cx="7010400" cy="2667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5" name="Rectangle 64"/>
          <p:cNvSpPr/>
          <p:nvPr/>
        </p:nvSpPr>
        <p:spPr>
          <a:xfrm>
            <a:off x="1066800" y="2552700"/>
            <a:ext cx="228600" cy="2667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6" name="Rectangle 65"/>
          <p:cNvSpPr/>
          <p:nvPr/>
        </p:nvSpPr>
        <p:spPr>
          <a:xfrm>
            <a:off x="1162050" y="2552700"/>
            <a:ext cx="38100" cy="2667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7" name="Rounded Rectangle 66"/>
          <p:cNvSpPr/>
          <p:nvPr/>
        </p:nvSpPr>
        <p:spPr>
          <a:xfrm>
            <a:off x="1066800" y="2552700"/>
            <a:ext cx="228600" cy="228600"/>
          </a:xfrm>
          <a:prstGeom prst="roundRect">
            <a:avLst>
              <a:gd name="adj" fmla="val 100000"/>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8" name="TextBox 67"/>
          <p:cNvSpPr txBox="1"/>
          <p:nvPr/>
        </p:nvSpPr>
        <p:spPr>
          <a:xfrm>
            <a:off x="1066800" y="2552700"/>
            <a:ext cx="228600" cy="228600"/>
          </a:xfrm>
          <a:prstGeom prst="rect">
            <a:avLst/>
          </a:prstGeom>
          <a:noFill/>
          <a:ln>
            <a:noFill/>
          </a:ln>
        </p:spPr>
        <p:txBody>
          <a:bodyPr wrap="square" lIns="0" tIns="0" rIns="0" bIns="0" anchor="ctr">
            <a:spAutoFit/>
          </a:bodyPr>
          <a:lstStyle/>
          <a:p>
            <a:pPr algn="ctr"/>
            <a:r>
              <a:rPr sz="1300" b="0" i="0">
                <a:solidFill>
                  <a:srgbClr val="616161"/>
                </a:solidFill>
                <a:latin typeface="Proxima Nova"/>
              </a:rPr>
              <a:t>8</a:t>
            </a:r>
          </a:p>
        </p:txBody>
      </p:sp>
      <p:sp>
        <p:nvSpPr>
          <p:cNvPr id="69" name="Rectangle 68"/>
          <p:cNvSpPr/>
          <p:nvPr/>
        </p:nvSpPr>
        <p:spPr>
          <a:xfrm>
            <a:off x="1295400" y="2552700"/>
            <a:ext cx="6781800" cy="2286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0" name="Rectangle 69"/>
          <p:cNvSpPr/>
          <p:nvPr/>
        </p:nvSpPr>
        <p:spPr>
          <a:xfrm>
            <a:off x="1447800" y="2552700"/>
            <a:ext cx="6629400" cy="2286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1" name="TextBox 70"/>
          <p:cNvSpPr txBox="1"/>
          <p:nvPr/>
        </p:nvSpPr>
        <p:spPr>
          <a:xfrm>
            <a:off x="1447800" y="2552700"/>
            <a:ext cx="6629400" cy="228600"/>
          </a:xfrm>
          <a:prstGeom prst="rect">
            <a:avLst/>
          </a:prstGeom>
          <a:noFill/>
          <a:ln>
            <a:noFill/>
          </a:ln>
        </p:spPr>
        <p:txBody>
          <a:bodyPr wrap="square" lIns="0" tIns="0" rIns="0" bIns="0" anchor="t">
            <a:spAutoFit/>
          </a:bodyPr>
          <a:lstStyle/>
          <a:p>
            <a:pPr algn="l"/>
            <a:r>
              <a:rPr sz="1500" b="0" i="0">
                <a:solidFill>
                  <a:srgbClr val="616161"/>
                </a:solidFill>
                <a:latin typeface="Proxima Nova"/>
              </a:rPr>
              <a:t>Domain 1: AI/ML Foundations</a:t>
            </a:r>
          </a:p>
        </p:txBody>
      </p:sp>
      <p:sp>
        <p:nvSpPr>
          <p:cNvPr id="72" name="Rectangle 71"/>
          <p:cNvSpPr/>
          <p:nvPr/>
        </p:nvSpPr>
        <p:spPr>
          <a:xfrm>
            <a:off x="1066800" y="2819400"/>
            <a:ext cx="7010400" cy="2667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3" name="Rectangle 72"/>
          <p:cNvSpPr/>
          <p:nvPr/>
        </p:nvSpPr>
        <p:spPr>
          <a:xfrm>
            <a:off x="1066800" y="2819400"/>
            <a:ext cx="228600" cy="2667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4" name="Rectangle 73"/>
          <p:cNvSpPr/>
          <p:nvPr/>
        </p:nvSpPr>
        <p:spPr>
          <a:xfrm>
            <a:off x="1162050" y="2819400"/>
            <a:ext cx="38100" cy="2667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5" name="Rounded Rectangle 74"/>
          <p:cNvSpPr/>
          <p:nvPr/>
        </p:nvSpPr>
        <p:spPr>
          <a:xfrm>
            <a:off x="1066800" y="2819400"/>
            <a:ext cx="228600" cy="228600"/>
          </a:xfrm>
          <a:prstGeom prst="roundRect">
            <a:avLst>
              <a:gd name="adj" fmla="val 100000"/>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6" name="TextBox 75"/>
          <p:cNvSpPr txBox="1"/>
          <p:nvPr/>
        </p:nvSpPr>
        <p:spPr>
          <a:xfrm>
            <a:off x="1066800" y="2819400"/>
            <a:ext cx="228600" cy="228600"/>
          </a:xfrm>
          <a:prstGeom prst="rect">
            <a:avLst/>
          </a:prstGeom>
          <a:noFill/>
          <a:ln>
            <a:noFill/>
          </a:ln>
        </p:spPr>
        <p:txBody>
          <a:bodyPr wrap="square" lIns="0" tIns="0" rIns="0" bIns="0" anchor="ctr">
            <a:spAutoFit/>
          </a:bodyPr>
          <a:lstStyle/>
          <a:p>
            <a:pPr algn="ctr"/>
            <a:r>
              <a:rPr sz="1300" b="0" i="0">
                <a:solidFill>
                  <a:srgbClr val="616161"/>
                </a:solidFill>
                <a:latin typeface="Proxima Nova"/>
              </a:rPr>
              <a:t>9</a:t>
            </a:r>
          </a:p>
        </p:txBody>
      </p:sp>
      <p:sp>
        <p:nvSpPr>
          <p:cNvPr id="77" name="Rectangle 76"/>
          <p:cNvSpPr/>
          <p:nvPr/>
        </p:nvSpPr>
        <p:spPr>
          <a:xfrm>
            <a:off x="1295400" y="2819400"/>
            <a:ext cx="6781800" cy="2286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8" name="Rectangle 77"/>
          <p:cNvSpPr/>
          <p:nvPr/>
        </p:nvSpPr>
        <p:spPr>
          <a:xfrm>
            <a:off x="1447800" y="2819400"/>
            <a:ext cx="6629400" cy="2286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9" name="TextBox 78"/>
          <p:cNvSpPr txBox="1"/>
          <p:nvPr/>
        </p:nvSpPr>
        <p:spPr>
          <a:xfrm>
            <a:off x="1447800" y="2819400"/>
            <a:ext cx="6629400" cy="228600"/>
          </a:xfrm>
          <a:prstGeom prst="rect">
            <a:avLst/>
          </a:prstGeom>
          <a:noFill/>
          <a:ln>
            <a:noFill/>
          </a:ln>
        </p:spPr>
        <p:txBody>
          <a:bodyPr wrap="square" lIns="0" tIns="0" rIns="0" bIns="0" anchor="t">
            <a:spAutoFit/>
          </a:bodyPr>
          <a:lstStyle/>
          <a:p>
            <a:pPr algn="l"/>
            <a:r>
              <a:rPr sz="1500" b="0" i="0">
                <a:solidFill>
                  <a:srgbClr val="616161"/>
                </a:solidFill>
                <a:latin typeface="Proxima Nova"/>
              </a:rPr>
              <a:t>Domain 2: Generative AI</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About the Speaker</a:t>
            </a:r>
          </a:p>
        </p:txBody>
      </p:sp>
      <p:sp>
        <p:nvSpPr>
          <p:cNvPr id="4" name="Subtitle 3"/>
          <p:cNvSpPr>
            <a:spLocks noGrp="1"/>
          </p:cNvSpPr>
          <p:nvPr>
            <p:ph type="subTitle" idx="13"/>
          </p:nvPr>
        </p:nvSpPr>
        <p:spPr/>
        <p:txBody>
          <a:bodyPr>
            <a:normAutofit/>
          </a:bodyPr>
          <a:lstStyle/>
          <a:p>
            <a:r>
              <a:t>Meet Srinivasa Rao Gurram: Your Guide in AI and Cloud Technologies</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300" b="0" i="0">
                <a:solidFill>
                  <a:srgbClr val="616161"/>
                </a:solidFill>
                <a:latin typeface="Proxima Nova"/>
              </a:defRPr>
            </a:pPr>
            <a:endParaRPr/>
          </a:p>
        </p:txBody>
      </p:sp>
      <p:sp>
        <p:nvSpPr>
          <p:cNvPr id="7" name="Rectangle 6"/>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8" name="Rectangle 7"/>
          <p:cNvSpPr/>
          <p:nvPr/>
        </p:nvSpPr>
        <p:spPr>
          <a:xfrm>
            <a:off x="228600" y="1508670"/>
            <a:ext cx="8686800" cy="2719685"/>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Rectangle 8"/>
          <p:cNvSpPr/>
          <p:nvPr/>
        </p:nvSpPr>
        <p:spPr>
          <a:xfrm>
            <a:off x="228600" y="1508670"/>
            <a:ext cx="2692300" cy="2719685"/>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142235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1" name="TextBox 10"/>
          <p:cNvSpPr txBox="1"/>
          <p:nvPr/>
        </p:nvSpPr>
        <p:spPr>
          <a:xfrm>
            <a:off x="1422350" y="1508670"/>
            <a:ext cx="304800" cy="304800"/>
          </a:xfrm>
          <a:prstGeom prst="rect">
            <a:avLst/>
          </a:prstGeom>
          <a:noFill/>
          <a:ln>
            <a:noFill/>
          </a:ln>
        </p:spPr>
        <p:txBody>
          <a:bodyPr wrap="square" lIns="0" tIns="0" rIns="0" bIns="0" anchor="t">
            <a:spAutoFit/>
          </a:bodyPr>
          <a:lstStyle/>
          <a:p>
            <a:pPr algn="ctr"/>
            <a:endParaRPr/>
          </a:p>
        </p:txBody>
      </p:sp>
      <p:pic>
        <p:nvPicPr>
          <p:cNvPr id="12" name="Picture 11" descr="tmpcd051f17.png"/>
          <p:cNvPicPr>
            <a:picLocks noChangeAspect="1"/>
          </p:cNvPicPr>
          <p:nvPr/>
        </p:nvPicPr>
        <p:blipFill>
          <a:blip r:embed="rId3"/>
          <a:stretch>
            <a:fillRect/>
          </a:stretch>
        </p:blipFill>
        <p:spPr>
          <a:xfrm>
            <a:off x="1422350" y="1508670"/>
            <a:ext cx="304800" cy="304800"/>
          </a:xfrm>
          <a:prstGeom prst="rect">
            <a:avLst/>
          </a:prstGeom>
        </p:spPr>
      </p:pic>
      <p:sp>
        <p:nvSpPr>
          <p:cNvPr id="13" name="TextBox 12"/>
          <p:cNvSpPr txBox="1"/>
          <p:nvPr/>
        </p:nvSpPr>
        <p:spPr>
          <a:xfrm>
            <a:off x="228600" y="1965870"/>
            <a:ext cx="2692300" cy="411360"/>
          </a:xfrm>
          <a:prstGeom prst="rect">
            <a:avLst/>
          </a:prstGeom>
          <a:noFill/>
          <a:ln>
            <a:noFill/>
          </a:ln>
        </p:spPr>
        <p:txBody>
          <a:bodyPr wrap="square" lIns="0" tIns="0" rIns="0" bIns="0" anchor="t">
            <a:spAutoFit/>
          </a:bodyPr>
          <a:lstStyle/>
          <a:p>
            <a:pPr algn="ctr"/>
            <a:r>
              <a:rPr sz="1300" b="1" i="0">
                <a:solidFill>
                  <a:srgbClr val="616161"/>
                </a:solidFill>
                <a:latin typeface="Proxima Nova"/>
              </a:rPr>
              <a:t>Expertise in AI and Cloud Technologies</a:t>
            </a:r>
          </a:p>
          <a:p>
            <a:pPr algn="ctr">
              <a:spcAft>
                <a:spcPts val="1200"/>
              </a:spcAft>
            </a:pPr>
            <a:r>
              <a:rPr sz="1300" b="0" i="0">
                <a:solidFill>
                  <a:srgbClr val="616161"/>
                </a:solidFill>
                <a:latin typeface="Proxima Nova"/>
              </a:rPr>
              <a:t>Srinivasa Rao Gurram is a recognized authority in the realms of artificial intelligence and cloud computing. His extensive portfolio includes a variety of projects that harness these advanced technologies, driving significant innovation and operational efficiency across multiple sectors.</a:t>
            </a:r>
          </a:p>
        </p:txBody>
      </p:sp>
      <p:sp>
        <p:nvSpPr>
          <p:cNvPr id="14" name="Rectangle 13"/>
          <p:cNvSpPr/>
          <p:nvPr/>
        </p:nvSpPr>
        <p:spPr>
          <a:xfrm>
            <a:off x="3225700" y="1508670"/>
            <a:ext cx="2692449" cy="2719685"/>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5" name="Rectangle 14"/>
          <p:cNvSpPr/>
          <p:nvPr/>
        </p:nvSpPr>
        <p:spPr>
          <a:xfrm>
            <a:off x="4419451"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6" name="TextBox 15"/>
          <p:cNvSpPr txBox="1"/>
          <p:nvPr/>
        </p:nvSpPr>
        <p:spPr>
          <a:xfrm>
            <a:off x="4419451" y="1508670"/>
            <a:ext cx="304800" cy="304800"/>
          </a:xfrm>
          <a:prstGeom prst="rect">
            <a:avLst/>
          </a:prstGeom>
          <a:noFill/>
          <a:ln>
            <a:noFill/>
          </a:ln>
        </p:spPr>
        <p:txBody>
          <a:bodyPr wrap="square" lIns="0" tIns="0" rIns="0" bIns="0" anchor="t">
            <a:spAutoFit/>
          </a:bodyPr>
          <a:lstStyle/>
          <a:p>
            <a:pPr algn="ctr"/>
            <a:endParaRPr/>
          </a:p>
        </p:txBody>
      </p:sp>
      <p:pic>
        <p:nvPicPr>
          <p:cNvPr id="17" name="Picture 16" descr="tmp0g6y5sxf.png"/>
          <p:cNvPicPr>
            <a:picLocks noChangeAspect="1"/>
          </p:cNvPicPr>
          <p:nvPr/>
        </p:nvPicPr>
        <p:blipFill>
          <a:blip r:embed="rId4"/>
          <a:stretch>
            <a:fillRect/>
          </a:stretch>
        </p:blipFill>
        <p:spPr>
          <a:xfrm>
            <a:off x="4419451" y="1508670"/>
            <a:ext cx="304800" cy="304800"/>
          </a:xfrm>
          <a:prstGeom prst="rect">
            <a:avLst/>
          </a:prstGeom>
        </p:spPr>
      </p:pic>
      <p:sp>
        <p:nvSpPr>
          <p:cNvPr id="18" name="TextBox 17"/>
          <p:cNvSpPr txBox="1"/>
          <p:nvPr/>
        </p:nvSpPr>
        <p:spPr>
          <a:xfrm>
            <a:off x="3225700" y="1965870"/>
            <a:ext cx="2692449" cy="205680"/>
          </a:xfrm>
          <a:prstGeom prst="rect">
            <a:avLst/>
          </a:prstGeom>
          <a:noFill/>
          <a:ln>
            <a:noFill/>
          </a:ln>
        </p:spPr>
        <p:txBody>
          <a:bodyPr wrap="square" lIns="0" tIns="0" rIns="0" bIns="0" anchor="t">
            <a:spAutoFit/>
          </a:bodyPr>
          <a:lstStyle/>
          <a:p>
            <a:pPr algn="ctr"/>
            <a:r>
              <a:rPr sz="1300" b="1" i="0">
                <a:solidFill>
                  <a:srgbClr val="616161"/>
                </a:solidFill>
                <a:latin typeface="Proxima Nova"/>
              </a:rPr>
              <a:t>Industry Experience</a:t>
            </a:r>
          </a:p>
          <a:p>
            <a:pPr algn="ctr">
              <a:spcAft>
                <a:spcPts val="1200"/>
              </a:spcAft>
            </a:pPr>
            <a:r>
              <a:rPr sz="1300" b="0" i="0">
                <a:solidFill>
                  <a:srgbClr val="616161"/>
                </a:solidFill>
                <a:latin typeface="Proxima Nova"/>
              </a:rPr>
              <a:t>With more than ten years of experience in the technology sector, Srinivasa has partnered with top-tier organizations to deploy AI-driven solutions that not only optimize operational workflows but also enhance customer interaction and satisfaction.</a:t>
            </a:r>
          </a:p>
        </p:txBody>
      </p:sp>
      <p:sp>
        <p:nvSpPr>
          <p:cNvPr id="19" name="Rectangle 18"/>
          <p:cNvSpPr/>
          <p:nvPr/>
        </p:nvSpPr>
        <p:spPr>
          <a:xfrm>
            <a:off x="6222950" y="1508670"/>
            <a:ext cx="2692300" cy="2719685"/>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0" name="Rectangle 19"/>
          <p:cNvSpPr/>
          <p:nvPr/>
        </p:nvSpPr>
        <p:spPr>
          <a:xfrm>
            <a:off x="741670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1" name="TextBox 20"/>
          <p:cNvSpPr txBox="1"/>
          <p:nvPr/>
        </p:nvSpPr>
        <p:spPr>
          <a:xfrm>
            <a:off x="7416700" y="1508670"/>
            <a:ext cx="304800" cy="304800"/>
          </a:xfrm>
          <a:prstGeom prst="rect">
            <a:avLst/>
          </a:prstGeom>
          <a:noFill/>
          <a:ln>
            <a:noFill/>
          </a:ln>
        </p:spPr>
        <p:txBody>
          <a:bodyPr wrap="square" lIns="0" tIns="0" rIns="0" bIns="0" anchor="t">
            <a:spAutoFit/>
          </a:bodyPr>
          <a:lstStyle/>
          <a:p>
            <a:pPr algn="ctr"/>
            <a:endParaRPr/>
          </a:p>
        </p:txBody>
      </p:sp>
      <p:pic>
        <p:nvPicPr>
          <p:cNvPr id="22" name="Picture 21" descr="tmpvw2c5954.png"/>
          <p:cNvPicPr>
            <a:picLocks noChangeAspect="1"/>
          </p:cNvPicPr>
          <p:nvPr/>
        </p:nvPicPr>
        <p:blipFill>
          <a:blip r:embed="rId5"/>
          <a:stretch>
            <a:fillRect/>
          </a:stretch>
        </p:blipFill>
        <p:spPr>
          <a:xfrm>
            <a:off x="7416700" y="1508670"/>
            <a:ext cx="304800" cy="304800"/>
          </a:xfrm>
          <a:prstGeom prst="rect">
            <a:avLst/>
          </a:prstGeom>
        </p:spPr>
      </p:pic>
      <p:sp>
        <p:nvSpPr>
          <p:cNvPr id="23" name="TextBox 22"/>
          <p:cNvSpPr txBox="1"/>
          <p:nvPr/>
        </p:nvSpPr>
        <p:spPr>
          <a:xfrm>
            <a:off x="6222950" y="1965870"/>
            <a:ext cx="2692300" cy="205680"/>
          </a:xfrm>
          <a:prstGeom prst="rect">
            <a:avLst/>
          </a:prstGeom>
          <a:noFill/>
          <a:ln>
            <a:noFill/>
          </a:ln>
        </p:spPr>
        <p:txBody>
          <a:bodyPr wrap="square" lIns="0" tIns="0" rIns="0" bIns="0" anchor="t">
            <a:spAutoFit/>
          </a:bodyPr>
          <a:lstStyle/>
          <a:p>
            <a:pPr algn="ctr"/>
            <a:r>
              <a:rPr sz="1300" b="1" i="0">
                <a:solidFill>
                  <a:srgbClr val="616161"/>
                </a:solidFill>
                <a:latin typeface="Proxima Nova"/>
              </a:rPr>
              <a:t>Passionate Educator</a:t>
            </a:r>
          </a:p>
          <a:p>
            <a:pPr algn="ctr">
              <a:spcAft>
                <a:spcPts val="1200"/>
              </a:spcAft>
            </a:pPr>
            <a:r>
              <a:rPr sz="1300" b="0" i="0">
                <a:solidFill>
                  <a:srgbClr val="616161"/>
                </a:solidFill>
                <a:latin typeface="Proxima Nova"/>
              </a:rPr>
              <a:t>Srinivasa is deeply committed to education, striving to empower aspiring tech professionals. His teaching philosophy revolves around interactive learning and the practical application of AI and cloud principles, ensuring students are well-prepared for real-world challenges.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Generative AI in the Cloud: Revolutionizing Content, Code, and Computation</a:t>
            </a:r>
          </a:p>
        </p:txBody>
      </p:sp>
      <p:sp>
        <p:nvSpPr>
          <p:cNvPr id="4" name="Subtitle 3"/>
          <p:cNvSpPr>
            <a:spLocks noGrp="1"/>
          </p:cNvSpPr>
          <p:nvPr>
            <p:ph type="subTitle" idx="13"/>
          </p:nvPr>
        </p:nvSpPr>
        <p:spPr/>
        <p:txBody>
          <a:bodyPr>
            <a:normAutofit/>
          </a:bodyPr>
          <a:lstStyle/>
          <a:p>
            <a:r>
              <a:t>Cloud Foundations to AI Practitioner: Comprehensive Learning Journey</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300" b="0" i="0">
                <a:solidFill>
                  <a:srgbClr val="616161"/>
                </a:solidFill>
                <a:latin typeface="Proxima Nova"/>
              </a:defRPr>
            </a:pPr>
            <a:endParaRPr/>
          </a:p>
        </p:txBody>
      </p:sp>
      <p:sp>
        <p:nvSpPr>
          <p:cNvPr id="7" name="Rectangle 6"/>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8" name="Rectangle 7"/>
          <p:cNvSpPr/>
          <p:nvPr/>
        </p:nvSpPr>
        <p:spPr>
          <a:xfrm>
            <a:off x="228600" y="1508670"/>
            <a:ext cx="8686800" cy="2102643"/>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Rectangle 8"/>
          <p:cNvSpPr/>
          <p:nvPr/>
        </p:nvSpPr>
        <p:spPr>
          <a:xfrm>
            <a:off x="228600" y="1508670"/>
            <a:ext cx="2692300" cy="2102643"/>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142235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1" name="TextBox 10"/>
          <p:cNvSpPr txBox="1"/>
          <p:nvPr/>
        </p:nvSpPr>
        <p:spPr>
          <a:xfrm>
            <a:off x="1422350" y="1508670"/>
            <a:ext cx="304800" cy="304800"/>
          </a:xfrm>
          <a:prstGeom prst="rect">
            <a:avLst/>
          </a:prstGeom>
          <a:noFill/>
          <a:ln>
            <a:noFill/>
          </a:ln>
        </p:spPr>
        <p:txBody>
          <a:bodyPr wrap="square" lIns="0" tIns="0" rIns="0" bIns="0" anchor="t">
            <a:spAutoFit/>
          </a:bodyPr>
          <a:lstStyle/>
          <a:p>
            <a:pPr algn="ctr"/>
            <a:endParaRPr/>
          </a:p>
        </p:txBody>
      </p:sp>
      <p:pic>
        <p:nvPicPr>
          <p:cNvPr id="12" name="Picture 11" descr="tmp6jqeh8yr.png"/>
          <p:cNvPicPr>
            <a:picLocks noChangeAspect="1"/>
          </p:cNvPicPr>
          <p:nvPr/>
        </p:nvPicPr>
        <p:blipFill>
          <a:blip r:embed="rId3"/>
          <a:stretch>
            <a:fillRect/>
          </a:stretch>
        </p:blipFill>
        <p:spPr>
          <a:xfrm>
            <a:off x="1422350" y="1508670"/>
            <a:ext cx="304800" cy="304800"/>
          </a:xfrm>
          <a:prstGeom prst="rect">
            <a:avLst/>
          </a:prstGeom>
        </p:spPr>
      </p:pic>
      <p:sp>
        <p:nvSpPr>
          <p:cNvPr id="13" name="TextBox 12"/>
          <p:cNvSpPr txBox="1"/>
          <p:nvPr/>
        </p:nvSpPr>
        <p:spPr>
          <a:xfrm>
            <a:off x="228600" y="1965870"/>
            <a:ext cx="2692300" cy="411360"/>
          </a:xfrm>
          <a:prstGeom prst="rect">
            <a:avLst/>
          </a:prstGeom>
          <a:noFill/>
          <a:ln>
            <a:noFill/>
          </a:ln>
        </p:spPr>
        <p:txBody>
          <a:bodyPr wrap="square" lIns="0" tIns="0" rIns="0" bIns="0" anchor="t">
            <a:spAutoFit/>
          </a:bodyPr>
          <a:lstStyle/>
          <a:p>
            <a:pPr algn="ctr"/>
            <a:r>
              <a:rPr sz="1300" b="1" i="0">
                <a:solidFill>
                  <a:srgbClr val="616161"/>
                </a:solidFill>
                <a:latin typeface="Proxima Nova"/>
              </a:rPr>
              <a:t>Innovative Integration of AI and Cloud</a:t>
            </a:r>
          </a:p>
          <a:p>
            <a:pPr algn="ctr">
              <a:spcAft>
                <a:spcPts val="1200"/>
              </a:spcAft>
            </a:pPr>
            <a:r>
              <a:rPr sz="1300" b="0" i="0">
                <a:solidFill>
                  <a:srgbClr val="616161"/>
                </a:solidFill>
                <a:latin typeface="Proxima Nova"/>
              </a:rPr>
              <a:t>The convergence of AI technologies and cloud computing platforms is fundamentally reshaping various domains by enabling seamless scalability and flexibility in deploying AI solutions.</a:t>
            </a:r>
          </a:p>
        </p:txBody>
      </p:sp>
      <p:sp>
        <p:nvSpPr>
          <p:cNvPr id="14" name="Rectangle 13"/>
          <p:cNvSpPr/>
          <p:nvPr/>
        </p:nvSpPr>
        <p:spPr>
          <a:xfrm>
            <a:off x="3225700" y="1508670"/>
            <a:ext cx="2692449" cy="2102643"/>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5" name="Rectangle 14"/>
          <p:cNvSpPr/>
          <p:nvPr/>
        </p:nvSpPr>
        <p:spPr>
          <a:xfrm>
            <a:off x="4419451"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6" name="TextBox 15"/>
          <p:cNvSpPr txBox="1"/>
          <p:nvPr/>
        </p:nvSpPr>
        <p:spPr>
          <a:xfrm>
            <a:off x="4419451" y="1508670"/>
            <a:ext cx="304800" cy="304800"/>
          </a:xfrm>
          <a:prstGeom prst="rect">
            <a:avLst/>
          </a:prstGeom>
          <a:noFill/>
          <a:ln>
            <a:noFill/>
          </a:ln>
        </p:spPr>
        <p:txBody>
          <a:bodyPr wrap="square" lIns="0" tIns="0" rIns="0" bIns="0" anchor="t">
            <a:spAutoFit/>
          </a:bodyPr>
          <a:lstStyle/>
          <a:p>
            <a:pPr algn="ctr"/>
            <a:endParaRPr/>
          </a:p>
        </p:txBody>
      </p:sp>
      <p:pic>
        <p:nvPicPr>
          <p:cNvPr id="17" name="Picture 16" descr="tmpkx9r990x.png"/>
          <p:cNvPicPr>
            <a:picLocks noChangeAspect="1"/>
          </p:cNvPicPr>
          <p:nvPr/>
        </p:nvPicPr>
        <p:blipFill>
          <a:blip r:embed="rId4"/>
          <a:stretch>
            <a:fillRect/>
          </a:stretch>
        </p:blipFill>
        <p:spPr>
          <a:xfrm>
            <a:off x="4419451" y="1508670"/>
            <a:ext cx="304800" cy="304800"/>
          </a:xfrm>
          <a:prstGeom prst="rect">
            <a:avLst/>
          </a:prstGeom>
        </p:spPr>
      </p:pic>
      <p:sp>
        <p:nvSpPr>
          <p:cNvPr id="18" name="TextBox 17"/>
          <p:cNvSpPr txBox="1"/>
          <p:nvPr/>
        </p:nvSpPr>
        <p:spPr>
          <a:xfrm>
            <a:off x="3225700" y="1965870"/>
            <a:ext cx="2692449" cy="205680"/>
          </a:xfrm>
          <a:prstGeom prst="rect">
            <a:avLst/>
          </a:prstGeom>
          <a:noFill/>
          <a:ln>
            <a:noFill/>
          </a:ln>
        </p:spPr>
        <p:txBody>
          <a:bodyPr wrap="square" lIns="0" tIns="0" rIns="0" bIns="0" anchor="t">
            <a:spAutoFit/>
          </a:bodyPr>
          <a:lstStyle/>
          <a:p>
            <a:pPr algn="ctr"/>
            <a:r>
              <a:rPr sz="1300" b="1" i="0">
                <a:solidFill>
                  <a:srgbClr val="616161"/>
                </a:solidFill>
                <a:latin typeface="Proxima Nova"/>
              </a:rPr>
              <a:t>Empowerment Through Education</a:t>
            </a:r>
          </a:p>
          <a:p>
            <a:pPr algn="ctr">
              <a:spcAft>
                <a:spcPts val="1200"/>
              </a:spcAft>
            </a:pPr>
            <a:r>
              <a:rPr sz="1300" b="0" i="0">
                <a:solidFill>
                  <a:srgbClr val="616161"/>
                </a:solidFill>
                <a:latin typeface="Proxima Nova"/>
              </a:rPr>
              <a:t>Targeted towards undergraduate and graduate students, this course serves to equip learners with essential knowledge that bridges theoretical understanding and practical skills in the AI and cloud computing space.</a:t>
            </a:r>
          </a:p>
        </p:txBody>
      </p:sp>
      <p:sp>
        <p:nvSpPr>
          <p:cNvPr id="19" name="Rectangle 18"/>
          <p:cNvSpPr/>
          <p:nvPr/>
        </p:nvSpPr>
        <p:spPr>
          <a:xfrm>
            <a:off x="6222950" y="1508670"/>
            <a:ext cx="2692300" cy="2102643"/>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0" name="Rectangle 19"/>
          <p:cNvSpPr/>
          <p:nvPr/>
        </p:nvSpPr>
        <p:spPr>
          <a:xfrm>
            <a:off x="741670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1" name="TextBox 20"/>
          <p:cNvSpPr txBox="1"/>
          <p:nvPr/>
        </p:nvSpPr>
        <p:spPr>
          <a:xfrm>
            <a:off x="7416700" y="1508670"/>
            <a:ext cx="304800" cy="304800"/>
          </a:xfrm>
          <a:prstGeom prst="rect">
            <a:avLst/>
          </a:prstGeom>
          <a:noFill/>
          <a:ln>
            <a:noFill/>
          </a:ln>
        </p:spPr>
        <p:txBody>
          <a:bodyPr wrap="square" lIns="0" tIns="0" rIns="0" bIns="0" anchor="t">
            <a:spAutoFit/>
          </a:bodyPr>
          <a:lstStyle/>
          <a:p>
            <a:pPr algn="ctr"/>
            <a:endParaRPr/>
          </a:p>
        </p:txBody>
      </p:sp>
      <p:pic>
        <p:nvPicPr>
          <p:cNvPr id="22" name="Picture 21" descr="tmp13pv72od.png"/>
          <p:cNvPicPr>
            <a:picLocks noChangeAspect="1"/>
          </p:cNvPicPr>
          <p:nvPr/>
        </p:nvPicPr>
        <p:blipFill>
          <a:blip r:embed="rId5"/>
          <a:stretch>
            <a:fillRect/>
          </a:stretch>
        </p:blipFill>
        <p:spPr>
          <a:xfrm>
            <a:off x="7416700" y="1508670"/>
            <a:ext cx="304800" cy="304800"/>
          </a:xfrm>
          <a:prstGeom prst="rect">
            <a:avLst/>
          </a:prstGeom>
        </p:spPr>
      </p:pic>
      <p:sp>
        <p:nvSpPr>
          <p:cNvPr id="23" name="TextBox 22"/>
          <p:cNvSpPr txBox="1"/>
          <p:nvPr/>
        </p:nvSpPr>
        <p:spPr>
          <a:xfrm>
            <a:off x="6222950" y="1965870"/>
            <a:ext cx="2692300" cy="205680"/>
          </a:xfrm>
          <a:prstGeom prst="rect">
            <a:avLst/>
          </a:prstGeom>
          <a:noFill/>
          <a:ln>
            <a:noFill/>
          </a:ln>
        </p:spPr>
        <p:txBody>
          <a:bodyPr wrap="square" lIns="0" tIns="0" rIns="0" bIns="0" anchor="t">
            <a:spAutoFit/>
          </a:bodyPr>
          <a:lstStyle/>
          <a:p>
            <a:pPr algn="ctr"/>
            <a:r>
              <a:rPr sz="1300" b="1" i="0">
                <a:solidFill>
                  <a:srgbClr val="616161"/>
                </a:solidFill>
                <a:latin typeface="Proxima Nova"/>
              </a:rPr>
              <a:t>Expertise from Industry Leaders</a:t>
            </a:r>
          </a:p>
          <a:p>
            <a:pPr algn="ctr">
              <a:spcAft>
                <a:spcPts val="1200"/>
              </a:spcAft>
            </a:pPr>
            <a:r>
              <a:rPr sz="1300" b="0" i="0">
                <a:solidFill>
                  <a:srgbClr val="616161"/>
                </a:solidFill>
                <a:latin typeface="Proxima Nova"/>
              </a:rPr>
              <a:t>Delivered by Srinivasa Rao Gurram, an esteemed guest lecturer, participants will benefit from insights that come from real-world applications and industry best practices in AI and cloud services.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Course Objectives</a:t>
            </a:r>
          </a:p>
        </p:txBody>
      </p:sp>
      <p:sp>
        <p:nvSpPr>
          <p:cNvPr id="4" name="Subtitle 3"/>
          <p:cNvSpPr>
            <a:spLocks noGrp="1"/>
          </p:cNvSpPr>
          <p:nvPr>
            <p:ph type="subTitle" idx="13"/>
          </p:nvPr>
        </p:nvSpPr>
        <p:spPr/>
        <p:txBody>
          <a:bodyPr>
            <a:normAutofit/>
          </a:bodyPr>
          <a:lstStyle/>
          <a:p>
            <a:r>
              <a:t>Building Foundational Expertise in Cloud and AI</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300" b="0" i="0">
                <a:solidFill>
                  <a:srgbClr val="616161"/>
                </a:solidFill>
                <a:latin typeface="Proxima Nova"/>
              </a:defRPr>
            </a:pPr>
            <a:endParaRPr/>
          </a:p>
        </p:txBody>
      </p:sp>
      <p:sp>
        <p:nvSpPr>
          <p:cNvPr id="7" name="Rectangle 6"/>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8" name="Rectangle 7"/>
          <p:cNvSpPr/>
          <p:nvPr/>
        </p:nvSpPr>
        <p:spPr>
          <a:xfrm>
            <a:off x="228600" y="1508670"/>
            <a:ext cx="8686800" cy="2308324"/>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Rectangle 8"/>
          <p:cNvSpPr/>
          <p:nvPr/>
        </p:nvSpPr>
        <p:spPr>
          <a:xfrm>
            <a:off x="228600" y="1508670"/>
            <a:ext cx="2692300" cy="2308324"/>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142235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1" name="TextBox 10"/>
          <p:cNvSpPr txBox="1"/>
          <p:nvPr/>
        </p:nvSpPr>
        <p:spPr>
          <a:xfrm>
            <a:off x="1422350" y="1508670"/>
            <a:ext cx="304800" cy="304800"/>
          </a:xfrm>
          <a:prstGeom prst="rect">
            <a:avLst/>
          </a:prstGeom>
          <a:noFill/>
          <a:ln>
            <a:noFill/>
          </a:ln>
        </p:spPr>
        <p:txBody>
          <a:bodyPr wrap="square" lIns="0" tIns="0" rIns="0" bIns="0" anchor="t">
            <a:spAutoFit/>
          </a:bodyPr>
          <a:lstStyle/>
          <a:p>
            <a:pPr algn="ctr"/>
            <a:endParaRPr/>
          </a:p>
        </p:txBody>
      </p:sp>
      <p:pic>
        <p:nvPicPr>
          <p:cNvPr id="12" name="Picture 11" descr="tmp6jqeh8yr.png"/>
          <p:cNvPicPr>
            <a:picLocks noChangeAspect="1"/>
          </p:cNvPicPr>
          <p:nvPr/>
        </p:nvPicPr>
        <p:blipFill>
          <a:blip r:embed="rId3"/>
          <a:stretch>
            <a:fillRect/>
          </a:stretch>
        </p:blipFill>
        <p:spPr>
          <a:xfrm>
            <a:off x="1422350" y="1508670"/>
            <a:ext cx="304800" cy="304800"/>
          </a:xfrm>
          <a:prstGeom prst="rect">
            <a:avLst/>
          </a:prstGeom>
        </p:spPr>
      </p:pic>
      <p:sp>
        <p:nvSpPr>
          <p:cNvPr id="13" name="TextBox 12"/>
          <p:cNvSpPr txBox="1"/>
          <p:nvPr/>
        </p:nvSpPr>
        <p:spPr>
          <a:xfrm>
            <a:off x="228600" y="1965870"/>
            <a:ext cx="2692300" cy="205680"/>
          </a:xfrm>
          <a:prstGeom prst="rect">
            <a:avLst/>
          </a:prstGeom>
          <a:noFill/>
          <a:ln>
            <a:noFill/>
          </a:ln>
        </p:spPr>
        <p:txBody>
          <a:bodyPr wrap="square" lIns="0" tIns="0" rIns="0" bIns="0" anchor="t">
            <a:spAutoFit/>
          </a:bodyPr>
          <a:lstStyle/>
          <a:p>
            <a:pPr algn="ctr"/>
            <a:r>
              <a:rPr sz="1300" b="1" i="0">
                <a:solidFill>
                  <a:srgbClr val="616161"/>
                </a:solidFill>
                <a:latin typeface="Proxima Nova"/>
              </a:rPr>
              <a:t>AWS Cloud Foundation Mastery</a:t>
            </a:r>
          </a:p>
          <a:p>
            <a:pPr algn="ctr">
              <a:spcAft>
                <a:spcPts val="1200"/>
              </a:spcAft>
            </a:pPr>
            <a:r>
              <a:rPr sz="1300" b="0" i="0">
                <a:solidFill>
                  <a:srgbClr val="616161"/>
                </a:solidFill>
                <a:latin typeface="Proxima Nova"/>
              </a:rPr>
              <a:t>Participants will cultivate a robust understanding of the AWS Cloud landscape, culminating in the AWS Certified Cloud Practitioner certification, which serves as a pivotal first step in cloud literacy.</a:t>
            </a:r>
          </a:p>
        </p:txBody>
      </p:sp>
      <p:sp>
        <p:nvSpPr>
          <p:cNvPr id="14" name="Rectangle 13"/>
          <p:cNvSpPr/>
          <p:nvPr/>
        </p:nvSpPr>
        <p:spPr>
          <a:xfrm>
            <a:off x="3225700" y="1508670"/>
            <a:ext cx="2692449" cy="2308324"/>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5" name="Rectangle 14"/>
          <p:cNvSpPr/>
          <p:nvPr/>
        </p:nvSpPr>
        <p:spPr>
          <a:xfrm>
            <a:off x="4419451"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6" name="TextBox 15"/>
          <p:cNvSpPr txBox="1"/>
          <p:nvPr/>
        </p:nvSpPr>
        <p:spPr>
          <a:xfrm>
            <a:off x="4419451" y="1508670"/>
            <a:ext cx="304800" cy="304800"/>
          </a:xfrm>
          <a:prstGeom prst="rect">
            <a:avLst/>
          </a:prstGeom>
          <a:noFill/>
          <a:ln>
            <a:noFill/>
          </a:ln>
        </p:spPr>
        <p:txBody>
          <a:bodyPr wrap="square" lIns="0" tIns="0" rIns="0" bIns="0" anchor="t">
            <a:spAutoFit/>
          </a:bodyPr>
          <a:lstStyle/>
          <a:p>
            <a:pPr algn="ctr"/>
            <a:endParaRPr/>
          </a:p>
        </p:txBody>
      </p:sp>
      <p:pic>
        <p:nvPicPr>
          <p:cNvPr id="17" name="Picture 16" descr="tmpahclkh2v.png"/>
          <p:cNvPicPr>
            <a:picLocks noChangeAspect="1"/>
          </p:cNvPicPr>
          <p:nvPr/>
        </p:nvPicPr>
        <p:blipFill>
          <a:blip r:embed="rId4"/>
          <a:stretch>
            <a:fillRect/>
          </a:stretch>
        </p:blipFill>
        <p:spPr>
          <a:xfrm>
            <a:off x="4419451" y="1508670"/>
            <a:ext cx="304800" cy="304800"/>
          </a:xfrm>
          <a:prstGeom prst="rect">
            <a:avLst/>
          </a:prstGeom>
        </p:spPr>
      </p:pic>
      <p:sp>
        <p:nvSpPr>
          <p:cNvPr id="18" name="TextBox 17"/>
          <p:cNvSpPr txBox="1"/>
          <p:nvPr/>
        </p:nvSpPr>
        <p:spPr>
          <a:xfrm>
            <a:off x="3225700" y="1965870"/>
            <a:ext cx="2692449" cy="411360"/>
          </a:xfrm>
          <a:prstGeom prst="rect">
            <a:avLst/>
          </a:prstGeom>
          <a:noFill/>
          <a:ln>
            <a:noFill/>
          </a:ln>
        </p:spPr>
        <p:txBody>
          <a:bodyPr wrap="square" lIns="0" tIns="0" rIns="0" bIns="0" anchor="t">
            <a:spAutoFit/>
          </a:bodyPr>
          <a:lstStyle/>
          <a:p>
            <a:pPr algn="ctr"/>
            <a:r>
              <a:rPr sz="1300" b="1" i="0">
                <a:solidFill>
                  <a:srgbClr val="616161"/>
                </a:solidFill>
                <a:latin typeface="Proxima Nova"/>
              </a:rPr>
              <a:t>AI Practitioner Certification Preparation</a:t>
            </a:r>
          </a:p>
          <a:p>
            <a:pPr algn="ctr">
              <a:spcAft>
                <a:spcPts val="1200"/>
              </a:spcAft>
            </a:pPr>
            <a:r>
              <a:rPr sz="1300" b="0" i="0">
                <a:solidFill>
                  <a:srgbClr val="616161"/>
                </a:solidFill>
                <a:latin typeface="Proxima Nova"/>
              </a:rPr>
              <a:t>By delving into advanced AI concepts, learners will acquire necessary skills and knowledge to succeed in the AWS Certified AI Practitioner exam, enabling them to validate their expertise in AI and cloud.</a:t>
            </a:r>
          </a:p>
        </p:txBody>
      </p:sp>
      <p:sp>
        <p:nvSpPr>
          <p:cNvPr id="19" name="Rectangle 18"/>
          <p:cNvSpPr/>
          <p:nvPr/>
        </p:nvSpPr>
        <p:spPr>
          <a:xfrm>
            <a:off x="6222950" y="1508670"/>
            <a:ext cx="2692300" cy="2308324"/>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0" name="Rectangle 19"/>
          <p:cNvSpPr/>
          <p:nvPr/>
        </p:nvSpPr>
        <p:spPr>
          <a:xfrm>
            <a:off x="741670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1" name="TextBox 20"/>
          <p:cNvSpPr txBox="1"/>
          <p:nvPr/>
        </p:nvSpPr>
        <p:spPr>
          <a:xfrm>
            <a:off x="7416700" y="1508670"/>
            <a:ext cx="304800" cy="304800"/>
          </a:xfrm>
          <a:prstGeom prst="rect">
            <a:avLst/>
          </a:prstGeom>
          <a:noFill/>
          <a:ln>
            <a:noFill/>
          </a:ln>
        </p:spPr>
        <p:txBody>
          <a:bodyPr wrap="square" lIns="0" tIns="0" rIns="0" bIns="0" anchor="t">
            <a:spAutoFit/>
          </a:bodyPr>
          <a:lstStyle/>
          <a:p>
            <a:pPr algn="ctr"/>
            <a:endParaRPr/>
          </a:p>
        </p:txBody>
      </p:sp>
      <p:pic>
        <p:nvPicPr>
          <p:cNvPr id="22" name="Picture 21" descr="tmp3ywsvtg3.png"/>
          <p:cNvPicPr>
            <a:picLocks noChangeAspect="1"/>
          </p:cNvPicPr>
          <p:nvPr/>
        </p:nvPicPr>
        <p:blipFill>
          <a:blip r:embed="rId5"/>
          <a:stretch>
            <a:fillRect/>
          </a:stretch>
        </p:blipFill>
        <p:spPr>
          <a:xfrm>
            <a:off x="7416700" y="1508670"/>
            <a:ext cx="304800" cy="304800"/>
          </a:xfrm>
          <a:prstGeom prst="rect">
            <a:avLst/>
          </a:prstGeom>
        </p:spPr>
      </p:pic>
      <p:sp>
        <p:nvSpPr>
          <p:cNvPr id="23" name="TextBox 22"/>
          <p:cNvSpPr txBox="1"/>
          <p:nvPr/>
        </p:nvSpPr>
        <p:spPr>
          <a:xfrm>
            <a:off x="6222950" y="1965870"/>
            <a:ext cx="2692300" cy="411360"/>
          </a:xfrm>
          <a:prstGeom prst="rect">
            <a:avLst/>
          </a:prstGeom>
          <a:noFill/>
          <a:ln>
            <a:noFill/>
          </a:ln>
        </p:spPr>
        <p:txBody>
          <a:bodyPr wrap="square" lIns="0" tIns="0" rIns="0" bIns="0" anchor="t">
            <a:spAutoFit/>
          </a:bodyPr>
          <a:lstStyle/>
          <a:p>
            <a:pPr algn="ctr"/>
            <a:r>
              <a:rPr sz="1300" b="1" i="0">
                <a:solidFill>
                  <a:srgbClr val="616161"/>
                </a:solidFill>
                <a:latin typeface="Proxima Nova"/>
              </a:rPr>
              <a:t>Exploration of Generative AI Technologies</a:t>
            </a:r>
          </a:p>
          <a:p>
            <a:pPr algn="ctr">
              <a:spcAft>
                <a:spcPts val="1200"/>
              </a:spcAft>
            </a:pPr>
            <a:r>
              <a:rPr sz="1300" b="0" i="0">
                <a:solidFill>
                  <a:srgbClr val="616161"/>
                </a:solidFill>
                <a:latin typeface="Proxima Nova"/>
              </a:rPr>
              <a:t>The curriculum incorporates a comprehensive investigation into the world of generative AI, including techniques like Vibe Coding and Agent-AI interactions, ensuring readiness for emerging careers in AI-driven roles.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Certification Roadmap Overview</a:t>
            </a:r>
          </a:p>
        </p:txBody>
      </p:sp>
      <p:sp>
        <p:nvSpPr>
          <p:cNvPr id="4" name="Subtitle 3"/>
          <p:cNvSpPr>
            <a:spLocks noGrp="1"/>
          </p:cNvSpPr>
          <p:nvPr>
            <p:ph type="subTitle" idx="13"/>
          </p:nvPr>
        </p:nvSpPr>
        <p:spPr/>
        <p:txBody>
          <a:bodyPr>
            <a:normAutofit/>
          </a:bodyPr>
          <a:lstStyle/>
          <a:p>
            <a:r>
              <a:t>A Structured Path to Cloud and AI Mastery</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300" b="0" i="0">
                <a:solidFill>
                  <a:srgbClr val="616161"/>
                </a:solidFill>
                <a:latin typeface="Proxima Nova"/>
              </a:defRPr>
            </a:pPr>
            <a:endParaRPr/>
          </a:p>
        </p:txBody>
      </p:sp>
      <p:sp>
        <p:nvSpPr>
          <p:cNvPr id="7" name="Rectangle 6"/>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8" name="Rectangle 7"/>
          <p:cNvSpPr/>
          <p:nvPr/>
        </p:nvSpPr>
        <p:spPr>
          <a:xfrm>
            <a:off x="228600" y="1508670"/>
            <a:ext cx="8686800" cy="2102643"/>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Rectangle 8"/>
          <p:cNvSpPr/>
          <p:nvPr/>
        </p:nvSpPr>
        <p:spPr>
          <a:xfrm>
            <a:off x="228600" y="1508670"/>
            <a:ext cx="2692300" cy="2102643"/>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142235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1" name="TextBox 10"/>
          <p:cNvSpPr txBox="1"/>
          <p:nvPr/>
        </p:nvSpPr>
        <p:spPr>
          <a:xfrm>
            <a:off x="1422350" y="1508670"/>
            <a:ext cx="304800" cy="304800"/>
          </a:xfrm>
          <a:prstGeom prst="rect">
            <a:avLst/>
          </a:prstGeom>
          <a:noFill/>
          <a:ln>
            <a:noFill/>
          </a:ln>
        </p:spPr>
        <p:txBody>
          <a:bodyPr wrap="square" lIns="0" tIns="0" rIns="0" bIns="0" anchor="t">
            <a:spAutoFit/>
          </a:bodyPr>
          <a:lstStyle/>
          <a:p>
            <a:pPr algn="ctr"/>
            <a:endParaRPr/>
          </a:p>
        </p:txBody>
      </p:sp>
      <p:pic>
        <p:nvPicPr>
          <p:cNvPr id="12" name="Picture 11" descr="tmpbo2ikc1i.png"/>
          <p:cNvPicPr>
            <a:picLocks noChangeAspect="1"/>
          </p:cNvPicPr>
          <p:nvPr/>
        </p:nvPicPr>
        <p:blipFill>
          <a:blip r:embed="rId3"/>
          <a:stretch>
            <a:fillRect/>
          </a:stretch>
        </p:blipFill>
        <p:spPr>
          <a:xfrm>
            <a:off x="1422350" y="1508670"/>
            <a:ext cx="304800" cy="304800"/>
          </a:xfrm>
          <a:prstGeom prst="rect">
            <a:avLst/>
          </a:prstGeom>
        </p:spPr>
      </p:pic>
      <p:sp>
        <p:nvSpPr>
          <p:cNvPr id="13" name="TextBox 12"/>
          <p:cNvSpPr txBox="1"/>
          <p:nvPr/>
        </p:nvSpPr>
        <p:spPr>
          <a:xfrm>
            <a:off x="228600" y="1965870"/>
            <a:ext cx="2692300" cy="411360"/>
          </a:xfrm>
          <a:prstGeom prst="rect">
            <a:avLst/>
          </a:prstGeom>
          <a:noFill/>
          <a:ln>
            <a:noFill/>
          </a:ln>
        </p:spPr>
        <p:txBody>
          <a:bodyPr wrap="square" lIns="0" tIns="0" rIns="0" bIns="0" anchor="t">
            <a:spAutoFit/>
          </a:bodyPr>
          <a:lstStyle/>
          <a:p>
            <a:pPr algn="ctr"/>
            <a:r>
              <a:rPr sz="1300" b="1" i="0">
                <a:solidFill>
                  <a:srgbClr val="616161"/>
                </a:solidFill>
                <a:latin typeface="Proxima Nova"/>
              </a:rPr>
              <a:t>Phase 1: Establishing Cloud Fundamentals</a:t>
            </a:r>
          </a:p>
          <a:p>
            <a:pPr algn="ctr">
              <a:spcAft>
                <a:spcPts val="1200"/>
              </a:spcAft>
            </a:pPr>
            <a:r>
              <a:rPr sz="1300" b="0" i="0">
                <a:solidFill>
                  <a:srgbClr val="616161"/>
                </a:solidFill>
                <a:latin typeface="Proxima Nova"/>
              </a:rPr>
              <a:t>The first phase entails laying down essential AWS Cloud Practitioner content necessary for understanding cloud services and infrastructure, along with critical examination preparedness.</a:t>
            </a:r>
          </a:p>
        </p:txBody>
      </p:sp>
      <p:sp>
        <p:nvSpPr>
          <p:cNvPr id="14" name="Rectangle 13"/>
          <p:cNvSpPr/>
          <p:nvPr/>
        </p:nvSpPr>
        <p:spPr>
          <a:xfrm>
            <a:off x="3225700" y="1508670"/>
            <a:ext cx="2692449" cy="2102643"/>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5" name="Rectangle 14"/>
          <p:cNvSpPr/>
          <p:nvPr/>
        </p:nvSpPr>
        <p:spPr>
          <a:xfrm>
            <a:off x="4419451"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6" name="TextBox 15"/>
          <p:cNvSpPr txBox="1"/>
          <p:nvPr/>
        </p:nvSpPr>
        <p:spPr>
          <a:xfrm>
            <a:off x="4419451" y="1508670"/>
            <a:ext cx="304800" cy="304800"/>
          </a:xfrm>
          <a:prstGeom prst="rect">
            <a:avLst/>
          </a:prstGeom>
          <a:noFill/>
          <a:ln>
            <a:noFill/>
          </a:ln>
        </p:spPr>
        <p:txBody>
          <a:bodyPr wrap="square" lIns="0" tIns="0" rIns="0" bIns="0" anchor="t">
            <a:spAutoFit/>
          </a:bodyPr>
          <a:lstStyle/>
          <a:p>
            <a:pPr algn="ctr"/>
            <a:endParaRPr/>
          </a:p>
        </p:txBody>
      </p:sp>
      <p:pic>
        <p:nvPicPr>
          <p:cNvPr id="17" name="Picture 16" descr="tmpm34e9ejg.png"/>
          <p:cNvPicPr>
            <a:picLocks noChangeAspect="1"/>
          </p:cNvPicPr>
          <p:nvPr/>
        </p:nvPicPr>
        <p:blipFill>
          <a:blip r:embed="rId4"/>
          <a:stretch>
            <a:fillRect/>
          </a:stretch>
        </p:blipFill>
        <p:spPr>
          <a:xfrm>
            <a:off x="4419451" y="1508670"/>
            <a:ext cx="304800" cy="304800"/>
          </a:xfrm>
          <a:prstGeom prst="rect">
            <a:avLst/>
          </a:prstGeom>
        </p:spPr>
      </p:pic>
      <p:sp>
        <p:nvSpPr>
          <p:cNvPr id="18" name="TextBox 17"/>
          <p:cNvSpPr txBox="1"/>
          <p:nvPr/>
        </p:nvSpPr>
        <p:spPr>
          <a:xfrm>
            <a:off x="3225700" y="1965870"/>
            <a:ext cx="2692449" cy="411360"/>
          </a:xfrm>
          <a:prstGeom prst="rect">
            <a:avLst/>
          </a:prstGeom>
          <a:noFill/>
          <a:ln>
            <a:noFill/>
          </a:ln>
        </p:spPr>
        <p:txBody>
          <a:bodyPr wrap="square" lIns="0" tIns="0" rIns="0" bIns="0" anchor="t">
            <a:spAutoFit/>
          </a:bodyPr>
          <a:lstStyle/>
          <a:p>
            <a:pPr algn="ctr"/>
            <a:r>
              <a:rPr sz="1300" b="1" i="0">
                <a:solidFill>
                  <a:srgbClr val="616161"/>
                </a:solidFill>
                <a:latin typeface="Proxima Nova"/>
              </a:rPr>
              <a:t>Phase 2: Diving into AI Practitioner Domains</a:t>
            </a:r>
          </a:p>
          <a:p>
            <a:pPr algn="ctr">
              <a:spcAft>
                <a:spcPts val="1200"/>
              </a:spcAft>
            </a:pPr>
            <a:r>
              <a:rPr sz="1300" b="0" i="0">
                <a:solidFill>
                  <a:srgbClr val="616161"/>
                </a:solidFill>
                <a:latin typeface="Proxima Nova"/>
              </a:rPr>
              <a:t>In this stage, participants will engage deeply with the domains covered in the AWS AI Practitioner exam, enhancing their readiness through practice-oriented learning.</a:t>
            </a:r>
          </a:p>
        </p:txBody>
      </p:sp>
      <p:sp>
        <p:nvSpPr>
          <p:cNvPr id="19" name="Rectangle 18"/>
          <p:cNvSpPr/>
          <p:nvPr/>
        </p:nvSpPr>
        <p:spPr>
          <a:xfrm>
            <a:off x="6222950" y="1508670"/>
            <a:ext cx="2692300" cy="2102643"/>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0" name="Rectangle 19"/>
          <p:cNvSpPr/>
          <p:nvPr/>
        </p:nvSpPr>
        <p:spPr>
          <a:xfrm>
            <a:off x="741670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1" name="TextBox 20"/>
          <p:cNvSpPr txBox="1"/>
          <p:nvPr/>
        </p:nvSpPr>
        <p:spPr>
          <a:xfrm>
            <a:off x="7416700" y="1508670"/>
            <a:ext cx="304800" cy="304800"/>
          </a:xfrm>
          <a:prstGeom prst="rect">
            <a:avLst/>
          </a:prstGeom>
          <a:noFill/>
          <a:ln>
            <a:noFill/>
          </a:ln>
        </p:spPr>
        <p:txBody>
          <a:bodyPr wrap="square" lIns="0" tIns="0" rIns="0" bIns="0" anchor="t">
            <a:spAutoFit/>
          </a:bodyPr>
          <a:lstStyle/>
          <a:p>
            <a:pPr algn="ctr"/>
            <a:endParaRPr/>
          </a:p>
        </p:txBody>
      </p:sp>
      <p:pic>
        <p:nvPicPr>
          <p:cNvPr id="22" name="Picture 21" descr="tmp1y354o2y.png"/>
          <p:cNvPicPr>
            <a:picLocks noChangeAspect="1"/>
          </p:cNvPicPr>
          <p:nvPr/>
        </p:nvPicPr>
        <p:blipFill>
          <a:blip r:embed="rId5"/>
          <a:stretch>
            <a:fillRect/>
          </a:stretch>
        </p:blipFill>
        <p:spPr>
          <a:xfrm>
            <a:off x="7416700" y="1508670"/>
            <a:ext cx="304800" cy="304800"/>
          </a:xfrm>
          <a:prstGeom prst="rect">
            <a:avLst/>
          </a:prstGeom>
        </p:spPr>
      </p:pic>
      <p:sp>
        <p:nvSpPr>
          <p:cNvPr id="23" name="TextBox 22"/>
          <p:cNvSpPr txBox="1"/>
          <p:nvPr/>
        </p:nvSpPr>
        <p:spPr>
          <a:xfrm>
            <a:off x="6222950" y="1965870"/>
            <a:ext cx="2692300" cy="411360"/>
          </a:xfrm>
          <a:prstGeom prst="rect">
            <a:avLst/>
          </a:prstGeom>
          <a:noFill/>
          <a:ln>
            <a:noFill/>
          </a:ln>
        </p:spPr>
        <p:txBody>
          <a:bodyPr wrap="square" lIns="0" tIns="0" rIns="0" bIns="0" anchor="t">
            <a:spAutoFit/>
          </a:bodyPr>
          <a:lstStyle/>
          <a:p>
            <a:pPr algn="ctr"/>
            <a:r>
              <a:rPr sz="1300" b="1" i="0">
                <a:solidFill>
                  <a:srgbClr val="616161"/>
                </a:solidFill>
                <a:latin typeface="Proxima Nova"/>
              </a:rPr>
              <a:t>Phase 3: Advanced AI Paradigms Exploration</a:t>
            </a:r>
          </a:p>
          <a:p>
            <a:pPr algn="ctr">
              <a:spcAft>
                <a:spcPts val="1200"/>
              </a:spcAft>
            </a:pPr>
            <a:r>
              <a:rPr sz="1300" b="0" i="0">
                <a:solidFill>
                  <a:srgbClr val="616161"/>
                </a:solidFill>
                <a:latin typeface="Proxima Nova"/>
              </a:rPr>
              <a:t>The final phase focuses on navigating advanced AI paradigms including generative AI, agent protocols, and coding workflows, ensuring participants are equipped for the evolving landscape.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Core Domains (AWS Cloud Practitioner)</a:t>
            </a:r>
          </a:p>
        </p:txBody>
      </p:sp>
      <p:sp>
        <p:nvSpPr>
          <p:cNvPr id="4" name="Subtitle 3"/>
          <p:cNvSpPr>
            <a:spLocks noGrp="1"/>
          </p:cNvSpPr>
          <p:nvPr>
            <p:ph type="subTitle" idx="13"/>
          </p:nvPr>
        </p:nvSpPr>
        <p:spPr/>
        <p:txBody>
          <a:bodyPr>
            <a:normAutofit/>
          </a:bodyPr>
          <a:lstStyle/>
          <a:p>
            <a:r>
              <a:t>Essential Components of AWS Knowledge</a:t>
            </a:r>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sz="1300" b="0" i="0">
                <a:solidFill>
                  <a:srgbClr val="616161"/>
                </a:solidFill>
                <a:latin typeface="Proxima Nova"/>
              </a:defRPr>
            </a:pPr>
            <a:endParaRPr/>
          </a:p>
        </p:txBody>
      </p:sp>
      <p:sp>
        <p:nvSpPr>
          <p:cNvPr id="7" name="Rectangle 6"/>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8" name="TextBox 7"/>
          <p:cNvSpPr txBox="1"/>
          <p:nvPr/>
        </p:nvSpPr>
        <p:spPr>
          <a:xfrm>
            <a:off x="228600" y="1508670"/>
            <a:ext cx="8686800" cy="2856904"/>
          </a:xfrm>
          <a:prstGeom prst="rect">
            <a:avLst/>
          </a:prstGeom>
          <a:noFill/>
          <a:ln>
            <a:noFill/>
          </a:ln>
        </p:spPr>
        <p:txBody>
          <a:bodyPr wrap="square" lIns="190500" tIns="0" rIns="0" bIns="190500" anchor="t">
            <a:spAutoFit/>
          </a:bodyPr>
          <a:lstStyle/>
          <a:p>
            <a:pPr marL="228600" indent="-91440" algn="l">
              <a:spcBef>
                <a:spcPts val="0"/>
              </a:spcBef>
              <a:spcAft>
                <a:spcPts val="800"/>
              </a:spcAft>
              <a:buSzPct val="100000"/>
              <a:buFont typeface="Arial"/>
              <a:buChar char="•"/>
            </a:pPr>
            <a:r>
              <a:rPr sz="1300" b="1" i="0">
                <a:solidFill>
                  <a:srgbClr val="616161"/>
                </a:solidFill>
                <a:latin typeface="Proxima Nova"/>
              </a:rPr>
              <a:t>Valuating AWS Cloud Capabilities:</a:t>
            </a:r>
            <a:r>
              <a:rPr sz="1300" b="0" i="0">
                <a:solidFill>
                  <a:srgbClr val="616161"/>
                </a:solidFill>
                <a:latin typeface="Proxima Nova"/>
              </a:rPr>
              <a:t> Understanding the value proposition of AWS empowers practitioners to leverage its unique benefits, including elasticity, performance, and cost efficiency.</a:t>
            </a:r>
          </a:p>
          <a:p>
            <a:pPr marL="228600" lvl="1" indent="-91440" algn="l">
              <a:spcBef>
                <a:spcPts val="1200"/>
              </a:spcBef>
              <a:spcAft>
                <a:spcPts val="0"/>
              </a:spcAft>
              <a:buSzPct val="100000"/>
              <a:buFont typeface="Arial"/>
              <a:buChar char="•"/>
            </a:pPr>
            <a:r>
              <a:rPr sz="1300" b="1" i="0">
                <a:solidFill>
                  <a:srgbClr val="616161"/>
                </a:solidFill>
                <a:latin typeface="Proxima Nova"/>
              </a:rPr>
              <a:t>Shared Responsibility Model Insights:</a:t>
            </a:r>
            <a:r>
              <a:rPr sz="1300" b="0" i="0">
                <a:solidFill>
                  <a:srgbClr val="616161"/>
                </a:solidFill>
                <a:latin typeface="Proxima Nova"/>
              </a:rPr>
              <a:t> Familiarity with the shared responsibility model is crucial for managing security and compliance, delineating boundaries between customer and provider responsibilities.</a:t>
            </a:r>
          </a:p>
          <a:p>
            <a:pPr marL="228600" lvl="1" indent="-91440" algn="l">
              <a:spcBef>
                <a:spcPts val="1200"/>
              </a:spcBef>
              <a:spcAft>
                <a:spcPts val="0"/>
              </a:spcAft>
              <a:buSzPct val="100000"/>
              <a:buFont typeface="Arial"/>
              <a:buChar char="•"/>
            </a:pPr>
            <a:r>
              <a:rPr sz="1300" b="1" i="0">
                <a:solidFill>
                  <a:srgbClr val="616161"/>
                </a:solidFill>
                <a:latin typeface="Proxima Nova"/>
              </a:rPr>
              <a:t>Security Best Practices Framework:</a:t>
            </a:r>
            <a:r>
              <a:rPr sz="1300" b="0" i="0">
                <a:solidFill>
                  <a:srgbClr val="616161"/>
                </a:solidFill>
                <a:latin typeface="Proxima Nova"/>
              </a:rPr>
              <a:t> Implementing security best practices not only protects cloud assets but also instills customer confidence and meets regulatory mandates.</a:t>
            </a:r>
          </a:p>
          <a:p>
            <a:pPr marL="228600" lvl="1" indent="-91440" algn="l">
              <a:spcBef>
                <a:spcPts val="1200"/>
              </a:spcBef>
              <a:spcAft>
                <a:spcPts val="0"/>
              </a:spcAft>
              <a:buSzPct val="100000"/>
              <a:buFont typeface="Arial"/>
              <a:buChar char="•"/>
            </a:pPr>
            <a:r>
              <a:rPr sz="1300" b="1" i="0">
                <a:solidFill>
                  <a:srgbClr val="616161"/>
                </a:solidFill>
                <a:latin typeface="Proxima Nova"/>
              </a:rPr>
              <a:t>AWS Economics: Billing &amp; Optimization:</a:t>
            </a:r>
            <a:r>
              <a:rPr sz="1300" b="0" i="0">
                <a:solidFill>
                  <a:srgbClr val="616161"/>
                </a:solidFill>
                <a:latin typeface="Proxima Nova"/>
              </a:rPr>
              <a:t> Mastering cost optimization strategies within AWS helps organizations manage expenses effectively while maximizing value from their cloud investments.</a:t>
            </a:r>
          </a:p>
          <a:p>
            <a:pPr marL="228600" lvl="1" indent="-91440" algn="l">
              <a:spcBef>
                <a:spcPts val="1200"/>
              </a:spcBef>
              <a:spcAft>
                <a:spcPts val="0"/>
              </a:spcAft>
              <a:buSzPct val="100000"/>
              <a:buFont typeface="Arial"/>
              <a:buChar char="•"/>
            </a:pPr>
            <a:r>
              <a:rPr sz="1300" b="1" i="0">
                <a:solidFill>
                  <a:srgbClr val="616161"/>
                </a:solidFill>
                <a:latin typeface="Proxima Nova"/>
              </a:rPr>
              <a:t>Comprehending AWS Global Infrastructure:</a:t>
            </a:r>
            <a:r>
              <a:rPr sz="1300" b="0" i="0">
                <a:solidFill>
                  <a:srgbClr val="616161"/>
                </a:solidFill>
                <a:latin typeface="Proxima Nova"/>
              </a:rPr>
              <a:t> Recognizing the layout of AWS’s global infrastructure aids stakeholders in deploying applications that are highly available and resilient across regions.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149</TotalTime>
  <Words>2349</Words>
  <Application>Microsoft Macintosh PowerPoint</Application>
  <PresentationFormat>On-screen Show (16:9)</PresentationFormat>
  <Paragraphs>131</Paragraphs>
  <Slides>13</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Proxima Nova</vt:lpstr>
      <vt:lpstr>Calibri</vt:lpstr>
      <vt:lpstr>Calibri Light</vt:lpstr>
      <vt:lpstr>Arial</vt:lpstr>
      <vt:lpstr>Office Theme</vt:lpstr>
      <vt:lpstr>PowerPoint Presentation</vt:lpstr>
      <vt:lpstr>* 25 Years of IT Experience  * 9 + Years as Solution Architect * 15 Years offshore      * Indosoft International Hyderabad - Web Developer 1 Year     * ITC Infotech UK, Bangalore India - Java Developer 4 Year     * SLK Software, Bangalore, India   - Sr. Java Developer 2 years     * Cognizant Technologies India - Tech Lead 6 Years, Application Architect 3 Years     * Cognizant Technologies USA - Solution Architect -Dallas USA - 6 Years      * AA Software &amp; Networking Inc, Dallas USA. - Cloud Engineer, Cloud Solution Architect</vt:lpstr>
      <vt:lpstr>PowerPoint Presentation</vt:lpstr>
      <vt:lpstr>Agenda</vt:lpstr>
      <vt:lpstr>About the Speaker</vt:lpstr>
      <vt:lpstr>Generative AI in the Cloud: Revolutionizing Content, Code, and Computation</vt:lpstr>
      <vt:lpstr>Course Objectives</vt:lpstr>
      <vt:lpstr>Certification Roadmap Overview</vt:lpstr>
      <vt:lpstr>Core Domains (AWS Cloud Practitioner)</vt:lpstr>
      <vt:lpstr>Real-World Concepts &amp; Best Practices</vt:lpstr>
      <vt:lpstr>AI Practitioner Domains &amp; Weightings</vt:lpstr>
      <vt:lpstr>Domain 1: AI/ML Foundations</vt:lpstr>
      <vt:lpstr>Domain 2: Generative AI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Microsoft Office User</cp:lastModifiedBy>
  <cp:revision>4</cp:revision>
  <dcterms:modified xsi:type="dcterms:W3CDTF">2025-08-12T02:48:42Z</dcterms:modified>
</cp:coreProperties>
</file>