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601200" cy="12801600" type="A3"/>
  <p:notesSz cx="7104063" cy="10234613"/>
  <p:defaultTextStyle>
    <a:defPPr>
      <a:defRPr lang="en-US"/>
    </a:defPPr>
    <a:lvl1pPr marL="0" algn="l" defTabSz="1221724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863" algn="l" defTabSz="1221724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724" algn="l" defTabSz="1221724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586" algn="l" defTabSz="1221724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449" algn="l" defTabSz="1221724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313" algn="l" defTabSz="1221724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173" algn="l" defTabSz="1221724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038" algn="l" defTabSz="1221724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6899" algn="l" defTabSz="1221724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24" userDrawn="1">
          <p15:clr>
            <a:srgbClr val="A4A3A4"/>
          </p15:clr>
        </p15:guide>
        <p15:guide id="2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C5"/>
    <a:srgbClr val="A4A4C4"/>
    <a:srgbClr val="DCDCE8"/>
    <a:srgbClr val="A50021"/>
    <a:srgbClr val="FFEBFA"/>
    <a:srgbClr val="7E0018"/>
    <a:srgbClr val="CC0099"/>
    <a:srgbClr val="D200D2"/>
    <a:srgbClr val="80008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1338" y="-8700"/>
      </p:cViewPr>
      <p:guideLst>
        <p:guide pos="3024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9"/>
            <a:ext cx="8161020" cy="4456852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70" indent="0" algn="ctr">
              <a:buNone/>
              <a:defRPr sz="2100"/>
            </a:lvl2pPr>
            <a:lvl3pPr marL="960140" indent="0" algn="ctr">
              <a:buNone/>
              <a:defRPr sz="1890"/>
            </a:lvl3pPr>
            <a:lvl4pPr marL="1440209" indent="0" algn="ctr">
              <a:buNone/>
              <a:defRPr sz="1680"/>
            </a:lvl4pPr>
            <a:lvl5pPr marL="1920278" indent="0" algn="ctr">
              <a:buNone/>
              <a:defRPr sz="1680"/>
            </a:lvl5pPr>
            <a:lvl6pPr marL="2400348" indent="0" algn="ctr">
              <a:buNone/>
              <a:defRPr sz="1680"/>
            </a:lvl6pPr>
            <a:lvl7pPr marL="2880417" indent="0" algn="ctr">
              <a:buNone/>
              <a:defRPr sz="1680"/>
            </a:lvl7pPr>
            <a:lvl8pPr marL="3360487" indent="0" algn="ctr">
              <a:buNone/>
              <a:defRPr sz="1680"/>
            </a:lvl8pPr>
            <a:lvl9pPr marL="3840557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51A6-D4B5-4880-AFFD-11BC8DC19FFB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3678-5870-4C84-ADC7-2D7C7AA4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33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51A6-D4B5-4880-AFFD-11BC8DC19FFB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3678-5870-4C84-ADC7-2D7C7AA4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7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60" y="681568"/>
            <a:ext cx="2070258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8"/>
            <a:ext cx="6090762" cy="1084876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51A6-D4B5-4880-AFFD-11BC8DC19FFB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3678-5870-4C84-ADC7-2D7C7AA4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95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51A6-D4B5-4880-AFFD-11BC8DC19FFB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3678-5870-4C84-ADC7-2D7C7AA4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29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3" y="3191515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3" y="8567001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4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209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7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41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8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5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51A6-D4B5-4880-AFFD-11BC8DC19FFB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3678-5870-4C84-ADC7-2D7C7AA4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31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4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4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51A6-D4B5-4880-AFFD-11BC8DC19FFB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3678-5870-4C84-ADC7-2D7C7AA4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44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4" y="681571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6" y="3138172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70" indent="0">
              <a:buNone/>
              <a:defRPr sz="2100" b="1"/>
            </a:lvl2pPr>
            <a:lvl3pPr marL="960140" indent="0">
              <a:buNone/>
              <a:defRPr sz="1890" b="1"/>
            </a:lvl3pPr>
            <a:lvl4pPr marL="1440209" indent="0">
              <a:buNone/>
              <a:defRPr sz="1680" b="1"/>
            </a:lvl4pPr>
            <a:lvl5pPr marL="1920278" indent="0">
              <a:buNone/>
              <a:defRPr sz="1680" b="1"/>
            </a:lvl5pPr>
            <a:lvl6pPr marL="2400348" indent="0">
              <a:buNone/>
              <a:defRPr sz="1680" b="1"/>
            </a:lvl6pPr>
            <a:lvl7pPr marL="2880417" indent="0">
              <a:buNone/>
              <a:defRPr sz="1680" b="1"/>
            </a:lvl7pPr>
            <a:lvl8pPr marL="3360487" indent="0">
              <a:buNone/>
              <a:defRPr sz="1680" b="1"/>
            </a:lvl8pPr>
            <a:lvl9pPr marL="3840557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6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2"/>
            <a:ext cx="4081762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70" indent="0">
              <a:buNone/>
              <a:defRPr sz="2100" b="1"/>
            </a:lvl2pPr>
            <a:lvl3pPr marL="960140" indent="0">
              <a:buNone/>
              <a:defRPr sz="1890" b="1"/>
            </a:lvl3pPr>
            <a:lvl4pPr marL="1440209" indent="0">
              <a:buNone/>
              <a:defRPr sz="1680" b="1"/>
            </a:lvl4pPr>
            <a:lvl5pPr marL="1920278" indent="0">
              <a:buNone/>
              <a:defRPr sz="1680" b="1"/>
            </a:lvl5pPr>
            <a:lvl6pPr marL="2400348" indent="0">
              <a:buNone/>
              <a:defRPr sz="1680" b="1"/>
            </a:lvl6pPr>
            <a:lvl7pPr marL="2880417" indent="0">
              <a:buNone/>
              <a:defRPr sz="1680" b="1"/>
            </a:lvl7pPr>
            <a:lvl8pPr marL="3360487" indent="0">
              <a:buNone/>
              <a:defRPr sz="1680" b="1"/>
            </a:lvl8pPr>
            <a:lvl9pPr marL="3840557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2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51A6-D4B5-4880-AFFD-11BC8DC19FFB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3678-5870-4C84-ADC7-2D7C7AA4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26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51A6-D4B5-4880-AFFD-11BC8DC19FFB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3678-5870-4C84-ADC7-2D7C7AA4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54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51A6-D4B5-4880-AFFD-11BC8DC19FFB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3678-5870-4C84-ADC7-2D7C7AA4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01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8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1" y="1843197"/>
            <a:ext cx="4860608" cy="9097432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1"/>
            <a:ext cx="3096638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70" indent="0">
              <a:buNone/>
              <a:defRPr sz="1470"/>
            </a:lvl2pPr>
            <a:lvl3pPr marL="960140" indent="0">
              <a:buNone/>
              <a:defRPr sz="1260"/>
            </a:lvl3pPr>
            <a:lvl4pPr marL="1440209" indent="0">
              <a:buNone/>
              <a:defRPr sz="1050"/>
            </a:lvl4pPr>
            <a:lvl5pPr marL="1920278" indent="0">
              <a:buNone/>
              <a:defRPr sz="1050"/>
            </a:lvl5pPr>
            <a:lvl6pPr marL="2400348" indent="0">
              <a:buNone/>
              <a:defRPr sz="1050"/>
            </a:lvl6pPr>
            <a:lvl7pPr marL="2880417" indent="0">
              <a:buNone/>
              <a:defRPr sz="1050"/>
            </a:lvl7pPr>
            <a:lvl8pPr marL="3360487" indent="0">
              <a:buNone/>
              <a:defRPr sz="1050"/>
            </a:lvl8pPr>
            <a:lvl9pPr marL="3840557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51A6-D4B5-4880-AFFD-11BC8DC19FFB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3678-5870-4C84-ADC7-2D7C7AA4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8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1" y="1843197"/>
            <a:ext cx="4860608" cy="9097432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70" indent="0">
              <a:buNone/>
              <a:defRPr sz="2940"/>
            </a:lvl2pPr>
            <a:lvl3pPr marL="960140" indent="0">
              <a:buNone/>
              <a:defRPr sz="2520"/>
            </a:lvl3pPr>
            <a:lvl4pPr marL="1440209" indent="0">
              <a:buNone/>
              <a:defRPr sz="2100"/>
            </a:lvl4pPr>
            <a:lvl5pPr marL="1920278" indent="0">
              <a:buNone/>
              <a:defRPr sz="2100"/>
            </a:lvl5pPr>
            <a:lvl6pPr marL="2400348" indent="0">
              <a:buNone/>
              <a:defRPr sz="2100"/>
            </a:lvl6pPr>
            <a:lvl7pPr marL="2880417" indent="0">
              <a:buNone/>
              <a:defRPr sz="2100"/>
            </a:lvl7pPr>
            <a:lvl8pPr marL="3360487" indent="0">
              <a:buNone/>
              <a:defRPr sz="2100"/>
            </a:lvl8pPr>
            <a:lvl9pPr marL="3840557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1"/>
            <a:ext cx="3096638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70" indent="0">
              <a:buNone/>
              <a:defRPr sz="1470"/>
            </a:lvl2pPr>
            <a:lvl3pPr marL="960140" indent="0">
              <a:buNone/>
              <a:defRPr sz="1260"/>
            </a:lvl3pPr>
            <a:lvl4pPr marL="1440209" indent="0">
              <a:buNone/>
              <a:defRPr sz="1050"/>
            </a:lvl4pPr>
            <a:lvl5pPr marL="1920278" indent="0">
              <a:buNone/>
              <a:defRPr sz="1050"/>
            </a:lvl5pPr>
            <a:lvl6pPr marL="2400348" indent="0">
              <a:buNone/>
              <a:defRPr sz="1050"/>
            </a:lvl6pPr>
            <a:lvl7pPr marL="2880417" indent="0">
              <a:buNone/>
              <a:defRPr sz="1050"/>
            </a:lvl7pPr>
            <a:lvl8pPr marL="3360487" indent="0">
              <a:buNone/>
              <a:defRPr sz="1050"/>
            </a:lvl8pPr>
            <a:lvl9pPr marL="3840557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51A6-D4B5-4880-AFFD-11BC8DC19FFB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3678-5870-4C84-ADC7-2D7C7AA4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4" y="681571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4" y="3407834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A51A6-D4B5-4880-AFFD-11BC8DC19FFB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9" y="11865189"/>
            <a:ext cx="3240405" cy="681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B3678-5870-4C84-ADC7-2D7C7AA4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8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4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4" indent="-240034" algn="l" defTabSz="9601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104" indent="-240034" algn="l" defTabSz="96014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74" indent="-240034" algn="l" defTabSz="96014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44" indent="-240034" algn="l" defTabSz="96014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313" indent="-240034" algn="l" defTabSz="96014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83" indent="-240034" algn="l" defTabSz="96014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453" indent="-240034" algn="l" defTabSz="96014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521" indent="-240034" algn="l" defTabSz="96014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91" indent="-240034" algn="l" defTabSz="96014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4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70" algn="l" defTabSz="96014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40" algn="l" defTabSz="96014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209" algn="l" defTabSz="96014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78" algn="l" defTabSz="96014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48" algn="l" defTabSz="96014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417" algn="l" defTabSz="96014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87" algn="l" defTabSz="96014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557" algn="l" defTabSz="96014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1395859" y="12397492"/>
            <a:ext cx="6957393" cy="5172225"/>
          </a:xfrm>
          <a:prstGeom prst="rect">
            <a:avLst/>
          </a:prstGeom>
          <a:solidFill>
            <a:srgbClr val="FF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18"/>
          </a:p>
        </p:txBody>
      </p:sp>
      <p:sp>
        <p:nvSpPr>
          <p:cNvPr id="34" name="Rectangle 33"/>
          <p:cNvSpPr/>
          <p:nvPr/>
        </p:nvSpPr>
        <p:spPr>
          <a:xfrm>
            <a:off x="1402575" y="1549279"/>
            <a:ext cx="6857999" cy="2652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18"/>
          </a:p>
        </p:txBody>
      </p:sp>
      <p:sp>
        <p:nvSpPr>
          <p:cNvPr id="4" name="Rectangle 3"/>
          <p:cNvSpPr/>
          <p:nvPr/>
        </p:nvSpPr>
        <p:spPr>
          <a:xfrm>
            <a:off x="1402575" y="-5521876"/>
            <a:ext cx="6857999" cy="2984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18"/>
          </a:p>
        </p:txBody>
      </p:sp>
      <p:sp>
        <p:nvSpPr>
          <p:cNvPr id="5" name="TextBox 4"/>
          <p:cNvSpPr txBox="1"/>
          <p:nvPr/>
        </p:nvSpPr>
        <p:spPr>
          <a:xfrm>
            <a:off x="1402575" y="-5704218"/>
            <a:ext cx="6857999" cy="400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1" dirty="0" err="1">
                <a:solidFill>
                  <a:srgbClr val="FFC000"/>
                </a:solidFill>
                <a:latin typeface="Tw Cen Classified MT Std" panose="020B0502020104020603" pitchFamily="34" charset="0"/>
              </a:rPr>
              <a:t>ChIP</a:t>
            </a:r>
            <a:r>
              <a:rPr lang="en-US" sz="2001" dirty="0">
                <a:solidFill>
                  <a:srgbClr val="FFC000"/>
                </a:solidFill>
                <a:latin typeface="Tw Cen Classified MT Std" panose="020B0502020104020603" pitchFamily="34" charset="0"/>
              </a:rPr>
              <a:t> </a:t>
            </a:r>
            <a:r>
              <a:rPr lang="en-US" sz="2001" dirty="0" err="1">
                <a:solidFill>
                  <a:srgbClr val="FFC000"/>
                </a:solidFill>
                <a:latin typeface="Tw Cen Classified MT Std" panose="020B0502020104020603" pitchFamily="34" charset="0"/>
              </a:rPr>
              <a:t>Seq</a:t>
            </a:r>
            <a:r>
              <a:rPr lang="en-US" sz="2001" dirty="0">
                <a:solidFill>
                  <a:srgbClr val="FFC000"/>
                </a:solidFill>
                <a:latin typeface="Tw Cen Classified MT Std" panose="020B0502020104020603" pitchFamily="34" charset="0"/>
              </a:rPr>
              <a:t> Pipeline in Galaxy </a:t>
            </a:r>
            <a:endParaRPr lang="en-GB" sz="2001" dirty="0">
              <a:solidFill>
                <a:srgbClr val="FFC000"/>
              </a:solidFill>
              <a:latin typeface="Tw Cen Classified MT Std" panose="020B05020201040206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727992" y="-4096854"/>
            <a:ext cx="2046957" cy="39464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718" dirty="0" err="1">
                <a:solidFill>
                  <a:schemeClr val="bg1"/>
                </a:solidFill>
                <a:latin typeface="Tw Cen Classified MT Std" panose="020B0502020104020603" pitchFamily="34" charset="0"/>
              </a:rPr>
              <a:t>FastQ</a:t>
            </a:r>
            <a:r>
              <a:rPr lang="en-US" sz="1718" dirty="0">
                <a:solidFill>
                  <a:schemeClr val="bg1"/>
                </a:solidFill>
                <a:latin typeface="Tw Cen Classified MT Std" panose="020B0502020104020603" pitchFamily="34" charset="0"/>
              </a:rPr>
              <a:t> Operations</a:t>
            </a:r>
            <a:endParaRPr lang="en-GB" sz="1718" dirty="0">
              <a:solidFill>
                <a:schemeClr val="bg1"/>
              </a:solidFill>
              <a:latin typeface="Tw Cen Classified MT Std" panose="020B05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9922" y="-5078692"/>
            <a:ext cx="2167550" cy="6135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3" b="1" dirty="0" err="1">
                <a:solidFill>
                  <a:schemeClr val="accent5">
                    <a:lumMod val="75000"/>
                  </a:schemeClr>
                </a:solidFill>
              </a:rPr>
              <a:t>FastQC</a:t>
            </a:r>
            <a:r>
              <a:rPr lang="en-US" sz="1603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401" dirty="0"/>
              <a:t>Sequence quality check</a:t>
            </a:r>
            <a:endParaRPr lang="en-GB" sz="1401" dirty="0"/>
          </a:p>
        </p:txBody>
      </p:sp>
      <p:sp>
        <p:nvSpPr>
          <p:cNvPr id="8" name="TextBox 7"/>
          <p:cNvSpPr txBox="1"/>
          <p:nvPr/>
        </p:nvSpPr>
        <p:spPr>
          <a:xfrm>
            <a:off x="6007802" y="-4088764"/>
            <a:ext cx="2167546" cy="713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97" b="1" dirty="0">
                <a:solidFill>
                  <a:schemeClr val="accent5">
                    <a:lumMod val="75000"/>
                  </a:schemeClr>
                </a:solidFill>
              </a:rPr>
              <a:t>TRIM Sequences (Optional) </a:t>
            </a:r>
            <a:endParaRPr lang="en-GB" sz="1197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1197" dirty="0"/>
              <a:t>Remove sequences with desired length</a:t>
            </a:r>
          </a:p>
        </p:txBody>
      </p:sp>
      <p:cxnSp>
        <p:nvCxnSpPr>
          <p:cNvPr id="9" name="Elbow Connector 8"/>
          <p:cNvCxnSpPr/>
          <p:nvPr/>
        </p:nvCxnSpPr>
        <p:spPr>
          <a:xfrm>
            <a:off x="4877939" y="-5059194"/>
            <a:ext cx="1137713" cy="161571"/>
          </a:xfrm>
          <a:prstGeom prst="bentConnector3">
            <a:avLst>
              <a:gd name="adj1" fmla="val 1439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5539081" y="-4787326"/>
            <a:ext cx="476573" cy="1102206"/>
          </a:xfrm>
          <a:prstGeom prst="bentConnector3">
            <a:avLst>
              <a:gd name="adj1" fmla="val 4028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81358" y="-2930508"/>
            <a:ext cx="3934346" cy="34066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1" dirty="0" err="1">
                <a:solidFill>
                  <a:schemeClr val="bg1"/>
                </a:solidFill>
              </a:rPr>
              <a:t>FastQ</a:t>
            </a:r>
            <a:r>
              <a:rPr lang="en-US" sz="1401" dirty="0">
                <a:solidFill>
                  <a:schemeClr val="bg1"/>
                </a:solidFill>
              </a:rPr>
              <a:t> files pre processed and ready for alignments </a:t>
            </a:r>
            <a:endParaRPr lang="en-GB" sz="140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1239" y="-5087236"/>
            <a:ext cx="2089800" cy="6135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3" b="1" dirty="0">
                <a:solidFill>
                  <a:schemeClr val="accent5">
                    <a:lumMod val="75000"/>
                  </a:schemeClr>
                </a:solidFill>
              </a:rPr>
              <a:t>Upload sequences</a:t>
            </a:r>
          </a:p>
          <a:p>
            <a:pPr algn="ctr"/>
            <a:r>
              <a:rPr lang="en-US" sz="1401" dirty="0"/>
              <a:t>Load </a:t>
            </a:r>
            <a:r>
              <a:rPr lang="en-US" sz="1401" dirty="0" err="1"/>
              <a:t>FastQ</a:t>
            </a:r>
            <a:r>
              <a:rPr lang="en-US" sz="1401" dirty="0"/>
              <a:t> files in Galaxy</a:t>
            </a:r>
            <a:endParaRPr lang="en-GB" sz="1401" dirty="0"/>
          </a:p>
        </p:txBody>
      </p:sp>
      <p:sp>
        <p:nvSpPr>
          <p:cNvPr id="13" name="TextBox 12"/>
          <p:cNvSpPr txBox="1"/>
          <p:nvPr/>
        </p:nvSpPr>
        <p:spPr>
          <a:xfrm>
            <a:off x="3494220" y="-3771986"/>
            <a:ext cx="1926819" cy="852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3" b="1" dirty="0" err="1">
                <a:solidFill>
                  <a:schemeClr val="accent5">
                    <a:lumMod val="75000"/>
                  </a:schemeClr>
                </a:solidFill>
              </a:rPr>
              <a:t>FastQ</a:t>
            </a:r>
            <a:r>
              <a:rPr lang="en-US" sz="1603" b="1" dirty="0">
                <a:solidFill>
                  <a:schemeClr val="accent5">
                    <a:lumMod val="75000"/>
                  </a:schemeClr>
                </a:solidFill>
              </a:rPr>
              <a:t> Groomer</a:t>
            </a:r>
          </a:p>
          <a:p>
            <a:pPr algn="ctr"/>
            <a:r>
              <a:rPr lang="en-US" sz="1401" dirty="0"/>
              <a:t>Convert </a:t>
            </a:r>
            <a:r>
              <a:rPr lang="en-US" sz="1401" dirty="0" err="1"/>
              <a:t>Fastq</a:t>
            </a:r>
            <a:r>
              <a:rPr lang="en-US" sz="1401" dirty="0"/>
              <a:t> into </a:t>
            </a:r>
            <a:r>
              <a:rPr lang="en-US" sz="1401" dirty="0" err="1"/>
              <a:t>Fastq</a:t>
            </a:r>
            <a:r>
              <a:rPr lang="en-US" sz="1401" dirty="0"/>
              <a:t> illumina</a:t>
            </a:r>
            <a:endParaRPr lang="en-GB" sz="1401" dirty="0"/>
          </a:p>
        </p:txBody>
      </p:sp>
      <p:sp>
        <p:nvSpPr>
          <p:cNvPr id="14" name="Rectangle 13"/>
          <p:cNvSpPr/>
          <p:nvPr/>
        </p:nvSpPr>
        <p:spPr>
          <a:xfrm>
            <a:off x="1340631" y="-2312168"/>
            <a:ext cx="6919937" cy="3761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18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99047" y="-440133"/>
            <a:ext cx="2704847" cy="39464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718" b="1" dirty="0">
                <a:solidFill>
                  <a:schemeClr val="bg1"/>
                </a:solidFill>
                <a:latin typeface="Tw Cen Classified MT Std" panose="020B0502020104020603" pitchFamily="34" charset="0"/>
              </a:rPr>
              <a:t>Alignment Operations </a:t>
            </a:r>
            <a:endParaRPr lang="en-GB" sz="1718" b="1" dirty="0">
              <a:solidFill>
                <a:schemeClr val="bg1"/>
              </a:solidFill>
              <a:latin typeface="Tw Cen Classified MT Std" panose="020B05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89265" y="-2310481"/>
            <a:ext cx="3118525" cy="1329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3" b="1" dirty="0">
                <a:solidFill>
                  <a:schemeClr val="accent6">
                    <a:lumMod val="50000"/>
                  </a:schemeClr>
                </a:solidFill>
              </a:rPr>
              <a:t>Map with bowtie for Illumina </a:t>
            </a:r>
          </a:p>
          <a:p>
            <a:pPr algn="ctr"/>
            <a:r>
              <a:rPr lang="en-US" sz="1401" dirty="0"/>
              <a:t>Alignment of preprocessed sequences on reference genome (hg19)</a:t>
            </a:r>
          </a:p>
          <a:p>
            <a:pPr algn="ctr"/>
            <a:r>
              <a:rPr lang="en-US" sz="1401" dirty="0"/>
              <a:t>(.</a:t>
            </a:r>
            <a:r>
              <a:rPr lang="en-US" sz="1401" dirty="0" err="1"/>
              <a:t>sam</a:t>
            </a:r>
            <a:r>
              <a:rPr lang="en-US" sz="1401" dirty="0"/>
              <a:t> files) </a:t>
            </a:r>
            <a:endParaRPr lang="en-GB" sz="1401" dirty="0"/>
          </a:p>
        </p:txBody>
      </p:sp>
      <p:sp>
        <p:nvSpPr>
          <p:cNvPr id="17" name="TextBox 16"/>
          <p:cNvSpPr txBox="1"/>
          <p:nvPr/>
        </p:nvSpPr>
        <p:spPr>
          <a:xfrm>
            <a:off x="2950897" y="-879491"/>
            <a:ext cx="2954468" cy="8520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3" b="1" dirty="0">
                <a:solidFill>
                  <a:schemeClr val="accent6">
                    <a:lumMod val="50000"/>
                  </a:schemeClr>
                </a:solidFill>
              </a:rPr>
              <a:t>Sort </a:t>
            </a:r>
            <a:r>
              <a:rPr lang="en-US" sz="1603" b="1" dirty="0" err="1">
                <a:solidFill>
                  <a:schemeClr val="accent6">
                    <a:lumMod val="50000"/>
                  </a:schemeClr>
                </a:solidFill>
              </a:rPr>
              <a:t>sam</a:t>
            </a:r>
            <a:endParaRPr lang="en-US" sz="1603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401" dirty="0"/>
              <a:t>Sort the .</a:t>
            </a:r>
            <a:r>
              <a:rPr lang="en-US" sz="1401" dirty="0" err="1"/>
              <a:t>sam</a:t>
            </a:r>
            <a:r>
              <a:rPr lang="en-US" sz="1401" dirty="0"/>
              <a:t> files by coordinates </a:t>
            </a:r>
          </a:p>
          <a:p>
            <a:pPr algn="ctr"/>
            <a:r>
              <a:rPr lang="en-US" sz="1401" dirty="0"/>
              <a:t>(.bam files)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965588" y="273360"/>
            <a:ext cx="2939779" cy="1228991"/>
            <a:chOff x="1956548" y="5911794"/>
            <a:chExt cx="2939778" cy="1228989"/>
          </a:xfrm>
        </p:grpSpPr>
        <p:sp>
          <p:nvSpPr>
            <p:cNvPr id="19" name="TextBox 18"/>
            <p:cNvSpPr txBox="1"/>
            <p:nvPr/>
          </p:nvSpPr>
          <p:spPr>
            <a:xfrm>
              <a:off x="1956548" y="5911794"/>
              <a:ext cx="2939778" cy="8520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3" b="1" dirty="0">
                  <a:solidFill>
                    <a:schemeClr val="accent6">
                      <a:lumMod val="50000"/>
                    </a:schemeClr>
                  </a:solidFill>
                </a:rPr>
                <a:t>Filter SAM or BAM</a:t>
              </a:r>
            </a:p>
            <a:p>
              <a:pPr algn="ctr"/>
              <a:r>
                <a:rPr lang="en-US" sz="1401" dirty="0"/>
                <a:t>Filter the unmapped alignments</a:t>
              </a:r>
            </a:p>
            <a:p>
              <a:pPr algn="ctr"/>
              <a:r>
                <a:rPr lang="en-US" sz="1401" dirty="0"/>
                <a:t>(.bam files)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70388" y="6800123"/>
              <a:ext cx="2925936" cy="34066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1" dirty="0">
                  <a:solidFill>
                    <a:schemeClr val="bg1"/>
                  </a:solidFill>
                </a:rPr>
                <a:t>MAIN ALIGNMENT FILE </a:t>
              </a:r>
              <a:endParaRPr lang="en-GB" sz="140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81911" y="1826061"/>
            <a:ext cx="1953116" cy="11249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3" b="1" dirty="0">
                <a:solidFill>
                  <a:schemeClr val="accent4">
                    <a:lumMod val="50000"/>
                  </a:schemeClr>
                </a:solidFill>
              </a:rPr>
              <a:t>Multi BAM Summary</a:t>
            </a:r>
          </a:p>
          <a:p>
            <a:pPr algn="ctr"/>
            <a:r>
              <a:rPr lang="en-US" sz="1401" dirty="0"/>
              <a:t>Summarizes the alignment files </a:t>
            </a:r>
            <a:endParaRPr lang="en-GB" sz="1401" dirty="0"/>
          </a:p>
        </p:txBody>
      </p:sp>
      <p:sp>
        <p:nvSpPr>
          <p:cNvPr id="22" name="TextBox 21"/>
          <p:cNvSpPr txBox="1"/>
          <p:nvPr/>
        </p:nvSpPr>
        <p:spPr>
          <a:xfrm>
            <a:off x="2048140" y="3112116"/>
            <a:ext cx="2100055" cy="10905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3" b="1" dirty="0">
                <a:solidFill>
                  <a:schemeClr val="accent4">
                    <a:lumMod val="50000"/>
                  </a:schemeClr>
                </a:solidFill>
              </a:rPr>
              <a:t>Plot Correlation</a:t>
            </a:r>
          </a:p>
          <a:p>
            <a:pPr algn="ctr"/>
            <a:r>
              <a:rPr lang="en-US" sz="1401" dirty="0"/>
              <a:t>Generates correlation plot to determine the similarity in aligned </a:t>
            </a:r>
            <a:r>
              <a:rPr lang="en-US" sz="1401" dirty="0" smtClean="0"/>
              <a:t>file</a:t>
            </a:r>
            <a:endParaRPr lang="en-GB" sz="1401" dirty="0"/>
          </a:p>
        </p:txBody>
      </p:sp>
      <p:sp>
        <p:nvSpPr>
          <p:cNvPr id="23" name="TextBox 22"/>
          <p:cNvSpPr txBox="1"/>
          <p:nvPr/>
        </p:nvSpPr>
        <p:spPr>
          <a:xfrm>
            <a:off x="4164365" y="1828099"/>
            <a:ext cx="2127005" cy="10905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3" b="1" dirty="0">
                <a:solidFill>
                  <a:schemeClr val="accent4">
                    <a:lumMod val="50000"/>
                  </a:schemeClr>
                </a:solidFill>
              </a:rPr>
              <a:t>Plot Fingerprint</a:t>
            </a:r>
          </a:p>
          <a:p>
            <a:pPr algn="ctr"/>
            <a:r>
              <a:rPr lang="en-US" sz="1401" dirty="0"/>
              <a:t>Signal Extraction scaling (</a:t>
            </a:r>
            <a:r>
              <a:rPr lang="en-GB" sz="1401" dirty="0"/>
              <a:t>assessing </a:t>
            </a:r>
            <a:r>
              <a:rPr lang="en-GB" sz="1401" dirty="0" err="1"/>
              <a:t>ChIP</a:t>
            </a:r>
            <a:r>
              <a:rPr lang="en-GB" sz="1401" dirty="0"/>
              <a:t> signal strength)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98498" y="1853473"/>
            <a:ext cx="1862077" cy="10905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3" b="1" dirty="0">
                <a:solidFill>
                  <a:schemeClr val="accent4">
                    <a:lumMod val="50000"/>
                  </a:schemeClr>
                </a:solidFill>
              </a:rPr>
              <a:t>Bam coverage</a:t>
            </a:r>
          </a:p>
          <a:p>
            <a:pPr algn="ctr"/>
            <a:r>
              <a:rPr lang="en-GB" sz="1401" dirty="0"/>
              <a:t>Generates coverage </a:t>
            </a:r>
            <a:r>
              <a:rPr lang="en-GB" sz="1401" dirty="0" err="1"/>
              <a:t>bigWig</a:t>
            </a:r>
            <a:r>
              <a:rPr lang="en-GB" sz="1401" dirty="0"/>
              <a:t> file for Peak Visualization 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0800000" flipV="1">
            <a:off x="5413023" y="-3618983"/>
            <a:ext cx="594772" cy="197942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72343" y="-2594288"/>
            <a:ext cx="0" cy="25200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473950" y="-4387441"/>
            <a:ext cx="6384" cy="5760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72343" y="-1190842"/>
            <a:ext cx="0" cy="2880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72343" y="14669"/>
            <a:ext cx="0" cy="2880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/>
          <p:cNvSpPr/>
          <p:nvPr/>
        </p:nvSpPr>
        <p:spPr>
          <a:xfrm rot="5400000">
            <a:off x="4759073" y="-313895"/>
            <a:ext cx="367248" cy="3954217"/>
          </a:xfrm>
          <a:prstGeom prst="leftBrace">
            <a:avLst>
              <a:gd name="adj1" fmla="val 0"/>
              <a:gd name="adj2" fmla="val 57884"/>
            </a:avLst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18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629832" y="1509208"/>
            <a:ext cx="0" cy="28800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31365" y="2951050"/>
            <a:ext cx="0" cy="17664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535810" y="2695285"/>
            <a:ext cx="2431320" cy="394648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718" b="1" dirty="0">
                <a:solidFill>
                  <a:schemeClr val="bg1"/>
                </a:solidFill>
                <a:latin typeface="Tw Cen Classified MT Std" panose="020B0502020104020603" pitchFamily="34" charset="0"/>
              </a:rPr>
              <a:t>Preview Alignments</a:t>
            </a:r>
            <a:endParaRPr lang="en-GB" sz="1718" b="1" dirty="0">
              <a:solidFill>
                <a:schemeClr val="bg1"/>
              </a:solidFill>
              <a:latin typeface="Tw Cen Classified MT Std" panose="020B0502020104020603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402569" y="4441417"/>
            <a:ext cx="6857999" cy="3109909"/>
          </a:xfrm>
          <a:prstGeom prst="rect">
            <a:avLst/>
          </a:prstGeom>
          <a:solidFill>
            <a:srgbClr val="DCD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18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647366" y="5945025"/>
            <a:ext cx="2227323" cy="394648"/>
          </a:xfrm>
          <a:prstGeom prst="roundRect">
            <a:avLst/>
          </a:prstGeom>
          <a:solidFill>
            <a:srgbClr val="666699"/>
          </a:solidFill>
        </p:spPr>
        <p:txBody>
          <a:bodyPr wrap="none" rtlCol="0">
            <a:spAutoFit/>
          </a:bodyPr>
          <a:lstStyle/>
          <a:p>
            <a:r>
              <a:rPr lang="en-US" sz="1718" b="1" dirty="0" smtClean="0">
                <a:solidFill>
                  <a:schemeClr val="bg1"/>
                </a:solidFill>
                <a:latin typeface="Tw Cen Classified MT Std" panose="020B0502020104020603" pitchFamily="34" charset="0"/>
              </a:rPr>
              <a:t>MACS Operations </a:t>
            </a:r>
            <a:endParaRPr lang="en-GB" sz="1718" b="1" dirty="0">
              <a:solidFill>
                <a:schemeClr val="bg1"/>
              </a:solidFill>
              <a:latin typeface="Tw Cen Classified MT Std" panose="020B0502020104020603" pitchFamily="34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5959447" y="1332020"/>
            <a:ext cx="337120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331107" y="1324134"/>
            <a:ext cx="5897" cy="32081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831575" y="4541456"/>
            <a:ext cx="0" cy="17664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468782" y="4716176"/>
            <a:ext cx="4760998" cy="613573"/>
          </a:xfrm>
          <a:prstGeom prst="roundRect">
            <a:avLst/>
          </a:prstGeom>
          <a:solidFill>
            <a:srgbClr val="B1B1CB"/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3" b="1" dirty="0" smtClean="0">
                <a:solidFill>
                  <a:schemeClr val="tx2">
                    <a:lumMod val="75000"/>
                  </a:schemeClr>
                </a:solidFill>
              </a:rPr>
              <a:t>File Input </a:t>
            </a:r>
          </a:p>
          <a:p>
            <a:pPr algn="ctr"/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Load Test and Control (Input) file in MACS 2.0 program </a:t>
            </a:r>
            <a:endParaRPr lang="en-GB" sz="140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497440" y="5473452"/>
            <a:ext cx="4760998" cy="613573"/>
          </a:xfrm>
          <a:prstGeom prst="roundRect">
            <a:avLst/>
          </a:prstGeom>
          <a:solidFill>
            <a:srgbClr val="B1B1CB"/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3" b="1" dirty="0" smtClean="0">
                <a:solidFill>
                  <a:schemeClr val="tx2">
                    <a:lumMod val="75000"/>
                  </a:schemeClr>
                </a:solidFill>
              </a:rPr>
              <a:t>Set Parameter</a:t>
            </a:r>
          </a:p>
          <a:p>
            <a:pPr algn="ctr"/>
            <a:r>
              <a:rPr lang="en-US" sz="1401" dirty="0">
                <a:solidFill>
                  <a:schemeClr val="tx2">
                    <a:lumMod val="75000"/>
                  </a:schemeClr>
                </a:solidFill>
              </a:rPr>
              <a:t>Refer the </a:t>
            </a:r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parameters set file </a:t>
            </a:r>
            <a:endParaRPr lang="en-GB" sz="140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497440" y="6222238"/>
            <a:ext cx="4825756" cy="1329088"/>
          </a:xfrm>
          <a:prstGeom prst="roundRect">
            <a:avLst/>
          </a:prstGeom>
          <a:solidFill>
            <a:srgbClr val="B1B1CB"/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3" b="1" dirty="0" smtClean="0">
                <a:solidFill>
                  <a:schemeClr val="tx2">
                    <a:lumMod val="75000"/>
                  </a:schemeClr>
                </a:solidFill>
              </a:rPr>
              <a:t>File Output</a:t>
            </a:r>
          </a:p>
          <a:p>
            <a:pPr algn="ctr"/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1. HTML </a:t>
            </a:r>
            <a:r>
              <a:rPr lang="en-US" sz="1401" dirty="0">
                <a:solidFill>
                  <a:schemeClr val="tx2">
                    <a:lumMod val="75000"/>
                  </a:schemeClr>
                </a:solidFill>
              </a:rPr>
              <a:t>report</a:t>
            </a:r>
          </a:p>
          <a:p>
            <a:pPr algn="ctr"/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2. Wig file (Test &amp; Control)</a:t>
            </a:r>
          </a:p>
          <a:p>
            <a:pPr algn="ctr"/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3. Peak file (Interval and bed Format) </a:t>
            </a:r>
          </a:p>
          <a:p>
            <a:pPr algn="ctr"/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4. Negative Peaks (</a:t>
            </a:r>
            <a:r>
              <a:rPr lang="en-US" sz="1401" dirty="0">
                <a:solidFill>
                  <a:schemeClr val="tx2">
                    <a:lumMod val="75000"/>
                  </a:schemeClr>
                </a:solidFill>
              </a:rPr>
              <a:t>Interval and bed </a:t>
            </a:r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Format)</a:t>
            </a:r>
            <a:endParaRPr lang="en-US" sz="140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440968" y="7697919"/>
            <a:ext cx="6857999" cy="4391513"/>
          </a:xfrm>
          <a:prstGeom prst="rect">
            <a:avLst/>
          </a:prstGeom>
          <a:solidFill>
            <a:srgbClr val="EB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18"/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342255" y="9441607"/>
            <a:ext cx="3097946" cy="687138"/>
          </a:xfrm>
          <a:prstGeom prst="roundRect">
            <a:avLst/>
          </a:prstGeom>
          <a:solidFill>
            <a:srgbClr val="0066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718" b="1" dirty="0" smtClean="0">
                <a:solidFill>
                  <a:schemeClr val="bg1"/>
                </a:solidFill>
                <a:latin typeface="Tw Cen Classified MT Std" panose="020B0502020104020603" pitchFamily="34" charset="0"/>
              </a:rPr>
              <a:t>Computational Validation </a:t>
            </a:r>
            <a:r>
              <a:rPr lang="en-US" sz="1718" b="1" dirty="0" err="1" smtClean="0">
                <a:solidFill>
                  <a:schemeClr val="bg1"/>
                </a:solidFill>
                <a:latin typeface="Tw Cen Classified MT Std" panose="020B0502020104020603" pitchFamily="34" charset="0"/>
              </a:rPr>
              <a:t>ChIP</a:t>
            </a:r>
            <a:r>
              <a:rPr lang="en-US" sz="1718" b="1" dirty="0" smtClean="0">
                <a:solidFill>
                  <a:schemeClr val="bg1"/>
                </a:solidFill>
                <a:latin typeface="Tw Cen Classified MT Std" panose="020B0502020104020603" pitchFamily="34" charset="0"/>
              </a:rPr>
              <a:t> Experiment </a:t>
            </a:r>
            <a:endParaRPr lang="en-GB" sz="1718" b="1" dirty="0">
              <a:solidFill>
                <a:schemeClr val="bg1"/>
              </a:solidFill>
              <a:latin typeface="Tw Cen Classified MT Std" panose="020B05020201040206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420101" y="8064706"/>
            <a:ext cx="2209731" cy="3779888"/>
          </a:xfrm>
          <a:prstGeom prst="roundRect">
            <a:avLst/>
          </a:prstGeom>
          <a:solidFill>
            <a:srgbClr val="00EAE4"/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3" b="1" dirty="0" smtClean="0">
                <a:solidFill>
                  <a:srgbClr val="006666"/>
                </a:solidFill>
              </a:rPr>
              <a:t>Inspecting Statistics </a:t>
            </a:r>
          </a:p>
          <a:p>
            <a:pPr indent="-342900">
              <a:buAutoNum type="arabicPeriod"/>
            </a:pPr>
            <a:r>
              <a:rPr lang="en-US" sz="1401" dirty="0">
                <a:solidFill>
                  <a:schemeClr val="tx2">
                    <a:lumMod val="75000"/>
                  </a:schemeClr>
                </a:solidFill>
              </a:rPr>
              <a:t>Import interval file in Excel. </a:t>
            </a:r>
          </a:p>
          <a:p>
            <a:pPr indent="-342900">
              <a:buAutoNum type="arabicPeriod"/>
            </a:pPr>
            <a:r>
              <a:rPr lang="en-US" sz="1401" b="1" dirty="0">
                <a:solidFill>
                  <a:schemeClr val="tx2">
                    <a:lumMod val="75000"/>
                  </a:schemeClr>
                </a:solidFill>
              </a:rPr>
              <a:t>Sort FDR %</a:t>
            </a:r>
            <a:r>
              <a:rPr lang="en-US" sz="1401" dirty="0">
                <a:solidFill>
                  <a:schemeClr val="tx2">
                    <a:lumMod val="75000"/>
                  </a:schemeClr>
                </a:solidFill>
              </a:rPr>
              <a:t> smallest to largest (More peaks with FDR&lt;1 </a:t>
            </a:r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is </a:t>
            </a:r>
            <a:r>
              <a:rPr lang="en-US" sz="1401" dirty="0">
                <a:solidFill>
                  <a:schemeClr val="tx2">
                    <a:lumMod val="75000"/>
                  </a:schemeClr>
                </a:solidFill>
              </a:rPr>
              <a:t>regarded</a:t>
            </a:r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1" dirty="0">
                <a:solidFill>
                  <a:schemeClr val="tx2">
                    <a:lumMod val="75000"/>
                  </a:schemeClr>
                </a:solidFill>
              </a:rPr>
              <a:t>good </a:t>
            </a:r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for successful </a:t>
            </a:r>
            <a:r>
              <a:rPr lang="en-US" sz="1401" dirty="0" err="1" smtClean="0">
                <a:solidFill>
                  <a:schemeClr val="tx2">
                    <a:lumMod val="75000"/>
                  </a:schemeClr>
                </a:solidFill>
              </a:rPr>
              <a:t>ChIP</a:t>
            </a:r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1" dirty="0">
                <a:solidFill>
                  <a:schemeClr val="tx2">
                    <a:lumMod val="75000"/>
                  </a:schemeClr>
                </a:solidFill>
              </a:rPr>
              <a:t>experiment)</a:t>
            </a:r>
          </a:p>
          <a:p>
            <a:pPr indent="-342900">
              <a:buAutoNum type="arabicPeriod"/>
            </a:pPr>
            <a:r>
              <a:rPr lang="en-US" sz="1401" b="1" dirty="0">
                <a:solidFill>
                  <a:schemeClr val="tx2">
                    <a:lumMod val="75000"/>
                  </a:schemeClr>
                </a:solidFill>
              </a:rPr>
              <a:t>Fold </a:t>
            </a:r>
            <a:r>
              <a:rPr lang="en-US" sz="1401" b="1" dirty="0" smtClean="0">
                <a:solidFill>
                  <a:schemeClr val="tx2">
                    <a:lumMod val="75000"/>
                  </a:schemeClr>
                </a:solidFill>
              </a:rPr>
              <a:t>Enrichment </a:t>
            </a:r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(Wider enrichment values is </a:t>
            </a:r>
            <a:r>
              <a:rPr lang="en-US" sz="1401" dirty="0">
                <a:solidFill>
                  <a:schemeClr val="tx2">
                    <a:lumMod val="75000"/>
                  </a:schemeClr>
                </a:solidFill>
              </a:rPr>
              <a:t>regarded good </a:t>
            </a:r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for </a:t>
            </a:r>
            <a:r>
              <a:rPr lang="en-US" sz="1401" dirty="0" err="1">
                <a:solidFill>
                  <a:schemeClr val="tx2">
                    <a:lumMod val="75000"/>
                  </a:schemeClr>
                </a:solidFill>
              </a:rPr>
              <a:t>ChIP</a:t>
            </a:r>
            <a:r>
              <a:rPr lang="en-US" sz="140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experiment)</a:t>
            </a:r>
          </a:p>
          <a:p>
            <a:pPr indent="-342900">
              <a:buAutoNum type="arabicPeriod"/>
            </a:pPr>
            <a:r>
              <a:rPr lang="en-US" sz="1401" b="1" dirty="0" smtClean="0">
                <a:solidFill>
                  <a:schemeClr val="tx2">
                    <a:lumMod val="75000"/>
                  </a:schemeClr>
                </a:solidFill>
              </a:rPr>
              <a:t>Tag range</a:t>
            </a:r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 (Higher tag range </a:t>
            </a:r>
            <a:r>
              <a:rPr lang="en-US" sz="1401" dirty="0">
                <a:solidFill>
                  <a:schemeClr val="tx2">
                    <a:lumMod val="75000"/>
                  </a:schemeClr>
                </a:solidFill>
              </a:rPr>
              <a:t>is regarded good for successful </a:t>
            </a:r>
            <a:r>
              <a:rPr lang="en-US" sz="1401" dirty="0" err="1">
                <a:solidFill>
                  <a:schemeClr val="tx2">
                    <a:lumMod val="75000"/>
                  </a:schemeClr>
                </a:solidFill>
              </a:rPr>
              <a:t>ChIP</a:t>
            </a:r>
            <a:r>
              <a:rPr lang="en-US" sz="1401" dirty="0">
                <a:solidFill>
                  <a:schemeClr val="tx2">
                    <a:lumMod val="75000"/>
                  </a:schemeClr>
                </a:solidFill>
              </a:rPr>
              <a:t> experiment)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740009" y="8540333"/>
            <a:ext cx="2037177" cy="3123942"/>
          </a:xfrm>
          <a:prstGeom prst="roundRect">
            <a:avLst/>
          </a:prstGeom>
          <a:solidFill>
            <a:srgbClr val="00EAE4"/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3" b="1" dirty="0">
                <a:solidFill>
                  <a:srgbClr val="006666"/>
                </a:solidFill>
              </a:rPr>
              <a:t>Inspect Peaks </a:t>
            </a:r>
          </a:p>
          <a:p>
            <a:pPr indent="-342900">
              <a:buAutoNum type="arabicPeriod"/>
            </a:pPr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Convert .wig files to .bigwig files  (Use “</a:t>
            </a:r>
            <a:r>
              <a:rPr lang="en-US" sz="1401" i="1" dirty="0" smtClean="0">
                <a:solidFill>
                  <a:schemeClr val="tx2">
                    <a:lumMod val="75000"/>
                  </a:schemeClr>
                </a:solidFill>
              </a:rPr>
              <a:t>Wig/Bed Graph to Bigwig format converter</a:t>
            </a:r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” in Galaxy).</a:t>
            </a:r>
          </a:p>
          <a:p>
            <a:pPr indent="-342900">
              <a:buAutoNum type="arabicPeriod"/>
            </a:pPr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Visualize in .bigwig file in Genome browsers (Higher, Dense and peaks </a:t>
            </a:r>
            <a:r>
              <a:rPr lang="en-US" sz="1401" dirty="0">
                <a:solidFill>
                  <a:schemeClr val="tx2">
                    <a:lumMod val="75000"/>
                  </a:schemeClr>
                </a:solidFill>
              </a:rPr>
              <a:t>is regarded good for successful </a:t>
            </a:r>
            <a:r>
              <a:rPr lang="en-US" sz="1401" dirty="0" err="1">
                <a:solidFill>
                  <a:schemeClr val="tx2">
                    <a:lumMod val="75000"/>
                  </a:schemeClr>
                </a:solidFill>
              </a:rPr>
              <a:t>ChIP</a:t>
            </a:r>
            <a:r>
              <a:rPr lang="en-US" sz="1401" dirty="0">
                <a:solidFill>
                  <a:schemeClr val="tx2">
                    <a:lumMod val="75000"/>
                  </a:schemeClr>
                </a:solidFill>
              </a:rPr>
              <a:t> experiment)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52200" y="8810047"/>
            <a:ext cx="1408368" cy="2476597"/>
          </a:xfrm>
          <a:prstGeom prst="roundRect">
            <a:avLst/>
          </a:prstGeom>
          <a:solidFill>
            <a:srgbClr val="00EAE4"/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3" b="1" dirty="0">
                <a:solidFill>
                  <a:srgbClr val="006666"/>
                </a:solidFill>
              </a:rPr>
              <a:t>Motif Discovery</a:t>
            </a:r>
          </a:p>
          <a:p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401" dirty="0">
                <a:solidFill>
                  <a:schemeClr val="tx2">
                    <a:lumMod val="75000"/>
                  </a:schemeClr>
                </a:solidFill>
              </a:rPr>
              <a:t>Higher the  motifs discovered successful </a:t>
            </a:r>
            <a:r>
              <a:rPr lang="en-US" sz="1401" dirty="0" err="1">
                <a:solidFill>
                  <a:schemeClr val="tx2">
                    <a:lumMod val="75000"/>
                  </a:schemeClr>
                </a:solidFill>
              </a:rPr>
              <a:t>ChIP</a:t>
            </a:r>
            <a:r>
              <a:rPr lang="en-US" sz="140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experiment)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</a:rPr>
              <a:t>Refer “motif discovery” box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</a:rPr>
              <a:t>below</a:t>
            </a: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3215955" y="7757736"/>
            <a:ext cx="3308026" cy="148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228654" y="7765173"/>
            <a:ext cx="0" cy="29953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870193" y="6895331"/>
            <a:ext cx="65378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520525" y="6909937"/>
            <a:ext cx="3456" cy="14294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715200" y="8325509"/>
            <a:ext cx="799082" cy="1617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5710409" y="8333596"/>
            <a:ext cx="0" cy="17664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6514282" y="7743208"/>
            <a:ext cx="1023814" cy="481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528002" y="7733497"/>
            <a:ext cx="12880" cy="1029292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 rot="16200000">
            <a:off x="274621" y="15304123"/>
            <a:ext cx="3097946" cy="687138"/>
          </a:xfrm>
          <a:prstGeom prst="roundRect">
            <a:avLst/>
          </a:prstGeom>
          <a:solidFill>
            <a:srgbClr val="7E001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718" b="1" dirty="0" err="1" smtClean="0">
                <a:solidFill>
                  <a:schemeClr val="bg1"/>
                </a:solidFill>
                <a:latin typeface="Tw Cen Classified MT Std" panose="020B0502020104020603" pitchFamily="34" charset="0"/>
              </a:rPr>
              <a:t>ChIP</a:t>
            </a:r>
            <a:r>
              <a:rPr lang="en-US" sz="1718" b="1" dirty="0" smtClean="0">
                <a:solidFill>
                  <a:schemeClr val="bg1"/>
                </a:solidFill>
                <a:latin typeface="Tw Cen Classified MT Std" panose="020B0502020104020603" pitchFamily="34" charset="0"/>
              </a:rPr>
              <a:t> Experiment Downstream experiments  </a:t>
            </a:r>
            <a:endParaRPr lang="en-GB" sz="1718" b="1" dirty="0">
              <a:solidFill>
                <a:schemeClr val="bg1"/>
              </a:solidFill>
              <a:latin typeface="Tw Cen Classified MT Std" panose="020B0502020104020603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366486" y="16364658"/>
            <a:ext cx="1383915" cy="817245"/>
          </a:xfrm>
          <a:prstGeom prst="roundRect">
            <a:avLst/>
          </a:prstGeom>
          <a:solidFill>
            <a:srgbClr val="FFB7C5"/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A50021"/>
                </a:solidFill>
              </a:rPr>
              <a:t>Motif </a:t>
            </a:r>
            <a:r>
              <a:rPr lang="en-US" sz="1400" b="1" dirty="0" smtClean="0">
                <a:solidFill>
                  <a:srgbClr val="A50021"/>
                </a:solidFill>
              </a:rPr>
              <a:t>Discovery </a:t>
            </a:r>
            <a:r>
              <a:rPr lang="en-US" sz="1401" b="1" dirty="0">
                <a:solidFill>
                  <a:schemeClr val="tx2">
                    <a:lumMod val="75000"/>
                  </a:schemeClr>
                </a:solidFill>
              </a:rPr>
              <a:t>MEME CHIP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013748" y="16363793"/>
            <a:ext cx="1029215" cy="579024"/>
          </a:xfrm>
          <a:prstGeom prst="roundRect">
            <a:avLst/>
          </a:prstGeom>
          <a:solidFill>
            <a:srgbClr val="FFB7C5"/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A50021"/>
                </a:solidFill>
              </a:rPr>
              <a:t>Heat Map</a:t>
            </a:r>
          </a:p>
          <a:p>
            <a:pPr algn="ctr"/>
            <a:r>
              <a:rPr lang="en-GB" sz="1401" b="1" dirty="0" err="1" smtClean="0">
                <a:solidFill>
                  <a:schemeClr val="tx2">
                    <a:lumMod val="75000"/>
                  </a:schemeClr>
                </a:solidFill>
              </a:rPr>
              <a:t>seqMINER</a:t>
            </a:r>
            <a:endParaRPr lang="en-GB" sz="1401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865115" y="16373273"/>
            <a:ext cx="1406513" cy="579024"/>
          </a:xfrm>
          <a:prstGeom prst="roundRect">
            <a:avLst/>
          </a:prstGeom>
          <a:solidFill>
            <a:srgbClr val="FFB7C5"/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A50021"/>
                </a:solidFill>
              </a:rPr>
              <a:t>Gene Ontology</a:t>
            </a:r>
          </a:p>
          <a:p>
            <a:pPr algn="ctr"/>
            <a:r>
              <a:rPr lang="en-US" sz="1401" b="1" dirty="0">
                <a:solidFill>
                  <a:schemeClr val="tx2">
                    <a:lumMod val="75000"/>
                  </a:schemeClr>
                </a:solidFill>
              </a:rPr>
              <a:t>Great </a:t>
            </a:r>
            <a:endParaRPr lang="en-US" sz="1400" b="1" dirty="0" smtClean="0">
              <a:solidFill>
                <a:srgbClr val="A50021"/>
              </a:solidFill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6291370" y="7125108"/>
            <a:ext cx="2618865" cy="2660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8913021" y="7140284"/>
            <a:ext cx="23010" cy="54462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4869968" y="12583869"/>
            <a:ext cx="4068849" cy="2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4877939" y="12583869"/>
            <a:ext cx="0" cy="17664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2234797" y="12833372"/>
            <a:ext cx="6025771" cy="2487064"/>
          </a:xfrm>
          <a:prstGeom prst="roundRect">
            <a:avLst/>
          </a:prstGeom>
          <a:solidFill>
            <a:srgbClr val="FFB7C5"/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A50021"/>
                </a:solidFill>
              </a:rPr>
              <a:t>File Preparation for down stream analysis</a:t>
            </a:r>
          </a:p>
          <a:p>
            <a:pPr algn="ctr"/>
            <a:r>
              <a:rPr lang="en-US" sz="1401" b="1" dirty="0" smtClean="0">
                <a:solidFill>
                  <a:schemeClr val="tx2">
                    <a:lumMod val="75000"/>
                  </a:schemeClr>
                </a:solidFill>
              </a:rPr>
              <a:t>1. Select coordinates involving summit.</a:t>
            </a:r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 In </a:t>
            </a:r>
            <a:r>
              <a:rPr lang="en-US" sz="1401" dirty="0">
                <a:solidFill>
                  <a:schemeClr val="tx2">
                    <a:lumMod val="75000"/>
                  </a:schemeClr>
                </a:solidFill>
              </a:rPr>
              <a:t>the Interval </a:t>
            </a:r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file, select the coordinates for a peak with a given summit with a range of ±50 or ±100 bases. (All the ranges should be in the genome coordinates). Save in the </a:t>
            </a:r>
            <a:r>
              <a:rPr lang="en-US" sz="1401" b="1" dirty="0" smtClean="0">
                <a:solidFill>
                  <a:schemeClr val="tx2">
                    <a:lumMod val="75000"/>
                  </a:schemeClr>
                </a:solidFill>
              </a:rPr>
              <a:t>.text</a:t>
            </a:r>
          </a:p>
          <a:p>
            <a:pPr algn="ctr"/>
            <a:r>
              <a:rPr lang="en-US" sz="1401" b="1" dirty="0" smtClean="0">
                <a:solidFill>
                  <a:schemeClr val="tx2">
                    <a:lumMod val="75000"/>
                  </a:schemeClr>
                </a:solidFill>
              </a:rPr>
              <a:t>2. Retrieve sequences with coordinates. </a:t>
            </a:r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The start &amp; End coordinates for a given chromosome can saved in a text file and uploaded to “</a:t>
            </a:r>
            <a:r>
              <a:rPr lang="en-US" sz="1401" i="1" dirty="0" smtClean="0">
                <a:solidFill>
                  <a:schemeClr val="tx2">
                    <a:lumMod val="75000"/>
                  </a:schemeClr>
                </a:solidFill>
              </a:rPr>
              <a:t>Fetch Sequences</a:t>
            </a:r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” program in Galaxy. </a:t>
            </a:r>
          </a:p>
          <a:p>
            <a:pPr algn="ctr"/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sz="1401" b="1" dirty="0" smtClean="0">
                <a:solidFill>
                  <a:schemeClr val="tx2">
                    <a:lumMod val="75000"/>
                  </a:schemeClr>
                </a:solidFill>
              </a:rPr>
              <a:t>Save sequences in </a:t>
            </a:r>
            <a:r>
              <a:rPr lang="en-US" sz="1401" b="1" dirty="0" err="1" smtClean="0">
                <a:solidFill>
                  <a:schemeClr val="tx2">
                    <a:lumMod val="75000"/>
                  </a:schemeClr>
                </a:solidFill>
              </a:rPr>
              <a:t>fasta</a:t>
            </a:r>
            <a:r>
              <a:rPr lang="en-US" sz="1401" b="1" dirty="0" smtClean="0">
                <a:solidFill>
                  <a:schemeClr val="tx2">
                    <a:lumMod val="75000"/>
                  </a:schemeClr>
                </a:solidFill>
              </a:rPr>
              <a:t> file. </a:t>
            </a:r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The sequences thus </a:t>
            </a:r>
            <a:r>
              <a:rPr lang="en-US" sz="1401" dirty="0">
                <a:solidFill>
                  <a:schemeClr val="tx2">
                    <a:lumMod val="75000"/>
                  </a:schemeClr>
                </a:solidFill>
              </a:rPr>
              <a:t>sequences with </a:t>
            </a:r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coordinates can be saved in </a:t>
            </a:r>
            <a:r>
              <a:rPr lang="en-US" sz="1401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1401" b="1" dirty="0" err="1" smtClean="0">
                <a:solidFill>
                  <a:schemeClr val="tx2">
                    <a:lumMod val="75000"/>
                  </a:schemeClr>
                </a:solidFill>
              </a:rPr>
              <a:t>fasta</a:t>
            </a:r>
            <a:r>
              <a:rPr lang="en-US" sz="1401" b="1" dirty="0" smtClean="0">
                <a:solidFill>
                  <a:schemeClr val="tx2">
                    <a:lumMod val="75000"/>
                  </a:schemeClr>
                </a:solidFill>
              </a:rPr>
              <a:t> file</a:t>
            </a:r>
            <a:endParaRPr lang="en-US" sz="1401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140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140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7730196" y="14602775"/>
            <a:ext cx="88418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8623909" y="14593250"/>
            <a:ext cx="0" cy="87434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>
            <a:off x="3239802" y="15459239"/>
            <a:ext cx="5398430" cy="3856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H="1">
            <a:off x="3228654" y="15505702"/>
            <a:ext cx="11148" cy="83990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7894304" y="13450647"/>
            <a:ext cx="100332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8897631" y="13450647"/>
            <a:ext cx="23346" cy="316835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>
            <a:off x="5332898" y="15775246"/>
            <a:ext cx="3577337" cy="166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9334464" y="4541803"/>
            <a:ext cx="38399" cy="1287622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H="1">
            <a:off x="4831568" y="4541456"/>
            <a:ext cx="450289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720607" y="2643567"/>
            <a:ext cx="1258194" cy="817245"/>
          </a:xfrm>
          <a:prstGeom prst="roundRect">
            <a:avLst/>
          </a:prstGeom>
          <a:solidFill>
            <a:srgbClr val="A4A4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.bam File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input for</a:t>
            </a:r>
          </a:p>
          <a:p>
            <a:pPr algn="ctr"/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MACS</a:t>
            </a:r>
            <a:endParaRPr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8720607" y="5759462"/>
            <a:ext cx="1258194" cy="817245"/>
          </a:xfrm>
          <a:prstGeom prst="roundRect">
            <a:avLst/>
          </a:prstGeom>
          <a:solidFill>
            <a:srgbClr val="FFB7C5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.bam File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input for</a:t>
            </a:r>
          </a:p>
          <a:p>
            <a:pPr algn="ctr"/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GREAT</a:t>
            </a:r>
            <a:endParaRPr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876977" y="7827527"/>
            <a:ext cx="1287096" cy="374571"/>
          </a:xfrm>
          <a:prstGeom prst="roundRect">
            <a:avLst/>
          </a:prstGeom>
          <a:solidFill>
            <a:srgbClr val="00EAE4"/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</a:rPr>
              <a:t>Input .wig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</a:rPr>
              <a:t>file input for</a:t>
            </a:r>
          </a:p>
          <a:p>
            <a:pPr algn="ctr"/>
            <a:r>
              <a:rPr lang="en-US" sz="800" b="1" dirty="0">
                <a:solidFill>
                  <a:schemeClr val="tx2">
                    <a:lumMod val="75000"/>
                  </a:schemeClr>
                </a:solidFill>
              </a:rPr>
              <a:t>INSPECTING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</a:rPr>
              <a:t>PEAKS</a:t>
            </a:r>
            <a:endParaRPr lang="en-GB" sz="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7079915" y="8238527"/>
            <a:ext cx="1287096" cy="374571"/>
          </a:xfrm>
          <a:prstGeom prst="roundRect">
            <a:avLst/>
          </a:prstGeom>
          <a:solidFill>
            <a:srgbClr val="00EAE4"/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2">
                    <a:lumMod val="75000"/>
                  </a:schemeClr>
                </a:solidFill>
              </a:rPr>
              <a:t>Input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</a:rPr>
              <a:t> Interval file for</a:t>
            </a:r>
            <a:endParaRPr lang="en-US" sz="8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</a:rPr>
              <a:t>MOTIF DISCOVERY</a:t>
            </a:r>
            <a:endParaRPr lang="en-GB" sz="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763294" y="7621677"/>
            <a:ext cx="1287096" cy="374571"/>
          </a:xfrm>
          <a:prstGeom prst="roundRect">
            <a:avLst/>
          </a:prstGeom>
          <a:solidFill>
            <a:srgbClr val="00EAE4"/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</a:rPr>
              <a:t>Input Interval file for</a:t>
            </a:r>
            <a:endParaRPr lang="en-US" sz="8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</a:rPr>
              <a:t>INSPECTING STATISTICS</a:t>
            </a:r>
            <a:endParaRPr lang="en-GB" sz="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7772567" y="12107453"/>
            <a:ext cx="1467611" cy="374571"/>
          </a:xfrm>
          <a:prstGeom prst="roundRect">
            <a:avLst/>
          </a:prstGeom>
          <a:solidFill>
            <a:srgbClr val="FFB7C5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2">
                    <a:lumMod val="75000"/>
                  </a:schemeClr>
                </a:solidFill>
              </a:rPr>
              <a:t>Input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</a:rPr>
              <a:t> Interval file for</a:t>
            </a:r>
            <a:endParaRPr lang="en-US" sz="8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</a:rPr>
              <a:t>DOWNSTREAM ANALYSIS</a:t>
            </a:r>
            <a:endParaRPr lang="en-GB" sz="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445216" y="15535599"/>
            <a:ext cx="1794962" cy="578882"/>
          </a:xfrm>
          <a:prstGeom prst="roundRect">
            <a:avLst/>
          </a:prstGeom>
          <a:solidFill>
            <a:srgbClr val="FFB7C5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>
                    <a:lumMod val="75000"/>
                  </a:schemeClr>
                </a:solidFill>
              </a:rPr>
              <a:t>Input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</a:rPr>
              <a:t>±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50 or ±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</a:rPr>
              <a:t>100 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genome 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coordinates TEXT file for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</a:rPr>
              <a:t>MOTIF DISCOVERY  AND HEAT MAP</a:t>
            </a:r>
            <a:endParaRPr lang="en-GB" sz="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5" name="Straight Arrow Connector 294"/>
          <p:cNvCxnSpPr/>
          <p:nvPr/>
        </p:nvCxnSpPr>
        <p:spPr>
          <a:xfrm flipH="1">
            <a:off x="8293472" y="16596287"/>
            <a:ext cx="622009" cy="139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744882" y="16345608"/>
            <a:ext cx="1029215" cy="579024"/>
          </a:xfrm>
          <a:prstGeom prst="roundRect">
            <a:avLst/>
          </a:prstGeom>
          <a:solidFill>
            <a:srgbClr val="FFB7C5"/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A50021"/>
                </a:solidFill>
              </a:rPr>
              <a:t>Heat Map</a:t>
            </a:r>
          </a:p>
          <a:p>
            <a:pPr algn="ctr"/>
            <a:r>
              <a:rPr lang="en-GB" sz="1401" b="1" dirty="0" err="1" smtClean="0">
                <a:solidFill>
                  <a:schemeClr val="tx2">
                    <a:lumMod val="75000"/>
                  </a:schemeClr>
                </a:solidFill>
              </a:rPr>
              <a:t>seqMINER</a:t>
            </a:r>
            <a:endParaRPr lang="en-GB" sz="1401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34112" y="17056740"/>
            <a:ext cx="1716440" cy="579024"/>
          </a:xfrm>
          <a:prstGeom prst="roundRect">
            <a:avLst/>
          </a:prstGeom>
          <a:solidFill>
            <a:srgbClr val="FFB7C5"/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A50021"/>
                </a:solidFill>
              </a:rPr>
              <a:t>Peak Annotation</a:t>
            </a:r>
            <a:endParaRPr lang="en-US" sz="1400" b="1" dirty="0" smtClean="0">
              <a:solidFill>
                <a:srgbClr val="A50021"/>
              </a:solidFill>
            </a:endParaRPr>
          </a:p>
          <a:p>
            <a:pPr algn="ctr"/>
            <a:r>
              <a:rPr lang="en-US" sz="1401" b="1" dirty="0" err="1" smtClean="0">
                <a:solidFill>
                  <a:schemeClr val="tx2">
                    <a:lumMod val="75000"/>
                  </a:schemeClr>
                </a:solidFill>
              </a:rPr>
              <a:t>ChipPeakAnno</a:t>
            </a:r>
            <a:endParaRPr lang="en-US" sz="1400" b="1" dirty="0" smtClean="0">
              <a:solidFill>
                <a:srgbClr val="A5002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48931" y="17018344"/>
            <a:ext cx="1716440" cy="579024"/>
          </a:xfrm>
          <a:prstGeom prst="roundRect">
            <a:avLst/>
          </a:prstGeom>
          <a:solidFill>
            <a:srgbClr val="FFB7C5"/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A50021"/>
                </a:solidFill>
              </a:rPr>
              <a:t>Differential Binding</a:t>
            </a:r>
            <a:endParaRPr lang="en-US" sz="1400" b="1" dirty="0" smtClean="0">
              <a:solidFill>
                <a:srgbClr val="A50021"/>
              </a:solidFill>
            </a:endParaRPr>
          </a:p>
          <a:p>
            <a:pPr algn="ctr"/>
            <a:r>
              <a:rPr lang="en-US" sz="1401" b="1" dirty="0" err="1" smtClean="0">
                <a:solidFill>
                  <a:schemeClr val="tx2">
                    <a:lumMod val="75000"/>
                  </a:schemeClr>
                </a:solidFill>
              </a:rPr>
              <a:t>DiffBind</a:t>
            </a:r>
            <a:endParaRPr lang="en-US" sz="1400" b="1" dirty="0" smtClean="0">
              <a:solidFill>
                <a:srgbClr val="A5002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H="1" flipV="1">
            <a:off x="7735303" y="17370625"/>
            <a:ext cx="1637560" cy="103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8234115" y="16860944"/>
            <a:ext cx="936395" cy="68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9039784" y="16412097"/>
            <a:ext cx="630784" cy="510778"/>
          </a:xfrm>
          <a:prstGeom prst="roundRect">
            <a:avLst/>
          </a:prstGeom>
          <a:solidFill>
            <a:srgbClr val="FFB7C5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2">
                    <a:lumMod val="75000"/>
                  </a:schemeClr>
                </a:solidFill>
              </a:rPr>
              <a:t>.bam File input for</a:t>
            </a:r>
          </a:p>
          <a:p>
            <a:pPr algn="ctr"/>
            <a:r>
              <a:rPr lang="en-US" sz="800" b="1" dirty="0">
                <a:solidFill>
                  <a:schemeClr val="tx2">
                    <a:lumMod val="75000"/>
                  </a:schemeClr>
                </a:solidFill>
              </a:rPr>
              <a:t> GREAT</a:t>
            </a:r>
            <a:endParaRPr lang="en-GB" sz="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3494220" y="15798783"/>
            <a:ext cx="1835713" cy="55534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337642" y="15807469"/>
            <a:ext cx="633415" cy="5271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352120" y="15795551"/>
            <a:ext cx="2175097" cy="5585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227176" y="15805864"/>
            <a:ext cx="85934" cy="123414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253770" y="15721514"/>
            <a:ext cx="196699" cy="1966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1" name="Straight Arrow Connector 110"/>
          <p:cNvCxnSpPr>
            <a:stCxn id="45" idx="4"/>
          </p:cNvCxnSpPr>
          <p:nvPr/>
        </p:nvCxnSpPr>
        <p:spPr>
          <a:xfrm>
            <a:off x="5352120" y="15918213"/>
            <a:ext cx="402041" cy="11467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19322</TotalTime>
  <Words>508</Words>
  <Application>Microsoft Office PowerPoint</Application>
  <PresentationFormat>A3 Paper (297x420 mm)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Classified MT Std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BANDARU</dc:creator>
  <cp:lastModifiedBy>SRINIVAS BANDARU</cp:lastModifiedBy>
  <cp:revision>33</cp:revision>
  <cp:lastPrinted>2019-05-22T03:13:17Z</cp:lastPrinted>
  <dcterms:created xsi:type="dcterms:W3CDTF">2019-05-22T01:40:12Z</dcterms:created>
  <dcterms:modified xsi:type="dcterms:W3CDTF">2020-06-09T10:54:13Z</dcterms:modified>
</cp:coreProperties>
</file>