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vanur" initials="s" lastIdx="0" clrIdx="0">
    <p:extLst>
      <p:ext uri="{19B8F6BF-5375-455C-9EA6-DF929625EA0E}">
        <p15:presenceInfo xmlns:p15="http://schemas.microsoft.com/office/powerpoint/2012/main" userId="S-1-5-21-1935655697-1060284298-725345543-5715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4" autoAdjust="0"/>
    <p:restoredTop sz="76762" autoAdjust="0"/>
  </p:normalViewPr>
  <p:slideViewPr>
    <p:cSldViewPr snapToGrid="0">
      <p:cViewPr varScale="1">
        <p:scale>
          <a:sx n="93" d="100"/>
          <a:sy n="93" d="100"/>
        </p:scale>
        <p:origin x="1212" y="9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2" d="100"/>
          <a:sy n="92" d="100"/>
        </p:scale>
        <p:origin x="373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D657A6-1507-42ED-8469-31FE81CBD468}" type="datetimeFigureOut">
              <a:rPr lang="en-US" smtClean="0"/>
              <a:t>12/3/2015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B6819B-0907-4CC2-A2F0-5D0DC66DD54B}" type="slidenum">
              <a:rPr lang="en-US" smtClean="0"/>
              <a:t>‹#›</a:t>
            </a:fld>
            <a:endParaRPr lang="en-US"/>
          </a:p>
        </p:txBody>
      </p:sp>
    </p:spTree>
    <p:extLst>
      <p:ext uri="{BB962C8B-B14F-4D97-AF65-F5344CB8AC3E}">
        <p14:creationId xmlns:p14="http://schemas.microsoft.com/office/powerpoint/2010/main" val="192582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Spot</a:t>
            </a:r>
            <a:r>
              <a:rPr lang="en-US" baseline="0" dirty="0" smtClean="0"/>
              <a:t> location : This class includes all information about the parking spots and also it keeps track of whether parking spot is occupied or not.</a:t>
            </a:r>
          </a:p>
          <a:p>
            <a:r>
              <a:rPr lang="en-US" baseline="0" dirty="0" smtClean="0"/>
              <a:t>The spot class has the information about which car is allocated to which spot and it also stores the information about the cluster number and region number so if we want to get any information like arrival time or departure time of the car in a specific spot then we can use the spot number and car number in those classes.</a:t>
            </a:r>
          </a:p>
          <a:p>
            <a:r>
              <a:rPr lang="en-US" baseline="0" dirty="0" smtClean="0"/>
              <a:t>Also if I want to get the information of a job assigned to a particular car then we can use the job number and car number of the objects.</a:t>
            </a:r>
            <a:endParaRPr lang="en-US" dirty="0"/>
          </a:p>
        </p:txBody>
      </p:sp>
      <p:sp>
        <p:nvSpPr>
          <p:cNvPr id="4" name="Slide Number Placeholder 3"/>
          <p:cNvSpPr>
            <a:spLocks noGrp="1"/>
          </p:cNvSpPr>
          <p:nvPr>
            <p:ph type="sldNum" sz="quarter" idx="10"/>
          </p:nvPr>
        </p:nvSpPr>
        <p:spPr/>
        <p:txBody>
          <a:bodyPr/>
          <a:lstStyle/>
          <a:p>
            <a:fld id="{44B6819B-0907-4CC2-A2F0-5D0DC66DD54B}" type="slidenum">
              <a:rPr lang="en-US" smtClean="0"/>
              <a:t>2</a:t>
            </a:fld>
            <a:endParaRPr lang="en-US"/>
          </a:p>
        </p:txBody>
      </p:sp>
    </p:spTree>
    <p:extLst>
      <p:ext uri="{BB962C8B-B14F-4D97-AF65-F5344CB8AC3E}">
        <p14:creationId xmlns:p14="http://schemas.microsoft.com/office/powerpoint/2010/main" val="4169727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Simulating for total of 5000 incoming cars</a:t>
            </a:r>
            <a:r>
              <a:rPr lang="en-US" baseline="0" dirty="0" smtClean="0"/>
              <a:t>. It means that it is not restricted to 5000. We chose this number but we can change this and we tested it for 5000 incoming cars.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Simulation runs for 24 hours which is equivalent to 1440 minutes.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Parking lot has 4 different Region centers</a:t>
            </a:r>
            <a:r>
              <a:rPr lang="en-US" baseline="0" dirty="0" smtClean="0"/>
              <a:t>. </a:t>
            </a:r>
            <a:r>
              <a:rPr lang="en-US" dirty="0" smtClean="0"/>
              <a:t>Overall 2560 parking spots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Disk bandwidth is assumed to be 200MB/sec </a:t>
            </a:r>
            <a:r>
              <a:rPr lang="en-US" baseline="0" dirty="0" smtClean="0"/>
              <a:t> </a:t>
            </a:r>
            <a:r>
              <a:rPr lang="en-US" b="1" dirty="0" smtClean="0"/>
              <a:t>This information is collected from </a:t>
            </a:r>
            <a:r>
              <a:rPr lang="en-US" b="1" dirty="0" err="1" smtClean="0"/>
              <a:t>hennessy-patterson</a:t>
            </a:r>
            <a:r>
              <a:rPr lang="en-US" b="1" dirty="0" smtClean="0"/>
              <a:t> text book as mentioned in the requirement.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44B6819B-0907-4CC2-A2F0-5D0DC66DD54B}" type="slidenum">
              <a:rPr lang="en-US" smtClean="0"/>
              <a:t>3</a:t>
            </a:fld>
            <a:endParaRPr lang="en-US"/>
          </a:p>
        </p:txBody>
      </p:sp>
    </p:spTree>
    <p:extLst>
      <p:ext uri="{BB962C8B-B14F-4D97-AF65-F5344CB8AC3E}">
        <p14:creationId xmlns:p14="http://schemas.microsoft.com/office/powerpoint/2010/main" val="2432289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6. The departure time of a car for car 1-2560 is calculated with the help of a function which randomly generates the departure time.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The departure time and arrival time of a car for car 2561-5000 is calculated with the help of the input file.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arrival and departure time of flight details are read from files</a:t>
            </a:r>
            <a:r>
              <a:rPr lang="en-US" baseline="0" dirty="0" smtClean="0"/>
              <a:t> and we calculate the arrival and departure time of cars from these flight details.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Arrival time is 0: why? When the simulation starts we are only worried about the departure time of the car and we are not</a:t>
            </a:r>
            <a:r>
              <a:rPr lang="en-US" baseline="0" dirty="0" smtClean="0"/>
              <a:t> worried about the arrival time of the car that’s why we assigned 0</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44B6819B-0907-4CC2-A2F0-5D0DC66DD54B}" type="slidenum">
              <a:rPr lang="en-US" smtClean="0"/>
              <a:t>4</a:t>
            </a:fld>
            <a:endParaRPr lang="en-US"/>
          </a:p>
        </p:txBody>
      </p:sp>
    </p:spTree>
    <p:extLst>
      <p:ext uri="{BB962C8B-B14F-4D97-AF65-F5344CB8AC3E}">
        <p14:creationId xmlns:p14="http://schemas.microsoft.com/office/powerpoint/2010/main" val="1651505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assume that 1 MB takes 1/10 minute to finish and we added data storage time. In simple words, 6seconds to complete 1MB</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4B6819B-0907-4CC2-A2F0-5D0DC66DD54B}" type="slidenum">
              <a:rPr lang="en-US" smtClean="0"/>
              <a:t>6</a:t>
            </a:fld>
            <a:endParaRPr lang="en-US"/>
          </a:p>
        </p:txBody>
      </p:sp>
    </p:spTree>
    <p:extLst>
      <p:ext uri="{BB962C8B-B14F-4D97-AF65-F5344CB8AC3E}">
        <p14:creationId xmlns:p14="http://schemas.microsoft.com/office/powerpoint/2010/main" val="3433018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replication of a job starts when we hit the middle of job, meaning when the half of the job is done.</a:t>
            </a:r>
          </a:p>
          <a:p>
            <a:endParaRPr lang="en-US" dirty="0" smtClean="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smtClean="0"/>
              <a:t>Minimum of 3 replicas are stored</a:t>
            </a:r>
          </a:p>
          <a:p>
            <a:pPr lvl="1"/>
            <a:r>
              <a:rPr lang="en-US" dirty="0" smtClean="0"/>
              <a:t>First one on the local disk of a car</a:t>
            </a:r>
          </a:p>
          <a:p>
            <a:pPr lvl="1"/>
            <a:r>
              <a:rPr lang="en-US" dirty="0" smtClean="0"/>
              <a:t>Second one on a car belonging to same cluster</a:t>
            </a:r>
          </a:p>
          <a:p>
            <a:pPr lvl="1"/>
            <a:r>
              <a:rPr lang="en-US" dirty="0" smtClean="0"/>
              <a:t>Third one on a car belonging to a different cluster of the same region</a:t>
            </a:r>
          </a:p>
          <a:p>
            <a:pPr lvl="1"/>
            <a:endParaRPr lang="en-US" dirty="0" smtClean="0"/>
          </a:p>
          <a:p>
            <a:endParaRPr lang="en-US" dirty="0"/>
          </a:p>
        </p:txBody>
      </p:sp>
      <p:sp>
        <p:nvSpPr>
          <p:cNvPr id="4" name="Slide Number Placeholder 3"/>
          <p:cNvSpPr>
            <a:spLocks noGrp="1"/>
          </p:cNvSpPr>
          <p:nvPr>
            <p:ph type="sldNum" sz="quarter" idx="10"/>
          </p:nvPr>
        </p:nvSpPr>
        <p:spPr/>
        <p:txBody>
          <a:bodyPr/>
          <a:lstStyle/>
          <a:p>
            <a:fld id="{44B6819B-0907-4CC2-A2F0-5D0DC66DD54B}" type="slidenum">
              <a:rPr lang="en-US" smtClean="0"/>
              <a:t>7</a:t>
            </a:fld>
            <a:endParaRPr lang="en-US"/>
          </a:p>
        </p:txBody>
      </p:sp>
    </p:spTree>
    <p:extLst>
      <p:ext uri="{BB962C8B-B14F-4D97-AF65-F5344CB8AC3E}">
        <p14:creationId xmlns:p14="http://schemas.microsoft.com/office/powerpoint/2010/main" val="4162041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803736C-1454-4388-BC7B-145D46652D07}" type="datetime1">
              <a:rPr lang="en-US" smtClean="0"/>
              <a:t>12/3/2015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CE64989-1569-48CF-A168-880B9A2D2DA6}" type="slidenum">
              <a:rPr lang="en-US" smtClean="0"/>
              <a:t>‹#›</a:t>
            </a:fld>
            <a:endParaRPr lang="en-US"/>
          </a:p>
        </p:txBody>
      </p:sp>
    </p:spTree>
    <p:extLst>
      <p:ext uri="{BB962C8B-B14F-4D97-AF65-F5344CB8AC3E}">
        <p14:creationId xmlns:p14="http://schemas.microsoft.com/office/powerpoint/2010/main" val="1959454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0A9024-8355-4742-970B-E657EDEFA5CD}" type="datetime1">
              <a:rPr lang="en-US" smtClean="0"/>
              <a:t>12/3/2015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CE64989-1569-48CF-A168-880B9A2D2DA6}" type="slidenum">
              <a:rPr lang="en-US" smtClean="0"/>
              <a:t>‹#›</a:t>
            </a:fld>
            <a:endParaRPr lang="en-US"/>
          </a:p>
        </p:txBody>
      </p:sp>
    </p:spTree>
    <p:extLst>
      <p:ext uri="{BB962C8B-B14F-4D97-AF65-F5344CB8AC3E}">
        <p14:creationId xmlns:p14="http://schemas.microsoft.com/office/powerpoint/2010/main" val="920170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CABCC6-0F39-4D10-B3E2-D226E3F0F9EC}" type="datetime1">
              <a:rPr lang="en-US" smtClean="0"/>
              <a:t>12/3/2015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CE64989-1569-48CF-A168-880B9A2D2DA6}"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4342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FD5612F-B634-4062-9947-B30FFFFC9599}" type="datetime1">
              <a:rPr lang="en-US" smtClean="0"/>
              <a:t>12/3/2015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CE64989-1569-48CF-A168-880B9A2D2DA6}" type="slidenum">
              <a:rPr lang="en-US" smtClean="0"/>
              <a:t>‹#›</a:t>
            </a:fld>
            <a:endParaRPr lang="en-US"/>
          </a:p>
        </p:txBody>
      </p:sp>
    </p:spTree>
    <p:extLst>
      <p:ext uri="{BB962C8B-B14F-4D97-AF65-F5344CB8AC3E}">
        <p14:creationId xmlns:p14="http://schemas.microsoft.com/office/powerpoint/2010/main" val="23099447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E1BB4D5-7DBC-46C8-B5D0-B63BD77613BA}" type="datetime1">
              <a:rPr lang="en-US" smtClean="0"/>
              <a:t>12/3/2015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CE64989-1569-48CF-A168-880B9A2D2DA6}"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8078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94011DD-0927-490B-95BF-4D65E6C7255D}" type="datetime1">
              <a:rPr lang="en-US" smtClean="0"/>
              <a:t>12/3/2015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CE64989-1569-48CF-A168-880B9A2D2DA6}" type="slidenum">
              <a:rPr lang="en-US" smtClean="0"/>
              <a:t>‹#›</a:t>
            </a:fld>
            <a:endParaRPr lang="en-US"/>
          </a:p>
        </p:txBody>
      </p:sp>
    </p:spTree>
    <p:extLst>
      <p:ext uri="{BB962C8B-B14F-4D97-AF65-F5344CB8AC3E}">
        <p14:creationId xmlns:p14="http://schemas.microsoft.com/office/powerpoint/2010/main" val="22703474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7AAF3C-89CB-4C4B-AB81-4B481101BC62}" type="datetime1">
              <a:rPr lang="en-US" smtClean="0"/>
              <a:t>12/3/2015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CE64989-1569-48CF-A168-880B9A2D2DA6}" type="slidenum">
              <a:rPr lang="en-US" smtClean="0"/>
              <a:t>‹#›</a:t>
            </a:fld>
            <a:endParaRPr lang="en-US"/>
          </a:p>
        </p:txBody>
      </p:sp>
    </p:spTree>
    <p:extLst>
      <p:ext uri="{BB962C8B-B14F-4D97-AF65-F5344CB8AC3E}">
        <p14:creationId xmlns:p14="http://schemas.microsoft.com/office/powerpoint/2010/main" val="10296930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FC7D8E-E6BD-41F2-9499-1749B769C469}" type="datetime1">
              <a:rPr lang="en-US" smtClean="0"/>
              <a:t>12/3/2015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CE64989-1569-48CF-A168-880B9A2D2DA6}" type="slidenum">
              <a:rPr lang="en-US" smtClean="0"/>
              <a:t>‹#›</a:t>
            </a:fld>
            <a:endParaRPr lang="en-US"/>
          </a:p>
        </p:txBody>
      </p:sp>
    </p:spTree>
    <p:extLst>
      <p:ext uri="{BB962C8B-B14F-4D97-AF65-F5344CB8AC3E}">
        <p14:creationId xmlns:p14="http://schemas.microsoft.com/office/powerpoint/2010/main" val="86976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0316C4B-4414-42CB-B938-BD52EE0709C2}" type="datetime1">
              <a:rPr lang="en-US" smtClean="0"/>
              <a:t>12/3/2015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CE64989-1569-48CF-A168-880B9A2D2DA6}" type="slidenum">
              <a:rPr lang="en-US" smtClean="0"/>
              <a:t>‹#›</a:t>
            </a:fld>
            <a:endParaRPr lang="en-US"/>
          </a:p>
        </p:txBody>
      </p:sp>
    </p:spTree>
    <p:extLst>
      <p:ext uri="{BB962C8B-B14F-4D97-AF65-F5344CB8AC3E}">
        <p14:creationId xmlns:p14="http://schemas.microsoft.com/office/powerpoint/2010/main" val="716308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A92FE2-F9D1-45B3-A833-7FD3337C6237}" type="datetime1">
              <a:rPr lang="en-US" smtClean="0"/>
              <a:t>12/3/2015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CE64989-1569-48CF-A168-880B9A2D2DA6}" type="slidenum">
              <a:rPr lang="en-US" smtClean="0"/>
              <a:t>‹#›</a:t>
            </a:fld>
            <a:endParaRPr lang="en-US"/>
          </a:p>
        </p:txBody>
      </p:sp>
    </p:spTree>
    <p:extLst>
      <p:ext uri="{BB962C8B-B14F-4D97-AF65-F5344CB8AC3E}">
        <p14:creationId xmlns:p14="http://schemas.microsoft.com/office/powerpoint/2010/main" val="3971286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E02CCA-97D4-4951-B69A-5D5980EC07A6}" type="datetime1">
              <a:rPr lang="en-US" smtClean="0"/>
              <a:t>12/3/2015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CE64989-1569-48CF-A168-880B9A2D2DA6}" type="slidenum">
              <a:rPr lang="en-US" smtClean="0"/>
              <a:t>‹#›</a:t>
            </a:fld>
            <a:endParaRPr lang="en-US"/>
          </a:p>
        </p:txBody>
      </p:sp>
    </p:spTree>
    <p:extLst>
      <p:ext uri="{BB962C8B-B14F-4D97-AF65-F5344CB8AC3E}">
        <p14:creationId xmlns:p14="http://schemas.microsoft.com/office/powerpoint/2010/main" val="294662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6328C7A-DC40-4DE4-B7A2-B1E3219C1D66}" type="datetime1">
              <a:rPr lang="en-US" smtClean="0"/>
              <a:t>12/3/2015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CE64989-1569-48CF-A168-880B9A2D2DA6}" type="slidenum">
              <a:rPr lang="en-US" smtClean="0"/>
              <a:t>‹#›</a:t>
            </a:fld>
            <a:endParaRPr lang="en-US"/>
          </a:p>
        </p:txBody>
      </p:sp>
    </p:spTree>
    <p:extLst>
      <p:ext uri="{BB962C8B-B14F-4D97-AF65-F5344CB8AC3E}">
        <p14:creationId xmlns:p14="http://schemas.microsoft.com/office/powerpoint/2010/main" val="2675614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AB48E35-E3D6-4E16-8E52-38D79EED8466}" type="datetime1">
              <a:rPr lang="en-US" smtClean="0"/>
              <a:t>12/3/2015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CE64989-1569-48CF-A168-880B9A2D2DA6}" type="slidenum">
              <a:rPr lang="en-US" smtClean="0"/>
              <a:t>‹#›</a:t>
            </a:fld>
            <a:endParaRPr lang="en-US"/>
          </a:p>
        </p:txBody>
      </p:sp>
    </p:spTree>
    <p:extLst>
      <p:ext uri="{BB962C8B-B14F-4D97-AF65-F5344CB8AC3E}">
        <p14:creationId xmlns:p14="http://schemas.microsoft.com/office/powerpoint/2010/main" val="1795106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2EC0A6-38F8-489A-BE4B-A87AD1FE64CD}" type="datetime1">
              <a:rPr lang="en-US" smtClean="0"/>
              <a:t>12/3/2015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CE64989-1569-48CF-A168-880B9A2D2DA6}" type="slidenum">
              <a:rPr lang="en-US" smtClean="0"/>
              <a:t>‹#›</a:t>
            </a:fld>
            <a:endParaRPr lang="en-US"/>
          </a:p>
        </p:txBody>
      </p:sp>
    </p:spTree>
    <p:extLst>
      <p:ext uri="{BB962C8B-B14F-4D97-AF65-F5344CB8AC3E}">
        <p14:creationId xmlns:p14="http://schemas.microsoft.com/office/powerpoint/2010/main" val="3605851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B7AE54-21AD-4312-B951-4FCD456B1AC8}" type="datetime1">
              <a:rPr lang="en-US" smtClean="0"/>
              <a:t>12/3/2015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CE64989-1569-48CF-A168-880B9A2D2DA6}" type="slidenum">
              <a:rPr lang="en-US" smtClean="0"/>
              <a:t>‹#›</a:t>
            </a:fld>
            <a:endParaRPr lang="en-US"/>
          </a:p>
        </p:txBody>
      </p:sp>
    </p:spTree>
    <p:extLst>
      <p:ext uri="{BB962C8B-B14F-4D97-AF65-F5344CB8AC3E}">
        <p14:creationId xmlns:p14="http://schemas.microsoft.com/office/powerpoint/2010/main" val="3740323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443771-992F-40F9-86E9-733A7D37395F}" type="datetime1">
              <a:rPr lang="en-US" smtClean="0"/>
              <a:t>12/3/2015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CE64989-1569-48CF-A168-880B9A2D2DA6}" type="slidenum">
              <a:rPr lang="en-US" smtClean="0"/>
              <a:t>‹#›</a:t>
            </a:fld>
            <a:endParaRPr lang="en-US"/>
          </a:p>
        </p:txBody>
      </p:sp>
    </p:spTree>
    <p:extLst>
      <p:ext uri="{BB962C8B-B14F-4D97-AF65-F5344CB8AC3E}">
        <p14:creationId xmlns:p14="http://schemas.microsoft.com/office/powerpoint/2010/main" val="843603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FFE50A6-021E-4263-A979-7A42074D5FE9}" type="datetime1">
              <a:rPr lang="en-US" smtClean="0"/>
              <a:t>12/3/2015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CE64989-1569-48CF-A168-880B9A2D2DA6}" type="slidenum">
              <a:rPr lang="en-US" smtClean="0"/>
              <a:t>‹#›</a:t>
            </a:fld>
            <a:endParaRPr lang="en-US"/>
          </a:p>
        </p:txBody>
      </p:sp>
    </p:spTree>
    <p:extLst>
      <p:ext uri="{BB962C8B-B14F-4D97-AF65-F5344CB8AC3E}">
        <p14:creationId xmlns:p14="http://schemas.microsoft.com/office/powerpoint/2010/main" val="25269372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86013" y="1201616"/>
            <a:ext cx="8915399" cy="2182446"/>
          </a:xfrm>
        </p:spPr>
        <p:txBody>
          <a:bodyPr>
            <a:normAutofit/>
          </a:bodyPr>
          <a:lstStyle/>
          <a:p>
            <a:pPr algn="ctr"/>
            <a:r>
              <a:rPr lang="en-US" dirty="0" smtClean="0"/>
              <a:t>Architectural Support for     Cloud Computing</a:t>
            </a:r>
            <a:br>
              <a:rPr lang="en-US" dirty="0" smtClean="0"/>
            </a:br>
            <a:r>
              <a:rPr lang="en-US" sz="2700" dirty="0" smtClean="0"/>
              <a:t>Project Presentation</a:t>
            </a:r>
            <a:endParaRPr lang="en-US" sz="2700" dirty="0"/>
          </a:p>
        </p:txBody>
      </p:sp>
      <p:sp>
        <p:nvSpPr>
          <p:cNvPr id="3" name="Subtitle 2"/>
          <p:cNvSpPr>
            <a:spLocks noGrp="1"/>
          </p:cNvSpPr>
          <p:nvPr>
            <p:ph type="subTitle" idx="1"/>
          </p:nvPr>
        </p:nvSpPr>
        <p:spPr>
          <a:xfrm>
            <a:off x="2386013" y="3988026"/>
            <a:ext cx="8915399" cy="2115789"/>
          </a:xfrm>
        </p:spPr>
        <p:txBody>
          <a:bodyPr>
            <a:normAutofit/>
          </a:bodyPr>
          <a:lstStyle/>
          <a:p>
            <a:pPr algn="ctr"/>
            <a:r>
              <a:rPr lang="en-US" dirty="0" smtClean="0"/>
              <a:t>By</a:t>
            </a:r>
          </a:p>
          <a:p>
            <a:pPr algn="ctr"/>
            <a:r>
              <a:rPr lang="en-US" dirty="0" smtClean="0"/>
              <a:t>Aida Ghazi </a:t>
            </a:r>
            <a:r>
              <a:rPr lang="en-US" dirty="0" err="1" smtClean="0"/>
              <a:t>Zadeh</a:t>
            </a:r>
            <a:r>
              <a:rPr lang="en-US" dirty="0" smtClean="0"/>
              <a:t> </a:t>
            </a:r>
          </a:p>
          <a:p>
            <a:pPr algn="ctr"/>
            <a:r>
              <a:rPr lang="en-US" dirty="0" smtClean="0"/>
              <a:t>And </a:t>
            </a:r>
          </a:p>
          <a:p>
            <a:pPr algn="ctr"/>
            <a:r>
              <a:rPr lang="en-US" dirty="0" smtClean="0"/>
              <a:t>Srinivas Havanur</a:t>
            </a:r>
          </a:p>
          <a:p>
            <a:pPr algn="ctr"/>
            <a:r>
              <a:rPr lang="en-US" dirty="0" smtClean="0"/>
              <a:t>Presented on: 04 December 2015</a:t>
            </a:r>
          </a:p>
        </p:txBody>
      </p:sp>
      <p:sp>
        <p:nvSpPr>
          <p:cNvPr id="4" name="Slide Number Placeholder 3"/>
          <p:cNvSpPr>
            <a:spLocks noGrp="1"/>
          </p:cNvSpPr>
          <p:nvPr>
            <p:ph type="sldNum" sz="quarter" idx="12"/>
          </p:nvPr>
        </p:nvSpPr>
        <p:spPr/>
        <p:txBody>
          <a:bodyPr/>
          <a:lstStyle/>
          <a:p>
            <a:fld id="{0CE64989-1569-48CF-A168-880B9A2D2DA6}" type="slidenum">
              <a:rPr lang="en-US" smtClean="0"/>
              <a:t>1</a:t>
            </a:fld>
            <a:endParaRPr lang="en-US"/>
          </a:p>
        </p:txBody>
      </p:sp>
    </p:spTree>
    <p:extLst>
      <p:ext uri="{BB962C8B-B14F-4D97-AF65-F5344CB8AC3E}">
        <p14:creationId xmlns:p14="http://schemas.microsoft.com/office/powerpoint/2010/main" val="1908614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Simulation of a datacenter</a:t>
            </a:r>
            <a:endParaRPr lang="en-US" dirty="0"/>
          </a:p>
        </p:txBody>
      </p:sp>
      <p:sp>
        <p:nvSpPr>
          <p:cNvPr id="3" name="Content Placeholder 2"/>
          <p:cNvSpPr>
            <a:spLocks noGrp="1"/>
          </p:cNvSpPr>
          <p:nvPr>
            <p:ph idx="1"/>
          </p:nvPr>
        </p:nvSpPr>
        <p:spPr>
          <a:xfrm>
            <a:off x="1633591" y="2133600"/>
            <a:ext cx="10335802" cy="3777622"/>
          </a:xfrm>
        </p:spPr>
        <p:txBody>
          <a:bodyPr>
            <a:normAutofit/>
          </a:bodyPr>
          <a:lstStyle/>
          <a:p>
            <a:r>
              <a:rPr lang="en-US" sz="2000" dirty="0" smtClean="0"/>
              <a:t>Implemented </a:t>
            </a:r>
            <a:r>
              <a:rPr lang="en-US" sz="2000" dirty="0"/>
              <a:t>on the cars in a parking lot of a medium-sized airport </a:t>
            </a:r>
            <a:endParaRPr lang="en-US" sz="2000" dirty="0" smtClean="0"/>
          </a:p>
          <a:p>
            <a:r>
              <a:rPr lang="en-US" sz="2000" dirty="0" smtClean="0"/>
              <a:t>Using C++ language</a:t>
            </a:r>
          </a:p>
          <a:p>
            <a:r>
              <a:rPr lang="en-US" sz="2000" dirty="0" smtClean="0"/>
              <a:t>Have used different classes:</a:t>
            </a:r>
          </a:p>
          <a:p>
            <a:pPr lvl="1"/>
            <a:r>
              <a:rPr lang="en-US" sz="1800" b="1" dirty="0" err="1" smtClean="0"/>
              <a:t>spot_location</a:t>
            </a:r>
            <a:r>
              <a:rPr lang="en-US" sz="1800" b="1" dirty="0" smtClean="0"/>
              <a:t> </a:t>
            </a:r>
            <a:r>
              <a:rPr lang="en-US" sz="1800" b="1" dirty="0"/>
              <a:t>:  </a:t>
            </a:r>
            <a:r>
              <a:rPr lang="en-US" sz="1800" b="1" dirty="0" smtClean="0"/>
              <a:t>(spot number, car number, cluster number</a:t>
            </a:r>
            <a:r>
              <a:rPr lang="en-US" sz="1800" b="1" dirty="0"/>
              <a:t>, </a:t>
            </a:r>
            <a:r>
              <a:rPr lang="en-US" sz="1800" b="1" dirty="0" smtClean="0"/>
              <a:t>region number, </a:t>
            </a:r>
            <a:r>
              <a:rPr lang="en-US" sz="1800" b="1" dirty="0" err="1" smtClean="0"/>
              <a:t>etc</a:t>
            </a:r>
            <a:r>
              <a:rPr lang="en-US" sz="1800" b="1" dirty="0" smtClean="0"/>
              <a:t> …)</a:t>
            </a:r>
          </a:p>
          <a:p>
            <a:pPr lvl="1"/>
            <a:r>
              <a:rPr lang="en-US" sz="1800" b="1" dirty="0"/>
              <a:t>cars : (</a:t>
            </a:r>
            <a:r>
              <a:rPr lang="en-US" sz="1800" b="1" dirty="0" smtClean="0"/>
              <a:t>car number, </a:t>
            </a:r>
            <a:r>
              <a:rPr lang="en-US" sz="1800" b="1" dirty="0"/>
              <a:t>spot </a:t>
            </a:r>
            <a:r>
              <a:rPr lang="en-US" sz="1800" b="1" dirty="0" smtClean="0"/>
              <a:t>number, job number, arrival time, departure time, </a:t>
            </a:r>
            <a:r>
              <a:rPr lang="en-US" sz="1800" b="1" dirty="0" err="1" smtClean="0"/>
              <a:t>etc</a:t>
            </a:r>
            <a:r>
              <a:rPr lang="en-US" sz="1800" b="1" dirty="0" smtClean="0"/>
              <a:t> …)</a:t>
            </a:r>
          </a:p>
          <a:p>
            <a:pPr lvl="1"/>
            <a:r>
              <a:rPr lang="en-US" sz="1800" b="1" dirty="0"/>
              <a:t>j</a:t>
            </a:r>
            <a:r>
              <a:rPr lang="en-US" sz="1800" b="1" dirty="0" smtClean="0"/>
              <a:t>obs : (job number, </a:t>
            </a:r>
            <a:r>
              <a:rPr lang="en-US" sz="1800" b="1" dirty="0"/>
              <a:t>car number, job duration, </a:t>
            </a:r>
            <a:r>
              <a:rPr lang="en-US" sz="1800" b="1" dirty="0" smtClean="0"/>
              <a:t>VM size, </a:t>
            </a:r>
            <a:r>
              <a:rPr lang="en-US" sz="1800" b="1" dirty="0" err="1" smtClean="0"/>
              <a:t>etc</a:t>
            </a:r>
            <a:r>
              <a:rPr lang="en-US" sz="1800" b="1" dirty="0" smtClean="0"/>
              <a:t> …)</a:t>
            </a:r>
          </a:p>
          <a:p>
            <a:pPr lvl="1"/>
            <a:endParaRPr lang="en-US" sz="1800" b="1" dirty="0" smtClean="0"/>
          </a:p>
          <a:p>
            <a:pPr lvl="1"/>
            <a:endParaRPr lang="en-US" sz="1800" b="1" dirty="0" smtClean="0"/>
          </a:p>
          <a:p>
            <a:endParaRPr lang="en-US" sz="2000" dirty="0"/>
          </a:p>
        </p:txBody>
      </p:sp>
      <p:sp>
        <p:nvSpPr>
          <p:cNvPr id="4" name="Slide Number Placeholder 3"/>
          <p:cNvSpPr>
            <a:spLocks noGrp="1"/>
          </p:cNvSpPr>
          <p:nvPr>
            <p:ph type="sldNum" sz="quarter" idx="12"/>
          </p:nvPr>
        </p:nvSpPr>
        <p:spPr/>
        <p:txBody>
          <a:bodyPr/>
          <a:lstStyle/>
          <a:p>
            <a:fld id="{0CE64989-1569-48CF-A168-880B9A2D2DA6}" type="slidenum">
              <a:rPr lang="en-US" smtClean="0"/>
              <a:t>2</a:t>
            </a:fld>
            <a:endParaRPr lang="en-US"/>
          </a:p>
        </p:txBody>
      </p:sp>
    </p:spTree>
    <p:extLst>
      <p:ext uri="{BB962C8B-B14F-4D97-AF65-F5344CB8AC3E}">
        <p14:creationId xmlns:p14="http://schemas.microsoft.com/office/powerpoint/2010/main" val="872936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normAutofit/>
          </a:bodyPr>
          <a:lstStyle/>
          <a:p>
            <a:r>
              <a:rPr lang="en-US" sz="2000" dirty="0" smtClean="0"/>
              <a:t>Simulating for </a:t>
            </a:r>
            <a:r>
              <a:rPr lang="en-US" sz="2000" dirty="0"/>
              <a:t>total of 5000 incoming </a:t>
            </a:r>
            <a:r>
              <a:rPr lang="en-US" sz="2000" dirty="0" smtClean="0"/>
              <a:t>cars</a:t>
            </a:r>
          </a:p>
          <a:p>
            <a:r>
              <a:rPr lang="en-US" sz="2000" dirty="0"/>
              <a:t>S</a:t>
            </a:r>
            <a:r>
              <a:rPr lang="en-US" sz="2000" dirty="0" smtClean="0"/>
              <a:t>imulation runs </a:t>
            </a:r>
            <a:r>
              <a:rPr lang="en-US" sz="2000" dirty="0"/>
              <a:t>for 24 </a:t>
            </a:r>
            <a:r>
              <a:rPr lang="en-US" sz="2000" dirty="0" smtClean="0"/>
              <a:t>hours</a:t>
            </a:r>
          </a:p>
          <a:p>
            <a:r>
              <a:rPr lang="en-US" sz="2000" dirty="0"/>
              <a:t>Parking lot has 4 different Region centers</a:t>
            </a:r>
          </a:p>
          <a:p>
            <a:pPr lvl="1"/>
            <a:r>
              <a:rPr lang="en-US" sz="1800" dirty="0" smtClean="0"/>
              <a:t>Each region center is connected to 4 </a:t>
            </a:r>
            <a:r>
              <a:rPr lang="en-US" sz="1800" dirty="0"/>
              <a:t>group </a:t>
            </a:r>
            <a:r>
              <a:rPr lang="en-US" sz="1800" dirty="0" smtClean="0"/>
              <a:t>centers </a:t>
            </a:r>
          </a:p>
          <a:p>
            <a:pPr lvl="1"/>
            <a:r>
              <a:rPr lang="en-US" sz="1800" dirty="0"/>
              <a:t>E</a:t>
            </a:r>
            <a:r>
              <a:rPr lang="en-US" sz="1800" dirty="0" smtClean="0"/>
              <a:t>ach group center has 4 clusters</a:t>
            </a:r>
          </a:p>
          <a:p>
            <a:pPr lvl="1"/>
            <a:r>
              <a:rPr lang="en-US" sz="1800" dirty="0" smtClean="0"/>
              <a:t>Each </a:t>
            </a:r>
            <a:r>
              <a:rPr lang="en-US" sz="1800" dirty="0"/>
              <a:t>cluster has 40 parking </a:t>
            </a:r>
            <a:r>
              <a:rPr lang="en-US" sz="1800" dirty="0" smtClean="0"/>
              <a:t>spots</a:t>
            </a:r>
          </a:p>
          <a:p>
            <a:r>
              <a:rPr lang="en-US" sz="2000" dirty="0"/>
              <a:t>Disk </a:t>
            </a:r>
            <a:r>
              <a:rPr lang="en-US" sz="2000" dirty="0" smtClean="0"/>
              <a:t>bandwidth is assumed to be 200MB/sec </a:t>
            </a:r>
            <a:r>
              <a:rPr lang="en-US" dirty="0" smtClean="0"/>
              <a:t>(</a:t>
            </a:r>
            <a:r>
              <a:rPr lang="en-US" dirty="0" err="1"/>
              <a:t>hennessy-patterson</a:t>
            </a:r>
            <a:r>
              <a:rPr lang="en-US" dirty="0" smtClean="0"/>
              <a:t>)</a:t>
            </a:r>
          </a:p>
          <a:p>
            <a:endParaRPr lang="en-US" sz="2000" dirty="0"/>
          </a:p>
        </p:txBody>
      </p:sp>
      <p:sp>
        <p:nvSpPr>
          <p:cNvPr id="4" name="Slide Number Placeholder 3"/>
          <p:cNvSpPr>
            <a:spLocks noGrp="1"/>
          </p:cNvSpPr>
          <p:nvPr>
            <p:ph type="sldNum" sz="quarter" idx="12"/>
          </p:nvPr>
        </p:nvSpPr>
        <p:spPr/>
        <p:txBody>
          <a:bodyPr/>
          <a:lstStyle/>
          <a:p>
            <a:fld id="{0CE64989-1569-48CF-A168-880B9A2D2DA6}" type="slidenum">
              <a:rPr lang="en-US" smtClean="0"/>
              <a:t>3</a:t>
            </a:fld>
            <a:endParaRPr lang="en-US"/>
          </a:p>
        </p:txBody>
      </p:sp>
    </p:spTree>
    <p:extLst>
      <p:ext uri="{BB962C8B-B14F-4D97-AF65-F5344CB8AC3E}">
        <p14:creationId xmlns:p14="http://schemas.microsoft.com/office/powerpoint/2010/main" val="2313770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Assumptions </a:t>
            </a:r>
            <a:br>
              <a:rPr lang="en-US" dirty="0" smtClean="0"/>
            </a:br>
            <a:r>
              <a:rPr lang="en-US" dirty="0" smtClean="0"/>
              <a:t>(</a:t>
            </a:r>
            <a:r>
              <a:rPr lang="en-US" dirty="0"/>
              <a:t>Arrival and </a:t>
            </a:r>
            <a:r>
              <a:rPr lang="en-US" dirty="0" smtClean="0"/>
              <a:t>Departure </a:t>
            </a:r>
            <a:r>
              <a:rPr lang="en-US" dirty="0"/>
              <a:t>T</a:t>
            </a:r>
            <a:r>
              <a:rPr lang="en-US" dirty="0" smtClean="0"/>
              <a:t>ime)</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2000" dirty="0" smtClean="0"/>
              <a:t>When we start the simulation the parking lot is full </a:t>
            </a:r>
          </a:p>
          <a:p>
            <a:pPr lvl="1"/>
            <a:r>
              <a:rPr lang="en-US" sz="1800" dirty="0" smtClean="0"/>
              <a:t>Departure time is randomly generated</a:t>
            </a:r>
          </a:p>
          <a:p>
            <a:pPr lvl="1"/>
            <a:r>
              <a:rPr lang="en-US" sz="1800" dirty="0" smtClean="0"/>
              <a:t>Arrival time is 0</a:t>
            </a:r>
            <a:endParaRPr lang="en-US" sz="1800" dirty="0"/>
          </a:p>
          <a:p>
            <a:r>
              <a:rPr lang="en-US" sz="2000" dirty="0" smtClean="0"/>
              <a:t>For new cars:</a:t>
            </a:r>
          </a:p>
          <a:p>
            <a:pPr lvl="1"/>
            <a:r>
              <a:rPr lang="en-US" sz="1800" dirty="0" smtClean="0"/>
              <a:t>The </a:t>
            </a:r>
            <a:r>
              <a:rPr lang="en-US" sz="1800" dirty="0"/>
              <a:t>arrival and departure </a:t>
            </a:r>
            <a:r>
              <a:rPr lang="en-US" sz="1800" dirty="0" smtClean="0"/>
              <a:t>time of </a:t>
            </a:r>
            <a:r>
              <a:rPr lang="en-US" sz="1800" dirty="0"/>
              <a:t>flight details are read from </a:t>
            </a:r>
            <a:r>
              <a:rPr lang="en-US" sz="1800" dirty="0" smtClean="0"/>
              <a:t>files</a:t>
            </a:r>
          </a:p>
          <a:p>
            <a:pPr lvl="1"/>
            <a:r>
              <a:rPr lang="en-US" sz="1800" dirty="0" smtClean="0"/>
              <a:t>Arrival time of car = 1 hour before flight departure</a:t>
            </a:r>
          </a:p>
          <a:p>
            <a:pPr lvl="1"/>
            <a:r>
              <a:rPr lang="en-US" sz="1800" dirty="0" smtClean="0"/>
              <a:t>Departure time of car = </a:t>
            </a:r>
            <a:r>
              <a:rPr lang="en-US" sz="1800" dirty="0"/>
              <a:t>1 hour </a:t>
            </a:r>
            <a:r>
              <a:rPr lang="en-US" sz="1800" dirty="0" smtClean="0"/>
              <a:t>after flight arrival</a:t>
            </a:r>
          </a:p>
          <a:p>
            <a:pPr lvl="1"/>
            <a:endParaRPr lang="en-US" sz="1800" dirty="0" smtClean="0"/>
          </a:p>
          <a:p>
            <a:endParaRPr lang="en-US" sz="2000" dirty="0"/>
          </a:p>
        </p:txBody>
      </p:sp>
      <p:sp>
        <p:nvSpPr>
          <p:cNvPr id="4" name="Slide Number Placeholder 3"/>
          <p:cNvSpPr>
            <a:spLocks noGrp="1"/>
          </p:cNvSpPr>
          <p:nvPr>
            <p:ph type="sldNum" sz="quarter" idx="12"/>
          </p:nvPr>
        </p:nvSpPr>
        <p:spPr/>
        <p:txBody>
          <a:bodyPr/>
          <a:lstStyle/>
          <a:p>
            <a:fld id="{0CE64989-1569-48CF-A168-880B9A2D2DA6}" type="slidenum">
              <a:rPr lang="en-US" smtClean="0"/>
              <a:t>4</a:t>
            </a:fld>
            <a:endParaRPr lang="en-US"/>
          </a:p>
        </p:txBody>
      </p:sp>
    </p:spTree>
    <p:extLst>
      <p:ext uri="{BB962C8B-B14F-4D97-AF65-F5344CB8AC3E}">
        <p14:creationId xmlns:p14="http://schemas.microsoft.com/office/powerpoint/2010/main" val="3083401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br>
              <a:rPr lang="en-US" dirty="0" smtClean="0"/>
            </a:br>
            <a:r>
              <a:rPr lang="en-US" dirty="0" smtClean="0"/>
              <a:t>(Job and Data </a:t>
            </a:r>
            <a:r>
              <a:rPr lang="en-US" dirty="0"/>
              <a:t>S</a:t>
            </a:r>
            <a:r>
              <a:rPr lang="en-US" dirty="0" smtClean="0"/>
              <a:t>ize)</a:t>
            </a:r>
            <a:endParaRPr lang="en-US" dirty="0"/>
          </a:p>
        </p:txBody>
      </p:sp>
      <p:sp>
        <p:nvSpPr>
          <p:cNvPr id="3" name="Content Placeholder 2"/>
          <p:cNvSpPr>
            <a:spLocks noGrp="1"/>
          </p:cNvSpPr>
          <p:nvPr>
            <p:ph idx="1"/>
          </p:nvPr>
        </p:nvSpPr>
        <p:spPr/>
        <p:txBody>
          <a:bodyPr/>
          <a:lstStyle/>
          <a:p>
            <a:pPr marL="0" indent="0">
              <a:buNone/>
            </a:pPr>
            <a:r>
              <a:rPr lang="en-US" dirty="0"/>
              <a:t>We assumed </a:t>
            </a:r>
            <a:r>
              <a:rPr lang="en-US" dirty="0" smtClean="0"/>
              <a:t>:</a:t>
            </a:r>
          </a:p>
          <a:p>
            <a:r>
              <a:rPr lang="en-US" dirty="0" smtClean="0"/>
              <a:t>VM </a:t>
            </a:r>
            <a:r>
              <a:rPr lang="en-US" dirty="0"/>
              <a:t>size of each job </a:t>
            </a:r>
            <a:r>
              <a:rPr lang="en-US" dirty="0" smtClean="0"/>
              <a:t>is in </a:t>
            </a:r>
            <a:r>
              <a:rPr lang="en-US" dirty="0"/>
              <a:t>the </a:t>
            </a:r>
            <a:r>
              <a:rPr lang="en-US" dirty="0" smtClean="0"/>
              <a:t>range 1000-3000MB</a:t>
            </a:r>
          </a:p>
          <a:p>
            <a:r>
              <a:rPr lang="en-US" dirty="0"/>
              <a:t>I</a:t>
            </a:r>
            <a:r>
              <a:rPr lang="en-US" dirty="0" smtClean="0"/>
              <a:t>t </a:t>
            </a:r>
            <a:r>
              <a:rPr lang="en-US" dirty="0"/>
              <a:t>takes 6 seconds to complete </a:t>
            </a:r>
            <a:r>
              <a:rPr lang="en-US" dirty="0" smtClean="0"/>
              <a:t>1MB </a:t>
            </a:r>
            <a:r>
              <a:rPr lang="en-US" dirty="0"/>
              <a:t>of </a:t>
            </a:r>
            <a:r>
              <a:rPr lang="en-US" dirty="0" smtClean="0"/>
              <a:t>job (Processing time)</a:t>
            </a:r>
          </a:p>
          <a:p>
            <a:r>
              <a:rPr lang="en-US" dirty="0" smtClean="0"/>
              <a:t>Amount </a:t>
            </a:r>
            <a:r>
              <a:rPr lang="en-US" dirty="0"/>
              <a:t>of data each job produces is 4 times the Virtual Machine </a:t>
            </a:r>
            <a:r>
              <a:rPr lang="en-US" dirty="0" smtClean="0"/>
              <a:t>size</a:t>
            </a:r>
          </a:p>
          <a:p>
            <a:endParaRPr lang="en-US" dirty="0"/>
          </a:p>
          <a:p>
            <a:endParaRPr lang="en-US" dirty="0"/>
          </a:p>
        </p:txBody>
      </p:sp>
      <p:sp>
        <p:nvSpPr>
          <p:cNvPr id="4" name="Slide Number Placeholder 3"/>
          <p:cNvSpPr>
            <a:spLocks noGrp="1"/>
          </p:cNvSpPr>
          <p:nvPr>
            <p:ph type="sldNum" sz="quarter" idx="12"/>
          </p:nvPr>
        </p:nvSpPr>
        <p:spPr/>
        <p:txBody>
          <a:bodyPr/>
          <a:lstStyle/>
          <a:p>
            <a:fld id="{0CE64989-1569-48CF-A168-880B9A2D2DA6}" type="slidenum">
              <a:rPr lang="en-US" smtClean="0"/>
              <a:t>5</a:t>
            </a:fld>
            <a:endParaRPr lang="en-US"/>
          </a:p>
        </p:txBody>
      </p:sp>
    </p:spTree>
    <p:extLst>
      <p:ext uri="{BB962C8B-B14F-4D97-AF65-F5344CB8AC3E}">
        <p14:creationId xmlns:p14="http://schemas.microsoft.com/office/powerpoint/2010/main" val="3285318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Assumptions</a:t>
            </a:r>
            <a:br>
              <a:rPr lang="en-US" dirty="0"/>
            </a:br>
            <a:r>
              <a:rPr lang="en-US" dirty="0"/>
              <a:t>(Job </a:t>
            </a:r>
            <a:r>
              <a:rPr lang="en-US" dirty="0" smtClean="0"/>
              <a:t>Duration)</a:t>
            </a:r>
            <a:endParaRPr lang="en-US" dirty="0"/>
          </a:p>
        </p:txBody>
      </p:sp>
      <p:sp>
        <p:nvSpPr>
          <p:cNvPr id="3" name="Content Placeholder 2"/>
          <p:cNvSpPr>
            <a:spLocks noGrp="1"/>
          </p:cNvSpPr>
          <p:nvPr>
            <p:ph idx="1"/>
          </p:nvPr>
        </p:nvSpPr>
        <p:spPr>
          <a:xfrm>
            <a:off x="1551398" y="2133600"/>
            <a:ext cx="9953214" cy="3777622"/>
          </a:xfrm>
        </p:spPr>
        <p:txBody>
          <a:bodyPr/>
          <a:lstStyle/>
          <a:p>
            <a:r>
              <a:rPr lang="en-US" b="1" dirty="0"/>
              <a:t> </a:t>
            </a:r>
            <a:r>
              <a:rPr lang="en-US" b="1" dirty="0" smtClean="0"/>
              <a:t>Job Duration= </a:t>
            </a:r>
            <a:r>
              <a:rPr lang="en-US" dirty="0" smtClean="0"/>
              <a:t>VM </a:t>
            </a:r>
            <a:r>
              <a:rPr lang="en-US" dirty="0"/>
              <a:t>P</a:t>
            </a:r>
            <a:r>
              <a:rPr lang="en-US" dirty="0" smtClean="0"/>
              <a:t>rocessing Time + Data </a:t>
            </a:r>
            <a:r>
              <a:rPr lang="en-US" dirty="0"/>
              <a:t>S</a:t>
            </a:r>
            <a:r>
              <a:rPr lang="en-US" dirty="0" smtClean="0"/>
              <a:t>torage Time+</a:t>
            </a:r>
          </a:p>
          <a:p>
            <a:pPr marL="0" indent="0">
              <a:buNone/>
            </a:pPr>
            <a:r>
              <a:rPr lang="en-US" dirty="0" smtClean="0"/>
              <a:t>				   Data Replication Time to Same </a:t>
            </a:r>
            <a:r>
              <a:rPr lang="en-US" dirty="0"/>
              <a:t>C</a:t>
            </a:r>
            <a:r>
              <a:rPr lang="en-US" dirty="0" smtClean="0"/>
              <a:t>luster + </a:t>
            </a:r>
          </a:p>
          <a:p>
            <a:pPr marL="0" indent="0">
              <a:buNone/>
            </a:pPr>
            <a:r>
              <a:rPr lang="en-US" dirty="0"/>
              <a:t>	</a:t>
            </a:r>
            <a:r>
              <a:rPr lang="en-US" dirty="0" smtClean="0"/>
              <a:t>                         Data Replication </a:t>
            </a:r>
            <a:r>
              <a:rPr lang="en-US" dirty="0"/>
              <a:t>T</a:t>
            </a:r>
            <a:r>
              <a:rPr lang="en-US" dirty="0" smtClean="0"/>
              <a:t>ime To Same Region; </a:t>
            </a:r>
            <a:endParaRPr lang="en-US" dirty="0"/>
          </a:p>
          <a:p>
            <a:pPr marL="0" indent="0">
              <a:buNone/>
            </a:pPr>
            <a:endParaRPr lang="en-US" dirty="0" smtClean="0"/>
          </a:p>
          <a:p>
            <a:r>
              <a:rPr lang="en-US" dirty="0" smtClean="0"/>
              <a:t>Job duration time, calculated using the wireless and wired bandwidth</a:t>
            </a:r>
          </a:p>
          <a:p>
            <a:pPr marL="0" indent="0">
              <a:buNone/>
            </a:pPr>
            <a:endParaRPr lang="en-US" dirty="0" smtClean="0"/>
          </a:p>
        </p:txBody>
      </p:sp>
      <p:sp>
        <p:nvSpPr>
          <p:cNvPr id="4" name="Slide Number Placeholder 3"/>
          <p:cNvSpPr>
            <a:spLocks noGrp="1"/>
          </p:cNvSpPr>
          <p:nvPr>
            <p:ph type="sldNum" sz="quarter" idx="12"/>
          </p:nvPr>
        </p:nvSpPr>
        <p:spPr/>
        <p:txBody>
          <a:bodyPr/>
          <a:lstStyle/>
          <a:p>
            <a:fld id="{0CE64989-1569-48CF-A168-880B9A2D2DA6}" type="slidenum">
              <a:rPr lang="en-US" smtClean="0"/>
              <a:t>6</a:t>
            </a:fld>
            <a:endParaRPr lang="en-US"/>
          </a:p>
        </p:txBody>
      </p:sp>
    </p:spTree>
    <p:extLst>
      <p:ext uri="{BB962C8B-B14F-4D97-AF65-F5344CB8AC3E}">
        <p14:creationId xmlns:p14="http://schemas.microsoft.com/office/powerpoint/2010/main" val="3028432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Assumptions</a:t>
            </a:r>
            <a:br>
              <a:rPr lang="en-US" dirty="0"/>
            </a:br>
            <a:r>
              <a:rPr lang="en-US" dirty="0" smtClean="0"/>
              <a:t>(Migration and Replication)</a:t>
            </a:r>
            <a:endParaRPr lang="en-US" dirty="0"/>
          </a:p>
        </p:txBody>
      </p:sp>
      <p:sp>
        <p:nvSpPr>
          <p:cNvPr id="3" name="Content Placeholder 2"/>
          <p:cNvSpPr>
            <a:spLocks noGrp="1"/>
          </p:cNvSpPr>
          <p:nvPr>
            <p:ph idx="1"/>
          </p:nvPr>
        </p:nvSpPr>
        <p:spPr/>
        <p:txBody>
          <a:bodyPr>
            <a:normAutofit/>
          </a:bodyPr>
          <a:lstStyle/>
          <a:p>
            <a:r>
              <a:rPr lang="en-US" dirty="0" smtClean="0"/>
              <a:t>Car </a:t>
            </a:r>
            <a:r>
              <a:rPr lang="en-US" dirty="0"/>
              <a:t>is said to be turned away </a:t>
            </a:r>
            <a:r>
              <a:rPr lang="en-US" dirty="0" smtClean="0"/>
              <a:t>if:</a:t>
            </a:r>
          </a:p>
          <a:p>
            <a:pPr lvl="1"/>
            <a:r>
              <a:rPr lang="en-US" sz="1800" dirty="0" smtClean="0"/>
              <a:t> There are </a:t>
            </a:r>
            <a:r>
              <a:rPr lang="en-US" sz="1800" dirty="0"/>
              <a:t>no parking spots </a:t>
            </a:r>
            <a:r>
              <a:rPr lang="en-US" sz="1800" dirty="0" smtClean="0"/>
              <a:t>available when the car arrives</a:t>
            </a:r>
            <a:endParaRPr lang="en-US" sz="1800" dirty="0"/>
          </a:p>
          <a:p>
            <a:endParaRPr lang="en-US" dirty="0" smtClean="0"/>
          </a:p>
          <a:p>
            <a:r>
              <a:rPr lang="en-US" dirty="0" smtClean="0"/>
              <a:t>Minimum </a:t>
            </a:r>
            <a:r>
              <a:rPr lang="en-US" dirty="0"/>
              <a:t>of 3 replicas are </a:t>
            </a:r>
            <a:r>
              <a:rPr lang="en-US" dirty="0" smtClean="0"/>
              <a:t>stored</a:t>
            </a:r>
          </a:p>
          <a:p>
            <a:pPr lvl="1"/>
            <a:r>
              <a:rPr lang="en-US" sz="1800" dirty="0"/>
              <a:t>Data replication of a job starts when we hit the middle of job</a:t>
            </a:r>
          </a:p>
          <a:p>
            <a:endParaRPr lang="en-US" dirty="0" smtClean="0"/>
          </a:p>
          <a:p>
            <a:r>
              <a:rPr lang="en-US" dirty="0" smtClean="0"/>
              <a:t>Maximum migration time is 10 minutes</a:t>
            </a:r>
          </a:p>
        </p:txBody>
      </p:sp>
      <p:sp>
        <p:nvSpPr>
          <p:cNvPr id="4" name="Slide Number Placeholder 3"/>
          <p:cNvSpPr>
            <a:spLocks noGrp="1"/>
          </p:cNvSpPr>
          <p:nvPr>
            <p:ph type="sldNum" sz="quarter" idx="12"/>
          </p:nvPr>
        </p:nvSpPr>
        <p:spPr/>
        <p:txBody>
          <a:bodyPr/>
          <a:lstStyle/>
          <a:p>
            <a:fld id="{0CE64989-1569-48CF-A168-880B9A2D2DA6}" type="slidenum">
              <a:rPr lang="en-US" smtClean="0"/>
              <a:t>7</a:t>
            </a:fld>
            <a:endParaRPr lang="en-US"/>
          </a:p>
        </p:txBody>
      </p:sp>
    </p:spTree>
    <p:extLst>
      <p:ext uri="{BB962C8B-B14F-4D97-AF65-F5344CB8AC3E}">
        <p14:creationId xmlns:p14="http://schemas.microsoft.com/office/powerpoint/2010/main" val="381476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Assumptions</a:t>
            </a:r>
            <a:br>
              <a:rPr lang="en-US" dirty="0"/>
            </a:br>
            <a:r>
              <a:rPr lang="en-US" dirty="0"/>
              <a:t>(Migration and Replication)</a:t>
            </a:r>
          </a:p>
        </p:txBody>
      </p:sp>
      <p:pic>
        <p:nvPicPr>
          <p:cNvPr id="5" name="Content Placeholder 4"/>
          <p:cNvPicPr>
            <a:picLocks noGrp="1" noChangeAspect="1"/>
          </p:cNvPicPr>
          <p:nvPr>
            <p:ph idx="1"/>
          </p:nvPr>
        </p:nvPicPr>
        <p:blipFill>
          <a:blip r:embed="rId2"/>
          <a:stretch>
            <a:fillRect/>
          </a:stretch>
        </p:blipFill>
        <p:spPr>
          <a:xfrm>
            <a:off x="5157788" y="2133600"/>
            <a:ext cx="3778250" cy="3778250"/>
          </a:xfrm>
          <a:prstGeom prst="rect">
            <a:avLst/>
          </a:prstGeom>
        </p:spPr>
      </p:pic>
      <p:sp>
        <p:nvSpPr>
          <p:cNvPr id="4" name="Slide Number Placeholder 3"/>
          <p:cNvSpPr>
            <a:spLocks noGrp="1"/>
          </p:cNvSpPr>
          <p:nvPr>
            <p:ph type="sldNum" sz="quarter" idx="12"/>
          </p:nvPr>
        </p:nvSpPr>
        <p:spPr/>
        <p:txBody>
          <a:bodyPr/>
          <a:lstStyle/>
          <a:p>
            <a:fld id="{0CE64989-1569-48CF-A168-880B9A2D2DA6}" type="slidenum">
              <a:rPr lang="en-US" smtClean="0"/>
              <a:t>8</a:t>
            </a:fld>
            <a:endParaRPr lang="en-US"/>
          </a:p>
        </p:txBody>
      </p:sp>
    </p:spTree>
    <p:extLst>
      <p:ext uri="{BB962C8B-B14F-4D97-AF65-F5344CB8AC3E}">
        <p14:creationId xmlns:p14="http://schemas.microsoft.com/office/powerpoint/2010/main" val="2259661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It’s time for a demo</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CE64989-1569-48CF-A168-880B9A2D2DA6}" type="slidenum">
              <a:rPr lang="en-US" smtClean="0"/>
              <a:t>9</a:t>
            </a:fld>
            <a:endParaRPr lang="en-US"/>
          </a:p>
        </p:txBody>
      </p:sp>
    </p:spTree>
    <p:extLst>
      <p:ext uri="{BB962C8B-B14F-4D97-AF65-F5344CB8AC3E}">
        <p14:creationId xmlns:p14="http://schemas.microsoft.com/office/powerpoint/2010/main" val="297818818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163</TotalTime>
  <Words>725</Words>
  <Application>Microsoft Office PowerPoint</Application>
  <PresentationFormat>Widescreen</PresentationFormat>
  <Paragraphs>86</Paragraphs>
  <Slides>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Wingdings 3</vt:lpstr>
      <vt:lpstr>Wisp</vt:lpstr>
      <vt:lpstr>Architectural Support for     Cloud Computing Project Presentation</vt:lpstr>
      <vt:lpstr>Simulation of a datacenter</vt:lpstr>
      <vt:lpstr>Assumptions</vt:lpstr>
      <vt:lpstr>Assumptions  (Arrival and Departure Time) </vt:lpstr>
      <vt:lpstr>Assumptions (Job and Data Size)</vt:lpstr>
      <vt:lpstr>Assumptions (Job Duration)</vt:lpstr>
      <vt:lpstr>Assumptions (Migration and Replication)</vt:lpstr>
      <vt:lpstr>Assumptions (Migration and Replication)</vt:lpstr>
      <vt:lpstr>It’s time for a demo</vt:lpstr>
    </vt:vector>
  </TitlesOfParts>
  <Company>Systems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shavanur</dc:creator>
  <cp:lastModifiedBy>shavanur</cp:lastModifiedBy>
  <cp:revision>22</cp:revision>
  <dcterms:created xsi:type="dcterms:W3CDTF">2015-12-03T23:48:44Z</dcterms:created>
  <dcterms:modified xsi:type="dcterms:W3CDTF">2015-12-04T02:31:50Z</dcterms:modified>
</cp:coreProperties>
</file>