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1"/>
  </p:notesMasterIdLst>
  <p:sldIdLst>
    <p:sldId id="271" r:id="rId2"/>
    <p:sldId id="353" r:id="rId3"/>
    <p:sldId id="304" r:id="rId4"/>
    <p:sldId id="305" r:id="rId5"/>
    <p:sldId id="351" r:id="rId6"/>
    <p:sldId id="306" r:id="rId7"/>
    <p:sldId id="307" r:id="rId8"/>
    <p:sldId id="312" r:id="rId9"/>
    <p:sldId id="314" r:id="rId10"/>
    <p:sldId id="317" r:id="rId11"/>
    <p:sldId id="350" r:id="rId12"/>
    <p:sldId id="345" r:id="rId13"/>
    <p:sldId id="322" r:id="rId14"/>
    <p:sldId id="323" r:id="rId15"/>
    <p:sldId id="352" r:id="rId16"/>
    <p:sldId id="324" r:id="rId17"/>
    <p:sldId id="336" r:id="rId18"/>
    <p:sldId id="325" r:id="rId19"/>
    <p:sldId id="326" r:id="rId20"/>
    <p:sldId id="331" r:id="rId21"/>
    <p:sldId id="328" r:id="rId22"/>
    <p:sldId id="327" r:id="rId23"/>
    <p:sldId id="329" r:id="rId24"/>
    <p:sldId id="330" r:id="rId25"/>
    <p:sldId id="332" r:id="rId26"/>
    <p:sldId id="333" r:id="rId27"/>
    <p:sldId id="348" r:id="rId28"/>
    <p:sldId id="349" r:id="rId29"/>
    <p:sldId id="3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snapToGrid="0">
      <p:cViewPr varScale="1">
        <p:scale>
          <a:sx n="63" d="100"/>
          <a:sy n="63" d="100"/>
        </p:scale>
        <p:origin x="70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328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83871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2B3BC-CDB3-4B6A-AEED-B2F791F344D0}"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340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160336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2B3BC-CDB3-4B6A-AEED-B2F791F344D0}"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619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457795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292489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395556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150155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92555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55286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66869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99101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410215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250676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2ADA1-9DE9-4A2E-9C1B-35B05DF08FE3}"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2B3BC-CDB3-4B6A-AEED-B2F791F344D0}" type="slidenum">
              <a:rPr lang="en-IN" smtClean="0"/>
              <a:pPr/>
              <a:t>‹#›</a:t>
            </a:fld>
            <a:endParaRPr lang="en-IN"/>
          </a:p>
        </p:txBody>
      </p:sp>
    </p:spTree>
    <p:extLst>
      <p:ext uri="{BB962C8B-B14F-4D97-AF65-F5344CB8AC3E}">
        <p14:creationId xmlns:p14="http://schemas.microsoft.com/office/powerpoint/2010/main" val="10929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B2ADA1-9DE9-4A2E-9C1B-35B05DF08FE3}" type="datetimeFigureOut">
              <a:rPr lang="en-IN" smtClean="0"/>
              <a:pPr/>
              <a:t>09-09-2023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C2B3BC-CDB3-4B6A-AEED-B2F791F344D0}" type="slidenum">
              <a:rPr lang="en-IN" smtClean="0"/>
              <a:pPr/>
              <a:t>‹#›</a:t>
            </a:fld>
            <a:endParaRPr lang="en-IN"/>
          </a:p>
        </p:txBody>
      </p:sp>
    </p:spTree>
    <p:extLst>
      <p:ext uri="{BB962C8B-B14F-4D97-AF65-F5344CB8AC3E}">
        <p14:creationId xmlns:p14="http://schemas.microsoft.com/office/powerpoint/2010/main" val="50806449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ommons.wikimedia.org/wiki/File:OpenCV_Logo_with_text_svg_version.sv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upport.oracle.com/port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3"/>
          <p:cNvSpPr>
            <a:spLocks noGrp="1"/>
          </p:cNvSpPr>
          <p:nvPr>
            <p:ph type="title" idx="4294967295"/>
          </p:nvPr>
        </p:nvSpPr>
        <p:spPr>
          <a:xfrm>
            <a:off x="1804868" y="1519626"/>
            <a:ext cx="9241577" cy="3382021"/>
          </a:xfrm>
        </p:spPr>
        <p:txBody>
          <a:bodyPr>
            <a:noAutofit/>
          </a:bodyPr>
          <a:lstStyle/>
          <a:p>
            <a:pPr algn="ctr">
              <a:lnSpc>
                <a:spcPct val="150000"/>
              </a:lnSpc>
            </a:pPr>
            <a:r>
              <a:rPr lang="en-US" sz="4000" b="1" dirty="0"/>
              <a:t>MINI PROJECT</a:t>
            </a:r>
            <a:br>
              <a:rPr lang="en-US" sz="4000" b="1" dirty="0"/>
            </a:br>
            <a:r>
              <a:rPr lang="en-US" sz="4000" b="1" dirty="0"/>
              <a:t>ON</a:t>
            </a:r>
            <a:br>
              <a:rPr lang="en-US" sz="4000" b="1" dirty="0"/>
            </a:br>
            <a:r>
              <a:rPr lang="en-US" sz="5400" b="1" dirty="0"/>
              <a:t> </a:t>
            </a:r>
            <a:r>
              <a:rPr lang="en-US" sz="7200" b="1" dirty="0"/>
              <a:t>IMAGE FILTERING</a:t>
            </a:r>
            <a:endParaRPr lang="en-IN"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7F5F1-3AE5-4B8A-9168-E64F9F0C4DF1}"/>
              </a:ext>
            </a:extLst>
          </p:cNvPr>
          <p:cNvSpPr>
            <a:spLocks noGrp="1"/>
          </p:cNvSpPr>
          <p:nvPr>
            <p:ph idx="1"/>
          </p:nvPr>
        </p:nvSpPr>
        <p:spPr>
          <a:xfrm>
            <a:off x="1771048" y="847024"/>
            <a:ext cx="9733564" cy="5064198"/>
          </a:xfrm>
        </p:spPr>
        <p:txBody>
          <a:bodyPr>
            <a:normAutofit/>
          </a:bodyPr>
          <a:lstStyle/>
          <a:p>
            <a:r>
              <a:rPr lang="en-IN" sz="2400" b="1" dirty="0">
                <a:solidFill>
                  <a:schemeClr val="tx1"/>
                </a:solidFill>
                <a:latin typeface="Garamond" panose="02020404030301010803" pitchFamily="18" charset="0"/>
              </a:rPr>
              <a:t>OpenCV</a:t>
            </a:r>
          </a:p>
          <a:p>
            <a:pPr marL="0" indent="0">
              <a:buNone/>
            </a:pPr>
            <a:endParaRPr lang="en-US" sz="2400" b="1" dirty="0">
              <a:latin typeface="Garamond" panose="02020404030301010803" pitchFamily="18" charset="0"/>
            </a:endParaRPr>
          </a:p>
          <a:p>
            <a:pPr marL="0" indent="0">
              <a:buNone/>
            </a:pPr>
            <a:endParaRPr lang="en-US" dirty="0">
              <a:solidFill>
                <a:srgbClr val="212121"/>
              </a:solidFill>
              <a:latin typeface="Times New Roman" panose="02020603050405020304" pitchFamily="18" charset="0"/>
              <a:cs typeface="Times New Roman" panose="02020603050405020304" pitchFamily="18" charset="0"/>
            </a:endParaRPr>
          </a:p>
          <a:p>
            <a:pPr marL="0" indent="0">
              <a:buNone/>
            </a:pPr>
            <a:endParaRPr lang="en-US" dirty="0">
              <a:solidFill>
                <a:srgbClr val="21212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(Open Source Computer Vision Library) is a library of programming functions mainly aimed at real-time computer vision.</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Originally developed by Intel, it was later supported by Willow Garage then </a:t>
            </a:r>
            <a:r>
              <a:rPr lang="en-US" sz="2000" dirty="0" err="1">
                <a:latin typeface="Times New Roman" panose="02020603050405020304" pitchFamily="18" charset="0"/>
                <a:cs typeface="Times New Roman" panose="02020603050405020304" pitchFamily="18" charset="0"/>
              </a:rPr>
              <a:t>Itseez</a:t>
            </a:r>
            <a:r>
              <a:rPr lang="en-US" sz="2000" dirty="0">
                <a:latin typeface="Times New Roman" panose="02020603050405020304" pitchFamily="18" charset="0"/>
                <a:cs typeface="Times New Roman" panose="02020603050405020304" pitchFamily="18" charset="0"/>
              </a:rPr>
              <a:t> (which was later acquired by Intel).</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library is cross-platform and free for use under the open-source Apache 2 License. Starting with 2011, OpenCV features GPU acceleration for real-time operations</a:t>
            </a:r>
          </a:p>
          <a:p>
            <a:endParaRPr lang="en-US" sz="2400" b="1" dirty="0">
              <a:latin typeface="Garamond" panose="02020404030301010803" pitchFamily="18" charset="0"/>
            </a:endParaRPr>
          </a:p>
          <a:p>
            <a:endParaRPr lang="en-US" sz="2400" b="1" dirty="0">
              <a:latin typeface="Garamond" panose="02020404030301010803" pitchFamily="18" charset="0"/>
            </a:endParaRPr>
          </a:p>
          <a:p>
            <a:endParaRPr lang="en-US" sz="2400" b="1" dirty="0">
              <a:latin typeface="Garamond" panose="02020404030301010803" pitchFamily="18" charset="0"/>
            </a:endParaRPr>
          </a:p>
          <a:p>
            <a:endParaRPr lang="en-US" sz="2400" b="1" dirty="0">
              <a:latin typeface="Garamond" panose="02020404030301010803"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E34DDEE-4035-437A-B850-0F71564CF01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95563" y="946778"/>
            <a:ext cx="911625" cy="1123122"/>
          </a:xfrm>
          <a:prstGeom prst="rect">
            <a:avLst/>
          </a:prstGeom>
        </p:spPr>
      </p:pic>
    </p:spTree>
    <p:extLst>
      <p:ext uri="{BB962C8B-B14F-4D97-AF65-F5344CB8AC3E}">
        <p14:creationId xmlns:p14="http://schemas.microsoft.com/office/powerpoint/2010/main" val="251208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E9701C-18A1-4123-A577-E36725C96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0610" y="1576363"/>
            <a:ext cx="1452242" cy="1452242"/>
          </a:xfrm>
          <a:prstGeom prst="rect">
            <a:avLst/>
          </a:prstGeom>
        </p:spPr>
      </p:pic>
      <p:sp>
        <p:nvSpPr>
          <p:cNvPr id="2" name="TextBox 1">
            <a:extLst>
              <a:ext uri="{FF2B5EF4-FFF2-40B4-BE49-F238E27FC236}">
                <a16:creationId xmlns:a16="http://schemas.microsoft.com/office/drawing/2014/main" id="{3CABFADF-26FA-48EC-B221-4AEE449BB5B3}"/>
              </a:ext>
            </a:extLst>
          </p:cNvPr>
          <p:cNvSpPr txBox="1"/>
          <p:nvPr/>
        </p:nvSpPr>
        <p:spPr>
          <a:xfrm>
            <a:off x="1722922" y="1463040"/>
            <a:ext cx="9676131" cy="4555093"/>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Garamond" panose="02020404030301010803" pitchFamily="18" charset="0"/>
              </a:rPr>
              <a:t>NumPy</a:t>
            </a:r>
          </a:p>
          <a:p>
            <a:endParaRPr lang="en-IN" b="1" dirty="0">
              <a:latin typeface="Garamond" panose="02020404030301010803" pitchFamily="18" charset="0"/>
            </a:endParaRPr>
          </a:p>
          <a:p>
            <a:endParaRPr lang="en-IN" b="1" dirty="0">
              <a:latin typeface="Garamond" panose="02020404030301010803" pitchFamily="18" charset="0"/>
            </a:endParaRPr>
          </a:p>
          <a:p>
            <a:endParaRPr lang="en-IN" b="1" dirty="0">
              <a:latin typeface="Garamond" panose="02020404030301010803" pitchFamily="18" charset="0"/>
            </a:endParaRPr>
          </a:p>
          <a:p>
            <a:endParaRPr lang="en-IN" b="1" dirty="0">
              <a:latin typeface="Garamond" panose="02020404030301010803"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NumPy is a Python library used for working with arrays.</a:t>
            </a:r>
          </a:p>
          <a:p>
            <a:pPr marL="342900" indent="-34290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It also has functions for working in domain of linear algebra, Fourier transform, and matrices.</a:t>
            </a:r>
          </a:p>
          <a:p>
            <a:pPr marL="342900" indent="-34290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NumPy was created in 2005 by Travis Oliphant. It is an open source project and you can use it freely.</a:t>
            </a:r>
          </a:p>
          <a:p>
            <a:pPr marL="342900" indent="-34290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NumPy stands for Numerical Python.</a:t>
            </a:r>
          </a:p>
          <a:p>
            <a:endParaRPr lang="en-IN" dirty="0"/>
          </a:p>
        </p:txBody>
      </p:sp>
    </p:spTree>
    <p:extLst>
      <p:ext uri="{BB962C8B-B14F-4D97-AF65-F5344CB8AC3E}">
        <p14:creationId xmlns:p14="http://schemas.microsoft.com/office/powerpoint/2010/main" val="10382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B9EDC-9E2E-40BB-AA36-173645159CB8}"/>
              </a:ext>
            </a:extLst>
          </p:cNvPr>
          <p:cNvSpPr txBox="1"/>
          <p:nvPr/>
        </p:nvSpPr>
        <p:spPr>
          <a:xfrm>
            <a:off x="1838425" y="981777"/>
            <a:ext cx="9143339" cy="3828164"/>
          </a:xfrm>
          <a:prstGeom prst="rect">
            <a:avLst/>
          </a:prstGeom>
          <a:noFill/>
        </p:spPr>
        <p:txBody>
          <a:bodyPr wrap="square">
            <a:spAutoFit/>
          </a:bodyPr>
          <a:lstStyle/>
          <a:p>
            <a:pPr marL="342900" indent="-342900">
              <a:lnSpc>
                <a:spcPct val="110000"/>
              </a:lnSpc>
              <a:spcAft>
                <a:spcPts val="1230"/>
              </a:spcAft>
              <a:buFont typeface="Wingdings" panose="05000000000000000000" pitchFamily="2" charset="2"/>
              <a:buChar char="v"/>
            </a:pPr>
            <a:r>
              <a:rPr lang="en-IN" sz="2400" b="1" dirty="0">
                <a:solidFill>
                  <a:srgbClr val="000000"/>
                </a:solidFill>
                <a:effectLst/>
                <a:latin typeface="Times New Roman" panose="02020603050405020304" pitchFamily="18" charset="0"/>
                <a:ea typeface="Times New Roman" panose="02020603050405020304" pitchFamily="18" charset="0"/>
              </a:rPr>
              <a:t>ABOUT THE PROJECT</a:t>
            </a:r>
            <a:endParaRPr lang="en-IN" sz="2000" b="1" dirty="0">
              <a:solidFill>
                <a:srgbClr val="000000"/>
              </a:solidFill>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Image filtering is changing the appearance of an image by altering the colours of the pixels. </a:t>
            </a:r>
          </a:p>
          <a:p>
            <a:pPr marL="285750" indent="-285750" algn="just">
              <a:lnSpc>
                <a:spcPct val="150000"/>
              </a:lnSpc>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Increasing the contrast as well as adding a variety of special effects to images are some of the results of applying filters.</a:t>
            </a:r>
          </a:p>
          <a:p>
            <a:pPr marL="285750" indent="-285750" algn="just">
              <a:lnSpc>
                <a:spcPct val="150000"/>
              </a:lnSpc>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rPr>
              <a:t>In order to obtain a </a:t>
            </a:r>
            <a:r>
              <a:rPr lang="en-IN" sz="2000" dirty="0">
                <a:solidFill>
                  <a:srgbClr val="000000"/>
                </a:solidFill>
                <a:effectLst/>
                <a:latin typeface="Times New Roman" panose="02020603050405020304" pitchFamily="18" charset="0"/>
                <a:ea typeface="Times New Roman" panose="02020603050405020304" pitchFamily="18" charset="0"/>
              </a:rPr>
              <a:t>high success rate of OCR (optical character recognition) performed on text images, the main target of filters is, however, to reduce the noise around characters in the image. </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4ACA97-A5EC-4837-8DF8-59B088D1FDCE}"/>
              </a:ext>
            </a:extLst>
          </p:cNvPr>
          <p:cNvSpPr txBox="1"/>
          <p:nvPr/>
        </p:nvSpPr>
        <p:spPr>
          <a:xfrm>
            <a:off x="1337913" y="847023"/>
            <a:ext cx="10327906" cy="6041095"/>
          </a:xfrm>
          <a:prstGeom prst="rect">
            <a:avLst/>
          </a:prstGeom>
          <a:noFill/>
        </p:spPr>
        <p:txBody>
          <a:bodyPr wrap="square">
            <a:spAutoFit/>
          </a:bodyPr>
          <a:lstStyle/>
          <a:p>
            <a:pPr marL="829945" marR="933450" indent="-6350">
              <a:lnSpc>
                <a:spcPct val="107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PROJECT DESCRIPTION</a:t>
            </a:r>
          </a:p>
          <a:p>
            <a:pPr marL="829945" marR="933450" indent="-6350">
              <a:lnSpc>
                <a:spcPct val="107000"/>
              </a:lnSpc>
              <a:spcAft>
                <a:spcPts val="25"/>
              </a:spcAft>
            </a:pPr>
            <a:endParaRPr lang="en-IN" sz="2000" b="1" dirty="0">
              <a:solidFill>
                <a:srgbClr val="000000"/>
              </a:solidFill>
              <a:latin typeface="Times New Roman" panose="02020603050405020304" pitchFamily="18" charset="0"/>
              <a:ea typeface="Times New Roman" panose="02020603050405020304" pitchFamily="18" charset="0"/>
            </a:endParaRPr>
          </a:p>
          <a:p>
            <a:pPr marL="1166495" marR="933450" indent="-342900">
              <a:lnSpc>
                <a:spcPct val="107000"/>
              </a:lnSpc>
              <a:spcAft>
                <a:spcPts val="25"/>
              </a:spcAft>
              <a:buFont typeface="Wingdings" panose="05000000000000000000" pitchFamily="2" charset="2"/>
              <a:buChar char="v"/>
            </a:pPr>
            <a:r>
              <a:rPr lang="en-IN" sz="2000" b="1" dirty="0">
                <a:solidFill>
                  <a:srgbClr val="000000"/>
                </a:solidFill>
                <a:latin typeface="Times New Roman" panose="02020603050405020304" pitchFamily="18" charset="0"/>
                <a:ea typeface="Times New Roman" panose="02020603050405020304" pitchFamily="18" charset="0"/>
              </a:rPr>
              <a:t>PROBLEM DEFINITION:</a:t>
            </a:r>
          </a:p>
          <a:p>
            <a:pPr marL="823595" marR="933450">
              <a:lnSpc>
                <a:spcPct val="107000"/>
              </a:lnSpc>
              <a:spcAft>
                <a:spcPts val="25"/>
              </a:spcAft>
            </a:pPr>
            <a:endParaRPr lang="en-IN" sz="2000" b="1" dirty="0">
              <a:solidFill>
                <a:srgbClr val="000000"/>
              </a:solidFill>
              <a:latin typeface="Times New Roman" panose="02020603050405020304" pitchFamily="18" charset="0"/>
              <a:ea typeface="Times New Roman" panose="02020603050405020304" pitchFamily="18" charset="0"/>
            </a:endParaRPr>
          </a:p>
          <a:p>
            <a:pPr marL="1166495" marR="933450" indent="-342900" algn="just">
              <a:lnSpc>
                <a:spcPct val="150000"/>
              </a:lnSpc>
              <a:spcAft>
                <a:spcPts val="25"/>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When we capture a photo through the camera, we might not get a clear                                                or we can say noise free image. </a:t>
            </a:r>
          </a:p>
          <a:p>
            <a:pPr marL="1166495" marR="933450" indent="-342900" algn="just">
              <a:lnSpc>
                <a:spcPct val="150000"/>
              </a:lnSpc>
              <a:spcAft>
                <a:spcPts val="25"/>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As a consequence of image capture, image noise is an unavoidable side-effect, more simply understood as inaudible, yet inevitable fluctuations.</a:t>
            </a:r>
          </a:p>
          <a:p>
            <a:pPr marL="1166495" marR="933450" indent="-342900" algn="just">
              <a:lnSpc>
                <a:spcPct val="150000"/>
              </a:lnSpc>
              <a:spcAft>
                <a:spcPts val="25"/>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In a digital camera, it can produce image noise if the light that reaches the lens is misaligned with the sensors </a:t>
            </a:r>
          </a:p>
          <a:p>
            <a:pPr marL="829945" marR="933450" indent="-6350" algn="just">
              <a:lnSpc>
                <a:spcPct val="200000"/>
              </a:lnSpc>
              <a:spcAft>
                <a:spcPts val="25"/>
              </a:spcAft>
            </a:pP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1166495" marR="933450" indent="-342900">
              <a:lnSpc>
                <a:spcPct val="107000"/>
              </a:lnSpc>
              <a:spcAft>
                <a:spcPts val="25"/>
              </a:spcAft>
              <a:buFont typeface="Arial" panose="020B0604020202020204" pitchFamily="34" charset="0"/>
              <a:buChar char="•"/>
            </a:pPr>
            <a:endParaRPr lang="en-IN" sz="2000" dirty="0">
              <a:solidFill>
                <a:srgbClr val="000000"/>
              </a:solidFill>
              <a:effectLst/>
              <a:latin typeface="Times New Roman" panose="02020603050405020304" pitchFamily="18" charset="0"/>
              <a:ea typeface="Times New Roman" panose="02020603050405020304" pitchFamily="18" charset="0"/>
            </a:endParaRPr>
          </a:p>
          <a:p>
            <a:pPr marL="1166495" marR="933450" indent="-342900">
              <a:lnSpc>
                <a:spcPct val="107000"/>
              </a:lnSpc>
              <a:spcAft>
                <a:spcPts val="25"/>
              </a:spcAft>
              <a:buFont typeface="Wingdings" panose="05000000000000000000" pitchFamily="2" charset="2"/>
              <a:buChar char="v"/>
            </a:pPr>
            <a:endParaRPr lang="en-IN" sz="2000" b="1" dirty="0">
              <a:solidFill>
                <a:srgbClr val="000000"/>
              </a:solidFill>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49B418-A721-4860-BCAC-AD9158E58655}"/>
              </a:ext>
            </a:extLst>
          </p:cNvPr>
          <p:cNvSpPr txBox="1"/>
          <p:nvPr/>
        </p:nvSpPr>
        <p:spPr>
          <a:xfrm>
            <a:off x="1848051" y="789272"/>
            <a:ext cx="9438514" cy="4392485"/>
          </a:xfrm>
          <a:prstGeom prst="rect">
            <a:avLst/>
          </a:prstGeom>
          <a:noFill/>
        </p:spPr>
        <p:txBody>
          <a:bodyPr wrap="square">
            <a:spAutoFit/>
          </a:bodyPr>
          <a:lstStyle/>
          <a:p>
            <a:pPr marL="6350" indent="-6350">
              <a:lnSpc>
                <a:spcPct val="110000"/>
              </a:lnSpc>
              <a:spcAft>
                <a:spcPts val="2565"/>
              </a:spcAft>
            </a:pPr>
            <a:r>
              <a:rPr lang="en-IN" sz="2000" b="1" dirty="0">
                <a:solidFill>
                  <a:srgbClr val="000000"/>
                </a:solidFill>
                <a:effectLst/>
                <a:latin typeface="Times New Roman" panose="02020603050405020304" pitchFamily="18" charset="0"/>
                <a:ea typeface="Times New Roman" panose="02020603050405020304" pitchFamily="18" charset="0"/>
              </a:rPr>
              <a:t> PROJECT </a:t>
            </a:r>
            <a:r>
              <a:rPr lang="en-US" sz="2000" b="1" dirty="0">
                <a:solidFill>
                  <a:srgbClr val="000000"/>
                </a:solidFill>
                <a:effectLst/>
                <a:latin typeface="Times New Roman" panose="02020603050405020304" pitchFamily="18" charset="0"/>
                <a:ea typeface="Times New Roman" panose="02020603050405020304" pitchFamily="18" charset="0"/>
              </a:rPr>
              <a:t>SPECIFICATIONS:</a:t>
            </a:r>
            <a:endParaRPr lang="en-IN" sz="2000" b="1" dirty="0">
              <a:solidFill>
                <a:srgbClr val="000000"/>
              </a:solidFill>
              <a:effectLst/>
              <a:latin typeface="Times New Roman" panose="02020603050405020304" pitchFamily="18" charset="0"/>
              <a:ea typeface="Times New Roman" panose="02020603050405020304" pitchFamily="18" charset="0"/>
            </a:endParaRPr>
          </a:p>
          <a:p>
            <a:pPr marL="285750" indent="-285750" algn="just">
              <a:lnSpc>
                <a:spcPct val="150000"/>
              </a:lnSpc>
              <a:spcAft>
                <a:spcPts val="1950"/>
              </a:spcAft>
              <a:buFont typeface="Arial" panose="020B0604020202020204" pitchFamily="34" charset="0"/>
              <a:buChar char="•"/>
            </a:pPr>
            <a:r>
              <a:rPr lang="en-IN" dirty="0">
                <a:solidFill>
                  <a:srgbClr val="222222"/>
                </a:solidFill>
                <a:effectLst/>
                <a:latin typeface="Times New Roman" panose="02020603050405020304" pitchFamily="18" charset="0"/>
                <a:ea typeface="Times New Roman" panose="02020603050405020304" pitchFamily="18" charset="0"/>
              </a:rPr>
              <a:t>In the world of computer vision, image filtering is used to modify images. These modifications essentially allow you to clarify an image in order to get the information you want.</a:t>
            </a:r>
          </a:p>
          <a:p>
            <a:pPr marL="285750" indent="-285750" algn="just">
              <a:lnSpc>
                <a:spcPct val="150000"/>
              </a:lnSpc>
              <a:spcAft>
                <a:spcPts val="1950"/>
              </a:spcAft>
              <a:buFont typeface="Arial" panose="020B0604020202020204" pitchFamily="34" charset="0"/>
              <a:buChar char="•"/>
            </a:pPr>
            <a:r>
              <a:rPr lang="en-IN" dirty="0">
                <a:solidFill>
                  <a:srgbClr val="222222"/>
                </a:solidFill>
                <a:effectLst/>
                <a:latin typeface="Times New Roman" panose="02020603050405020304" pitchFamily="18" charset="0"/>
                <a:ea typeface="Times New Roman" panose="02020603050405020304" pitchFamily="18" charset="0"/>
              </a:rPr>
              <a:t>This could involve anything from extracting edges from an image, blurring it, or removing unwanted objects. There are, of course, lots of reasons why you might want to use image filtering to modify an image. </a:t>
            </a:r>
            <a:endParaRPr lang="en-IN" dirty="0">
              <a:effectLst/>
              <a:latin typeface="Times New Roman" panose="02020603050405020304" pitchFamily="18" charset="0"/>
              <a:ea typeface="Times New Roman" panose="02020603050405020304" pitchFamily="18" charset="0"/>
            </a:endParaRPr>
          </a:p>
          <a:p>
            <a:pPr algn="just">
              <a:lnSpc>
                <a:spcPct val="150000"/>
              </a:lnSpc>
              <a:spcAft>
                <a:spcPts val="1950"/>
              </a:spcAft>
            </a:pPr>
            <a:r>
              <a:rPr lang="en-IN" sz="1800" dirty="0">
                <a:solidFill>
                  <a:srgbClr val="222222"/>
                </a:solidFill>
                <a:effectLst/>
                <a:latin typeface="Times New Roman" panose="02020603050405020304" pitchFamily="18" charset="0"/>
                <a:ea typeface="Times New Roman" panose="02020603050405020304" pitchFamily="18" charset="0"/>
              </a:rPr>
              <a:t> </a:t>
            </a:r>
          </a:p>
          <a:p>
            <a:pPr algn="just">
              <a:lnSpc>
                <a:spcPct val="150000"/>
              </a:lnSpc>
              <a:spcAft>
                <a:spcPts val="195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CF884F-9B86-4EB0-B48A-19B5C55CE69C}"/>
              </a:ext>
            </a:extLst>
          </p:cNvPr>
          <p:cNvSpPr>
            <a:spLocks noGrp="1"/>
          </p:cNvSpPr>
          <p:nvPr>
            <p:ph type="subTitle" idx="1"/>
          </p:nvPr>
        </p:nvSpPr>
        <p:spPr>
          <a:xfrm>
            <a:off x="654519" y="1357162"/>
            <a:ext cx="11251932" cy="4685049"/>
          </a:xfrm>
        </p:spPr>
        <p:txBody>
          <a:bodyPr/>
          <a:lstStyle/>
          <a:p>
            <a:pPr marL="829945" marR="933450" indent="-6350">
              <a:lnSpc>
                <a:spcPct val="107000"/>
              </a:lnSpc>
              <a:spcAft>
                <a:spcPts val="800"/>
              </a:spcAft>
            </a:pPr>
            <a:r>
              <a:rPr lang="en-US" sz="2800" b="1" dirty="0">
                <a:solidFill>
                  <a:srgbClr val="000000"/>
                </a:solidFill>
                <a:effectLst/>
                <a:latin typeface="Times New Roman" panose="02020603050405020304" pitchFamily="18" charset="0"/>
                <a:ea typeface="Times New Roman" panose="02020603050405020304" pitchFamily="18" charset="0"/>
              </a:rPr>
              <a:t>   IMAGE FILTER DESCRIPTION: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166495" marR="933450" indent="-342900" algn="just">
              <a:lnSpc>
                <a:spcPct val="150000"/>
              </a:lnSpc>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Image filtering is changing the appearance of an image by altering the colors of the pixels.</a:t>
            </a:r>
          </a:p>
          <a:p>
            <a:pPr marL="1166495" marR="933450" indent="-342900" algn="just">
              <a:lnSpc>
                <a:spcPct val="150000"/>
              </a:lnSpc>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 Increasing the contrast as well as adding a variety of special effects to images are some of the results of applying filters.</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5576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73521D-C51E-4A7E-B562-C9CED1FC7B93}"/>
              </a:ext>
            </a:extLst>
          </p:cNvPr>
          <p:cNvSpPr txBox="1"/>
          <p:nvPr/>
        </p:nvSpPr>
        <p:spPr>
          <a:xfrm>
            <a:off x="2213811" y="654518"/>
            <a:ext cx="6930189" cy="5198687"/>
          </a:xfrm>
          <a:prstGeom prst="rect">
            <a:avLst/>
          </a:prstGeom>
          <a:noFill/>
        </p:spPr>
        <p:txBody>
          <a:bodyPr wrap="square">
            <a:spAutoFit/>
          </a:bodyPr>
          <a:lstStyle/>
          <a:p>
            <a:pPr marL="1280795" marR="933450" indent="-457200">
              <a:lnSpc>
                <a:spcPct val="107000"/>
              </a:lnSpc>
              <a:spcAft>
                <a:spcPts val="1055"/>
              </a:spcAft>
              <a:buFont typeface="Wingdings" panose="05000000000000000000" pitchFamily="2" charset="2"/>
              <a:buChar char="q"/>
            </a:pPr>
            <a:r>
              <a:rPr lang="en-IN" sz="2800" b="1" dirty="0">
                <a:solidFill>
                  <a:srgbClr val="000000"/>
                </a:solidFill>
                <a:effectLst/>
                <a:latin typeface="Times New Roman" panose="02020603050405020304" pitchFamily="18" charset="0"/>
                <a:ea typeface="Times New Roman" panose="02020603050405020304" pitchFamily="18" charset="0"/>
              </a:rPr>
              <a:t>FILTERS USED :- </a:t>
            </a:r>
            <a:endParaRPr lang="en-IN" sz="2800" dirty="0">
              <a:solidFill>
                <a:srgbClr val="000000"/>
              </a:solidFill>
              <a:effectLst/>
              <a:latin typeface="Times New Roman" panose="02020603050405020304" pitchFamily="18" charset="0"/>
              <a:ea typeface="Times New Roman" panose="02020603050405020304" pitchFamily="18" charset="0"/>
            </a:endParaRPr>
          </a:p>
          <a:p>
            <a:pPr marL="285750" marR="933450" lvl="0" indent="-285750">
              <a:lnSpc>
                <a:spcPct val="103000"/>
              </a:lnSpc>
              <a:spcAft>
                <a:spcPts val="25"/>
              </a:spcAft>
              <a:buFont typeface="Arial" panose="020B0604020202020204" pitchFamily="34" charset="0"/>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22250" marR="933450">
              <a:lnSpc>
                <a:spcPct val="103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457200" marR="933450" lvl="0" indent="-457200">
              <a:lnSpc>
                <a:spcPct val="103000"/>
              </a:lnSpc>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Blur image</a:t>
            </a:r>
          </a:p>
          <a:p>
            <a:pPr marL="457200" marR="933450" lvl="0" indent="-457200">
              <a:lnSpc>
                <a:spcPct val="103000"/>
              </a:lnSpc>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Grey scaling Image</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Grey blur Image</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Motion Blur Image</a:t>
            </a:r>
          </a:p>
          <a:p>
            <a:pPr marL="457200" marR="933450" lvl="0" indent="-457200">
              <a:lnSpc>
                <a:spcPct val="103000"/>
              </a:lnSpc>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Cartoon image</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buFont typeface="Arial" panose="020B0604020202020204" pitchFamily="34" charset="0"/>
              <a:buChar char="•"/>
            </a:pPr>
            <a:r>
              <a:rPr lang="en-IN" sz="2400" dirty="0">
                <a:solidFill>
                  <a:srgbClr val="222222"/>
                </a:solidFill>
                <a:effectLst/>
                <a:latin typeface="Times New Roman" panose="02020603050405020304" pitchFamily="18" charset="0"/>
                <a:ea typeface="Times New Roman" panose="02020603050405020304" pitchFamily="18" charset="0"/>
              </a:rPr>
              <a:t>Edge Detection</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buFont typeface="Arial" panose="020B0604020202020204" pitchFamily="34" charset="0"/>
              <a:buChar char="•"/>
            </a:pPr>
            <a:r>
              <a:rPr lang="en-IN" sz="2400" dirty="0">
                <a:solidFill>
                  <a:srgbClr val="222222"/>
                </a:solidFill>
                <a:effectLst/>
                <a:latin typeface="Times New Roman" panose="02020603050405020304" pitchFamily="18" charset="0"/>
                <a:ea typeface="Times New Roman" panose="02020603050405020304" pitchFamily="18" charset="0"/>
              </a:rPr>
              <a:t>Edges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Dilation Image</a:t>
            </a: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marR="933450" lvl="0" indent="-457200">
              <a:lnSpc>
                <a:spcPct val="103000"/>
              </a:lnSpc>
              <a:spcAft>
                <a:spcPts val="25"/>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Erosion Image</a:t>
            </a:r>
          </a:p>
          <a:p>
            <a:pPr marL="457200" marR="933450" lvl="0" indent="-457200">
              <a:lnSpc>
                <a:spcPct val="103000"/>
              </a:lnSpc>
              <a:spcAft>
                <a:spcPts val="25"/>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Negative Image</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659E3D96-F57E-4311-AC5F-2F2837BA5A48}"/>
              </a:ext>
            </a:extLst>
          </p:cNvPr>
          <p:cNvSpPr>
            <a:spLocks noChangeAspect="1" noChangeArrowheads="1"/>
          </p:cNvSpPr>
          <p:nvPr/>
        </p:nvSpPr>
        <p:spPr bwMode="auto">
          <a:xfrm>
            <a:off x="484346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1544D04-7F01-4915-B9FE-4FD89613F46A}"/>
              </a:ext>
            </a:extLst>
          </p:cNvPr>
          <p:cNvPicPr>
            <a:picLocks noChangeAspect="1"/>
          </p:cNvPicPr>
          <p:nvPr/>
        </p:nvPicPr>
        <p:blipFill>
          <a:blip r:embed="rId2"/>
          <a:stretch>
            <a:fillRect/>
          </a:stretch>
        </p:blipFill>
        <p:spPr>
          <a:xfrm>
            <a:off x="2622457" y="2491409"/>
            <a:ext cx="3473543" cy="2888973"/>
          </a:xfrm>
          <a:prstGeom prst="rect">
            <a:avLst/>
          </a:prstGeom>
        </p:spPr>
      </p:pic>
      <p:pic>
        <p:nvPicPr>
          <p:cNvPr id="8" name="Picture 7">
            <a:extLst>
              <a:ext uri="{FF2B5EF4-FFF2-40B4-BE49-F238E27FC236}">
                <a16:creationId xmlns:a16="http://schemas.microsoft.com/office/drawing/2014/main" id="{B9E55407-6685-4307-8971-2CFF6F3C5708}"/>
              </a:ext>
            </a:extLst>
          </p:cNvPr>
          <p:cNvPicPr>
            <a:picLocks noChangeAspect="1"/>
          </p:cNvPicPr>
          <p:nvPr/>
        </p:nvPicPr>
        <p:blipFill>
          <a:blip r:embed="rId3"/>
          <a:stretch>
            <a:fillRect/>
          </a:stretch>
        </p:blipFill>
        <p:spPr>
          <a:xfrm>
            <a:off x="7092301" y="2491409"/>
            <a:ext cx="3648075" cy="3100869"/>
          </a:xfrm>
          <a:prstGeom prst="rect">
            <a:avLst/>
          </a:prstGeom>
        </p:spPr>
      </p:pic>
      <p:sp>
        <p:nvSpPr>
          <p:cNvPr id="10" name="Title 9">
            <a:extLst>
              <a:ext uri="{FF2B5EF4-FFF2-40B4-BE49-F238E27FC236}">
                <a16:creationId xmlns:a16="http://schemas.microsoft.com/office/drawing/2014/main" id="{C8517EE3-91E8-4B8E-92E3-38650DB1A7B7}"/>
              </a:ext>
            </a:extLst>
          </p:cNvPr>
          <p:cNvSpPr>
            <a:spLocks noGrp="1"/>
          </p:cNvSpPr>
          <p:nvPr>
            <p:ph type="title"/>
          </p:nvPr>
        </p:nvSpPr>
        <p:spPr>
          <a:xfrm>
            <a:off x="1855694" y="624109"/>
            <a:ext cx="9648917" cy="1965087"/>
          </a:xfrm>
        </p:spPr>
        <p:txBody>
          <a:bodyPr>
            <a:normAutofit fontScale="90000"/>
          </a:bodyPr>
          <a:lstStyle/>
          <a:p>
            <a:pPr marL="342900" indent="-342900">
              <a:lnSpc>
                <a:spcPct val="150000"/>
              </a:lnSpc>
              <a:buFont typeface="Wingdings" panose="05000000000000000000" pitchFamily="2" charset="2"/>
              <a:buChar char="q"/>
            </a:pPr>
            <a:r>
              <a:rPr lang="en-US" sz="2000" dirty="0"/>
              <a:t>BLUR IMAGE</a:t>
            </a:r>
            <a:br>
              <a:rPr lang="en-US" sz="2000" dirty="0"/>
            </a:br>
            <a:r>
              <a:rPr lang="en-US" sz="2000" dirty="0">
                <a:solidFill>
                  <a:srgbClr val="000000"/>
                </a:solidFill>
                <a:effectLst/>
                <a:latin typeface="Times New Roman" panose="02020603050405020304" pitchFamily="18" charset="0"/>
                <a:ea typeface="Times New Roman" panose="02020603050405020304" pitchFamily="18" charset="0"/>
              </a:rPr>
              <a:t>OpenCV-Python is a library of Python bindings designed to solve computer vision problems. cv2.blur() method is used to blur an image using the normalized box filter.</a:t>
            </a:r>
            <a:br>
              <a:rPr lang="en-US" sz="2000" dirty="0">
                <a:solidFill>
                  <a:srgbClr val="000000"/>
                </a:solidFill>
                <a:effectLst/>
                <a:latin typeface="Times New Roman" panose="02020603050405020304" pitchFamily="18" charset="0"/>
                <a:ea typeface="Times New Roman" panose="02020603050405020304" pitchFamily="18" charset="0"/>
              </a:rPr>
            </a:b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                     </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                        </a:t>
            </a:r>
            <a:br>
              <a:rPr lang="en-IN" sz="20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C78031-A8D6-481C-AEE7-432EC1DF0055}"/>
              </a:ext>
            </a:extLst>
          </p:cNvPr>
          <p:cNvPicPr>
            <a:picLocks noChangeAspect="1"/>
          </p:cNvPicPr>
          <p:nvPr/>
        </p:nvPicPr>
        <p:blipFill>
          <a:blip r:embed="rId2"/>
          <a:stretch>
            <a:fillRect/>
          </a:stretch>
        </p:blipFill>
        <p:spPr>
          <a:xfrm>
            <a:off x="7142922" y="2829826"/>
            <a:ext cx="3599172" cy="3176337"/>
          </a:xfrm>
          <a:prstGeom prst="rect">
            <a:avLst/>
          </a:prstGeom>
        </p:spPr>
      </p:pic>
      <p:pic>
        <p:nvPicPr>
          <p:cNvPr id="3" name="Picture 2">
            <a:extLst>
              <a:ext uri="{FF2B5EF4-FFF2-40B4-BE49-F238E27FC236}">
                <a16:creationId xmlns:a16="http://schemas.microsoft.com/office/drawing/2014/main" id="{DD49A797-0E7A-4F19-B082-FF1DF3042795}"/>
              </a:ext>
            </a:extLst>
          </p:cNvPr>
          <p:cNvPicPr>
            <a:picLocks noChangeAspect="1"/>
          </p:cNvPicPr>
          <p:nvPr/>
        </p:nvPicPr>
        <p:blipFill>
          <a:blip r:embed="rId3"/>
          <a:stretch>
            <a:fillRect/>
          </a:stretch>
        </p:blipFill>
        <p:spPr>
          <a:xfrm>
            <a:off x="2517913" y="2904565"/>
            <a:ext cx="3713621" cy="2886635"/>
          </a:xfrm>
          <a:prstGeom prst="rect">
            <a:avLst/>
          </a:prstGeom>
        </p:spPr>
      </p:pic>
      <p:sp>
        <p:nvSpPr>
          <p:cNvPr id="5" name="Title 4">
            <a:extLst>
              <a:ext uri="{FF2B5EF4-FFF2-40B4-BE49-F238E27FC236}">
                <a16:creationId xmlns:a16="http://schemas.microsoft.com/office/drawing/2014/main" id="{D46D69E3-643E-4481-A6AF-621191944CCF}"/>
              </a:ext>
            </a:extLst>
          </p:cNvPr>
          <p:cNvSpPr>
            <a:spLocks noGrp="1"/>
          </p:cNvSpPr>
          <p:nvPr>
            <p:ph type="title"/>
          </p:nvPr>
        </p:nvSpPr>
        <p:spPr>
          <a:xfrm>
            <a:off x="1819175" y="693019"/>
            <a:ext cx="9033371" cy="1817099"/>
          </a:xfrm>
        </p:spPr>
        <p:txBody>
          <a:bodyPr>
            <a:normAutofit fontScale="90000"/>
          </a:bodyPr>
          <a:lstStyle/>
          <a:p>
            <a:pPr marL="285750" indent="-285750">
              <a:lnSpc>
                <a:spcPct val="150000"/>
              </a:lnSpc>
              <a:buFont typeface="Wingdings" panose="05000000000000000000" pitchFamily="2" charset="2"/>
              <a:buChar char="q"/>
            </a:pPr>
            <a:r>
              <a:rPr lang="en-US" sz="2000" dirty="0"/>
              <a:t>GRAY IMAGE:</a:t>
            </a:r>
            <a:br>
              <a:rPr lang="en-US" sz="1600" dirty="0"/>
            </a:br>
            <a:r>
              <a:rPr lang="en-US" sz="2000" dirty="0">
                <a:solidFill>
                  <a:srgbClr val="000000"/>
                </a:solidFill>
                <a:effectLst/>
                <a:latin typeface="Times New Roman" panose="02020603050405020304" pitchFamily="18" charset="0"/>
                <a:ea typeface="Times New Roman" panose="02020603050405020304" pitchFamily="18" charset="0"/>
              </a:rPr>
              <a:t>Gray scaling is the process of converting an image from other color spaces e.g. RGB, CMYK, HSV, etc. to shades of ray. It varies between complete black and complete white.</a:t>
            </a:r>
            <a:br>
              <a:rPr lang="en-IN" sz="2000" dirty="0">
                <a:solidFill>
                  <a:srgbClr val="000000"/>
                </a:solidFill>
                <a:effectLst/>
                <a:latin typeface="Times New Roman" panose="02020603050405020304" pitchFamily="18" charset="0"/>
                <a:ea typeface="Times New Roman" panose="02020603050405020304" pitchFamily="18" charset="0"/>
              </a:rPr>
            </a:br>
            <a:br>
              <a:rPr lang="en-IN" sz="20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original :                                                       output:</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2A7111-8CBB-4F13-A4E7-0110448E91B8}"/>
              </a:ext>
            </a:extLst>
          </p:cNvPr>
          <p:cNvPicPr>
            <a:picLocks noChangeAspect="1"/>
          </p:cNvPicPr>
          <p:nvPr/>
        </p:nvPicPr>
        <p:blipFill>
          <a:blip r:embed="rId2"/>
          <a:stretch>
            <a:fillRect/>
          </a:stretch>
        </p:blipFill>
        <p:spPr>
          <a:xfrm>
            <a:off x="6987952" y="3359216"/>
            <a:ext cx="3524250" cy="2609569"/>
          </a:xfrm>
          <a:prstGeom prst="rect">
            <a:avLst/>
          </a:prstGeom>
        </p:spPr>
      </p:pic>
      <p:pic>
        <p:nvPicPr>
          <p:cNvPr id="4" name="Picture 3">
            <a:extLst>
              <a:ext uri="{FF2B5EF4-FFF2-40B4-BE49-F238E27FC236}">
                <a16:creationId xmlns:a16="http://schemas.microsoft.com/office/drawing/2014/main" id="{E2B2ACA2-C984-499B-8111-15847EA21B7D}"/>
              </a:ext>
            </a:extLst>
          </p:cNvPr>
          <p:cNvPicPr>
            <a:picLocks noChangeAspect="1"/>
          </p:cNvPicPr>
          <p:nvPr/>
        </p:nvPicPr>
        <p:blipFill>
          <a:blip r:embed="rId3"/>
          <a:stretch>
            <a:fillRect/>
          </a:stretch>
        </p:blipFill>
        <p:spPr>
          <a:xfrm>
            <a:off x="2324910" y="3359217"/>
            <a:ext cx="3651821" cy="2609569"/>
          </a:xfrm>
          <a:prstGeom prst="rect">
            <a:avLst/>
          </a:prstGeom>
        </p:spPr>
      </p:pic>
      <p:sp>
        <p:nvSpPr>
          <p:cNvPr id="6" name="Title 5">
            <a:extLst>
              <a:ext uri="{FF2B5EF4-FFF2-40B4-BE49-F238E27FC236}">
                <a16:creationId xmlns:a16="http://schemas.microsoft.com/office/drawing/2014/main" id="{F32121A2-55AF-46B9-B7F6-A1EEFBD5B67D}"/>
              </a:ext>
            </a:extLst>
          </p:cNvPr>
          <p:cNvSpPr>
            <a:spLocks noGrp="1"/>
          </p:cNvSpPr>
          <p:nvPr>
            <p:ph type="title"/>
          </p:nvPr>
        </p:nvSpPr>
        <p:spPr>
          <a:xfrm>
            <a:off x="1838425" y="720771"/>
            <a:ext cx="9413508" cy="2609569"/>
          </a:xfrm>
        </p:spPr>
        <p:txBody>
          <a:bodyPr>
            <a:normAutofit fontScale="90000"/>
          </a:bodyPr>
          <a:lstStyle/>
          <a:p>
            <a:pPr marL="285750" marR="933450" lvl="0" indent="-285750">
              <a:lnSpc>
                <a:spcPct val="150000"/>
              </a:lnSpc>
              <a:spcAft>
                <a:spcPts val="800"/>
              </a:spcAft>
              <a:buFont typeface="Wingdings" panose="05000000000000000000" pitchFamily="2" charset="2"/>
              <a:buChar char="q"/>
            </a:pPr>
            <a:r>
              <a:rPr lang="en-US" sz="1800" dirty="0"/>
              <a:t>CARTOON </a:t>
            </a:r>
            <a:br>
              <a:rPr lang="en-US" sz="1800" dirty="0"/>
            </a:br>
            <a:r>
              <a:rPr lang="en-US" sz="2000" dirty="0">
                <a:solidFill>
                  <a:srgbClr val="000000"/>
                </a:solidFill>
                <a:effectLst/>
                <a:latin typeface="Times New Roman" panose="02020603050405020304" pitchFamily="18" charset="0"/>
                <a:ea typeface="Times New Roman" panose="02020603050405020304" pitchFamily="18" charset="0"/>
              </a:rPr>
              <a:t>Image cartoon frames don’t contain so many variants of color and those frames also contain dark edges of each object. </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There’re lots of ways to do that, but we’re going to use color quantization and the adaptive threshold technique. </a:t>
            </a:r>
            <a:br>
              <a:rPr lang="en-US" sz="20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Using this technique, we can achieve a very great result</a:t>
            </a:r>
            <a:r>
              <a:rPr lang="en-US" sz="1600" dirty="0">
                <a:solidFill>
                  <a:srgbClr val="000000"/>
                </a:solidFill>
                <a:effectLst/>
                <a:latin typeface="Times New Roman" panose="02020603050405020304" pitchFamily="18" charset="0"/>
                <a:ea typeface="Times New Roman" panose="02020603050405020304" pitchFamily="18" charset="0"/>
              </a:rPr>
              <a:t>.</a:t>
            </a:r>
            <a:br>
              <a:rPr lang="en-IN" sz="20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F03C8-1B8E-BEB9-4045-3CFE35FABF1B}"/>
              </a:ext>
            </a:extLst>
          </p:cNvPr>
          <p:cNvSpPr/>
          <p:nvPr/>
        </p:nvSpPr>
        <p:spPr>
          <a:xfrm>
            <a:off x="2137229" y="1087120"/>
            <a:ext cx="8141062" cy="3970318"/>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This project is done by</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K.Guruvardhini</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21FE1A0471</a:t>
            </a:r>
          </a:p>
          <a:p>
            <a:pPr algn="ct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76526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2EAC57-6222-4EC9-BC62-7505E917631A}"/>
              </a:ext>
            </a:extLst>
          </p:cNvPr>
          <p:cNvPicPr>
            <a:picLocks noChangeAspect="1"/>
          </p:cNvPicPr>
          <p:nvPr/>
        </p:nvPicPr>
        <p:blipFill>
          <a:blip r:embed="rId2"/>
          <a:stretch>
            <a:fillRect/>
          </a:stretch>
        </p:blipFill>
        <p:spPr>
          <a:xfrm>
            <a:off x="6665925" y="3101788"/>
            <a:ext cx="3695700" cy="2980960"/>
          </a:xfrm>
          <a:prstGeom prst="rect">
            <a:avLst/>
          </a:prstGeom>
        </p:spPr>
      </p:pic>
      <p:pic>
        <p:nvPicPr>
          <p:cNvPr id="5" name="Picture 4">
            <a:extLst>
              <a:ext uri="{FF2B5EF4-FFF2-40B4-BE49-F238E27FC236}">
                <a16:creationId xmlns:a16="http://schemas.microsoft.com/office/drawing/2014/main" id="{9E24DFD7-C1AC-4F7D-94AA-CA3867EA23CE}"/>
              </a:ext>
            </a:extLst>
          </p:cNvPr>
          <p:cNvPicPr>
            <a:picLocks noChangeAspect="1"/>
          </p:cNvPicPr>
          <p:nvPr/>
        </p:nvPicPr>
        <p:blipFill>
          <a:blip r:embed="rId3"/>
          <a:stretch>
            <a:fillRect/>
          </a:stretch>
        </p:blipFill>
        <p:spPr>
          <a:xfrm>
            <a:off x="2256333" y="3292386"/>
            <a:ext cx="3752197" cy="2790362"/>
          </a:xfrm>
          <a:prstGeom prst="rect">
            <a:avLst/>
          </a:prstGeom>
        </p:spPr>
      </p:pic>
      <p:sp>
        <p:nvSpPr>
          <p:cNvPr id="6" name="Title 5">
            <a:extLst>
              <a:ext uri="{FF2B5EF4-FFF2-40B4-BE49-F238E27FC236}">
                <a16:creationId xmlns:a16="http://schemas.microsoft.com/office/drawing/2014/main" id="{AAB37B4C-AB19-45D6-81AE-397FAECE0F0C}"/>
              </a:ext>
            </a:extLst>
          </p:cNvPr>
          <p:cNvSpPr>
            <a:spLocks noGrp="1"/>
          </p:cNvSpPr>
          <p:nvPr>
            <p:ph type="title"/>
          </p:nvPr>
        </p:nvSpPr>
        <p:spPr>
          <a:xfrm>
            <a:off x="1830375" y="644893"/>
            <a:ext cx="9674237" cy="2456895"/>
          </a:xfrm>
        </p:spPr>
        <p:txBody>
          <a:bodyPr>
            <a:normAutofit fontScale="90000"/>
          </a:bodyPr>
          <a:lstStyle/>
          <a:p>
            <a:pPr marL="342900" indent="-342900">
              <a:lnSpc>
                <a:spcPct val="150000"/>
              </a:lnSpc>
              <a:buFont typeface="Wingdings" panose="05000000000000000000" pitchFamily="2" charset="2"/>
              <a:buChar char="q"/>
            </a:pPr>
            <a:r>
              <a:rPr lang="en-US" sz="2000" dirty="0"/>
              <a:t>GRAY BLUR IMAGE</a:t>
            </a:r>
            <a:br>
              <a:rPr lang="en-US" sz="2000" dirty="0"/>
            </a:br>
            <a:r>
              <a:rPr lang="en-US" sz="2200" dirty="0">
                <a:solidFill>
                  <a:srgbClr val="000000"/>
                </a:solidFill>
                <a:effectLst/>
                <a:latin typeface="Times New Roman" panose="02020603050405020304" pitchFamily="18" charset="0"/>
                <a:ea typeface="Times New Roman" panose="02020603050405020304" pitchFamily="18" charset="0"/>
              </a:rPr>
              <a:t>Blurring refers to making the image less clear or distinct.</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The Median Filter often used to remove noise from an image or signal. </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Median filtering is very widely used in digital image processing because, under certain conditions, it preserves edges while removing noise.</a:t>
            </a:r>
            <a:br>
              <a:rPr lang="en-IN" sz="2200" dirty="0">
                <a:solidFill>
                  <a:srgbClr val="000000"/>
                </a:solidFill>
                <a:effectLst/>
                <a:latin typeface="Times New Roman" panose="02020603050405020304" pitchFamily="18" charset="0"/>
                <a:ea typeface="Times New Roman" panose="02020603050405020304" pitchFamily="18" charset="0"/>
              </a:rPr>
            </a:br>
            <a:br>
              <a:rPr lang="en-US" sz="2200" dirty="0"/>
            </a:br>
            <a:endParaRPr lang="en-I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AD4D2-AA37-464C-AABB-11AC5F71EC98}"/>
              </a:ext>
            </a:extLst>
          </p:cNvPr>
          <p:cNvPicPr>
            <a:picLocks noChangeAspect="1"/>
          </p:cNvPicPr>
          <p:nvPr/>
        </p:nvPicPr>
        <p:blipFill>
          <a:blip r:embed="rId2"/>
          <a:stretch>
            <a:fillRect/>
          </a:stretch>
        </p:blipFill>
        <p:spPr>
          <a:xfrm>
            <a:off x="6974282" y="3429000"/>
            <a:ext cx="3667125" cy="2943984"/>
          </a:xfrm>
          <a:prstGeom prst="rect">
            <a:avLst/>
          </a:prstGeom>
        </p:spPr>
      </p:pic>
      <p:pic>
        <p:nvPicPr>
          <p:cNvPr id="3" name="Picture 2">
            <a:extLst>
              <a:ext uri="{FF2B5EF4-FFF2-40B4-BE49-F238E27FC236}">
                <a16:creationId xmlns:a16="http://schemas.microsoft.com/office/drawing/2014/main" id="{FA99EB08-CB20-4CC8-88F9-F53C74CB340F}"/>
              </a:ext>
            </a:extLst>
          </p:cNvPr>
          <p:cNvPicPr>
            <a:picLocks noChangeAspect="1"/>
          </p:cNvPicPr>
          <p:nvPr/>
        </p:nvPicPr>
        <p:blipFill>
          <a:blip r:embed="rId3"/>
          <a:stretch>
            <a:fillRect/>
          </a:stretch>
        </p:blipFill>
        <p:spPr>
          <a:xfrm>
            <a:off x="2555109" y="3429000"/>
            <a:ext cx="3651821" cy="2943984"/>
          </a:xfrm>
          <a:prstGeom prst="rect">
            <a:avLst/>
          </a:prstGeom>
        </p:spPr>
      </p:pic>
      <p:sp>
        <p:nvSpPr>
          <p:cNvPr id="6" name="Title 5">
            <a:extLst>
              <a:ext uri="{FF2B5EF4-FFF2-40B4-BE49-F238E27FC236}">
                <a16:creationId xmlns:a16="http://schemas.microsoft.com/office/drawing/2014/main" id="{0A55DF5C-7B22-4549-B0BA-CD03D212FEC3}"/>
              </a:ext>
            </a:extLst>
          </p:cNvPr>
          <p:cNvSpPr>
            <a:spLocks noGrp="1"/>
          </p:cNvSpPr>
          <p:nvPr>
            <p:ph type="title"/>
          </p:nvPr>
        </p:nvSpPr>
        <p:spPr>
          <a:xfrm>
            <a:off x="1809550" y="654518"/>
            <a:ext cx="9695062" cy="2541068"/>
          </a:xfrm>
        </p:spPr>
        <p:txBody>
          <a:bodyPr>
            <a:normAutofit fontScale="90000"/>
          </a:bodyPr>
          <a:lstStyle/>
          <a:p>
            <a:pPr marL="342900" indent="-342900">
              <a:lnSpc>
                <a:spcPct val="150000"/>
              </a:lnSpc>
              <a:buFont typeface="Wingdings" panose="05000000000000000000" pitchFamily="2" charset="2"/>
              <a:buChar char="q"/>
            </a:pPr>
            <a:r>
              <a:rPr lang="en-US" sz="2000" dirty="0"/>
              <a:t>MOTION BLUR IMAGE</a:t>
            </a:r>
            <a:br>
              <a:rPr lang="en-US" sz="2000" dirty="0"/>
            </a:br>
            <a:r>
              <a:rPr lang="en-US" sz="2200" dirty="0">
                <a:solidFill>
                  <a:srgbClr val="000000"/>
                </a:solidFill>
                <a:effectLst/>
                <a:latin typeface="Times New Roman" panose="02020603050405020304" pitchFamily="18" charset="0"/>
                <a:ea typeface="Times New Roman" panose="02020603050405020304" pitchFamily="18" charset="0"/>
              </a:rPr>
              <a:t>When we apply the motion blurring effect, it will look like you captured the picture while moving in a particular direction. For example, you can make an image look like it was captured from a moving car</a:t>
            </a:r>
            <a:r>
              <a:rPr lang="en-US" sz="2700" dirty="0">
                <a:solidFill>
                  <a:srgbClr val="000000"/>
                </a:solidFill>
                <a:effectLst/>
                <a:latin typeface="Times New Roman" panose="02020603050405020304" pitchFamily="18" charset="0"/>
                <a:ea typeface="Times New Roman" panose="02020603050405020304" pitchFamily="18" charset="0"/>
              </a:rPr>
              <a:t>.</a:t>
            </a:r>
            <a:br>
              <a:rPr lang="en-IN" sz="2700" dirty="0">
                <a:solidFill>
                  <a:srgbClr val="000000"/>
                </a:solidFill>
                <a:effectLst/>
                <a:latin typeface="Times New Roman" panose="02020603050405020304" pitchFamily="18" charset="0"/>
                <a:ea typeface="Times New Roman" panose="02020603050405020304" pitchFamily="18" charset="0"/>
              </a:rPr>
            </a:br>
            <a:br>
              <a:rPr lang="en-US" sz="2700" dirty="0"/>
            </a:br>
            <a:endParaRPr lang="en-IN" sz="2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8E8A1E-BDFE-41CD-A7AC-EBE5EBA54630}"/>
              </a:ext>
            </a:extLst>
          </p:cNvPr>
          <p:cNvPicPr>
            <a:picLocks noChangeAspect="1"/>
          </p:cNvPicPr>
          <p:nvPr/>
        </p:nvPicPr>
        <p:blipFill>
          <a:blip r:embed="rId2"/>
          <a:stretch>
            <a:fillRect/>
          </a:stretch>
        </p:blipFill>
        <p:spPr>
          <a:xfrm>
            <a:off x="6868412" y="2900473"/>
            <a:ext cx="3538331" cy="2840115"/>
          </a:xfrm>
          <a:prstGeom prst="rect">
            <a:avLst/>
          </a:prstGeom>
        </p:spPr>
      </p:pic>
      <p:pic>
        <p:nvPicPr>
          <p:cNvPr id="4" name="Picture 3">
            <a:extLst>
              <a:ext uri="{FF2B5EF4-FFF2-40B4-BE49-F238E27FC236}">
                <a16:creationId xmlns:a16="http://schemas.microsoft.com/office/drawing/2014/main" id="{DE8A27E7-A253-4455-891A-0F658F7C38CD}"/>
              </a:ext>
            </a:extLst>
          </p:cNvPr>
          <p:cNvPicPr>
            <a:picLocks noChangeAspect="1"/>
          </p:cNvPicPr>
          <p:nvPr/>
        </p:nvPicPr>
        <p:blipFill>
          <a:blip r:embed="rId3"/>
          <a:stretch>
            <a:fillRect/>
          </a:stretch>
        </p:blipFill>
        <p:spPr>
          <a:xfrm>
            <a:off x="2444179" y="3149868"/>
            <a:ext cx="3651821" cy="2590720"/>
          </a:xfrm>
          <a:prstGeom prst="rect">
            <a:avLst/>
          </a:prstGeom>
        </p:spPr>
      </p:pic>
      <p:sp>
        <p:nvSpPr>
          <p:cNvPr id="6" name="Title 5">
            <a:extLst>
              <a:ext uri="{FF2B5EF4-FFF2-40B4-BE49-F238E27FC236}">
                <a16:creationId xmlns:a16="http://schemas.microsoft.com/office/drawing/2014/main" id="{D5CE8335-DA25-4D5E-89EE-0A0C11626C40}"/>
              </a:ext>
            </a:extLst>
          </p:cNvPr>
          <p:cNvSpPr>
            <a:spLocks noGrp="1"/>
          </p:cNvSpPr>
          <p:nvPr>
            <p:ph type="title"/>
          </p:nvPr>
        </p:nvSpPr>
        <p:spPr>
          <a:xfrm>
            <a:off x="1896177" y="702644"/>
            <a:ext cx="9608435" cy="2166062"/>
          </a:xfrm>
        </p:spPr>
        <p:txBody>
          <a:bodyPr>
            <a:noAutofit/>
          </a:bodyPr>
          <a:lstStyle/>
          <a:p>
            <a:pPr marL="342900" indent="-342900">
              <a:buFont typeface="Wingdings" panose="05000000000000000000" pitchFamily="2" charset="2"/>
              <a:buChar char="q"/>
            </a:pPr>
            <a:r>
              <a:rPr lang="en-US" sz="2400" dirty="0"/>
              <a:t>EDGES</a:t>
            </a:r>
            <a:br>
              <a:rPr lang="en-US" sz="2800" dirty="0"/>
            </a:br>
            <a:br>
              <a:rPr lang="en-US" sz="2800" dirty="0"/>
            </a:br>
            <a:r>
              <a:rPr lang="en-IN" sz="2000" dirty="0">
                <a:solidFill>
                  <a:srgbClr val="222222"/>
                </a:solidFill>
                <a:effectLst/>
                <a:latin typeface="Times New Roman" panose="02020603050405020304" pitchFamily="18" charset="0"/>
                <a:ea typeface="Times New Roman" panose="02020603050405020304" pitchFamily="18" charset="0"/>
              </a:rPr>
              <a:t>Edges are characterized by sudden changes in pixel intensity. To detect edges, we need to go looking for such changes in the neighbouring pixels</a:t>
            </a:r>
            <a:r>
              <a:rPr lang="en-IN" sz="2800" dirty="0">
                <a:solidFill>
                  <a:srgbClr val="222222"/>
                </a:solidFill>
                <a:effectLst/>
                <a:latin typeface="Times New Roman" panose="02020603050405020304" pitchFamily="18" charset="0"/>
                <a:ea typeface="Times New Roman" panose="02020603050405020304" pitchFamily="18" charset="0"/>
              </a:rPr>
              <a:t>.</a:t>
            </a:r>
            <a:br>
              <a:rPr lang="en-IN" sz="2800" dirty="0">
                <a:effectLst/>
                <a:latin typeface="Times New Roman" panose="02020603050405020304" pitchFamily="18" charset="0"/>
                <a:ea typeface="Times New Roman" panose="02020603050405020304" pitchFamily="18" charset="0"/>
              </a:rPr>
            </a:br>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CFA31C-3A03-404C-B8D3-C38B31CF716E}"/>
              </a:ext>
            </a:extLst>
          </p:cNvPr>
          <p:cNvPicPr>
            <a:picLocks noChangeAspect="1"/>
          </p:cNvPicPr>
          <p:nvPr/>
        </p:nvPicPr>
        <p:blipFill>
          <a:blip r:embed="rId2"/>
          <a:stretch>
            <a:fillRect/>
          </a:stretch>
        </p:blipFill>
        <p:spPr>
          <a:xfrm>
            <a:off x="6657742" y="3304859"/>
            <a:ext cx="3486150" cy="3064565"/>
          </a:xfrm>
          <a:prstGeom prst="rect">
            <a:avLst/>
          </a:prstGeom>
        </p:spPr>
      </p:pic>
      <p:pic>
        <p:nvPicPr>
          <p:cNvPr id="4" name="Picture 3">
            <a:extLst>
              <a:ext uri="{FF2B5EF4-FFF2-40B4-BE49-F238E27FC236}">
                <a16:creationId xmlns:a16="http://schemas.microsoft.com/office/drawing/2014/main" id="{1F8A0D33-9866-4719-867E-EAC1786BB500}"/>
              </a:ext>
            </a:extLst>
          </p:cNvPr>
          <p:cNvPicPr>
            <a:picLocks noChangeAspect="1"/>
          </p:cNvPicPr>
          <p:nvPr/>
        </p:nvPicPr>
        <p:blipFill>
          <a:blip r:embed="rId3"/>
          <a:stretch>
            <a:fillRect/>
          </a:stretch>
        </p:blipFill>
        <p:spPr>
          <a:xfrm>
            <a:off x="2444179" y="3429000"/>
            <a:ext cx="3651821" cy="2940424"/>
          </a:xfrm>
          <a:prstGeom prst="rect">
            <a:avLst/>
          </a:prstGeom>
        </p:spPr>
      </p:pic>
      <p:sp>
        <p:nvSpPr>
          <p:cNvPr id="6" name="Title 5">
            <a:extLst>
              <a:ext uri="{FF2B5EF4-FFF2-40B4-BE49-F238E27FC236}">
                <a16:creationId xmlns:a16="http://schemas.microsoft.com/office/drawing/2014/main" id="{AA89163F-D90C-473B-B2F5-8ED8F060A2F7}"/>
              </a:ext>
            </a:extLst>
          </p:cNvPr>
          <p:cNvSpPr>
            <a:spLocks noGrp="1"/>
          </p:cNvSpPr>
          <p:nvPr>
            <p:ph type="title"/>
          </p:nvPr>
        </p:nvSpPr>
        <p:spPr>
          <a:xfrm>
            <a:off x="1810872" y="624109"/>
            <a:ext cx="9693740" cy="2804891"/>
          </a:xfrm>
        </p:spPr>
        <p:txBody>
          <a:bodyPr>
            <a:normAutofit/>
          </a:bodyPr>
          <a:lstStyle/>
          <a:p>
            <a:pPr marL="342900" indent="-342900">
              <a:lnSpc>
                <a:spcPct val="150000"/>
              </a:lnSpc>
              <a:buFont typeface="Wingdings" panose="05000000000000000000" pitchFamily="2" charset="2"/>
              <a:buChar char="q"/>
            </a:pPr>
            <a:r>
              <a:rPr lang="en-US" sz="2000" dirty="0"/>
              <a:t>EDGE DETECTION IMAGE</a:t>
            </a:r>
            <a:br>
              <a:rPr lang="en-US" sz="2000" dirty="0"/>
            </a:br>
            <a:r>
              <a:rPr lang="en-IN" sz="2000" dirty="0">
                <a:solidFill>
                  <a:srgbClr val="222222"/>
                </a:solidFill>
                <a:effectLst/>
                <a:latin typeface="Times New Roman" panose="02020603050405020304" pitchFamily="18" charset="0"/>
                <a:ea typeface="Times New Roman" panose="02020603050405020304" pitchFamily="18" charset="0"/>
              </a:rPr>
              <a:t>Edge detection is an image processing technique, which is used to identify the boundaries (edges) of objects, or regions within an image.</a:t>
            </a:r>
            <a:br>
              <a:rPr lang="en-IN" sz="2000" dirty="0">
                <a:solidFill>
                  <a:srgbClr val="222222"/>
                </a:solidFill>
                <a:effectLst/>
                <a:latin typeface="Times New Roman" panose="02020603050405020304" pitchFamily="18" charset="0"/>
                <a:ea typeface="Times New Roman" panose="02020603050405020304" pitchFamily="18" charset="0"/>
              </a:rPr>
            </a:br>
            <a:r>
              <a:rPr lang="en-IN" sz="2000" dirty="0">
                <a:solidFill>
                  <a:srgbClr val="222222"/>
                </a:solidFill>
                <a:effectLst/>
                <a:latin typeface="Times New Roman" panose="02020603050405020304" pitchFamily="18" charset="0"/>
                <a:ea typeface="Times New Roman" panose="02020603050405020304" pitchFamily="18" charset="0"/>
              </a:rPr>
              <a:t>Edges are among the most important features associated with images. </a:t>
            </a:r>
            <a:br>
              <a:rPr lang="en-IN" sz="2000" dirty="0">
                <a:solidFill>
                  <a:srgbClr val="222222"/>
                </a:solidFill>
                <a:effectLst/>
                <a:latin typeface="Times New Roman" panose="02020603050405020304" pitchFamily="18" charset="0"/>
                <a:ea typeface="Times New Roman" panose="02020603050405020304" pitchFamily="18" charset="0"/>
              </a:rPr>
            </a:br>
            <a:r>
              <a:rPr lang="en-IN" sz="2000" dirty="0">
                <a:solidFill>
                  <a:srgbClr val="222222"/>
                </a:solidFill>
                <a:effectLst/>
                <a:latin typeface="Times New Roman" panose="02020603050405020304" pitchFamily="18" charset="0"/>
                <a:ea typeface="Times New Roman" panose="02020603050405020304" pitchFamily="18" charset="0"/>
              </a:rPr>
              <a:t>We come to know of the underlying structure of an image through its edges. </a:t>
            </a:r>
            <a:br>
              <a:rPr lang="en-IN" sz="2000" dirty="0">
                <a:effectLst/>
                <a:latin typeface="Times New Roman" panose="02020603050405020304" pitchFamily="18" charset="0"/>
                <a:ea typeface="Times New Roman" panose="02020603050405020304" pitchFamily="18" charset="0"/>
              </a:rPr>
            </a:b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67F84-726E-46DB-8FE8-E3B264D04FD9}"/>
              </a:ext>
            </a:extLst>
          </p:cNvPr>
          <p:cNvPicPr>
            <a:picLocks noChangeAspect="1"/>
          </p:cNvPicPr>
          <p:nvPr/>
        </p:nvPicPr>
        <p:blipFill>
          <a:blip r:embed="rId2"/>
          <a:stretch>
            <a:fillRect/>
          </a:stretch>
        </p:blipFill>
        <p:spPr>
          <a:xfrm>
            <a:off x="7223344" y="3421919"/>
            <a:ext cx="3457575" cy="2938264"/>
          </a:xfrm>
          <a:prstGeom prst="rect">
            <a:avLst/>
          </a:prstGeom>
        </p:spPr>
      </p:pic>
      <p:pic>
        <p:nvPicPr>
          <p:cNvPr id="5" name="Picture 4">
            <a:extLst>
              <a:ext uri="{FF2B5EF4-FFF2-40B4-BE49-F238E27FC236}">
                <a16:creationId xmlns:a16="http://schemas.microsoft.com/office/drawing/2014/main" id="{7F9152B9-A745-4ECC-9759-91B86A26AB05}"/>
              </a:ext>
            </a:extLst>
          </p:cNvPr>
          <p:cNvPicPr>
            <a:picLocks noChangeAspect="1"/>
          </p:cNvPicPr>
          <p:nvPr/>
        </p:nvPicPr>
        <p:blipFill>
          <a:blip r:embed="rId3"/>
          <a:stretch>
            <a:fillRect/>
          </a:stretch>
        </p:blipFill>
        <p:spPr>
          <a:xfrm>
            <a:off x="2837946" y="3582285"/>
            <a:ext cx="3651821" cy="2777898"/>
          </a:xfrm>
          <a:prstGeom prst="rect">
            <a:avLst/>
          </a:prstGeom>
        </p:spPr>
      </p:pic>
      <p:sp>
        <p:nvSpPr>
          <p:cNvPr id="6" name="Title 5">
            <a:extLst>
              <a:ext uri="{FF2B5EF4-FFF2-40B4-BE49-F238E27FC236}">
                <a16:creationId xmlns:a16="http://schemas.microsoft.com/office/drawing/2014/main" id="{CBB3C8C9-35D8-4A79-9793-2C244155D8C7}"/>
              </a:ext>
            </a:extLst>
          </p:cNvPr>
          <p:cNvSpPr>
            <a:spLocks noGrp="1"/>
          </p:cNvSpPr>
          <p:nvPr>
            <p:ph type="title"/>
          </p:nvPr>
        </p:nvSpPr>
        <p:spPr>
          <a:xfrm>
            <a:off x="1896177" y="693018"/>
            <a:ext cx="9608434" cy="2582697"/>
          </a:xfrm>
        </p:spPr>
        <p:txBody>
          <a:bodyPr>
            <a:normAutofit fontScale="90000"/>
          </a:bodyPr>
          <a:lstStyle/>
          <a:p>
            <a:pPr marL="342900" indent="-342900">
              <a:lnSpc>
                <a:spcPct val="150000"/>
              </a:lnSpc>
              <a:buFont typeface="Wingdings" panose="05000000000000000000" pitchFamily="2" charset="2"/>
              <a:buChar char="q"/>
            </a:pPr>
            <a:r>
              <a:rPr lang="en-US" sz="2200" dirty="0"/>
              <a:t>DILATION</a:t>
            </a:r>
            <a:br>
              <a:rPr lang="en-US" sz="2000" dirty="0"/>
            </a:br>
            <a:r>
              <a:rPr lang="en-US" sz="2200" dirty="0">
                <a:solidFill>
                  <a:srgbClr val="000000"/>
                </a:solidFill>
                <a:effectLst/>
                <a:latin typeface="Times New Roman" panose="02020603050405020304" pitchFamily="18" charset="0"/>
                <a:ea typeface="Times New Roman" panose="02020603050405020304" pitchFamily="18" charset="0"/>
              </a:rPr>
              <a:t>In the Dilation, it increases the object area. </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The Erosion can remove the white noises, but it also shrinks our image, so after Erosion, if Dilation is performed, we can get better noise removal results.</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 The Dilation can also be used to joins some broken parts of an object</a:t>
            </a:r>
            <a:r>
              <a:rPr lang="en-US" sz="2400" dirty="0">
                <a:solidFill>
                  <a:srgbClr val="000000"/>
                </a:solidFill>
                <a:effectLst/>
                <a:latin typeface="Times New Roman" panose="02020603050405020304" pitchFamily="18" charset="0"/>
                <a:ea typeface="Times New Roman" panose="02020603050405020304" pitchFamily="18" charset="0"/>
              </a:rPr>
              <a:t>.</a:t>
            </a:r>
            <a:br>
              <a:rPr lang="en-IN" sz="24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A6C580-E984-4EE1-BE11-459B594D90D0}"/>
              </a:ext>
            </a:extLst>
          </p:cNvPr>
          <p:cNvPicPr>
            <a:picLocks noChangeAspect="1"/>
          </p:cNvPicPr>
          <p:nvPr/>
        </p:nvPicPr>
        <p:blipFill>
          <a:blip r:embed="rId2"/>
          <a:stretch>
            <a:fillRect/>
          </a:stretch>
        </p:blipFill>
        <p:spPr>
          <a:xfrm>
            <a:off x="7134298" y="2924833"/>
            <a:ext cx="3495675" cy="3078336"/>
          </a:xfrm>
          <a:prstGeom prst="rect">
            <a:avLst/>
          </a:prstGeom>
        </p:spPr>
      </p:pic>
      <p:pic>
        <p:nvPicPr>
          <p:cNvPr id="5" name="Picture 4">
            <a:extLst>
              <a:ext uri="{FF2B5EF4-FFF2-40B4-BE49-F238E27FC236}">
                <a16:creationId xmlns:a16="http://schemas.microsoft.com/office/drawing/2014/main" id="{861CA4B7-9806-4C24-977A-088661B5E641}"/>
              </a:ext>
            </a:extLst>
          </p:cNvPr>
          <p:cNvPicPr>
            <a:picLocks noChangeAspect="1"/>
          </p:cNvPicPr>
          <p:nvPr/>
        </p:nvPicPr>
        <p:blipFill>
          <a:blip r:embed="rId3"/>
          <a:stretch>
            <a:fillRect/>
          </a:stretch>
        </p:blipFill>
        <p:spPr>
          <a:xfrm>
            <a:off x="2644358" y="2924833"/>
            <a:ext cx="3651821" cy="3078336"/>
          </a:xfrm>
          <a:prstGeom prst="rect">
            <a:avLst/>
          </a:prstGeom>
        </p:spPr>
      </p:pic>
      <p:sp>
        <p:nvSpPr>
          <p:cNvPr id="6" name="Title 5">
            <a:extLst>
              <a:ext uri="{FF2B5EF4-FFF2-40B4-BE49-F238E27FC236}">
                <a16:creationId xmlns:a16="http://schemas.microsoft.com/office/drawing/2014/main" id="{C3BFADF0-E554-42E3-8B83-93BA85DB2B89}"/>
              </a:ext>
            </a:extLst>
          </p:cNvPr>
          <p:cNvSpPr>
            <a:spLocks noGrp="1"/>
          </p:cNvSpPr>
          <p:nvPr>
            <p:ph type="title"/>
          </p:nvPr>
        </p:nvSpPr>
        <p:spPr>
          <a:xfrm>
            <a:off x="1855931" y="583249"/>
            <a:ext cx="9383642" cy="2227327"/>
          </a:xfrm>
        </p:spPr>
        <p:txBody>
          <a:bodyPr>
            <a:normAutofit fontScale="90000"/>
          </a:bodyPr>
          <a:lstStyle/>
          <a:p>
            <a:pPr marL="342900" indent="-342900">
              <a:lnSpc>
                <a:spcPct val="150000"/>
              </a:lnSpc>
              <a:buFont typeface="Wingdings" panose="05000000000000000000" pitchFamily="2" charset="2"/>
              <a:buChar char="q"/>
            </a:pPr>
            <a:r>
              <a:rPr lang="en-US" sz="2200" dirty="0">
                <a:effectLst>
                  <a:outerShdw blurRad="38100" dist="38100" dir="2700000" algn="tl">
                    <a:srgbClr val="000000">
                      <a:alpha val="43137"/>
                    </a:srgbClr>
                  </a:outerShdw>
                </a:effectLst>
              </a:rPr>
              <a:t>EROSION</a:t>
            </a:r>
            <a:br>
              <a:rPr lang="en-US" sz="2000" dirty="0"/>
            </a:br>
            <a:r>
              <a:rPr lang="en-US" sz="2200" dirty="0">
                <a:solidFill>
                  <a:srgbClr val="000000"/>
                </a:solidFill>
                <a:effectLst/>
                <a:latin typeface="Times New Roman" panose="02020603050405020304" pitchFamily="18" charset="0"/>
                <a:ea typeface="Times New Roman" panose="02020603050405020304" pitchFamily="18" charset="0"/>
              </a:rPr>
              <a:t>the Erosion, it erodes away the boundaries of foreground objects. </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It is used to remove small white noises from the images. </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Erosion can also be used to detach two connected images</a:t>
            </a:r>
            <a:r>
              <a:rPr lang="en-US" sz="2400" dirty="0">
                <a:solidFill>
                  <a:srgbClr val="000000"/>
                </a:solidFill>
                <a:effectLst/>
                <a:latin typeface="Times New Roman" panose="02020603050405020304" pitchFamily="18" charset="0"/>
                <a:ea typeface="Times New Roman" panose="02020603050405020304" pitchFamily="18" charset="0"/>
              </a:rPr>
              <a:t>.</a:t>
            </a:r>
            <a:br>
              <a:rPr lang="en-IN" sz="24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1A014D-F226-4CD9-A478-5BE656ACE3C4}"/>
              </a:ext>
            </a:extLst>
          </p:cNvPr>
          <p:cNvPicPr>
            <a:picLocks noChangeAspect="1"/>
          </p:cNvPicPr>
          <p:nvPr/>
        </p:nvPicPr>
        <p:blipFill>
          <a:blip r:embed="rId2"/>
          <a:stretch>
            <a:fillRect/>
          </a:stretch>
        </p:blipFill>
        <p:spPr>
          <a:xfrm>
            <a:off x="7221644" y="3429000"/>
            <a:ext cx="3581400" cy="3385938"/>
          </a:xfrm>
          <a:prstGeom prst="rect">
            <a:avLst/>
          </a:prstGeom>
        </p:spPr>
      </p:pic>
      <p:pic>
        <p:nvPicPr>
          <p:cNvPr id="5" name="Picture 4">
            <a:extLst>
              <a:ext uri="{FF2B5EF4-FFF2-40B4-BE49-F238E27FC236}">
                <a16:creationId xmlns:a16="http://schemas.microsoft.com/office/drawing/2014/main" id="{B9507E61-EDDD-414A-9C72-DA58A9B75D56}"/>
              </a:ext>
            </a:extLst>
          </p:cNvPr>
          <p:cNvPicPr>
            <a:picLocks noChangeAspect="1"/>
          </p:cNvPicPr>
          <p:nvPr/>
        </p:nvPicPr>
        <p:blipFill>
          <a:blip r:embed="rId3"/>
          <a:stretch>
            <a:fillRect/>
          </a:stretch>
        </p:blipFill>
        <p:spPr>
          <a:xfrm>
            <a:off x="2846966" y="3509722"/>
            <a:ext cx="3651821" cy="3224493"/>
          </a:xfrm>
          <a:prstGeom prst="rect">
            <a:avLst/>
          </a:prstGeom>
        </p:spPr>
      </p:pic>
      <p:sp>
        <p:nvSpPr>
          <p:cNvPr id="6" name="Title 5">
            <a:extLst>
              <a:ext uri="{FF2B5EF4-FFF2-40B4-BE49-F238E27FC236}">
                <a16:creationId xmlns:a16="http://schemas.microsoft.com/office/drawing/2014/main" id="{A5B8E2BB-F271-4465-9738-6A7A72D9815D}"/>
              </a:ext>
            </a:extLst>
          </p:cNvPr>
          <p:cNvSpPr>
            <a:spLocks noGrp="1"/>
          </p:cNvSpPr>
          <p:nvPr>
            <p:ph type="title"/>
          </p:nvPr>
        </p:nvSpPr>
        <p:spPr>
          <a:xfrm>
            <a:off x="2169460" y="624109"/>
            <a:ext cx="9335152" cy="2128055"/>
          </a:xfrm>
        </p:spPr>
        <p:txBody>
          <a:bodyPr>
            <a:noAutofit/>
          </a:bodyPr>
          <a:lstStyle/>
          <a:p>
            <a:pPr marL="342900" indent="-342900">
              <a:lnSpc>
                <a:spcPct val="150000"/>
              </a:lnSpc>
              <a:buFont typeface="Wingdings" panose="05000000000000000000" pitchFamily="2" charset="2"/>
              <a:buChar char="q"/>
            </a:pPr>
            <a:r>
              <a:rPr lang="en-US" sz="2000" b="1" dirty="0">
                <a:effectLst>
                  <a:outerShdw blurRad="38100" dist="38100" dir="2700000" algn="tl">
                    <a:srgbClr val="000000">
                      <a:alpha val="43137"/>
                    </a:srgbClr>
                  </a:outerShdw>
                </a:effectLst>
              </a:rPr>
              <a:t>NEGATIVE</a:t>
            </a:r>
            <a:br>
              <a:rPr lang="en-US" sz="2000" dirty="0"/>
            </a:br>
            <a:r>
              <a:rPr lang="en-US" sz="2000" b="0" i="0" dirty="0">
                <a:solidFill>
                  <a:schemeClr val="tx1">
                    <a:lumMod val="75000"/>
                    <a:lumOff val="25000"/>
                  </a:schemeClr>
                </a:solidFill>
                <a:effectLst/>
                <a:latin typeface="Times New Roman" panose="02020603050405020304" pitchFamily="18" charset="0"/>
                <a:cs typeface="Times New Roman" panose="02020603050405020304" pitchFamily="18" charset="0"/>
              </a:rPr>
              <a:t>Negatives are normally used to make</a:t>
            </a:r>
            <a:r>
              <a:rPr lang="en-US" sz="2000" b="1" i="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dirty="0">
                <a:solidFill>
                  <a:schemeClr val="tx1">
                    <a:lumMod val="50000"/>
                    <a:lumOff val="50000"/>
                  </a:schemeClr>
                </a:solidFill>
                <a:effectLst/>
                <a:latin typeface="Times New Roman" panose="02020603050405020304" pitchFamily="18" charset="0"/>
                <a:cs typeface="Times New Roman" panose="02020603050405020304" pitchFamily="18" charset="0"/>
              </a:rPr>
              <a:t>positive prints on photographic paper </a:t>
            </a:r>
            <a:r>
              <a:rPr lang="en-US" sz="2000" b="0" i="0" dirty="0">
                <a:solidFill>
                  <a:schemeClr val="tx1">
                    <a:lumMod val="75000"/>
                    <a:lumOff val="25000"/>
                  </a:schemeClr>
                </a:solidFill>
                <a:effectLst/>
                <a:latin typeface="Times New Roman" panose="02020603050405020304" pitchFamily="18" charset="0"/>
                <a:cs typeface="Times New Roman" panose="02020603050405020304" pitchFamily="18" charset="0"/>
              </a:rPr>
              <a:t>by projecting the negative onto the paper with a photographic enlarger or making a contact print. </a:t>
            </a:r>
            <a:br>
              <a:rPr lang="en-US" sz="2000" b="0" i="0" dirty="0">
                <a:solidFill>
                  <a:schemeClr val="tx1">
                    <a:lumMod val="75000"/>
                    <a:lumOff val="25000"/>
                  </a:schemeClr>
                </a:solidFill>
                <a:effectLst/>
                <a:latin typeface="Times New Roman" panose="02020603050405020304" pitchFamily="18" charset="0"/>
                <a:cs typeface="Times New Roman" panose="02020603050405020304" pitchFamily="18" charset="0"/>
              </a:rPr>
            </a:br>
            <a:r>
              <a:rPr lang="en-US" sz="2000" b="0" i="0" dirty="0">
                <a:solidFill>
                  <a:schemeClr val="tx1">
                    <a:lumMod val="75000"/>
                    <a:lumOff val="25000"/>
                  </a:schemeClr>
                </a:solidFill>
                <a:effectLst/>
                <a:latin typeface="Times New Roman" panose="02020603050405020304" pitchFamily="18" charset="0"/>
                <a:cs typeface="Times New Roman" panose="02020603050405020304" pitchFamily="18" charset="0"/>
              </a:rPr>
              <a:t>The paper is also darkened in proportion to its exposure to light, so a second reversal results which restores light and dark to their normal order.</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555" y="519344"/>
            <a:ext cx="9541058" cy="1385656"/>
          </a:xfrm>
        </p:spPr>
        <p:txBody>
          <a:bodyPr>
            <a:normAutofit/>
          </a:bodyPr>
          <a:lstStyle/>
          <a:p>
            <a:r>
              <a:rPr lang="en-US" sz="3200" dirty="0">
                <a:effectLst>
                  <a:outerShdw blurRad="38100" dist="38100" dir="2700000" algn="tl">
                    <a:srgbClr val="000000">
                      <a:alpha val="43137"/>
                    </a:srgbClr>
                  </a:outerShdw>
                </a:effectLst>
              </a:rPr>
              <a:t>						</a:t>
            </a:r>
            <a:r>
              <a:rPr lang="en-US" sz="3200" dirty="0">
                <a:solidFill>
                  <a:schemeClr val="tx1"/>
                </a:solidFill>
              </a:rPr>
              <a:t>CONCLUSION</a:t>
            </a:r>
          </a:p>
        </p:txBody>
      </p:sp>
      <p:sp>
        <p:nvSpPr>
          <p:cNvPr id="3" name="Content Placeholder 2"/>
          <p:cNvSpPr>
            <a:spLocks noGrp="1"/>
          </p:cNvSpPr>
          <p:nvPr>
            <p:ph idx="1"/>
          </p:nvPr>
        </p:nvSpPr>
        <p:spPr>
          <a:xfrm>
            <a:off x="1819175" y="1299411"/>
            <a:ext cx="9685437" cy="5039245"/>
          </a:xfrm>
        </p:spPr>
        <p:txBody>
          <a:bodyPr>
            <a:normAutofit/>
          </a:bodyPr>
          <a:lstStyle/>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Image filtering has a wide range of applications including edge detection, removing noise, sharpening and smoothing. </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Image filtering has brought an evolutionary change in the field of image processing.</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There are many more complex modifications you can make to the images. </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In this project, we have used some filters to the image and we have get accurate solutions for the inputs. </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By using filters we have decreased the noises of the image. </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we can apply multiple filters at a time and we can decrease the time to apply multiple filters. </a:t>
            </a:r>
          </a:p>
          <a:p>
            <a:pPr>
              <a:lnSpc>
                <a:spcPct val="150000"/>
              </a:lnSpc>
              <a:buFont typeface="Wingdings" pitchFamily="2" charset="2"/>
              <a:buChar char="Ø"/>
            </a:pPr>
            <a:r>
              <a:rPr lang="en-IN" dirty="0">
                <a:solidFill>
                  <a:schemeClr val="tx1"/>
                </a:solidFill>
                <a:latin typeface="Times New Roman" panose="02020603050405020304" pitchFamily="18" charset="0"/>
                <a:cs typeface="Times New Roman" panose="02020603050405020304" pitchFamily="18" charset="0"/>
              </a:rPr>
              <a:t>We can excludes human efforts and saves time and resources.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179" y="625642"/>
            <a:ext cx="9531433" cy="1279358"/>
          </a:xfrm>
        </p:spPr>
        <p:txBody>
          <a:bodyPr>
            <a:normAutofit/>
          </a:bodyPr>
          <a:lstStyle/>
          <a:p>
            <a:r>
              <a:rPr lang="en-US" sz="3200" dirty="0">
                <a:effectLst>
                  <a:outerShdw blurRad="38100" dist="38100" dir="2700000" algn="tl">
                    <a:srgbClr val="000000">
                      <a:alpha val="43137"/>
                    </a:srgbClr>
                  </a:outerShdw>
                </a:effectLst>
              </a:rPr>
              <a:t>						</a:t>
            </a:r>
            <a:r>
              <a:rPr lang="en-US" sz="3200" dirty="0">
                <a:solidFill>
                  <a:schemeClr val="tx1"/>
                </a:solidFill>
              </a:rPr>
              <a:t>BIBLIOGRAPHY</a:t>
            </a:r>
          </a:p>
        </p:txBody>
      </p:sp>
      <p:sp>
        <p:nvSpPr>
          <p:cNvPr id="3" name="Content Placeholder 2"/>
          <p:cNvSpPr>
            <a:spLocks noGrp="1"/>
          </p:cNvSpPr>
          <p:nvPr>
            <p:ph idx="1"/>
          </p:nvPr>
        </p:nvSpPr>
        <p:spPr>
          <a:xfrm>
            <a:off x="2069432" y="1501541"/>
            <a:ext cx="9435180" cy="4409681"/>
          </a:xfrm>
        </p:spPr>
        <p:txBody>
          <a:bodyPr/>
          <a:lstStyle/>
          <a:p>
            <a:endParaRPr lang="en-US" dirty="0"/>
          </a:p>
          <a:p>
            <a:pPr marR="553085" lvl="0" fontAlgn="base">
              <a:lnSpc>
                <a:spcPct val="107000"/>
              </a:lnSpc>
              <a:spcAft>
                <a:spcPts val="1460"/>
              </a:spcAft>
              <a:buClr>
                <a:srgbClr val="000000"/>
              </a:buClr>
              <a:buSzPts val="1400"/>
              <a:buFont typeface="Wingdings" panose="05000000000000000000" pitchFamily="2" charset="2"/>
              <a:buChar char="Ø"/>
            </a:pPr>
            <a:r>
              <a:rPr lang="en-IN" sz="1800"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Research Gate </a:t>
            </a:r>
            <a:r>
              <a:rPr lang="en-IN" sz="1800" b="1" u="none" strike="noStrike"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GB" b="1" dirty="0">
                <a:solidFill>
                  <a:schemeClr val="tx1"/>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dirty="0">
                <a:solidFill>
                  <a:schemeClr val="accent2">
                    <a:lumMod val="75000"/>
                  </a:schemeClr>
                </a:solidFill>
                <a:effectLst/>
                <a:latin typeface="Times New Roman" panose="02020603050405020304" pitchFamily="18" charset="0"/>
                <a:ea typeface="Times New Roman" panose="02020603050405020304" pitchFamily="18" charset="0"/>
              </a:rPr>
              <a:t>https://www.researchgate.net/publication/349811111_Image_Processing_with_Python_An_Introduction</a:t>
            </a:r>
            <a:r>
              <a:rPr lang="en-IN" sz="1800" u="none" strike="noStrike" dirty="0">
                <a:solidFill>
                  <a:schemeClr val="accent2">
                    <a:lumMod val="7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IN" sz="1800" u="none" strike="noStrike" dirty="0">
              <a:solidFill>
                <a:schemeClr val="accent2">
                  <a:lumMod val="75000"/>
                </a:schemeClr>
              </a:solidFill>
              <a:effectLst/>
              <a:latin typeface="Times New Roman" panose="02020603050405020304" pitchFamily="18" charset="0"/>
              <a:ea typeface="Times New Roman" panose="02020603050405020304" pitchFamily="18" charset="0"/>
            </a:endParaRPr>
          </a:p>
          <a:p>
            <a:pPr marR="553085" fontAlgn="base">
              <a:lnSpc>
                <a:spcPct val="107000"/>
              </a:lnSpc>
              <a:spcAft>
                <a:spcPts val="1460"/>
              </a:spcAft>
              <a:buClr>
                <a:srgbClr val="000000"/>
              </a:buClr>
              <a:buSzPts val="1400"/>
              <a:buFont typeface="Wingdings" panose="05000000000000000000" pitchFamily="2" charset="2"/>
              <a:buChar char="Ø"/>
            </a:pP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Javatpoint</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GB"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dirty="0">
                <a:solidFill>
                  <a:schemeClr val="accent2">
                    <a:lumMod val="75000"/>
                  </a:schemeClr>
                </a:solidFill>
                <a:effectLst/>
                <a:latin typeface="Times New Roman" panose="02020603050405020304" pitchFamily="18" charset="0"/>
                <a:ea typeface="Times New Roman" panose="02020603050405020304" pitchFamily="18" charset="0"/>
              </a:rPr>
              <a:t>https://www.javatpoint.com/opencv-image-filters</a:t>
            </a:r>
            <a:r>
              <a:rPr lang="en-IN" sz="1800" b="1" u="none" strike="noStrike" dirty="0">
                <a:solidFill>
                  <a:schemeClr val="accent2">
                    <a:lumMod val="7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GB" sz="1800" dirty="0">
              <a:solidFill>
                <a:schemeClr val="accent2">
                  <a:lumMod val="75000"/>
                </a:schemeClr>
              </a:solidFill>
              <a:effectLst/>
              <a:latin typeface="Times New Roman" panose="02020603050405020304" pitchFamily="18" charset="0"/>
              <a:ea typeface="Times New Roman" panose="02020603050405020304" pitchFamily="18" charset="0"/>
            </a:endParaRPr>
          </a:p>
          <a:p>
            <a:pPr marR="553085" lvl="0" fontAlgn="base">
              <a:lnSpc>
                <a:spcPct val="107000"/>
              </a:lnSpc>
              <a:spcAft>
                <a:spcPts val="1460"/>
              </a:spcAft>
              <a:buClr>
                <a:srgbClr val="000000"/>
              </a:buClr>
              <a:buSzPts val="1400"/>
              <a:buFont typeface="Wingdings" panose="05000000000000000000" pitchFamily="2" charset="2"/>
              <a:buChar char="Ø"/>
            </a:pPr>
            <a:endParaRPr lang="en-GB" sz="1800" dirty="0">
              <a:solidFill>
                <a:schemeClr val="accent2">
                  <a:lumMod val="75000"/>
                </a:schemeClr>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8BC9-1989-4F44-8B94-54A42B090E0E}"/>
              </a:ext>
            </a:extLst>
          </p:cNvPr>
          <p:cNvSpPr txBox="1">
            <a:spLocks/>
          </p:cNvSpPr>
          <p:nvPr/>
        </p:nvSpPr>
        <p:spPr>
          <a:xfrm>
            <a:off x="1571348" y="2585645"/>
            <a:ext cx="9099962"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u="sng" dirty="0">
                <a:effectLst>
                  <a:outerShdw blurRad="38100" dist="38100" dir="2700000" algn="tl">
                    <a:srgbClr val="000000">
                      <a:alpha val="43137"/>
                    </a:srgbClr>
                  </a:outerShdw>
                </a:effectLst>
              </a:rPr>
              <a:t>THANK YOU</a:t>
            </a:r>
            <a:endParaRPr lang="en-IN" sz="5400" dirty="0"/>
          </a:p>
        </p:txBody>
      </p:sp>
    </p:spTree>
    <p:extLst>
      <p:ext uri="{BB962C8B-B14F-4D97-AF65-F5344CB8AC3E}">
        <p14:creationId xmlns:p14="http://schemas.microsoft.com/office/powerpoint/2010/main" val="166287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E0D95-94DC-449B-AD48-EC3162E17BBD}"/>
              </a:ext>
            </a:extLst>
          </p:cNvPr>
          <p:cNvSpPr txBox="1"/>
          <p:nvPr/>
        </p:nvSpPr>
        <p:spPr>
          <a:xfrm>
            <a:off x="1966762" y="-92016"/>
            <a:ext cx="8258476" cy="8579272"/>
          </a:xfrm>
          <a:prstGeom prst="rect">
            <a:avLst/>
          </a:prstGeom>
          <a:noFill/>
        </p:spPr>
        <p:txBody>
          <a:bodyPr wrap="square" rtlCol="0">
            <a:spAutoFit/>
          </a:bodyPr>
          <a:lstStyle/>
          <a:p>
            <a:r>
              <a:rPr lang="en-US" sz="5400" b="1" u="sng" dirty="0">
                <a:solidFill>
                  <a:schemeClr val="tx1">
                    <a:lumMod val="95000"/>
                    <a:lumOff val="5000"/>
                  </a:schemeClr>
                </a:solidFill>
                <a:latin typeface="Times New Roman" panose="02020603050405020304" pitchFamily="18" charset="0"/>
                <a:cs typeface="Times New Roman" panose="02020603050405020304" pitchFamily="18" charset="0"/>
              </a:rPr>
              <a:t>Contents</a:t>
            </a:r>
          </a:p>
          <a:p>
            <a:endParaRPr lang="en-US" sz="1200" b="1" dirty="0"/>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Purpose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Requirements Specification</a:t>
            </a:r>
          </a:p>
          <a:p>
            <a:pPr marL="742950" lvl="1"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Software Requirements &amp; Hardware Requirements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Description</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About the Project</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Project Description</a:t>
            </a:r>
          </a:p>
          <a:p>
            <a:pPr>
              <a:lnSpc>
                <a:spcPct val="150000"/>
              </a:lnSpc>
            </a:pPr>
            <a:r>
              <a:rPr lang="en-IN" dirty="0">
                <a:latin typeface="Times New Roman" panose="02020603050405020304" pitchFamily="18" charset="0"/>
                <a:cs typeface="Times New Roman" panose="02020603050405020304" pitchFamily="18" charset="0"/>
              </a:rPr>
              <a:t>             Problem  Definition</a:t>
            </a:r>
          </a:p>
          <a:p>
            <a:pPr>
              <a:lnSpc>
                <a:spcPct val="150000"/>
              </a:lnSpc>
            </a:pPr>
            <a:r>
              <a:rPr lang="en-IN" dirty="0">
                <a:latin typeface="Times New Roman" panose="02020603050405020304" pitchFamily="18" charset="0"/>
                <a:cs typeface="Times New Roman" panose="02020603050405020304" pitchFamily="18" charset="0"/>
              </a:rPr>
              <a:t>             Project  Overview</a:t>
            </a:r>
          </a:p>
          <a:p>
            <a:pPr>
              <a:lnSpc>
                <a:spcPct val="150000"/>
              </a:lnSpc>
            </a:pPr>
            <a:r>
              <a:rPr lang="en-IN"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Image filters Description</a:t>
            </a:r>
            <a:r>
              <a:rPr lang="en-IN" sz="1800" spc="310" dirty="0">
                <a:solidFill>
                  <a:srgbClr val="000000"/>
                </a:solidFill>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Types of Filters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Output screens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Bibliography</a:t>
            </a:r>
          </a:p>
          <a:p>
            <a:pPr>
              <a:lnSpc>
                <a:spcPct val="150000"/>
              </a:lnSpc>
            </a:pPr>
            <a:endParaRPr lang="en-IN" dirty="0">
              <a:latin typeface="Times New Roman" panose="02020603050405020304" pitchFamily="18" charset="0"/>
              <a:cs typeface="Times New Roman" panose="02020603050405020304" pitchFamily="18" charset="0"/>
            </a:endParaRPr>
          </a:p>
          <a:p>
            <a:pPr marL="63500" marR="712470" algn="r">
              <a:spcBef>
                <a:spcPts val="300"/>
              </a:spcBef>
              <a:spcAft>
                <a:spcPts val="0"/>
              </a:spcAft>
              <a:tabLst>
                <a:tab pos="4572635" algn="l"/>
              </a:tabLst>
            </a:pPr>
            <a:r>
              <a:rPr lang="en-IN" sz="1200" dirty="0">
                <a:solidFill>
                  <a:srgbClr val="000000"/>
                </a:solidFill>
                <a:effectLst/>
                <a:latin typeface="Times New Roman" panose="02020603050405020304" pitchFamily="18" charset="0"/>
                <a:ea typeface="Times New Roman" panose="02020603050405020304" pitchFamily="18" charset="0"/>
              </a:rPr>
              <a:t>o</a:t>
            </a:r>
            <a:br>
              <a:rPr lang="en-IN" sz="1200" dirty="0">
                <a:solidFill>
                  <a:srgbClr val="000000"/>
                </a:solidFill>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573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614324-9B45-44A6-9BAD-83331DF5FDF7}"/>
              </a:ext>
            </a:extLst>
          </p:cNvPr>
          <p:cNvSpPr txBox="1"/>
          <p:nvPr/>
        </p:nvSpPr>
        <p:spPr>
          <a:xfrm>
            <a:off x="1906754" y="194495"/>
            <a:ext cx="8722659" cy="5505610"/>
          </a:xfrm>
          <a:prstGeom prst="rect">
            <a:avLst/>
          </a:prstGeom>
          <a:noFill/>
        </p:spPr>
        <p:txBody>
          <a:bodyPr wrap="square">
            <a:spAutoFit/>
          </a:bodyPr>
          <a:lstStyle/>
          <a:p>
            <a:pPr marL="149860" marR="933450" indent="-6350" algn="just">
              <a:lnSpc>
                <a:spcPct val="200000"/>
              </a:lnSpc>
              <a:spcAft>
                <a:spcPts val="575"/>
              </a:spcAft>
            </a:pPr>
            <a:r>
              <a:rPr lang="en-IN" sz="4000" dirty="0">
                <a:solidFill>
                  <a:srgbClr val="000000"/>
                </a:solidFill>
                <a:latin typeface="Times New Roman" panose="02020603050405020304" pitchFamily="18" charset="0"/>
                <a:ea typeface="Times New Roman" panose="02020603050405020304" pitchFamily="18" charset="0"/>
              </a:rPr>
              <a:t>ABSTRACT</a:t>
            </a:r>
          </a:p>
          <a:p>
            <a:pPr marL="429260" marR="933450" indent="-285750" algn="just">
              <a:lnSpc>
                <a:spcPct val="150000"/>
              </a:lnSpc>
              <a:spcAft>
                <a:spcPts val="575"/>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Image processing is an area consisting of different phases for manipulating pixels of an image. </a:t>
            </a:r>
          </a:p>
          <a:p>
            <a:pPr marL="429260" marR="933450" indent="-285750" algn="just">
              <a:lnSpc>
                <a:spcPct val="150000"/>
              </a:lnSpc>
              <a:spcAft>
                <a:spcPts val="575"/>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Image processing is an enhancement of images which affects an image's pictorial view. </a:t>
            </a:r>
          </a:p>
          <a:p>
            <a:pPr marL="429260" marR="933450" indent="-285750" algn="just">
              <a:lnSpc>
                <a:spcPct val="150000"/>
              </a:lnSpc>
              <a:spcAft>
                <a:spcPts val="575"/>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Image processing is the process of converting an image into digital form and then performing various operations on it, such as enhancing the image or extracting useful information.</a:t>
            </a:r>
          </a:p>
          <a:p>
            <a:pPr marL="429260" marR="933450" indent="-285750" algn="just">
              <a:lnSpc>
                <a:spcPct val="150000"/>
              </a:lnSpc>
              <a:spcAft>
                <a:spcPts val="575"/>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Image filtering is a technique for altering the scale, shape, colour, depth, smoothness, and other aspects of images. </a:t>
            </a:r>
          </a:p>
        </p:txBody>
      </p:sp>
    </p:spTree>
    <p:extLst>
      <p:ext uri="{BB962C8B-B14F-4D97-AF65-F5344CB8AC3E}">
        <p14:creationId xmlns:p14="http://schemas.microsoft.com/office/powerpoint/2010/main" val="22199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7A737-7104-40B1-A209-723070AB844A}"/>
              </a:ext>
            </a:extLst>
          </p:cNvPr>
          <p:cNvSpPr>
            <a:spLocks noGrp="1"/>
          </p:cNvSpPr>
          <p:nvPr>
            <p:ph idx="1"/>
          </p:nvPr>
        </p:nvSpPr>
        <p:spPr>
          <a:xfrm>
            <a:off x="1916859" y="1156447"/>
            <a:ext cx="8915400" cy="4625788"/>
          </a:xfrm>
        </p:spPr>
        <p:txBody>
          <a:bodyPr>
            <a:normAutofit fontScale="25000" lnSpcReduction="20000"/>
          </a:bodyPr>
          <a:lstStyle/>
          <a:p>
            <a:pPr marL="429260" marR="933450" indent="-285750" algn="just">
              <a:lnSpc>
                <a:spcPct val="170000"/>
              </a:lnSpc>
              <a:spcAft>
                <a:spcPts val="575"/>
              </a:spcAft>
              <a:buFont typeface="Arial" panose="020B0604020202020204" pitchFamily="34" charset="0"/>
              <a:buChar char="•"/>
            </a:pPr>
            <a:r>
              <a:rPr lang="en-IN" sz="8000" dirty="0">
                <a:solidFill>
                  <a:srgbClr val="000000"/>
                </a:solidFill>
                <a:effectLst/>
                <a:latin typeface="Times New Roman" panose="02020603050405020304" pitchFamily="18" charset="0"/>
                <a:ea typeface="Times New Roman" panose="02020603050405020304" pitchFamily="18" charset="0"/>
              </a:rPr>
              <a:t>Essentially, it modifies the pixels of an image to transform it into the desired form using various types of graphical editing methods via graphic design and editing software. </a:t>
            </a:r>
          </a:p>
          <a:p>
            <a:pPr marL="429260" marR="933450" indent="-285750" algn="just">
              <a:lnSpc>
                <a:spcPct val="170000"/>
              </a:lnSpc>
              <a:spcAft>
                <a:spcPts val="575"/>
              </a:spcAft>
              <a:buFont typeface="Arial" panose="020B0604020202020204" pitchFamily="34" charset="0"/>
              <a:buChar char="•"/>
            </a:pPr>
            <a:r>
              <a:rPr lang="en-IN" sz="8000" dirty="0">
                <a:solidFill>
                  <a:srgbClr val="000000"/>
                </a:solidFill>
                <a:effectLst/>
                <a:latin typeface="Times New Roman" panose="02020603050405020304" pitchFamily="18" charset="0"/>
                <a:ea typeface="Times New Roman" panose="02020603050405020304" pitchFamily="18" charset="0"/>
              </a:rPr>
              <a:t>In Image Improvement, the removal of noise is very necessary and filters are used for this. </a:t>
            </a:r>
          </a:p>
          <a:p>
            <a:pPr marL="429260" marR="933450" indent="-285750" algn="just">
              <a:lnSpc>
                <a:spcPct val="170000"/>
              </a:lnSpc>
              <a:spcAft>
                <a:spcPts val="575"/>
              </a:spcAft>
              <a:buFont typeface="Arial" panose="020B0604020202020204" pitchFamily="34" charset="0"/>
              <a:buChar char="•"/>
            </a:pPr>
            <a:r>
              <a:rPr lang="en-IN" sz="8000" dirty="0">
                <a:solidFill>
                  <a:srgbClr val="000000"/>
                </a:solidFill>
                <a:effectLst/>
                <a:latin typeface="Times New Roman" panose="02020603050405020304" pitchFamily="18" charset="0"/>
                <a:ea typeface="Times New Roman" panose="02020603050405020304" pitchFamily="18" charset="0"/>
              </a:rPr>
              <a:t>This project introduces some filters that will give you a better version of your image. Using different kinds of filters provides you noise free images. </a:t>
            </a:r>
          </a:p>
          <a:p>
            <a:pPr marL="143510" marR="933450" indent="0">
              <a:lnSpc>
                <a:spcPct val="170000"/>
              </a:lnSpc>
              <a:spcAft>
                <a:spcPts val="57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43510" marR="933450" indent="0">
              <a:lnSpc>
                <a:spcPct val="170000"/>
              </a:lnSpc>
              <a:spcAft>
                <a:spcPts val="57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43510" marR="933450" indent="0">
              <a:lnSpc>
                <a:spcPct val="170000"/>
              </a:lnSpc>
              <a:spcAft>
                <a:spcPts val="575"/>
              </a:spcAft>
              <a:buNone/>
            </a:pPr>
            <a:r>
              <a:rPr lang="en-IN" sz="1800" dirty="0">
                <a:solidFill>
                  <a:srgbClr val="000000"/>
                </a:solidFill>
                <a:effectLst/>
                <a:latin typeface="Times New Roman" panose="02020603050405020304" pitchFamily="18" charset="0"/>
                <a:ea typeface="Times New Roman" panose="02020603050405020304" pitchFamily="18" charset="0"/>
              </a:rPr>
              <a:t> </a:t>
            </a:r>
          </a:p>
          <a:p>
            <a:pPr marL="143510" marR="933450" indent="0">
              <a:lnSpc>
                <a:spcPct val="170000"/>
              </a:lnSpc>
              <a:spcAft>
                <a:spcPts val="56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88394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9A446E5-15B0-4F6E-866B-0E581234874C}"/>
              </a:ext>
            </a:extLst>
          </p:cNvPr>
          <p:cNvSpPr>
            <a:spLocks noGrp="1"/>
          </p:cNvSpPr>
          <p:nvPr>
            <p:ph idx="1"/>
          </p:nvPr>
        </p:nvSpPr>
        <p:spPr>
          <a:xfrm>
            <a:off x="1965330" y="1206533"/>
            <a:ext cx="8915400" cy="4444934"/>
          </a:xfrm>
        </p:spPr>
        <p:txBody>
          <a:bodyPr>
            <a:normAutofit/>
          </a:bodyPr>
          <a:lstStyle/>
          <a:p>
            <a:pPr marL="823595" marR="933450" indent="0">
              <a:lnSpc>
                <a:spcPct val="107000"/>
              </a:lnSpc>
              <a:spcAft>
                <a:spcPts val="2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Image filtering is a step in the image pre-processing process.</a:t>
            </a:r>
          </a:p>
          <a:p>
            <a:pPr>
              <a:lnSpc>
                <a:spcPct val="150000"/>
              </a:lnSpc>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In this project, we are trying to solve a problem with the image filters which are used to increase or decrease noises present in images, also dealing with hue.</a:t>
            </a:r>
          </a:p>
          <a:p>
            <a:pPr>
              <a:lnSpc>
                <a:spcPct val="150000"/>
              </a:lnSpc>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 There are different kinds of image noise, we are providing some filters that will help to reduce/increase the noise based on user requirements</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p>
        </p:txBody>
      </p:sp>
      <p:sp>
        <p:nvSpPr>
          <p:cNvPr id="2" name="TextBox 1">
            <a:extLst>
              <a:ext uri="{FF2B5EF4-FFF2-40B4-BE49-F238E27FC236}">
                <a16:creationId xmlns:a16="http://schemas.microsoft.com/office/drawing/2014/main" id="{832BCAFA-0507-4173-8F00-CAE1DB10A8D9}"/>
              </a:ext>
            </a:extLst>
          </p:cNvPr>
          <p:cNvSpPr txBox="1"/>
          <p:nvPr/>
        </p:nvSpPr>
        <p:spPr>
          <a:xfrm>
            <a:off x="1985849" y="703535"/>
            <a:ext cx="5051055" cy="584775"/>
          </a:xfrm>
          <a:prstGeom prst="rect">
            <a:avLst/>
          </a:prstGeom>
          <a:noFill/>
        </p:spPr>
        <p:txBody>
          <a:bodyPr wrap="square" rtlCol="0">
            <a:spAutoFit/>
          </a:bodyPr>
          <a:lstStyle/>
          <a:p>
            <a:r>
              <a:rPr lang="en-IN" sz="3200" b="1" dirty="0">
                <a:solidFill>
                  <a:srgbClr val="000000"/>
                </a:solidFill>
                <a:latin typeface="Times New Roman" panose="02020603050405020304" pitchFamily="18" charset="0"/>
                <a:ea typeface="Times New Roman" panose="02020603050405020304" pitchFamily="18" charset="0"/>
              </a:rPr>
              <a:t>INTRODUCTION</a:t>
            </a:r>
            <a:endParaRPr lang="en-IN" sz="3200" dirty="0"/>
          </a:p>
        </p:txBody>
      </p:sp>
    </p:spTree>
    <p:extLst>
      <p:ext uri="{BB962C8B-B14F-4D97-AF65-F5344CB8AC3E}">
        <p14:creationId xmlns:p14="http://schemas.microsoft.com/office/powerpoint/2010/main" val="278731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98F0-BE8E-4F2D-9635-AE244D012205}"/>
              </a:ext>
            </a:extLst>
          </p:cNvPr>
          <p:cNvSpPr>
            <a:spLocks noGrp="1"/>
          </p:cNvSpPr>
          <p:nvPr>
            <p:ph type="title"/>
          </p:nvPr>
        </p:nvSpPr>
        <p:spPr>
          <a:xfrm>
            <a:off x="1930316" y="703623"/>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PURPOSE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9AFF54-16A2-468D-AEB8-D17ECB829AFC}"/>
              </a:ext>
            </a:extLst>
          </p:cNvPr>
          <p:cNvSpPr>
            <a:spLocks noGrp="1"/>
          </p:cNvSpPr>
          <p:nvPr>
            <p:ph idx="1"/>
          </p:nvPr>
        </p:nvSpPr>
        <p:spPr>
          <a:xfrm>
            <a:off x="2151890" y="1759641"/>
            <a:ext cx="8915400" cy="2718694"/>
          </a:xfrm>
        </p:spPr>
        <p:txBody>
          <a:bodyPr>
            <a:normAutofit/>
          </a:bodyPr>
          <a:lstStyle/>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main purpose of this project is to reduce the noise of the images.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It helps in reducing the time to apply multiple filters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It uses various filters at a time and provide the output for input.</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It  excludes human efforts and saves time and resources.</a:t>
            </a:r>
          </a:p>
          <a:p>
            <a:pPr>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35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31C1-EF0C-40B2-918D-81257295DC4E}"/>
              </a:ext>
            </a:extLst>
          </p:cNvPr>
          <p:cNvSpPr>
            <a:spLocks noGrp="1"/>
          </p:cNvSpPr>
          <p:nvPr>
            <p:ph type="title"/>
          </p:nvPr>
        </p:nvSpPr>
        <p:spPr>
          <a:xfrm>
            <a:off x="1669773" y="710456"/>
            <a:ext cx="4585252" cy="654518"/>
          </a:xfrm>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Requirements Specification</a:t>
            </a:r>
            <a:br>
              <a:rPr lang="en-US" sz="1400" b="1" dirty="0">
                <a:latin typeface="Times New Roman" panose="02020603050405020304" pitchFamily="18" charset="0"/>
                <a:cs typeface="Times New Roman" panose="02020603050405020304" pitchFamily="18" charset="0"/>
              </a:rPr>
            </a:br>
            <a:br>
              <a:rPr lang="en-IN" sz="2700" b="1" dirty="0">
                <a:solidFill>
                  <a:schemeClr val="tx1"/>
                </a:solidFill>
                <a:latin typeface="Garamond" panose="02020404030301010803" pitchFamily="18" charset="0"/>
              </a:rPr>
            </a:br>
            <a:br>
              <a:rPr lang="en-IN" sz="2700" b="1" dirty="0">
                <a:solidFill>
                  <a:schemeClr val="tx1"/>
                </a:solidFill>
              </a:rPr>
            </a:br>
            <a:endParaRPr lang="en-IN" sz="2700" b="1" dirty="0">
              <a:solidFill>
                <a:schemeClr val="tx1"/>
              </a:solidFill>
            </a:endParaRPr>
          </a:p>
        </p:txBody>
      </p:sp>
      <p:sp>
        <p:nvSpPr>
          <p:cNvPr id="3" name="Content Placeholder 2">
            <a:extLst>
              <a:ext uri="{FF2B5EF4-FFF2-40B4-BE49-F238E27FC236}">
                <a16:creationId xmlns:a16="http://schemas.microsoft.com/office/drawing/2014/main" id="{C428D894-4032-4A0C-BC17-D54EC734297F}"/>
              </a:ext>
            </a:extLst>
          </p:cNvPr>
          <p:cNvSpPr>
            <a:spLocks noGrp="1"/>
          </p:cNvSpPr>
          <p:nvPr>
            <p:ph idx="4294967295"/>
          </p:nvPr>
        </p:nvSpPr>
        <p:spPr>
          <a:xfrm>
            <a:off x="1798912" y="1526193"/>
            <a:ext cx="8912225" cy="4992412"/>
          </a:xfrm>
        </p:spPr>
        <p:txBody>
          <a:bodyPr>
            <a:normAutofit lnSpcReduction="10000"/>
          </a:bodyPr>
          <a:lstStyle/>
          <a:p>
            <a:pPr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SOFTWARE</a:t>
            </a:r>
            <a:r>
              <a:rPr lang="en-IN" sz="2000"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Garamond" panose="02020404030301010803" pitchFamily="18" charset="0"/>
              </a:rPr>
              <a:t>REQUIREMENTS</a:t>
            </a:r>
            <a:r>
              <a:rPr lang="en-IN" sz="2000" b="1" dirty="0">
                <a:latin typeface="Garamond" panose="02020404030301010803"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Software requirements deal with defining software resource requirements that need  to be installed on a computer to provide optimal functioning of an application</a:t>
            </a:r>
            <a:endParaRPr lang="en-IN" sz="2000" dirty="0">
              <a:effectLst>
                <a:outerShdw blurRad="38100" dist="38100" dir="2700000" algn="tl">
                  <a:srgbClr val="000000">
                    <a:alpha val="43137"/>
                  </a:srgbClr>
                </a:outerShdw>
              </a:effectLst>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Operating System: Windows7/8/10/11</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Back End: OpenCV , NumPy</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Language: Python</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Platform used: </a:t>
            </a:r>
            <a:r>
              <a:rPr lang="en-IN" sz="2000" dirty="0" err="1">
                <a:solidFill>
                  <a:schemeClr val="tx1"/>
                </a:solidFill>
                <a:latin typeface="Times New Roman" panose="02020603050405020304" pitchFamily="18" charset="0"/>
                <a:cs typeface="Times New Roman" panose="02020603050405020304" pitchFamily="18" charset="0"/>
              </a:rPr>
              <a:t>Jupyter</a:t>
            </a:r>
            <a:r>
              <a:rPr lang="en-IN" sz="2000" dirty="0">
                <a:solidFill>
                  <a:schemeClr val="tx1"/>
                </a:solidFill>
                <a:latin typeface="Times New Roman" panose="02020603050405020304" pitchFamily="18" charset="0"/>
                <a:cs typeface="Times New Roman" panose="02020603050405020304" pitchFamily="18" charset="0"/>
              </a:rPr>
              <a:t> notebook</a:t>
            </a:r>
          </a:p>
          <a:p>
            <a:pPr>
              <a:buFont typeface="Arial" panose="020B0604020202020204" pitchFamily="34" charset="0"/>
              <a:buChar char="•"/>
            </a:pPr>
            <a:endParaRPr lang="en-IN" sz="2000" dirty="0"/>
          </a:p>
          <a:p>
            <a:pPr marL="0" indent="0">
              <a:buNone/>
            </a:pPr>
            <a:endParaRPr lang="en-IN" sz="2000" b="1" dirty="0">
              <a:solidFill>
                <a:schemeClr val="tx1"/>
              </a:solidFill>
              <a:latin typeface="Garamond" panose="02020404030301010803" pitchFamily="18" charset="0"/>
            </a:endParaRPr>
          </a:p>
          <a:p>
            <a:pPr>
              <a:buFont typeface="Wingdings" panose="05000000000000000000" pitchFamily="2" charset="2"/>
              <a:buChar char="Ø"/>
            </a:pPr>
            <a:r>
              <a:rPr lang="en-IN" sz="2000" b="1" dirty="0">
                <a:solidFill>
                  <a:schemeClr val="tx1"/>
                </a:solidFill>
                <a:latin typeface="Garamond" panose="02020404030301010803" pitchFamily="18" charset="0"/>
              </a:rPr>
              <a:t>HARDWARE REQUIREMENTS</a:t>
            </a:r>
            <a:r>
              <a:rPr lang="en-IN" sz="2000" b="1" dirty="0">
                <a:latin typeface="Garamond" panose="02020404030301010803" pitchFamily="18" charset="0"/>
              </a:rPr>
              <a:t>:</a:t>
            </a:r>
          </a:p>
          <a:p>
            <a:pPr>
              <a:buFont typeface="Arial" panose="020B0604020202020204" pitchFamily="34" charset="0"/>
              <a:buChar char="•"/>
            </a:pPr>
            <a:r>
              <a:rPr lang="en-IN" dirty="0">
                <a:solidFill>
                  <a:schemeClr val="tx1"/>
                </a:solidFill>
                <a:effectLst>
                  <a:outerShdw blurRad="38100" dist="38100" dir="2700000" algn="tl">
                    <a:srgbClr val="000000">
                      <a:alpha val="43137"/>
                    </a:srgbClr>
                  </a:outerShdw>
                </a:effectLst>
              </a:rPr>
              <a:t>  </a:t>
            </a:r>
            <a:r>
              <a:rPr lang="en-IN" dirty="0">
                <a:solidFill>
                  <a:schemeClr val="tx1"/>
                </a:solidFill>
                <a:latin typeface="Times New Roman" panose="02020603050405020304" pitchFamily="18" charset="0"/>
                <a:cs typeface="Times New Roman" panose="02020603050405020304" pitchFamily="18" charset="0"/>
              </a:rPr>
              <a:t>Processor: Intel dual core i3/i5/i7</a:t>
            </a:r>
          </a:p>
          <a:p>
            <a:pPr>
              <a:buFont typeface="Arial" panose="020B0604020202020204" pitchFamily="34" charset="0"/>
              <a:buChar char="•"/>
            </a:pPr>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RAM: 4 GB</a:t>
            </a:r>
          </a:p>
          <a:p>
            <a:endParaRPr lang="en-IN" dirty="0"/>
          </a:p>
        </p:txBody>
      </p:sp>
    </p:spTree>
    <p:extLst>
      <p:ext uri="{BB962C8B-B14F-4D97-AF65-F5344CB8AC3E}">
        <p14:creationId xmlns:p14="http://schemas.microsoft.com/office/powerpoint/2010/main" val="166087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5271-3B91-4FA1-84B8-3DBA44282C12}"/>
              </a:ext>
            </a:extLst>
          </p:cNvPr>
          <p:cNvSpPr>
            <a:spLocks noGrp="1"/>
          </p:cNvSpPr>
          <p:nvPr>
            <p:ph type="title"/>
          </p:nvPr>
        </p:nvSpPr>
        <p:spPr>
          <a:xfrm>
            <a:off x="1903812" y="690248"/>
            <a:ext cx="8911687" cy="1036013"/>
          </a:xfrm>
        </p:spPr>
        <p:txBody>
          <a:bodyPr>
            <a:normAutofit/>
          </a:bodyPr>
          <a:lstStyle/>
          <a:p>
            <a:r>
              <a:rPr lang="en-IN" sz="3200" dirty="0">
                <a:solidFill>
                  <a:schemeClr val="tx1"/>
                </a:solidFill>
              </a:rPr>
              <a:t>TECHNOLOGIES </a:t>
            </a:r>
            <a:r>
              <a:rPr lang="en-US" altLang="en-IN" sz="3200" dirty="0">
                <a:solidFill>
                  <a:schemeClr val="tx1"/>
                </a:solidFill>
              </a:rPr>
              <a:t> </a:t>
            </a:r>
            <a:r>
              <a:rPr lang="en-IN" sz="3200" dirty="0">
                <a:solidFill>
                  <a:schemeClr val="tx1"/>
                </a:solidFill>
              </a:rPr>
              <a:t>USED:</a:t>
            </a:r>
          </a:p>
        </p:txBody>
      </p:sp>
      <p:sp>
        <p:nvSpPr>
          <p:cNvPr id="3" name="Content Placeholder 2">
            <a:extLst>
              <a:ext uri="{FF2B5EF4-FFF2-40B4-BE49-F238E27FC236}">
                <a16:creationId xmlns:a16="http://schemas.microsoft.com/office/drawing/2014/main" id="{1D0EE4FE-2A27-4848-B0B7-D66F184B2D69}"/>
              </a:ext>
            </a:extLst>
          </p:cNvPr>
          <p:cNvSpPr>
            <a:spLocks noGrp="1"/>
          </p:cNvSpPr>
          <p:nvPr>
            <p:ph idx="1"/>
          </p:nvPr>
        </p:nvSpPr>
        <p:spPr>
          <a:xfrm>
            <a:off x="1926544" y="1620366"/>
            <a:ext cx="9089886" cy="4864963"/>
          </a:xfrm>
        </p:spPr>
        <p:txBody>
          <a:bodyPr/>
          <a:lstStyle/>
          <a:p>
            <a:r>
              <a:rPr lang="en-IN" sz="2400" b="1" dirty="0">
                <a:solidFill>
                  <a:schemeClr val="tx1"/>
                </a:solidFill>
                <a:latin typeface="Garamond" panose="02020404030301010803" pitchFamily="18" charset="0"/>
              </a:rPr>
              <a:t>Python</a:t>
            </a:r>
          </a:p>
          <a:p>
            <a:pPr marL="0" indent="0">
              <a:buNone/>
            </a:pPr>
            <a:endParaRPr lang="en-IN" sz="2400" b="1" dirty="0">
              <a:solidFill>
                <a:schemeClr val="tx1"/>
              </a:solidFill>
              <a:latin typeface="Garamond" panose="02020404030301010803" pitchFamily="18" charset="0"/>
            </a:endParaRPr>
          </a:p>
          <a:p>
            <a:pPr marL="0" indent="0">
              <a:buNone/>
            </a:pPr>
            <a:endParaRPr lang="en-IN" sz="2000" dirty="0">
              <a:solidFill>
                <a:schemeClr val="tx1"/>
              </a:solidFill>
            </a:endParaRP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Python is an interpreted high-level general-purpose programming language. </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Its design philosophy emphasizes code readability with its use of significant indentation.</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Its language constructs as well as its object-oriented approach aim to help programmers write clear, logical code for small and large-scale project</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Garamond" panose="02020404030301010803" pitchFamily="18" charset="0"/>
            </a:endParaRPr>
          </a:p>
        </p:txBody>
      </p:sp>
      <p:pic>
        <p:nvPicPr>
          <p:cNvPr id="6" name="Picture 5">
            <a:extLst>
              <a:ext uri="{FF2B5EF4-FFF2-40B4-BE49-F238E27FC236}">
                <a16:creationId xmlns:a16="http://schemas.microsoft.com/office/drawing/2014/main" id="{6FC5EDF4-8297-427A-ABC2-BAA197BD7D3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59862" y="1726261"/>
            <a:ext cx="911625" cy="969875"/>
          </a:xfrm>
          <a:prstGeom prst="rect">
            <a:avLst/>
          </a:prstGeom>
        </p:spPr>
      </p:pic>
    </p:spTree>
    <p:extLst>
      <p:ext uri="{BB962C8B-B14F-4D97-AF65-F5344CB8AC3E}">
        <p14:creationId xmlns:p14="http://schemas.microsoft.com/office/powerpoint/2010/main" val="17730323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3156</TotalTime>
  <Words>1565</Words>
  <Application>Microsoft Office PowerPoint</Application>
  <PresentationFormat>Widescreen</PresentationFormat>
  <Paragraphs>145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Garamond</vt:lpstr>
      <vt:lpstr>Times New Roman</vt:lpstr>
      <vt:lpstr>Wingdings</vt:lpstr>
      <vt:lpstr>Wingdings 3</vt:lpstr>
      <vt:lpstr>Wisp</vt:lpstr>
      <vt:lpstr>MINI PROJECT ON  IMAGE FILTERING</vt:lpstr>
      <vt:lpstr>PowerPoint Presentation</vt:lpstr>
      <vt:lpstr>PowerPoint Presentation</vt:lpstr>
      <vt:lpstr>PowerPoint Presentation</vt:lpstr>
      <vt:lpstr>PowerPoint Presentation</vt:lpstr>
      <vt:lpstr>PowerPoint Presentation</vt:lpstr>
      <vt:lpstr>PURPOSE</vt:lpstr>
      <vt:lpstr>Requirements Specification   </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BLUR IMAGE OpenCV-Python is a library of Python bindings designed to solve computer vision problems. cv2.blur() method is used to blur an image using the normalized box filter.                                                 </vt:lpstr>
      <vt:lpstr>GRAY IMAGE: Gray scaling is the process of converting an image from other color spaces e.g. RGB, CMYK, HSV, etc. to shades of ray. It varies between complete black and complete white.                             original :                                                       output:</vt:lpstr>
      <vt:lpstr>CARTOON  Image cartoon frames don’t contain so many variants of color and those frames also contain dark edges of each object.  There’re lots of ways to do that, but we’re going to use color quantization and the adaptive threshold technique.  Using this technique, we can achieve a very great result. </vt:lpstr>
      <vt:lpstr>GRAY BLUR IMAGE Blurring refers to making the image less clear or distinct. The Median Filter often used to remove noise from an image or signal.  Median filtering is very widely used in digital image processing because, under certain conditions, it preserves edges while removing noise.  </vt:lpstr>
      <vt:lpstr>MOTION BLUR IMAGE When we apply the motion blurring effect, it will look like you captured the picture while moving in a particular direction. For example, you can make an image look like it was captured from a moving car.  </vt:lpstr>
      <vt:lpstr>EDGES  Edges are characterized by sudden changes in pixel intensity. To detect edges, we need to go looking for such changes in the neighbouring pixels. </vt:lpstr>
      <vt:lpstr>EDGE DETECTION IMAGE Edge detection is an image processing technique, which is used to identify the boundaries (edges) of objects, or regions within an image. Edges are among the most important features associated with images.  We come to know of the underlying structure of an image through its edges.  </vt:lpstr>
      <vt:lpstr>DILATION In the Dilation, it increases the object area.  The Erosion can remove the white noises, but it also shrinks our image, so after Erosion, if Dilation is performed, we can get better noise removal results.  The Dilation can also be used to joins some broken parts of an object. </vt:lpstr>
      <vt:lpstr>EROSION the Erosion, it erodes away the boundaries of foreground objects.  It is used to remove small white noises from the images.  Erosion can also be used to detach two connected images. </vt:lpstr>
      <vt:lpstr>NEGATIVE Negatives are normally used to make positive prints on photographic paper by projecting the negative onto the paper with a photographic enlarger or making a contact print.  The paper is also darkened in proportion to its exposure to light, so a second reversal results which restores light and dark to their normal order.</vt:lpstr>
      <vt:lpstr>      CONCLUSION</vt:lpstr>
      <vt:lpstr>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kamepalli bhavya</dc:creator>
  <cp:lastModifiedBy>yasaswini Rajavarapu</cp:lastModifiedBy>
  <cp:revision>172</cp:revision>
  <dcterms:created xsi:type="dcterms:W3CDTF">2020-02-25T08:10:23Z</dcterms:created>
  <dcterms:modified xsi:type="dcterms:W3CDTF">2023-09-09T14:13:19Z</dcterms:modified>
</cp:coreProperties>
</file>