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4"/>
  </p:notesMasterIdLst>
  <p:handoutMasterIdLst>
    <p:handoutMasterId r:id="rId25"/>
  </p:handoutMasterIdLst>
  <p:sldIdLst>
    <p:sldId id="257" r:id="rId5"/>
    <p:sldId id="401" r:id="rId6"/>
    <p:sldId id="424" r:id="rId7"/>
    <p:sldId id="403" r:id="rId8"/>
    <p:sldId id="425" r:id="rId9"/>
    <p:sldId id="422" r:id="rId10"/>
    <p:sldId id="426" r:id="rId11"/>
    <p:sldId id="428" r:id="rId12"/>
    <p:sldId id="405" r:id="rId13"/>
    <p:sldId id="419" r:id="rId14"/>
    <p:sldId id="407" r:id="rId15"/>
    <p:sldId id="429" r:id="rId16"/>
    <p:sldId id="409" r:id="rId17"/>
    <p:sldId id="411" r:id="rId18"/>
    <p:sldId id="423" r:id="rId19"/>
    <p:sldId id="412" r:id="rId20"/>
    <p:sldId id="427" r:id="rId21"/>
    <p:sldId id="421" r:id="rId22"/>
    <p:sldId id="418" r:id="rId23"/>
  </p:sldIdLst>
  <p:sldSz cx="9144000" cy="6858000" type="screen4x3"/>
  <p:notesSz cx="6797675" cy="9926320"/>
  <p:custDataLst>
    <p:tags r:id="rId29"/>
  </p:custDataLst>
  <p:defaultTex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5pPr>
    <a:lvl6pPr marL="2286000" algn="l" defTabSz="914400" rtl="0" eaLnBrk="1" latinLnBrk="0" hangingPunct="1">
      <a:defRPr sz="2000" kern="1200">
        <a:solidFill>
          <a:schemeClr val="tx1"/>
        </a:solidFill>
        <a:latin typeface="Comic Sans MS" panose="030F0702030302020204" pitchFamily="66" charset="0"/>
        <a:ea typeface="+mn-ea"/>
        <a:cs typeface="+mn-cs"/>
      </a:defRPr>
    </a:lvl6pPr>
    <a:lvl7pPr marL="2743200" algn="l" defTabSz="914400" rtl="0" eaLnBrk="1" latinLnBrk="0" hangingPunct="1">
      <a:defRPr sz="2000" kern="1200">
        <a:solidFill>
          <a:schemeClr val="tx1"/>
        </a:solidFill>
        <a:latin typeface="Comic Sans MS" panose="030F0702030302020204" pitchFamily="66" charset="0"/>
        <a:ea typeface="+mn-ea"/>
        <a:cs typeface="+mn-cs"/>
      </a:defRPr>
    </a:lvl7pPr>
    <a:lvl8pPr marL="3200400" algn="l" defTabSz="914400" rtl="0" eaLnBrk="1" latinLnBrk="0" hangingPunct="1">
      <a:defRPr sz="2000" kern="1200">
        <a:solidFill>
          <a:schemeClr val="tx1"/>
        </a:solidFill>
        <a:latin typeface="Comic Sans MS" panose="030F0702030302020204" pitchFamily="66" charset="0"/>
        <a:ea typeface="+mn-ea"/>
        <a:cs typeface="+mn-cs"/>
      </a:defRPr>
    </a:lvl8pPr>
    <a:lvl9pPr marL="3657600" algn="l" defTabSz="914400" rtl="0" eaLnBrk="1" latinLnBrk="0" hangingPunct="1">
      <a:defRPr sz="20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howGuides="1">
      <p:cViewPr varScale="1">
        <p:scale>
          <a:sx n="74" d="100"/>
          <a:sy n="74" d="100"/>
        </p:scale>
        <p:origin x="1742" y="72"/>
      </p:cViewPr>
      <p:guideLst>
        <p:guide orient="horz" pos="216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pPr>
              <a:defRPr/>
            </a:pPr>
            <a:endParaRPr lang="en-US"/>
          </a:p>
        </p:txBody>
      </p:sp>
      <p:sp>
        <p:nvSpPr>
          <p:cNvPr id="26627" name="Rectangle 3"/>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pPr>
              <a:defRPr/>
            </a:pPr>
            <a:endParaRPr lang="en-US"/>
          </a:p>
        </p:txBody>
      </p:sp>
      <p:sp>
        <p:nvSpPr>
          <p:cNvPr id="26628" name="Rectangle 4"/>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pPr>
              <a:defRPr/>
            </a:pPr>
            <a:endParaRPr lang="en-US"/>
          </a:p>
        </p:txBody>
      </p:sp>
      <p:sp>
        <p:nvSpPr>
          <p:cNvPr id="26629" name="Rectangle 5"/>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pPr>
              <a:defRPr/>
            </a:pPr>
            <a:fld id="{23612026-7FA0-3045-A815-2CA7D75663D3}"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pPr>
              <a:defRPr/>
            </a:pPr>
            <a:endParaRPr lang="en-US"/>
          </a:p>
        </p:txBody>
      </p:sp>
      <p:sp>
        <p:nvSpPr>
          <p:cNvPr id="4099" name="Rectangle 3"/>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102" name="Rectangle 6"/>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pPr>
              <a:defRPr/>
            </a:pPr>
            <a:fld id="{5A615FC7-BC5E-9A43-82EA-A344408698F4}"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23421A-4037-7D41-88C2-BD38628C73E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B65765-3F21-CB40-AE97-C1E3E199F52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7618CD-5DAE-AE40-944D-E125A4AF68D6}"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827FE3-2DA1-1249-B9BE-68F97B44027A}"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14606B-879E-7A48-8034-2C6C5F8D9702}"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BAE1EF-3F62-9E49-815F-BEAB5DC0703D}"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6CC417-1604-5B49-96A7-68A9DF90505C}"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3702DDC-8BF7-F745-9FD5-F3C6573D87EA}"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FE57AF5-C0DE-E54C-AD9B-DB8B22810F23}"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D275004-6780-2E4F-8253-E8612E18E33F}"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5BF84E-D9F8-F444-8F7C-59F6E157250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2D1E4E-BC30-894B-82D2-0E9D54893364}"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4083C1-A538-4E44-A799-F139E4BD886E}"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F7F5CB-9159-4244-A308-8BE7B5692F90}"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147C23-2CBD-0545-B66C-8EA6A3D59ADD}"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defRPr>
            </a:lvl1pPr>
            <a:lvl2pPr marL="742950" indent="-285750">
              <a:defRPr sz="2000">
                <a:solidFill>
                  <a:schemeClr val="tx1"/>
                </a:solidFill>
                <a:latin typeface="Comic Sans MS" panose="030F0702030302020204" pitchFamily="66" charset="0"/>
              </a:defRPr>
            </a:lvl2pPr>
            <a:lvl3pPr marL="1143000" indent="-228600">
              <a:defRPr sz="2000">
                <a:solidFill>
                  <a:schemeClr val="tx1"/>
                </a:solidFill>
                <a:latin typeface="Comic Sans MS" panose="030F0702030302020204" pitchFamily="66" charset="0"/>
              </a:defRPr>
            </a:lvl3pPr>
            <a:lvl4pPr marL="1600200" indent="-228600">
              <a:defRPr sz="2000">
                <a:solidFill>
                  <a:schemeClr val="tx1"/>
                </a:solidFill>
                <a:latin typeface="Comic Sans MS" panose="030F0702030302020204" pitchFamily="66" charset="0"/>
              </a:defRPr>
            </a:lvl4pPr>
            <a:lvl5pPr marL="2057400" indent="-228600">
              <a:defRPr sz="2000">
                <a:solidFill>
                  <a:schemeClr val="tx1"/>
                </a:solidFill>
                <a:latin typeface="Comic Sans MS" panose="030F0702030302020204" pitchFamily="66" charset="0"/>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defRPr>
            </a:lvl9pPr>
          </a:lstStyle>
          <a:p>
            <a:pPr algn="ctr" eaLnBrk="1" hangingPunct="1"/>
            <a:r>
              <a:rPr lang="en-US" altLang="en-US" sz="6600"/>
              <a:t>SUBJECT NAME</a:t>
            </a:r>
            <a:endParaRPr lang="en-IN" altLang="en-US" sz="6600"/>
          </a:p>
        </p:txBody>
      </p:sp>
      <p:sp>
        <p:nvSpPr>
          <p:cNvPr id="4" name="Title 1"/>
          <p:cNvSpPr txBox="1"/>
          <p:nvPr/>
        </p:nvSpPr>
        <p:spPr>
          <a:xfrm>
            <a:off x="644525" y="1600200"/>
            <a:ext cx="7688263"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p:cNvSpPr txBox="1"/>
          <p:nvPr/>
        </p:nvSpPr>
        <p:spPr>
          <a:xfrm>
            <a:off x="612775" y="2246313"/>
            <a:ext cx="7689850" cy="649287"/>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(Unit No)</a:t>
            </a:r>
            <a:endParaRPr lang="en-US" sz="3080" b="1" dirty="0"/>
          </a:p>
          <a:p>
            <a:pPr fontAlgn="auto">
              <a:spcAft>
                <a:spcPts val="0"/>
              </a:spcAft>
              <a:defRPr/>
            </a:pPr>
            <a:r>
              <a:rPr lang="en-US" sz="3080" b="1" dirty="0"/>
              <a:t>(Related CO’s, PO’s &amp; PSO’s)</a:t>
            </a:r>
            <a:endParaRPr lang="en-IN" sz="3080" b="1" dirty="0"/>
          </a:p>
        </p:txBody>
      </p:sp>
      <p:sp>
        <p:nvSpPr>
          <p:cNvPr id="6" name="Title 1"/>
          <p:cNvSpPr txBox="1"/>
          <p:nvPr/>
        </p:nvSpPr>
        <p:spPr>
          <a:xfrm>
            <a:off x="612775" y="3762375"/>
            <a:ext cx="7689850"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defRPr/>
            </a:pPr>
            <a:r>
              <a:rPr lang="en-US" sz="3080" b="1" dirty="0"/>
              <a:t>Faculty Name</a:t>
            </a:r>
            <a:endParaRPr lang="en-US" sz="3080" b="1" dirty="0"/>
          </a:p>
          <a:p>
            <a:pPr fontAlgn="auto">
              <a:spcAft>
                <a:spcPts val="0"/>
              </a:spcAft>
              <a:defRPr/>
            </a:pPr>
            <a:r>
              <a:rPr lang="en-US" sz="2700" dirty="0"/>
              <a:t>Designation</a:t>
            </a:r>
            <a:endParaRPr lang="en-US" sz="2700" dirty="0"/>
          </a:p>
          <a:p>
            <a:pPr fontAlgn="auto">
              <a:spcAft>
                <a:spcPts val="0"/>
              </a:spcAft>
              <a:defRPr/>
            </a:pPr>
            <a:r>
              <a:rPr lang="en-US" sz="2700" dirty="0"/>
              <a:t>Department Name</a:t>
            </a:r>
            <a:endParaRPr lang="en-IN" sz="2700" dirty="0"/>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165922B6-AAE1-E24B-9DCA-69C320E3E55E}" type="slidenum">
              <a:rPr lang="en-US" altLang="en-US"/>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E71AC4-7935-0342-9520-CAECF9DCD920}"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16737E-1893-2B4A-8D75-ED8DE734F167}"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A3647EC-18B7-9F4A-8743-0D462DD069C0}"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1C99B5F-B182-3D42-9F8F-B15614B382BF}"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3BC816-2A40-4A42-8408-D903E271967D}"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CA8D89-2914-784B-862C-96CDDC5818F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96DC85-FE09-434F-84FE-8AE7BB7A073D}"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F4B69183-83A9-AE4B-A007-46A484DCEAB8}"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331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85E0C0E3-8D9E-6D4D-9C45-B8A96DCFA16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sldNum="0"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anose="020F0302020204030204" pitchFamily="34" charset="0"/>
        </a:defRPr>
      </a:lvl2pPr>
      <a:lvl3pPr algn="l" rtl="0" fontAlgn="base">
        <a:lnSpc>
          <a:spcPct val="90000"/>
        </a:lnSpc>
        <a:spcBef>
          <a:spcPct val="0"/>
        </a:spcBef>
        <a:spcAft>
          <a:spcPct val="0"/>
        </a:spcAft>
        <a:defRPr sz="3300">
          <a:solidFill>
            <a:schemeClr val="tx1"/>
          </a:solidFill>
          <a:latin typeface="Calibri Light" panose="020F0302020204030204" pitchFamily="34" charset="0"/>
        </a:defRPr>
      </a:lvl3pPr>
      <a:lvl4pPr algn="l" rtl="0" fontAlgn="base">
        <a:lnSpc>
          <a:spcPct val="90000"/>
        </a:lnSpc>
        <a:spcBef>
          <a:spcPct val="0"/>
        </a:spcBef>
        <a:spcAft>
          <a:spcPct val="0"/>
        </a:spcAft>
        <a:defRPr sz="3300">
          <a:solidFill>
            <a:schemeClr val="tx1"/>
          </a:solidFill>
          <a:latin typeface="Calibri Light" panose="020F0302020204030204" pitchFamily="34" charset="0"/>
        </a:defRPr>
      </a:lvl4pPr>
      <a:lvl5pPr algn="l" rtl="0" fontAlgn="base">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5.xml"/><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0.jpe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81445" y="1134105"/>
            <a:ext cx="8443915" cy="834629"/>
          </a:xfrm>
        </p:spPr>
        <p:txBody>
          <a:bodyPr/>
          <a:lstStyle/>
          <a:p>
            <a:pPr algn="ctr"/>
            <a:br>
              <a:rPr lang="en-US" sz="22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Department of Electronics and Communication Engineering</a:t>
            </a:r>
            <a:endParaRPr lang="en-US" sz="2600" dirty="0">
              <a:latin typeface="Times New Roman" panose="02020603050405020304" pitchFamily="18" charset="0"/>
              <a:cs typeface="Times New Roman" panose="02020603050405020304" pitchFamily="18" charset="0"/>
            </a:endParaRPr>
          </a:p>
        </p:txBody>
      </p:sp>
      <p:pic>
        <p:nvPicPr>
          <p:cNvPr id="2097153" name="Picture 9"/>
          <p:cNvPicPr>
            <a:picLocks noChangeAspect="1" noChangeArrowheads="1"/>
          </p:cNvPicPr>
          <p:nvPr/>
        </p:nvPicPr>
        <p:blipFill>
          <a:blip r:embed="rId1"/>
          <a:srcRect/>
          <a:stretch>
            <a:fillRect/>
          </a:stretch>
        </p:blipFill>
        <p:spPr bwMode="auto">
          <a:xfrm>
            <a:off x="3543952" y="1982817"/>
            <a:ext cx="1605321" cy="1454400"/>
          </a:xfrm>
          <a:prstGeom prst="rect">
            <a:avLst/>
          </a:prstGeom>
          <a:noFill/>
          <a:ln w="9525">
            <a:noFill/>
            <a:miter lim="800000"/>
            <a:headEnd/>
            <a:tailEnd/>
          </a:ln>
          <a:effectLst/>
        </p:spPr>
      </p:pic>
      <p:sp>
        <p:nvSpPr>
          <p:cNvPr id="9" name="TextBox 8"/>
          <p:cNvSpPr txBox="1"/>
          <p:nvPr/>
        </p:nvSpPr>
        <p:spPr>
          <a:xfrm>
            <a:off x="242885" y="533400"/>
            <a:ext cx="8658230" cy="523220"/>
          </a:xfrm>
          <a:prstGeom prst="rect">
            <a:avLst/>
          </a:prstGeom>
          <a:noFill/>
        </p:spPr>
        <p:txBody>
          <a:bodyPr wrap="square" rtlCol="0">
            <a:sp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SWARM of UAV’S based on FSO using DCSK</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2885" y="4114800"/>
            <a:ext cx="3816424" cy="873572"/>
          </a:xfrm>
          <a:prstGeom prst="rect">
            <a:avLst/>
          </a:prstGeom>
          <a:noFill/>
        </p:spPr>
        <p:txBody>
          <a:bodyPr wrap="square" rtlCol="0">
            <a:spAutoFit/>
          </a:bodyPr>
          <a:lstStyle/>
          <a:p>
            <a:pPr algn="ctr">
              <a:lnSpc>
                <a:spcPct val="150000"/>
              </a:lnSpc>
            </a:pPr>
            <a:r>
              <a:rPr lang="en-GB" sz="1800" b="1" dirty="0">
                <a:latin typeface="Times New Roman" panose="02020603050405020304" pitchFamily="18" charset="0"/>
                <a:cs typeface="Times New Roman" panose="02020603050405020304" pitchFamily="18" charset="0"/>
              </a:rPr>
              <a:t>Name of the Guide:</a:t>
            </a:r>
            <a:endParaRPr lang="en-GB" sz="1800" b="1" dirty="0">
              <a:latin typeface="Times New Roman" panose="02020603050405020304" pitchFamily="18" charset="0"/>
              <a:cs typeface="Times New Roman" panose="02020603050405020304" pitchFamily="18" charset="0"/>
            </a:endParaRPr>
          </a:p>
          <a:p>
            <a:pPr algn="ctr">
              <a:lnSpc>
                <a:spcPct val="150000"/>
              </a:lnSpc>
            </a:pPr>
            <a:r>
              <a:rPr lang="en-GB" sz="1800" b="1" dirty="0">
                <a:latin typeface="Times New Roman" panose="02020603050405020304" pitchFamily="18" charset="0"/>
                <a:cs typeface="Times New Roman" panose="02020603050405020304" pitchFamily="18" charset="0"/>
              </a:rPr>
              <a:t>Md. Ayesha </a:t>
            </a:r>
            <a:r>
              <a:rPr lang="en-GB" sz="1800" b="1">
                <a:latin typeface="Times New Roman" panose="02020603050405020304" pitchFamily="18" charset="0"/>
                <a:cs typeface="Times New Roman" panose="02020603050405020304" pitchFamily="18" charset="0"/>
              </a:rPr>
              <a:t>Shahanaz</a:t>
            </a:r>
            <a:endParaRPr lang="en-GB" sz="1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410200" y="3969000"/>
            <a:ext cx="4572000" cy="2120068"/>
          </a:xfrm>
          <a:prstGeom prst="rect">
            <a:avLst/>
          </a:prstGeom>
          <a:noFill/>
        </p:spPr>
        <p:txBody>
          <a:bodyPr wrap="square">
            <a:spAutoFit/>
          </a:bodyPr>
          <a:lstStyle/>
          <a:p>
            <a:pPr>
              <a:lnSpc>
                <a:spcPct val="150000"/>
              </a:lnSpc>
            </a:pPr>
            <a:r>
              <a:rPr lang="en-GB" sz="1800" b="1" dirty="0">
                <a:latin typeface="Times New Roman" panose="02020603050405020304" pitchFamily="18" charset="0"/>
                <a:cs typeface="Times New Roman" panose="02020603050405020304" pitchFamily="18" charset="0"/>
              </a:rPr>
              <a:t>Students Name and Roll Numbers:</a:t>
            </a:r>
            <a:endParaRPr lang="en-GB" sz="1800" b="1"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E.Kavya-218T1A0462</a:t>
            </a:r>
            <a:endParaRPr lang="en-GB" sz="1800" b="1"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M. Naga Sravani-218T1A0486</a:t>
            </a:r>
            <a:endParaRPr lang="en-GB" sz="1800" b="1"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K.Kesava-218T1A0470</a:t>
            </a:r>
            <a:endParaRPr lang="en-GB" sz="1800" b="1"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D.Anand-218T1A0461</a:t>
            </a:r>
            <a:endParaRPr lang="en-GB"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09600"/>
            <a:ext cx="8534400" cy="5324535"/>
          </a:xfrm>
          <a:prstGeom prst="rect">
            <a:avLst/>
          </a:prstGeom>
          <a:noFill/>
        </p:spPr>
        <p:txBody>
          <a:bodyPr wrap="square" rtlCol="0">
            <a:spAutoFit/>
          </a:bodyPr>
          <a:lstStyle/>
          <a:p>
            <a:pPr marL="457200" indent="-457200">
              <a:buFont typeface="+mj-lt"/>
              <a:buAutoNum type="arabicPeriod"/>
            </a:pPr>
            <a:r>
              <a:rPr lang="en-IN" b="1" dirty="0">
                <a:latin typeface="Times New Roman" panose="02020603050405020304" pitchFamily="18" charset="0"/>
                <a:cs typeface="Times New Roman" panose="02020603050405020304" pitchFamily="18" charset="0"/>
              </a:rPr>
              <a:t>UAV Swarm Communication</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Source (S):</a:t>
            </a:r>
            <a:r>
              <a:rPr lang="en-US" dirty="0">
                <a:latin typeface="Times New Roman" panose="02020603050405020304" pitchFamily="18" charset="0"/>
                <a:cs typeface="Times New Roman" panose="02020603050405020304" pitchFamily="18" charset="0"/>
              </a:rPr>
              <a:t>The starting UAV that transmits data through an </a:t>
            </a:r>
            <a:r>
              <a:rPr lang="en-US" b="1" dirty="0">
                <a:latin typeface="Times New Roman" panose="02020603050405020304" pitchFamily="18" charset="0"/>
                <a:cs typeface="Times New Roman" panose="02020603050405020304" pitchFamily="18" charset="0"/>
              </a:rPr>
              <a:t>FSO link</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Relays (R1, R2, ...,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Intermediate UAVs that amplify and forward the signal.</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Transmitter Section</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Chaos Generator: Generates a chaotic signal used for DCSK modulation, ensuring better resistance to noise and interference.</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Multiplier (ΣI): Modulates the data using the chaotic signal.</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FSO Channel </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signal propagates through the FSO channel, which is affected by atmospheric turbulence, path loss, and weather conditions (fog, rain, etc.).</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Optical relays (intermediate UAVs) may amplify and forward the signal to extend the range.</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Receiver Section</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Optical Receiver: Captures the incoming optical signal and converts it back into an electrical signal.</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Block: Determines the received bit based on the correlation result.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33400"/>
            <a:ext cx="8229600" cy="1143000"/>
          </a:xfrm>
        </p:spPr>
        <p:txBody>
          <a:bodyPr/>
          <a:lstStyle/>
          <a:p>
            <a:r>
              <a:rPr lang="en-IN" sz="3200" b="1" dirty="0">
                <a:solidFill>
                  <a:srgbClr val="7030A0"/>
                </a:solidFill>
                <a:latin typeface="Times New Roman" panose="02020603050405020304" pitchFamily="18" charset="0"/>
                <a:cs typeface="Times New Roman" panose="02020603050405020304" pitchFamily="18" charset="0"/>
              </a:rPr>
              <a:t>Mathematical Model </a:t>
            </a:r>
            <a:endParaRPr lang="en-US" sz="32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2"/>
              <p:cNvSpPr>
                <a:spLocks noGrp="1" noChangeArrowheads="1"/>
              </p:cNvSpPr>
              <p:nvPr>
                <p:ph idx="1"/>
              </p:nvPr>
            </p:nvSpPr>
            <p:spPr bwMode="auto">
              <a:xfrm>
                <a:off x="258445" y="1024255"/>
                <a:ext cx="8744585" cy="502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eaLnBrk="0" hangingPunct="0">
                  <a:lnSpc>
                    <a:spcPct val="100000"/>
                  </a:lnSpc>
                  <a:spcBef>
                    <a:spcPct val="0"/>
                  </a:spcBef>
                </a:pPr>
                <a:r>
                  <a:rPr lang="en-IN" sz="2400" dirty="0">
                    <a:latin typeface="Times New Roman" panose="02020603050405020304" pitchFamily="18" charset="0"/>
                    <a:cs typeface="Times New Roman" panose="02020603050405020304" pitchFamily="18" charset="0"/>
                  </a:rPr>
                  <a:t>BER expression for </a:t>
                </a:r>
                <a:r>
                  <a:rPr lang="en-IN" sz="2400" b="1" dirty="0">
                    <a:latin typeface="Times New Roman" panose="02020603050405020304" pitchFamily="18" charset="0"/>
                    <a:cs typeface="Times New Roman" panose="02020603050405020304" pitchFamily="18" charset="0"/>
                  </a:rPr>
                  <a:t>FSO-DCSK</a:t>
                </a:r>
                <a:endParaRPr lang="en-IN" sz="2400" b="1" dirty="0">
                  <a:latin typeface="Times New Roman" panose="02020603050405020304" pitchFamily="18" charset="0"/>
                  <a:cs typeface="Times New Roman" panose="02020603050405020304" pitchFamily="18" charset="0"/>
                </a:endParaRPr>
              </a:p>
              <a:p>
                <a:pPr eaLnBrk="0" hangingPunct="0">
                  <a:lnSpc>
                    <a:spcPct val="100000"/>
                  </a:lnSpc>
                  <a:spcBef>
                    <a:spcPct val="0"/>
                  </a:spcBef>
                </a:pPr>
                <a:r>
                  <a:rPr lang="en-IN" sz="2400" dirty="0">
                    <a:latin typeface="Times New Roman" panose="02020603050405020304" pitchFamily="18" charset="0"/>
                    <a:cs typeface="Times New Roman" panose="02020603050405020304" pitchFamily="18" charset="0"/>
                  </a:rPr>
                  <a:t>Log-normal or Gamma-Gamma turbulence model</a:t>
                </a:r>
                <a:endParaRPr lang="en-IN" sz="2400" b="1" dirty="0">
                  <a:latin typeface="Times New Roman" panose="02020603050405020304" pitchFamily="18" charset="0"/>
                  <a:cs typeface="Times New Roman" panose="02020603050405020304" pitchFamily="18" charset="0"/>
                </a:endParaRPr>
              </a:p>
              <a:p>
                <a:pPr eaLnBrk="0" hangingPunct="0">
                  <a:lnSpc>
                    <a:spcPct val="100000"/>
                  </a:lnSpc>
                  <a:spcBef>
                    <a:spcPct val="0"/>
                  </a:spcBef>
                </a:pPr>
                <a:r>
                  <a:rPr lang="en-IN" sz="2400" dirty="0">
                    <a:latin typeface="Times New Roman" panose="02020603050405020304" pitchFamily="18" charset="0"/>
                    <a:cs typeface="Times New Roman" panose="02020603050405020304" pitchFamily="18" charset="0"/>
                  </a:rPr>
                  <a:t>SNR vs. BER relation</a:t>
                </a: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marL="0" marR="0" lvl="0" indent="0" algn="l" defTabSz="914400" rtl="0" eaLnBrk="0" fontAlgn="base" latinLnBrk="0" hangingPunct="0">
                  <a:lnSpc>
                    <a:spcPct val="100000"/>
                  </a:lnSpc>
                  <a:spcBef>
                    <a:spcPct val="0"/>
                  </a:spcBef>
                  <a:spcAft>
                    <a:spcPct val="0"/>
                  </a:spcAft>
                  <a:buClrTx/>
                  <a:buSzTx/>
                  <a:buFontTx/>
                  <a:buNone/>
                </a:pPr>
                <a:endParaRPr lang="en-IN" sz="1400" b="1" dirty="0"/>
              </a:p>
              <a:p>
                <a:pPr eaLnBrk="0" hangingPunct="0">
                  <a:lnSpc>
                    <a:spcPct val="100000"/>
                  </a:lnSpc>
                  <a:spcBef>
                    <a:spcPct val="0"/>
                  </a:spcBef>
                </a:pPr>
                <a:r>
                  <a:rPr lang="en-IN" sz="2400" dirty="0">
                    <a:latin typeface="Times New Roman" panose="02020603050405020304" pitchFamily="18" charset="0"/>
                    <a:cs typeface="Times New Roman" panose="02020603050405020304" pitchFamily="18" charset="0"/>
                  </a:rPr>
                  <a:t>Where:</a:t>
                </a:r>
                <a:endParaRPr lang="en-IN" sz="2400" dirty="0">
                  <a:latin typeface="Times New Roman" panose="02020603050405020304" pitchFamily="18" charset="0"/>
                  <a:cs typeface="Times New Roman" panose="02020603050405020304" pitchFamily="18" charset="0"/>
                </a:endParaRPr>
              </a:p>
              <a:p>
                <a:pPr marL="0" indent="0" eaLnBrk="0" hangingPunct="0">
                  <a:lnSpc>
                    <a:spcPct val="100000"/>
                  </a:lnSpc>
                  <a:spcBef>
                    <a:spcPct val="0"/>
                  </a:spcBef>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IN" sz="2400" i="1" dirty="0">
                            <a:latin typeface="Cambria Math" panose="02040503050406030204" charset="0"/>
                            <a:cs typeface="Cambria Math" panose="02040503050406030204" charset="0"/>
                          </a:rPr>
                        </m:ctrlPr>
                      </m:sSubPr>
                      <m:e>
                        <m:r>
                          <a:rPr lang="en-US" altLang="en-IN" sz="2400" i="1" dirty="0">
                            <a:latin typeface="Cambria Math" panose="02040503050406030204" charset="0"/>
                            <a:cs typeface="Cambria Math" panose="02040503050406030204" charset="0"/>
                          </a:rPr>
                          <m:t>𝑃</m:t>
                        </m:r>
                      </m:e>
                      <m:sub>
                        <m:r>
                          <a:rPr lang="en-US" altLang="en-IN" sz="2400" i="1" dirty="0">
                            <a:latin typeface="Cambria Math" panose="02040503050406030204" charset="0"/>
                            <a:cs typeface="Cambria Math" panose="02040503050406030204" charset="0"/>
                          </a:rPr>
                          <m:t>𝑒</m:t>
                        </m:r>
                      </m:sub>
                    </m:sSub>
                  </m:oMath>
                </a14:m>
                <a:r>
                  <a:rPr lang="en-US" altLang="en-I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IN" sz="2400" i="1" dirty="0">
                            <a:latin typeface="Cambria Math" panose="02040503050406030204" charset="0"/>
                            <a:cs typeface="Cambria Math" panose="02040503050406030204" charset="0"/>
                          </a:rPr>
                        </m:ctrlPr>
                      </m:sSubPr>
                      <m:e>
                        <m:r>
                          <a:rPr lang="en-US" altLang="en-IN" sz="2400" i="1" dirty="0">
                            <a:latin typeface="Cambria Math" panose="02040503050406030204" charset="0"/>
                            <a:cs typeface="Cambria Math" panose="02040503050406030204" charset="0"/>
                          </a:rPr>
                          <m:t>ℎ</m:t>
                        </m:r>
                      </m:e>
                      <m:sub>
                        <m:r>
                          <a:rPr lang="en-US" altLang="en-IN" sz="2400" i="1" dirty="0">
                            <a:latin typeface="Cambria Math" panose="02040503050406030204" charset="0"/>
                            <a:cs typeface="Cambria Math" panose="02040503050406030204" charset="0"/>
                          </a:rPr>
                          <m:t>𝑖</m:t>
                        </m:r>
                      </m:sub>
                    </m:sSub>
                  </m:oMath>
                </a14:m>
                <a:r>
                  <a:rPr lang="en-US" altLang="en-IN" sz="2400" dirty="0">
                    <a:latin typeface="Times New Roman" panose="02020603050405020304" pitchFamily="18" charset="0"/>
                    <a:cs typeface="Times New Roman" panose="02020603050405020304" pitchFamily="18" charset="0"/>
                  </a:rPr>
                  <a:t>) = Bit error rate based on channel gain </a:t>
                </a:r>
                <a14:m>
                  <m:oMath xmlns:m="http://schemas.openxmlformats.org/officeDocument/2006/math">
                    <m:sSub>
                      <m:sSubPr>
                        <m:ctrlPr>
                          <a:rPr lang="en-US" altLang="en-IN" sz="2400" i="1" dirty="0">
                            <a:latin typeface="Cambria Math" panose="02040503050406030204" charset="0"/>
                            <a:cs typeface="Cambria Math" panose="02040503050406030204" charset="0"/>
                          </a:rPr>
                        </m:ctrlPr>
                      </m:sSubPr>
                      <m:e>
                        <m:r>
                          <a:rPr lang="en-US" altLang="en-IN" sz="2400" i="1" dirty="0">
                            <a:latin typeface="Cambria Math" panose="02040503050406030204" charset="0"/>
                            <a:cs typeface="Cambria Math" panose="02040503050406030204" charset="0"/>
                          </a:rPr>
                          <m:t>ℎ</m:t>
                        </m:r>
                      </m:e>
                      <m:sub>
                        <m:r>
                          <a:rPr lang="en-US" altLang="en-IN" sz="2400" i="1" dirty="0">
                            <a:latin typeface="Cambria Math" panose="02040503050406030204" charset="0"/>
                            <a:cs typeface="Cambria Math" panose="02040503050406030204" charset="0"/>
                          </a:rPr>
                          <m:t>𝑖</m:t>
                        </m:r>
                      </m:sub>
                    </m:sSub>
                  </m:oMath>
                </a14:m>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eaLnBrk="0" hangingPunct="0">
                  <a:lnSpc>
                    <a:spcPct val="100000"/>
                  </a:lnSpc>
                  <a:spcBef>
                    <a:spcPct val="0"/>
                  </a:spcBef>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IN" sz="2400" i="1" dirty="0">
                            <a:latin typeface="Cambria Math" panose="02040503050406030204" charset="0"/>
                            <a:cs typeface="Cambria Math" panose="02040503050406030204" charset="0"/>
                          </a:rPr>
                        </m:ctrlPr>
                      </m:sSubPr>
                      <m:e>
                        <m:r>
                          <a:rPr lang="en-US" altLang="en-IN" sz="2400" i="1" dirty="0">
                            <a:latin typeface="Cambria Math" panose="02040503050406030204" charset="0"/>
                            <a:cs typeface="Cambria Math" panose="02040503050406030204" charset="0"/>
                          </a:rPr>
                          <m:t>ℎ</m:t>
                        </m:r>
                      </m:e>
                      <m:sub>
                        <m:r>
                          <a:rPr lang="en-US" altLang="en-IN" sz="2400" i="1" dirty="0">
                            <a:latin typeface="Cambria Math" panose="02040503050406030204" charset="0"/>
                            <a:cs typeface="Cambria Math" panose="02040503050406030204" charset="0"/>
                          </a:rPr>
                          <m:t>𝑖</m:t>
                        </m:r>
                      </m:sub>
                    </m:sSub>
                  </m:oMath>
                </a14:m>
                <a:r>
                  <a:rPr lang="en-US" alt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Channel gain- higher means better signal quality</a:t>
                </a:r>
                <a:endParaRPr lang="en-US" altLang="en-IN" sz="2400" dirty="0">
                  <a:latin typeface="Times New Roman" panose="02020603050405020304" pitchFamily="18" charset="0"/>
                  <a:cs typeface="Times New Roman" panose="02020603050405020304" pitchFamily="18" charset="0"/>
                </a:endParaRPr>
              </a:p>
              <a:p>
                <a:pPr marL="0" indent="0" algn="ctr" eaLnBrk="0" hangingPunct="0">
                  <a:lnSpc>
                    <a:spcPct val="100000"/>
                  </a:lnSpc>
                  <a:spcBef>
                    <a:spcPct val="0"/>
                  </a:spcBef>
                  <a:buNone/>
                </a:pPr>
                <a:r>
                  <a:rPr lang="en-US" altLang="en-IN" sz="2400" dirty="0">
                    <a:latin typeface="Times New Roman" panose="02020603050405020304" pitchFamily="18" charset="0"/>
                    <a:cs typeface="Times New Roman" panose="02020603050405020304" pitchFamily="18" charset="0"/>
                  </a:rPr>
                  <a:t>     Q(.) = Represents the tail probability of the normal                        distribution</a:t>
                </a:r>
                <a:endParaRPr lang="en-US" altLang="en-IN" sz="2400" dirty="0">
                  <a:latin typeface="Times New Roman" panose="02020603050405020304" pitchFamily="18" charset="0"/>
                  <a:cs typeface="Times New Roman" panose="02020603050405020304" pitchFamily="18" charset="0"/>
                </a:endParaRPr>
              </a:p>
              <a:p>
                <a:pPr marL="0" indent="0" algn="just" eaLnBrk="0" hangingPunct="0">
                  <a:lnSpc>
                    <a:spcPct val="100000"/>
                  </a:lnSpc>
                  <a:spcBef>
                    <a:spcPct val="0"/>
                  </a:spcBef>
                  <a:buNone/>
                </a:pPr>
                <a:r>
                  <a:rPr lang="en-US" altLang="en-IN" sz="2400" dirty="0">
                    <a:latin typeface="Times New Roman" panose="02020603050405020304" pitchFamily="18" charset="0"/>
                    <a:cs typeface="Times New Roman" panose="02020603050405020304" pitchFamily="18" charset="0"/>
                  </a:rPr>
                  <a:t>                 M = modulation or spreading factor</a:t>
                </a:r>
                <a:endParaRPr lang="en-IN" sz="2400" dirty="0">
                  <a:latin typeface="Times New Roman" panose="02020603050405020304" pitchFamily="18" charset="0"/>
                  <a:cs typeface="Times New Roman" panose="02020603050405020304" pitchFamily="18" charset="0"/>
                </a:endParaRPr>
              </a:p>
              <a:p>
                <a:pPr marL="0" indent="0" eaLnBrk="0" hangingPunct="0">
                  <a:lnSpc>
                    <a:spcPct val="100000"/>
                  </a:lnSpc>
                  <a:spcBef>
                    <a:spcPct val="0"/>
                  </a:spcBef>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p:sp>
            <p:nvSpPr>
              <p:cNvPr id="4" name="Rectangle 2"/>
              <p:cNvSpPr>
                <a:spLocks noRot="1" noChangeAspect="1" noMove="1" noResize="1" noEditPoints="1" noAdjustHandles="1" noChangeArrowheads="1" noChangeShapeType="1" noTextEdit="1"/>
              </p:cNvSpPr>
              <p:nvPr>
                <p:ph idx="1"/>
              </p:nvPr>
            </p:nvSpPr>
            <p:spPr bwMode="auto">
              <a:xfrm>
                <a:off x="258445" y="1024255"/>
                <a:ext cx="8744585" cy="5027930"/>
              </a:xfrm>
              <a:prstGeom prst="rect">
                <a:avLst/>
              </a:prstGeom>
              <a:blipFill rotWithShape="1">
                <a:blip r:embed="rId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noFill/>
                  </a:rPr>
                  <a:t> </a:t>
                </a:r>
              </a:p>
            </p:txBody>
          </p:sp>
        </mc:Fallback>
      </mc:AlternateContent>
      <p:pic>
        <p:nvPicPr>
          <p:cNvPr id="3" name="Picture 2" descr="Screenshot 2025-04-17 165200"/>
          <p:cNvPicPr>
            <a:picLocks noChangeAspect="1"/>
          </p:cNvPicPr>
          <p:nvPr/>
        </p:nvPicPr>
        <p:blipFill>
          <a:blip r:embed="rId2"/>
          <a:stretch>
            <a:fillRect/>
          </a:stretch>
        </p:blipFill>
        <p:spPr>
          <a:xfrm>
            <a:off x="3048000" y="2743200"/>
            <a:ext cx="2962275" cy="866775"/>
          </a:xfrm>
          <a:prstGeom prst="rect">
            <a:avLst/>
          </a:prstGeom>
        </p:spPr>
      </p:pic>
      <p:graphicFrame>
        <p:nvGraphicFramePr>
          <p:cNvPr id="9" name="Object 8">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Picture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3410" y="671195"/>
            <a:ext cx="8073390" cy="746760"/>
          </a:xfrm>
        </p:spPr>
        <p:txBody>
          <a:bodyPr/>
          <a:p>
            <a:r>
              <a:rPr lang="en-US" sz="2800" b="1"/>
              <a:t>Mathematical Expressions for UAV based FSO System:</a:t>
            </a:r>
            <a:endParaRPr lang="en-US" sz="2800" b="1"/>
          </a:p>
        </p:txBody>
      </p:sp>
      <p:pic>
        <p:nvPicPr>
          <p:cNvPr id="4" name="Content Placeholder 3" descr="Screenshot 2025-04-17 164337"/>
          <p:cNvPicPr>
            <a:picLocks noChangeAspect="1"/>
          </p:cNvPicPr>
          <p:nvPr>
            <p:ph idx="1"/>
          </p:nvPr>
        </p:nvPicPr>
        <p:blipFill>
          <a:blip r:embed="rId1"/>
          <a:stretch>
            <a:fillRect/>
          </a:stretch>
        </p:blipFill>
        <p:spPr>
          <a:xfrm>
            <a:off x="641350" y="1417955"/>
            <a:ext cx="7730490" cy="1729740"/>
          </a:xfrm>
          <a:prstGeom prst="rect">
            <a:avLst/>
          </a:prstGeom>
        </p:spPr>
      </p:pic>
      <mc:AlternateContent xmlns:mc="http://schemas.openxmlformats.org/markup-compatibility/2006">
        <mc:Choice xmlns:a14="http://schemas.microsoft.com/office/drawing/2010/main" Requires="a14">
          <p:sp>
            <p:nvSpPr>
              <p:cNvPr id="6" name="Text Box 5"/>
              <p:cNvSpPr txBox="1"/>
              <p:nvPr/>
            </p:nvSpPr>
            <p:spPr>
              <a:xfrm>
                <a:off x="809625" y="3336925"/>
                <a:ext cx="4983480" cy="2039620"/>
              </a:xfrm>
              <a:prstGeom prst="rect">
                <a:avLst/>
              </a:prstGeom>
              <a:noFill/>
            </p:spPr>
            <p:txBody>
              <a:bodyPr wrap="square" rtlCol="0">
                <a:noAutofit/>
              </a:bodyPr>
              <a:p>
                <a:r>
                  <a:rPr lang="en-US">
                    <a:latin typeface="Calibri" panose="020F0502020204030204" pitchFamily="34" charset="0"/>
                    <a:cs typeface="Calibri" panose="020F0502020204030204" pitchFamily="34" charset="0"/>
                  </a:rPr>
                  <a:t>Where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Sub>
                  </m:oMath>
                </a14:m>
                <a:r>
                  <a:rPr lang="en-US">
                    <a:latin typeface="Calibri" panose="020F0502020204030204" pitchFamily="34" charset="0"/>
                    <a:cs typeface="Calibri" panose="020F0502020204030204" pitchFamily="34" charset="0"/>
                  </a:rPr>
                  <a:t> is Field of view</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charset="0"/>
                        <a:cs typeface="Cambria Math" panose="02040503050406030204" charset="0"/>
                      </a:rPr>
                      <m:t>∝ </m:t>
                    </m:r>
                  </m:oMath>
                </a14:m>
                <a:r>
                  <a:rPr lang="en-US">
                    <a:latin typeface="Calibri" panose="020F0502020204030204" pitchFamily="34" charset="0"/>
                    <a:cs typeface="Calibri" panose="020F0502020204030204" pitchFamily="34" charset="0"/>
                  </a:rPr>
                  <a:t>is small scale fluctuations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charset="0"/>
                        <a:cs typeface="Cambria Math" panose="02040503050406030204" charset="0"/>
                      </a:rPr>
                      <m:t>𝛽</m:t>
                    </m:r>
                  </m:oMath>
                </a14:m>
                <a:r>
                  <a:rPr lang="en-US">
                    <a:latin typeface="Calibri" panose="020F0502020204030204" pitchFamily="34" charset="0"/>
                    <a:cs typeface="Calibri" panose="020F0502020204030204" pitchFamily="34" charset="0"/>
                  </a:rPr>
                  <a:t>   is Large scale fluctuations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charset="0"/>
                        <a:cs typeface="Cambria Math" panose="02040503050406030204" charset="0"/>
                      </a:rPr>
                      <m:t>𝜏</m:t>
                    </m:r>
                  </m:oMath>
                </a14:m>
                <a:r>
                  <a:rPr lang="en-US">
                    <a:latin typeface="Calibri" panose="020F0502020204030204" pitchFamily="34" charset="0"/>
                    <a:cs typeface="Calibri" panose="020F0502020204030204" pitchFamily="34" charset="0"/>
                  </a:rPr>
                  <a:t>    is Pointing error deviation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𝑡ℎ</m:t>
                        </m:r>
                      </m:sub>
                    </m:sSub>
                  </m:oMath>
                </a14:m>
                <a:r>
                  <a:rPr lang="en-US">
                    <a:latin typeface="Calibri" panose="020F0502020204030204" pitchFamily="34" charset="0"/>
                    <a:cs typeface="Calibri" panose="020F0502020204030204" pitchFamily="34" charset="0"/>
                  </a:rPr>
                  <a:t> is Threshold SNR</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mc:Choice>
        <mc:Fallback>
          <p:sp>
            <p:nvSpPr>
              <p:cNvPr id="6" name="Text Box 5"/>
              <p:cNvSpPr txBox="1">
                <a:spLocks noRot="1" noChangeAspect="1" noMove="1" noResize="1" noEditPoints="1" noAdjustHandles="1" noChangeArrowheads="1" noChangeShapeType="1" noTextEdit="1"/>
              </p:cNvSpPr>
              <p:nvPr/>
            </p:nvSpPr>
            <p:spPr>
              <a:xfrm>
                <a:off x="809625" y="3336925"/>
                <a:ext cx="4983480" cy="2039620"/>
              </a:xfrm>
              <a:prstGeom prst="rect">
                <a:avLst/>
              </a:prstGeom>
              <a:blipFill rotWithShape="1">
                <a:blip r:embed="rId2"/>
                <a:stretch>
                  <a:fillRect b="-21793"/>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38200"/>
            <a:ext cx="8229600" cy="1143000"/>
          </a:xfrm>
        </p:spPr>
        <p:txBody>
          <a:bodyPr/>
          <a:lstStyle/>
          <a:p>
            <a:r>
              <a:rPr lang="en-IN" sz="3200" b="1" dirty="0">
                <a:solidFill>
                  <a:srgbClr val="7030A0"/>
                </a:solidFill>
                <a:latin typeface="Times New Roman" panose="02020603050405020304" pitchFamily="18" charset="0"/>
                <a:cs typeface="Times New Roman" panose="02020603050405020304" pitchFamily="18" charset="0"/>
              </a:rPr>
              <a:t>Simulation Setup</a:t>
            </a:r>
            <a:r>
              <a:rPr lang="en-US" sz="3200" b="1" dirty="0">
                <a:solidFill>
                  <a:srgbClr val="7030A0"/>
                </a:solidFill>
                <a:latin typeface="Times New Roman" panose="02020603050405020304" pitchFamily="18" charset="0"/>
                <a:cs typeface="Times New Roman" panose="02020603050405020304" pitchFamily="18" charset="0"/>
              </a:rPr>
              <a:t> </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914400" y="2129157"/>
            <a:ext cx="8839200" cy="259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IN" sz="2400" b="1" dirty="0">
                <a:latin typeface="Times New Roman" panose="02020603050405020304" pitchFamily="18" charset="0"/>
                <a:cs typeface="Times New Roman" panose="02020603050405020304" pitchFamily="18" charset="0"/>
              </a:rPr>
              <a:t>Simulation Tool:</a:t>
            </a:r>
            <a:r>
              <a:rPr lang="en-IN" sz="2400" dirty="0">
                <a:latin typeface="Times New Roman" panose="02020603050405020304" pitchFamily="18" charset="0"/>
                <a:cs typeface="Times New Roman" panose="02020603050405020304" pitchFamily="18" charset="0"/>
              </a:rPr>
              <a:t> MATLAB</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Parameters Used:</a:t>
            </a: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SNR range: </a:t>
            </a:r>
            <a:r>
              <a:rPr lang="en-US" sz="2400" b="1" dirty="0">
                <a:latin typeface="Times New Roman" panose="02020603050405020304" pitchFamily="18" charset="0"/>
                <a:cs typeface="Times New Roman" panose="02020603050405020304" pitchFamily="18" charset="0"/>
              </a:rPr>
              <a:t>15 dB to 50 dB</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 values: </a:t>
            </a:r>
            <a:r>
              <a:rPr lang="en-IN" sz="2400" b="1" dirty="0">
                <a:latin typeface="Times New Roman" panose="02020603050405020304" pitchFamily="18" charset="0"/>
                <a:cs typeface="Times New Roman" panose="02020603050405020304" pitchFamily="18" charset="0"/>
              </a:rPr>
              <a:t>4, 20, 40</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Different turbulence conditions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Performance Metric</a:t>
            </a:r>
            <a:r>
              <a:rPr lang="en-IN" sz="2400" dirty="0">
                <a:latin typeface="Times New Roman" panose="02020603050405020304" pitchFamily="18" charset="0"/>
                <a:cs typeface="Times New Roman" panose="02020603050405020304" pitchFamily="18" charset="0"/>
              </a:rPr>
              <a:t>: BER vs. SNR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457203"/>
            <a:ext cx="8229600" cy="1143000"/>
          </a:xfrm>
        </p:spPr>
        <p:txBody>
          <a:bodyPr/>
          <a:lstStyle/>
          <a:p>
            <a:r>
              <a:rPr lang="en-US" sz="3500" b="1" dirty="0">
                <a:solidFill>
                  <a:srgbClr val="7030A0"/>
                </a:solidFill>
                <a:latin typeface="Times New Roman" panose="02020603050405020304" pitchFamily="18" charset="0"/>
                <a:cs typeface="Times New Roman" panose="02020603050405020304" pitchFamily="18" charset="0"/>
              </a:rPr>
              <a:t>Results and Graphs</a:t>
            </a:r>
            <a:endParaRPr lang="en-US" sz="3500" b="1" dirty="0">
              <a:solidFill>
                <a:srgbClr val="7030A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62054"/>
            <a:ext cx="5030932" cy="487679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158590"/>
            <a:ext cx="4419600" cy="4705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4400" y="685800"/>
            <a:ext cx="7772400" cy="49552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SNR leads to lower BER, improving communication reliability.</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Smaller FOV results in better BER performance, as it reduces noise and interference.</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analytical model closely matches the simulation results, proving its effectiveness in predicting system behavior.</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M values improve performance</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Strong turbulence leads to higher BER</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Increasing M improves BER but increases complexity</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analysis helps in optimizing FSO system parameters for enhanced performance in real-world conditions.</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914400"/>
            <a:ext cx="8229600" cy="919068"/>
          </a:xfrm>
        </p:spPr>
        <p:txBody>
          <a:bodyPr/>
          <a:lstStyle/>
          <a:p>
            <a:r>
              <a:rPr lang="en-IN" sz="3200" b="1" dirty="0">
                <a:solidFill>
                  <a:srgbClr val="7030A0"/>
                </a:solidFill>
                <a:latin typeface="Times New Roman" panose="02020603050405020304" pitchFamily="18" charset="0"/>
                <a:cs typeface="Times New Roman" panose="02020603050405020304" pitchFamily="18" charset="0"/>
              </a:rPr>
              <a:t>Conclusion</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26027" y="1600200"/>
            <a:ext cx="87249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hangingPunct="0">
              <a:lnSpc>
                <a:spcPct val="100000"/>
              </a:lnSpc>
              <a:spcBef>
                <a:spcPct val="0"/>
              </a:spcBef>
            </a:pPr>
            <a:r>
              <a:rPr lang="en-US" sz="2400" dirty="0">
                <a:latin typeface="Times New Roman" panose="02020603050405020304" pitchFamily="18" charset="0"/>
                <a:cs typeface="Times New Roman" panose="02020603050405020304" pitchFamily="18" charset="0"/>
              </a:rPr>
              <a:t>In this project, we investigated the performance of a Swarm of UAVs (Unmanned Aerial Vehicles) communicating via Free-Space Optical (FSO) links using Differential Chaos Shift Keying (DCSK) modulation. The proposed system leverages:</a:t>
            </a:r>
            <a:endParaRPr lang="en-US" sz="2400" dirty="0">
              <a:latin typeface="Times New Roman" panose="02020603050405020304" pitchFamily="18" charset="0"/>
              <a:cs typeface="Times New Roman" panose="02020603050405020304" pitchFamily="18" charset="0"/>
            </a:endParaRPr>
          </a:p>
          <a:p>
            <a:pPr eaLnBrk="0" hangingPunct="0">
              <a:lnSpc>
                <a:spcPct val="100000"/>
              </a:lnSpc>
              <a:spcBef>
                <a:spcPct val="0"/>
              </a:spcBef>
            </a:pPr>
            <a:r>
              <a:rPr lang="en-US" sz="2400" dirty="0">
                <a:latin typeface="Times New Roman" panose="02020603050405020304" pitchFamily="18" charset="0"/>
                <a:cs typeface="Times New Roman" panose="02020603050405020304" pitchFamily="18" charset="0"/>
              </a:rPr>
              <a:t>UAV Swarm communication using FSO-DCSK is feasible but requires turbulence mitigation.</a:t>
            </a:r>
            <a:endParaRPr lang="en-US" sz="2400" dirty="0">
              <a:latin typeface="Times New Roman" panose="02020603050405020304" pitchFamily="18" charset="0"/>
              <a:cs typeface="Times New Roman" panose="02020603050405020304" pitchFamily="18" charset="0"/>
            </a:endParaRPr>
          </a:p>
          <a:p>
            <a:pPr eaLnBrk="0" hangingPunct="0">
              <a:lnSpc>
                <a:spcPct val="100000"/>
              </a:lnSpc>
              <a:spcBef>
                <a:spcPct val="0"/>
              </a:spcBef>
            </a:pPr>
            <a:r>
              <a:rPr lang="en-US" sz="2400" dirty="0">
                <a:latin typeface="Times New Roman" panose="02020603050405020304" pitchFamily="18" charset="0"/>
                <a:cs typeface="Times New Roman" panose="02020603050405020304" pitchFamily="18" charset="0"/>
              </a:rPr>
              <a:t>FSO-DCSK is effective for secure FSO communication</a:t>
            </a:r>
            <a:endParaRPr lang="en-US" sz="2400" dirty="0">
              <a:latin typeface="Times New Roman" panose="02020603050405020304" pitchFamily="18" charset="0"/>
              <a:cs typeface="Times New Roman" panose="02020603050405020304" pitchFamily="18" charset="0"/>
            </a:endParaRPr>
          </a:p>
          <a:p>
            <a:pPr eaLnBrk="0" hangingPunct="0">
              <a:lnSpc>
                <a:spcPct val="100000"/>
              </a:lnSpc>
              <a:spcBef>
                <a:spcPct val="0"/>
              </a:spcBef>
            </a:pPr>
            <a:r>
              <a:rPr lang="en-US" sz="2400" dirty="0">
                <a:latin typeface="Times New Roman" panose="02020603050405020304" pitchFamily="18" charset="0"/>
                <a:cs typeface="Times New Roman" panose="02020603050405020304" pitchFamily="18" charset="0"/>
              </a:rPr>
              <a:t>BER performance improves with higher M values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762000"/>
            <a:ext cx="3429000" cy="584775"/>
          </a:xfrm>
          <a:prstGeom prst="rect">
            <a:avLst/>
          </a:prstGeom>
          <a:noFill/>
        </p:spPr>
        <p:txBody>
          <a:bodyPr wrap="square" rtlCol="0">
            <a:spAutoFit/>
          </a:bodyPr>
          <a:lstStyle/>
          <a:p>
            <a:r>
              <a:rPr lang="en-US" sz="3200" b="1" dirty="0">
                <a:solidFill>
                  <a:srgbClr val="7030A0"/>
                </a:solidFill>
                <a:latin typeface="Times New Roman" panose="02020603050405020304" pitchFamily="18" charset="0"/>
                <a:cs typeface="Times New Roman" panose="02020603050405020304" pitchFamily="18" charset="0"/>
              </a:rPr>
              <a:t>Future Scope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905000"/>
            <a:ext cx="7543800" cy="2862322"/>
          </a:xfrm>
          <a:prstGeom prst="rect">
            <a:avLst/>
          </a:prstGeom>
          <a:noFill/>
        </p:spPr>
        <p:txBody>
          <a:bodyPr wrap="square" rtlCol="0">
            <a:spAutoFit/>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the future, the system can be enhanced by integrating AI for autonomous swarm control and dynamic routing. Hybrid FSO-RF communication will improve reliability under bad weather. Advanced error correction, hardware miniaturization, and better power efficiency will make it suitable for small UAVs. </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Security improvements and scaling to larger UAV networks will expand applications like disaster management and surveillance. Finally, real-world testing will validate the system’s performance in practical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381000"/>
            <a:ext cx="8458200" cy="584775"/>
          </a:xfrm>
          <a:prstGeom prst="rect">
            <a:avLst/>
          </a:prstGeom>
          <a:noFill/>
        </p:spPr>
        <p:txBody>
          <a:bodyPr wrap="square">
            <a:spAutoFit/>
          </a:bodyPr>
          <a:lstStyle/>
          <a:p>
            <a:r>
              <a:rPr lang="en-US" sz="3200" b="1" dirty="0">
                <a:solidFill>
                  <a:srgbClr val="7030A0"/>
                </a:solidFill>
                <a:latin typeface="Times New Roman" panose="02020603050405020304" pitchFamily="18" charset="0"/>
                <a:cs typeface="Times New Roman" panose="02020603050405020304" pitchFamily="18" charset="0"/>
              </a:rPr>
              <a:t>REFERENCES</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81000" y="1066800"/>
            <a:ext cx="8229600" cy="5823774"/>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 Narang, M. Aggarwal, H. Kaushal, S. Ahuja, Error Probability analysis of FSO communication system using differential chaos shift keying, in: 2018 5</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on Signal Processing and Integrated Networks, SPIN, IEEE, Noida, India, 2018.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Dabiri, Mohammad Taghi, Himan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Savojbolaghchi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Seyed Mohammad Sajad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Sadough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 the ergodic capacity of ground-to-UAV free-space optical communications.” 2019 2</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West Asian colloquium on Optical Wireless Communications (WACOWC). IEEE, 2019.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Ratnam,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Nallagonda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Vijaya. Performance Analysis and Enhancement of Unmanned Aerial Vehicle Based Free Space Optical Communication System. Diss. National Institute of Technology Karnataka,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Surathkal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Nallagonda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Vijaya Ratnam, and Prabu Krishnan. “Bit error rate analysis of polarization shift keying based free space optical link over different weather conditions for inter unmanned aerial vehicles communications.” Optical and Quantum Electronica 53.9 (2021): 538.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Dabiri, Mohammad Taghi and Rezaee, Mohsen and Ansari, Imran Shafique. “Channel Modeling for UAV-based Optical Wireless Links with Nonzero Boresight Pointing Errors.”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preprint arXiv:2004.10071,2020.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590800"/>
            <a:ext cx="4648200" cy="896587"/>
          </a:xfrm>
        </p:spPr>
        <p:txBody>
          <a:bodyPr/>
          <a:lstStyle/>
          <a:p>
            <a:r>
              <a:rPr lang="en-US" sz="5000" b="1" dirty="0">
                <a:solidFill>
                  <a:srgbClr val="7030A0"/>
                </a:solidFill>
                <a:latin typeface="Times New Roman" panose="02020603050405020304" pitchFamily="18" charset="0"/>
                <a:cs typeface="Times New Roman" panose="02020603050405020304" pitchFamily="18" charset="0"/>
              </a:rPr>
              <a:t>Thank You </a:t>
            </a:r>
            <a:endParaRPr lang="en-US" sz="50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lstStyle/>
          <a:p>
            <a:r>
              <a:rPr lang="en-US" sz="3500" b="1" dirty="0">
                <a:solidFill>
                  <a:srgbClr val="7030A0"/>
                </a:solidFill>
                <a:latin typeface="Times New Roman" panose="02020603050405020304" pitchFamily="18" charset="0"/>
                <a:cs typeface="Times New Roman" panose="02020603050405020304" pitchFamily="18" charset="0"/>
              </a:rPr>
              <a:t>Contents</a:t>
            </a:r>
            <a:endParaRPr lang="en-US" sz="35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37359"/>
            <a:ext cx="8229600" cy="4783282"/>
          </a:xfrm>
        </p:spPr>
        <p:txBody>
          <a:bodyPr/>
          <a:lstStyle/>
          <a:p>
            <a:r>
              <a:rPr lang="en-US" sz="2400"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Problem Statement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Proposed technique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534400" cy="3847207"/>
          </a:xfrm>
          <a:prstGeom prst="rect">
            <a:avLst/>
          </a:prstGeom>
          <a:noFill/>
        </p:spPr>
        <p:txBody>
          <a:bodyPr wrap="square" rtlCol="0">
            <a:spAutoFit/>
          </a:bodyPr>
          <a:lstStyle/>
          <a:p>
            <a:r>
              <a:rPr lang="en-US" sz="4400"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Abstract</a:t>
            </a:r>
            <a:endParaRPr lang="en-US" sz="3600" b="1" dirty="0">
              <a:solidFill>
                <a:srgbClr val="7030A0"/>
              </a:solidFill>
              <a:latin typeface="Times New Roman" panose="02020603050405020304" pitchFamily="18" charset="0"/>
              <a:cs typeface="Times New Roman" panose="02020603050405020304" pitchFamily="18" charset="0"/>
            </a:endParaRPr>
          </a:p>
          <a:p>
            <a:endParaRPr lang="en-US" dirty="0"/>
          </a:p>
          <a:p>
            <a:endParaRPr lang="en-US" dirty="0"/>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secure and high-speed communication system is developed for UAV swarms using Free-Space Optical (FSO) technology with Differential Chaos Shift Keying (DCSK) modulation. Through MATLAB simulations, the system demonstrates improved performance in terms of BER and SNR, even under atmospheric disturbances. The design ensures scalability and robustness, supporting future UAV networks with machine learning and hybrid communication frameworks for critical applications like defense and disaster management.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3845"/>
            <a:ext cx="8229600" cy="1143000"/>
          </a:xfrm>
        </p:spPr>
        <p:txBody>
          <a:bodyPr/>
          <a:lstStyle/>
          <a:p>
            <a:r>
              <a:rPr lang="en-US" sz="3500" b="1" dirty="0">
                <a:solidFill>
                  <a:srgbClr val="7030A0"/>
                </a:solidFill>
                <a:latin typeface="Times New Roman" panose="02020603050405020304" pitchFamily="18" charset="0"/>
                <a:cs typeface="Times New Roman" panose="02020603050405020304" pitchFamily="18" charset="0"/>
              </a:rPr>
              <a:t>Introduction</a:t>
            </a:r>
            <a:endParaRPr lang="en-US" sz="3500" b="1" dirty="0">
              <a:solidFill>
                <a:srgbClr val="7030A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57200" y="2740461"/>
            <a:ext cx="8394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eaLnBrk="0" hangingPunct="0">
              <a:lnSpc>
                <a:spcPct val="100000"/>
              </a:lnSpc>
              <a:spcBef>
                <a:spcPct val="0"/>
              </a:spcBef>
              <a:buNone/>
            </a:pPr>
            <a:r>
              <a:rPr lang="en-US" sz="2400" dirty="0">
                <a:solidFill>
                  <a:srgbClr val="FFFFFF"/>
                </a:solidFill>
                <a:latin typeface="Unbounded" pitchFamily="34" charset="0"/>
                <a:ea typeface="Unbounded" pitchFamily="34" charset="-122"/>
                <a:cs typeface="Unbounded" pitchFamily="34" charset="-120"/>
              </a:rPr>
              <a:t>Introduction to UAV Swarms</a:t>
            </a:r>
            <a:endParaRPr lang="en-US" sz="2400" dirty="0"/>
          </a:p>
          <a:p>
            <a:pPr marL="0" marR="0" lvl="0" indent="0" algn="l" defTabSz="914400" rtl="0" eaLnBrk="0" fontAlgn="base" latinLnBrk="0" hangingPunct="0">
              <a:lnSpc>
                <a:spcPct val="100000"/>
              </a:lnSpc>
              <a:spcBef>
                <a:spcPct val="0"/>
              </a:spcBef>
              <a:spcAft>
                <a:spcPct val="0"/>
              </a:spcAft>
              <a:buClrTx/>
              <a:buSzTx/>
              <a:buFontTx/>
              <a:buNone/>
            </a:pPr>
            <a:endParaRPr lang="en-US" sz="24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446809" y="1752600"/>
            <a:ext cx="8197269" cy="378565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modern wireless communication, </a:t>
            </a:r>
            <a:r>
              <a:rPr lang="en-US" b="1" dirty="0">
                <a:latin typeface="Times New Roman" panose="02020603050405020304" pitchFamily="18" charset="0"/>
                <a:cs typeface="Times New Roman" panose="02020603050405020304" pitchFamily="18" charset="0"/>
              </a:rPr>
              <a:t>Free-Space Optical (FSO) communication</a:t>
            </a:r>
            <a:r>
              <a:rPr lang="en-US" dirty="0">
                <a:latin typeface="Times New Roman" panose="02020603050405020304" pitchFamily="18" charset="0"/>
                <a:cs typeface="Times New Roman" panose="02020603050405020304" pitchFamily="18" charset="0"/>
              </a:rPr>
              <a:t> is gaining popularity due to its high data rates, security, and immunity to radio frequency (RF) interference.</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Unmanned Aerial Vehicles (UAVs)</a:t>
            </a:r>
            <a:r>
              <a:rPr lang="en-US" dirty="0">
                <a:latin typeface="Times New Roman" panose="02020603050405020304" pitchFamily="18" charset="0"/>
                <a:cs typeface="Times New Roman" panose="02020603050405020304" pitchFamily="18" charset="0"/>
              </a:rPr>
              <a:t> form a swarm to enhance coverage, connectivity, and flexibility in dynamic environments such as military operations, disaster recovery, and remote sensing.</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Differential Chaos Shift Keying (DCSK)</a:t>
            </a:r>
            <a:r>
              <a:rPr lang="en-US" dirty="0">
                <a:latin typeface="Times New Roman" panose="02020603050405020304" pitchFamily="18" charset="0"/>
                <a:cs typeface="Times New Roman" panose="02020603050405020304" pitchFamily="18" charset="0"/>
              </a:rPr>
              <a:t> modulation technique is used in FSO communication to improve performance in harsh conditions by providing better resistance against noise and fading.</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investigates the </a:t>
            </a:r>
            <a:r>
              <a:rPr lang="en-US" b="1" dirty="0">
                <a:latin typeface="Times New Roman" panose="02020603050405020304" pitchFamily="18" charset="0"/>
                <a:cs typeface="Times New Roman" panose="02020603050405020304" pitchFamily="18" charset="0"/>
              </a:rPr>
              <a:t>Bit Error Rate (BER) performance</a:t>
            </a:r>
            <a:r>
              <a:rPr lang="en-US" dirty="0">
                <a:latin typeface="Times New Roman" panose="02020603050405020304" pitchFamily="18" charset="0"/>
                <a:cs typeface="Times New Roman" panose="02020603050405020304" pitchFamily="18" charset="0"/>
              </a:rPr>
              <a:t> of a UAV swarm-based FSO communication system using DCSK under various atmospheric turbulence conditions.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0"/>
            <a:ext cx="3124200" cy="584775"/>
          </a:xfrm>
          <a:prstGeom prst="rect">
            <a:avLst/>
          </a:prstGeom>
          <a:noFill/>
        </p:spPr>
        <p:txBody>
          <a:bodyPr wrap="square" rtlCol="0">
            <a:spAutoFit/>
          </a:bodyPr>
          <a:lstStyle/>
          <a:p>
            <a:r>
              <a:rPr lang="en-US" sz="3200" dirty="0">
                <a:solidFill>
                  <a:srgbClr val="7030A0"/>
                </a:solidFill>
                <a:latin typeface="Times New Roman" panose="02020603050405020304" pitchFamily="18" charset="0"/>
                <a:cs typeface="Times New Roman" panose="02020603050405020304" pitchFamily="18" charset="0"/>
              </a:rPr>
              <a:t>Literature Survey</a:t>
            </a:r>
            <a:endParaRPr lang="en-IN" sz="3200" dirty="0">
              <a:solidFill>
                <a:srgbClr val="7030A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457200" y="533401"/>
          <a:ext cx="8229600" cy="4805606"/>
        </p:xfrm>
        <a:graphic>
          <a:graphicData uri="http://schemas.openxmlformats.org/drawingml/2006/table">
            <a:tbl>
              <a:tblPr firstRow="1" bandRow="1">
                <a:tableStyleId>{00A15C55-8517-42AA-B614-E9B94910E393}</a:tableStyleId>
              </a:tblPr>
              <a:tblGrid>
                <a:gridCol w="838200"/>
                <a:gridCol w="2453640"/>
                <a:gridCol w="1645920"/>
                <a:gridCol w="1082040"/>
                <a:gridCol w="2209800"/>
              </a:tblGrid>
              <a:tr h="599366">
                <a:tc>
                  <a:txBody>
                    <a:bodyPr/>
                    <a:lstStyle/>
                    <a:p>
                      <a:r>
                        <a:rPr lang="en-US" sz="1400" dirty="0">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Author’s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Observations</a:t>
                      </a:r>
                      <a:endParaRPr lang="en-IN" sz="1400" dirty="0">
                        <a:latin typeface="Times New Roman" panose="02020603050405020304" pitchFamily="18" charset="0"/>
                        <a:cs typeface="Times New Roman" panose="02020603050405020304" pitchFamily="18" charset="0"/>
                      </a:endParaRPr>
                    </a:p>
                  </a:txBody>
                  <a:tcPr/>
                </a:tc>
              </a:tr>
              <a:tr h="789699">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Performance Analysis of UAV-assisted FSO Communication Systems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Sharma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Improves link reliability and coverage, mitigates path loss, but sensitive to alignment and turbulence.</a:t>
                      </a:r>
                      <a:endParaRPr lang="en-IN" sz="1400" dirty="0">
                        <a:latin typeface="Times New Roman" panose="02020603050405020304" pitchFamily="18" charset="0"/>
                        <a:cs typeface="Times New Roman" panose="02020603050405020304" pitchFamily="18" charset="0"/>
                      </a:endParaRPr>
                    </a:p>
                  </a:txBody>
                  <a:tcPr/>
                </a:tc>
              </a:tr>
              <a:tr h="789699">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Multi-hop FSO Relaying for Extended Coverage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Lee &amp; Kim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Enhances transmission range, reduces atmospheric impact, requires precise UAV alignment.</a:t>
                      </a:r>
                      <a:endParaRPr lang="en-IN" sz="1400" dirty="0">
                        <a:latin typeface="Times New Roman" panose="02020603050405020304" pitchFamily="18" charset="0"/>
                        <a:cs typeface="Times New Roman" panose="02020603050405020304" pitchFamily="18" charset="0"/>
                      </a:endParaRPr>
                    </a:p>
                  </a:txBody>
                  <a:tcPr/>
                </a:tc>
              </a:tr>
              <a:tr h="968018">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DCSK Modulation for Robust FSO Communication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Gupta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Provides robustness to fading, supports non-coherent detection, BER performance affected under strong turbulence</a:t>
                      </a:r>
                      <a:endParaRPr lang="en-IN" sz="1400" dirty="0">
                        <a:latin typeface="Times New Roman" panose="02020603050405020304" pitchFamily="18" charset="0"/>
                        <a:cs typeface="Times New Roman" panose="02020603050405020304" pitchFamily="18" charset="0"/>
                      </a:endParaRPr>
                    </a:p>
                  </a:txBody>
                  <a:tcPr/>
                </a:tc>
              </a:tr>
              <a:tr h="968018">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Analysis of Serial Relaying in UAV-assisted FSO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Zhang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Serial relay improves end-to-end BER performance under moderate turbulence, less adaptable to dynamic environments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Table 6"/>
          <p:cNvGraphicFramePr>
            <a:graphicFrameLocks noGrp="1"/>
          </p:cNvGraphicFramePr>
          <p:nvPr/>
        </p:nvGraphicFramePr>
        <p:xfrm>
          <a:off x="439882" y="4719284"/>
          <a:ext cx="8382000" cy="1371600"/>
        </p:xfrm>
        <a:graphic>
          <a:graphicData uri="http://schemas.openxmlformats.org/drawingml/2006/table">
            <a:tbl>
              <a:tblPr>
                <a:tableStyleId>{00A15C55-8517-42AA-B614-E9B94910E393}</a:tableStyleId>
              </a:tblPr>
              <a:tblGrid>
                <a:gridCol w="914400"/>
                <a:gridCol w="2438400"/>
                <a:gridCol w="1676400"/>
                <a:gridCol w="1066800"/>
                <a:gridCol w="2286000"/>
              </a:tblGrid>
              <a:tr h="584775">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Hovering UAV-based FSO using DCSK for Reliable Communication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Current Proposed Work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Combines DCSK with serial relaying to mitigate turbulence, pointing errors, and hovering fluctuations, improves overall system performance</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914400"/>
            <a:ext cx="8382000" cy="584775"/>
          </a:xfrm>
          <a:prstGeom prst="rect">
            <a:avLst/>
          </a:prstGeom>
          <a:noFill/>
        </p:spPr>
        <p:txBody>
          <a:bodyPr wrap="square" rtlCol="0">
            <a:spAutoFit/>
          </a:bodyPr>
          <a:lstStyle/>
          <a:p>
            <a:r>
              <a:rPr lang="en-IN" sz="3200" b="1" dirty="0">
                <a:solidFill>
                  <a:srgbClr val="7030A0"/>
                </a:solidFill>
                <a:latin typeface="Times New Roman" panose="02020603050405020304" pitchFamily="18" charset="0"/>
                <a:cs typeface="Times New Roman" panose="02020603050405020304" pitchFamily="18" charset="0"/>
              </a:rPr>
              <a:t>Problem Statement </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929826"/>
            <a:ext cx="8229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FSO faces challenges due to:</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Atmospheric Turbulence</a:t>
            </a:r>
            <a:r>
              <a:rPr lang="en-US" sz="2400" dirty="0">
                <a:latin typeface="Times New Roman" panose="02020603050405020304" pitchFamily="18" charset="0"/>
                <a:cs typeface="Times New Roman" panose="02020603050405020304" pitchFamily="18" charset="0"/>
              </a:rPr>
              <a:t> (Weak, Moderate, Strong)</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Signal Attenuation &amp; Noise</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Goal of the Project:</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analyze </a:t>
            </a:r>
            <a:r>
              <a:rPr lang="en-US" sz="2400" b="1" dirty="0">
                <a:latin typeface="Times New Roman" panose="02020603050405020304" pitchFamily="18" charset="0"/>
                <a:cs typeface="Times New Roman" panose="02020603050405020304" pitchFamily="18" charset="0"/>
              </a:rPr>
              <a:t>Bit Error Rate (BER) performance</a:t>
            </a:r>
            <a:r>
              <a:rPr lang="en-US" sz="2400" dirty="0">
                <a:latin typeface="Times New Roman" panose="02020603050405020304" pitchFamily="18" charset="0"/>
                <a:cs typeface="Times New Roman" panose="02020603050405020304" pitchFamily="18" charset="0"/>
              </a:rPr>
              <a:t> of </a:t>
            </a:r>
            <a:r>
              <a:rPr lang="en-US" sz="2400" b="1" dirty="0">
                <a:latin typeface="Times New Roman" panose="02020603050405020304" pitchFamily="18" charset="0"/>
                <a:cs typeface="Times New Roman" panose="02020603050405020304" pitchFamily="18" charset="0"/>
              </a:rPr>
              <a:t>FSO-DCSK</a:t>
            </a:r>
            <a:r>
              <a:rPr lang="en-US" sz="2400" dirty="0">
                <a:latin typeface="Times New Roman" panose="02020603050405020304" pitchFamily="18" charset="0"/>
                <a:cs typeface="Times New Roman" panose="02020603050405020304" pitchFamily="18" charset="0"/>
              </a:rPr>
              <a:t> under different turbulence conditions and M values.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4700" y="914400"/>
            <a:ext cx="2743200" cy="630942"/>
          </a:xfrm>
          <a:prstGeom prst="rect">
            <a:avLst/>
          </a:prstGeom>
          <a:noFill/>
        </p:spPr>
        <p:txBody>
          <a:bodyPr wrap="square" rtlCol="0">
            <a:spAutoFit/>
          </a:bodyPr>
          <a:lstStyle/>
          <a:p>
            <a:r>
              <a:rPr lang="en-US" sz="3500" b="1" dirty="0">
                <a:solidFill>
                  <a:srgbClr val="7030A0"/>
                </a:solidFill>
                <a:latin typeface="Times New Roman" panose="02020603050405020304" pitchFamily="18" charset="0"/>
                <a:cs typeface="Times New Roman" panose="02020603050405020304" pitchFamily="18" charset="0"/>
              </a:rPr>
              <a:t>Objective</a:t>
            </a:r>
            <a:endParaRPr lang="en-IN" sz="3500" b="1" dirty="0">
              <a:solidFill>
                <a:srgbClr val="7030A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1997839"/>
            <a:ext cx="8610600" cy="2862322"/>
          </a:xfrm>
          <a:prstGeom prst="rect">
            <a:avLst/>
          </a:prstGeom>
          <a:noFill/>
        </p:spPr>
        <p:txBody>
          <a:bodyPr wrap="square" rtlCol="0">
            <a:spAutoFit/>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Develop a secure and reliable communication system for a swarm of UAVs.</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 Free-Space Optical (FSO) communication to achieve high-speed, interference-free data transfer.</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 Differential Chaos Shift Keying (DCSK) modulation for improved security and noise resistance.</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Overcome challenges such as atmospheric turbulence, alignment issues, and data security.</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Simulate and analyze the system performance using MATLAB, focusing on metrics like Bit Error Rate (BER) and Signal-to-Noise Ratio (SNR).</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2300" y="228600"/>
            <a:ext cx="2819400" cy="461665"/>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Proposed Technique</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95300" y="612844"/>
            <a:ext cx="8153400" cy="5632311"/>
          </a:xfrm>
          <a:prstGeom prst="rect">
            <a:avLst/>
          </a:prstGeom>
          <a:noFill/>
        </p:spPr>
        <p:txBody>
          <a:bodyPr wrap="square" rtlCol="0">
            <a:spAutoFit/>
          </a:bodyPr>
          <a:lstStyle/>
          <a:p>
            <a:pPr>
              <a:buNone/>
            </a:pPr>
            <a:r>
              <a:rPr lang="en-US" sz="1800" dirty="0">
                <a:latin typeface="Times New Roman" panose="02020603050405020304" pitchFamily="18" charset="0"/>
                <a:cs typeface="Times New Roman" panose="02020603050405020304" pitchFamily="18" charset="0"/>
              </a:rPr>
              <a:t>The proposed technique aims to enhance the communication efficiency and reliability of a </a:t>
            </a:r>
            <a:r>
              <a:rPr lang="en-US" sz="1800" b="1" dirty="0">
                <a:latin typeface="Times New Roman" panose="02020603050405020304" pitchFamily="18" charset="0"/>
                <a:cs typeface="Times New Roman" panose="02020603050405020304" pitchFamily="18" charset="0"/>
              </a:rPr>
              <a:t>swarm of UAVs</a:t>
            </a:r>
            <a:r>
              <a:rPr lang="en-US" sz="1800" dirty="0">
                <a:latin typeface="Times New Roman" panose="02020603050405020304" pitchFamily="18" charset="0"/>
                <a:cs typeface="Times New Roman" panose="02020603050405020304" pitchFamily="18" charset="0"/>
              </a:rPr>
              <a:t> by integrating </a:t>
            </a:r>
            <a:r>
              <a:rPr lang="en-US" sz="1800" b="1" dirty="0">
                <a:latin typeface="Times New Roman" panose="02020603050405020304" pitchFamily="18" charset="0"/>
                <a:cs typeface="Times New Roman" panose="02020603050405020304" pitchFamily="18" charset="0"/>
              </a:rPr>
              <a:t>Free Space Optical (FSO) communication</a:t>
            </a:r>
            <a:r>
              <a:rPr lang="en-US" sz="1800" dirty="0">
                <a:latin typeface="Times New Roman" panose="02020603050405020304" pitchFamily="18" charset="0"/>
                <a:cs typeface="Times New Roman" panose="02020603050405020304" pitchFamily="18" charset="0"/>
              </a:rPr>
              <a:t> with </a:t>
            </a:r>
            <a:r>
              <a:rPr lang="en-US" sz="1800" b="1" dirty="0">
                <a:latin typeface="Times New Roman" panose="02020603050405020304" pitchFamily="18" charset="0"/>
                <a:cs typeface="Times New Roman" panose="02020603050405020304" pitchFamily="18" charset="0"/>
              </a:rPr>
              <a:t>Differential Chaos Shift Keying (DCSK)</a:t>
            </a:r>
            <a:r>
              <a:rPr lang="en-US" sz="1800" dirty="0">
                <a:latin typeface="Times New Roman" panose="02020603050405020304" pitchFamily="18" charset="0"/>
                <a:cs typeface="Times New Roman" panose="02020603050405020304" pitchFamily="18" charset="0"/>
              </a:rPr>
              <a:t> modulation, supported by a </a:t>
            </a:r>
            <a:r>
              <a:rPr lang="en-US" sz="1800" b="1" dirty="0">
                <a:latin typeface="Times New Roman" panose="02020603050405020304" pitchFamily="18" charset="0"/>
                <a:cs typeface="Times New Roman" panose="02020603050405020304" pitchFamily="18" charset="0"/>
              </a:rPr>
              <a:t>serial relay system</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Swarm of UAVs</a:t>
            </a:r>
            <a:r>
              <a:rPr lang="en-US" sz="1800" dirty="0">
                <a:latin typeface="Times New Roman" panose="02020603050405020304" pitchFamily="18" charset="0"/>
                <a:cs typeface="Times New Roman" panose="02020603050405020304" pitchFamily="18" charset="0"/>
              </a:rPr>
              <a:t>: Multiple UAVs collaboratively form a dynamic network, providing flexible and scalable communication coverage, especially in mission-critical or remote operations.</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Free Space Optical Communication</a:t>
            </a:r>
            <a:r>
              <a:rPr lang="en-US" sz="1800" dirty="0">
                <a:latin typeface="Times New Roman" panose="02020603050405020304" pitchFamily="18" charset="0"/>
                <a:cs typeface="Times New Roman" panose="02020603050405020304" pitchFamily="18" charset="0"/>
              </a:rPr>
              <a:t>: Utilizes laser-based data transmission, offering high-speed, secure, and interference-free communication, ideal for UAV environments.</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Serial Relay System</a:t>
            </a:r>
            <a:r>
              <a:rPr lang="en-US" sz="1800" dirty="0">
                <a:latin typeface="Times New Roman" panose="02020603050405020304" pitchFamily="18" charset="0"/>
                <a:cs typeface="Times New Roman" panose="02020603050405020304" pitchFamily="18" charset="0"/>
              </a:rPr>
              <a:t>: Each UAV acts as a relay node, effectively extending the communication range and improving overall system reliability by reducing path loss and atmospheric distortion.</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Differential Chaos Shift Keying (DCSK)</a:t>
            </a:r>
            <a:r>
              <a:rPr lang="en-US" sz="1800" dirty="0">
                <a:latin typeface="Times New Roman" panose="02020603050405020304" pitchFamily="18" charset="0"/>
                <a:cs typeface="Times New Roman" panose="02020603050405020304" pitchFamily="18" charset="0"/>
              </a:rPr>
              <a:t>: A robust chaos-based modulation technique that ensures better noise immunity and security. It uses non-coherent detection, eliminating the need for complex channel estimation while improving Bit Error Rate (BER) performance.</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Analytical and Simulation Validation</a:t>
            </a:r>
            <a:r>
              <a:rPr lang="en-US" sz="1800" dirty="0">
                <a:latin typeface="Times New Roman" panose="02020603050405020304" pitchFamily="18" charset="0"/>
                <a:cs typeface="Times New Roman" panose="02020603050405020304" pitchFamily="18" charset="0"/>
              </a:rPr>
              <a:t>: End-to-end BER expressions are derived, and simulation results are compared with analytical findings to confirm the improved performance of the system.</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81000"/>
            <a:ext cx="8229600" cy="1143000"/>
          </a:xfrm>
        </p:spPr>
        <p:txBody>
          <a:bodyPr/>
          <a:lstStyle/>
          <a:p>
            <a:r>
              <a:rPr lang="en-US" sz="3500" b="1" dirty="0">
                <a:solidFill>
                  <a:srgbClr val="7030A0"/>
                </a:solidFill>
                <a:latin typeface="Times New Roman" panose="02020603050405020304" pitchFamily="18" charset="0"/>
                <a:cs typeface="Times New Roman" panose="02020603050405020304" pitchFamily="18" charset="0"/>
              </a:rPr>
              <a:t>System Model</a:t>
            </a:r>
            <a:endParaRPr lang="en-US" sz="3500" b="1" dirty="0">
              <a:solidFill>
                <a:srgbClr val="7030A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4535" y="1143000"/>
            <a:ext cx="8237855" cy="4906645"/>
          </a:xfrm>
          <a:prstGeom prst="rect">
            <a:avLst/>
          </a:prstGeom>
        </p:spPr>
      </p:pic>
    </p:spTree>
  </p:cSld>
  <p:clrMapOvr>
    <a:masterClrMapping/>
  </p:clrMapOvr>
</p:sld>
</file>

<file path=ppt/tags/tag1.xml><?xml version="1.0" encoding="utf-8"?>
<p:tagLst xmlns:p="http://schemas.openxmlformats.org/presentationml/2006/main">
  <p:tag name="_INSTRUCTOR VIEW19C14C36-AC8E-43BC-9DB6-C2AAF774C7DC|PANE__TAG" val="_"/>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1_Custom Design</Template>
  <TotalTime>0</TotalTime>
  <Words>9049</Words>
  <Application>WPS Slides</Application>
  <PresentationFormat>On-screen Show (4:3)</PresentationFormat>
  <Paragraphs>219</Paragraphs>
  <Slides>19</Slides>
  <Notes>0</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1</vt:i4>
      </vt:variant>
      <vt:variant>
        <vt:lpstr>幻灯片标题</vt:lpstr>
      </vt:variant>
      <vt:variant>
        <vt:i4>19</vt:i4>
      </vt:variant>
    </vt:vector>
  </HeadingPairs>
  <TitlesOfParts>
    <vt:vector size="41" baseType="lpstr">
      <vt:lpstr>Arial</vt:lpstr>
      <vt:lpstr>SimSun</vt:lpstr>
      <vt:lpstr>Wingdings</vt:lpstr>
      <vt:lpstr>Comic Sans MS</vt:lpstr>
      <vt:lpstr>Calibri</vt:lpstr>
      <vt:lpstr>Calibri Light</vt:lpstr>
      <vt:lpstr>Times New Roman</vt:lpstr>
      <vt:lpstr>Unbounded</vt:lpstr>
      <vt:lpstr>Segoe Print</vt:lpstr>
      <vt:lpstr>Unbounded</vt:lpstr>
      <vt:lpstr>Unbounded</vt:lpstr>
      <vt:lpstr>Microsoft YaHei</vt:lpstr>
      <vt:lpstr>Arial Unicode MS</vt:lpstr>
      <vt:lpstr>MingLiU-ExtB</vt:lpstr>
      <vt:lpstr>BatangChe</vt:lpstr>
      <vt:lpstr>Cambria Math</vt:lpstr>
      <vt:lpstr>Century Gothic</vt:lpstr>
      <vt:lpstr>Broadway</vt:lpstr>
      <vt:lpstr>1_Custom Design</vt:lpstr>
      <vt:lpstr>Custom Design</vt:lpstr>
      <vt:lpstr>Unit-2_Lec-1</vt:lpstr>
      <vt:lpstr>Equation.KSEE3</vt:lpstr>
      <vt:lpstr>  Department of Electronics and Communication Engineering</vt:lpstr>
      <vt:lpstr>Contents</vt:lpstr>
      <vt:lpstr>PowerPoint 演示文稿</vt:lpstr>
      <vt:lpstr>Introduction</vt:lpstr>
      <vt:lpstr>PowerPoint 演示文稿</vt:lpstr>
      <vt:lpstr>PowerPoint 演示文稿</vt:lpstr>
      <vt:lpstr>PowerPoint 演示文稿</vt:lpstr>
      <vt:lpstr>PowerPoint 演示文稿</vt:lpstr>
      <vt:lpstr>System Model</vt:lpstr>
      <vt:lpstr>PowerPoint 演示文稿</vt:lpstr>
      <vt:lpstr>Mathematical Model </vt:lpstr>
      <vt:lpstr>PowerPoint 演示文稿</vt:lpstr>
      <vt:lpstr>Simulation Setup </vt:lpstr>
      <vt:lpstr>Results and Graphs</vt:lpstr>
      <vt:lpstr>PowerPoint 演示文稿</vt:lpstr>
      <vt:lpstr>Conclusion</vt:lpstr>
      <vt:lpstr>PowerPoint 演示文稿</vt:lpstr>
      <vt:lpstr>PowerPoint 演示文稿</vt:lpstr>
      <vt:lpstr>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Kavya Erla</cp:lastModifiedBy>
  <cp:revision>147</cp:revision>
  <dcterms:created xsi:type="dcterms:W3CDTF">2021-09-27T05:33:00Z</dcterms:created>
  <dcterms:modified xsi:type="dcterms:W3CDTF">2025-04-17T12:25:13Z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FA87F2EC6E834DA283A400B693B9C3EA_12</vt:lpwstr>
  </property>
  <property fmtid="{D5CDD505-2E9C-101B-9397-08002B2CF9AE}" pid="3" name="KSOProductBuildVer">
    <vt:lpwstr>1033-12.2.0.20795</vt:lpwstr>
  </property>
</Properties>
</file>