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5" r:id="rId3"/>
    <p:sldId id="262" r:id="rId4"/>
    <p:sldId id="296" r:id="rId5"/>
    <p:sldId id="257" r:id="rId6"/>
    <p:sldId id="297" r:id="rId7"/>
    <p:sldId id="259" r:id="rId8"/>
    <p:sldId id="298" r:id="rId9"/>
    <p:sldId id="300" r:id="rId10"/>
    <p:sldId id="299" r:id="rId11"/>
    <p:sldId id="277" r:id="rId12"/>
    <p:sldId id="278" r:id="rId1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5"/>
      <p:bold r:id="rId16"/>
    </p:embeddedFont>
    <p:embeddedFont>
      <p:font typeface="Amatic SC" panose="00000500000000000000" pitchFamily="2" charset="-79"/>
      <p:regular r:id="rId17"/>
      <p:bold r:id="rId18"/>
    </p:embeddedFont>
    <p:embeddedFont>
      <p:font typeface="Berlin Sans FB" panose="020E0602020502020306" pitchFamily="34" charset="0"/>
      <p:regular r:id="rId19"/>
      <p:bold r:id="rId20"/>
    </p:embeddedFont>
    <p:embeddedFont>
      <p:font typeface="Cascadia Mono Light" panose="020B0609020000020004" pitchFamily="49" charset="0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icrosoft Uighur" panose="02000000000000000000" pitchFamily="2" charset="-78"/>
      <p:regular r:id="rId27"/>
      <p:bold r:id="rId28"/>
    </p:embeddedFont>
    <p:embeddedFont>
      <p:font typeface="Microsoft YaHei Light" panose="020B0502040204020203" pitchFamily="34" charset="-12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95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9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odel_doc/rober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rinivasmakkena/5443_NLP" TargetMode="External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medium.com/@ondenyi.eric/extractive-text-summarization-techniques-with-sumy-3d3b127a0a3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ode/ludovicocuoghi/twitter-sentiment-analysis-with-bert-vs-rober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997707" y="2677687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Exploring Product Reviews with Roberta's Sentiment Analysis</a:t>
            </a:r>
            <a:endParaRPr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656AB4-DA5B-50AF-6EC2-885AC827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" y="4248010"/>
            <a:ext cx="1623075" cy="89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0;p29">
            <a:extLst>
              <a:ext uri="{FF2B5EF4-FFF2-40B4-BE49-F238E27FC236}">
                <a16:creationId xmlns:a16="http://schemas.microsoft.com/office/drawing/2014/main" id="{8846E3A5-C1B6-0A52-49A7-2C96D445AD63}"/>
              </a:ext>
            </a:extLst>
          </p:cNvPr>
          <p:cNvSpPr txBox="1">
            <a:spLocks/>
          </p:cNvSpPr>
          <p:nvPr/>
        </p:nvSpPr>
        <p:spPr>
          <a:xfrm>
            <a:off x="5501391" y="3919927"/>
            <a:ext cx="3456593" cy="110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lbert Sans"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lbert Sans"/>
              </a:rPr>
              <a:t>Team Members: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lbert San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lbert Sans"/>
              </a:rPr>
              <a:t>Srinivas Makkena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lbert San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 panose="00000500000000000000" pitchFamily="2" charset="-79"/>
                <a:cs typeface="Amatic SC" panose="00000500000000000000" pitchFamily="2" charset="-79"/>
                <a:sym typeface="Albert Sans"/>
              </a:rPr>
              <a:t>Naga Vamsi Krishna Jammalmadaka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3;p19">
            <a:extLst>
              <a:ext uri="{FF2B5EF4-FFF2-40B4-BE49-F238E27FC236}">
                <a16:creationId xmlns:a16="http://schemas.microsoft.com/office/drawing/2014/main" id="{358A93A9-305D-C275-CF86-D350E9A7AC57}"/>
              </a:ext>
            </a:extLst>
          </p:cNvPr>
          <p:cNvSpPr txBox="1">
            <a:spLocks/>
          </p:cNvSpPr>
          <p:nvPr/>
        </p:nvSpPr>
        <p:spPr>
          <a:xfrm>
            <a:off x="1506453" y="0"/>
            <a:ext cx="57420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3600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2B43C-6C9A-3EB3-63E6-18330240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745530"/>
            <a:ext cx="7892029" cy="43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2" name="Google Shape;1852;p34"/>
          <p:cNvSpPr txBox="1">
            <a:spLocks noGrp="1"/>
          </p:cNvSpPr>
          <p:nvPr>
            <p:ph type="body" idx="4294967295"/>
          </p:nvPr>
        </p:nvSpPr>
        <p:spPr>
          <a:xfrm>
            <a:off x="401847" y="938773"/>
            <a:ext cx="6995799" cy="36650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u="sng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References: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3"/>
              </a:rPr>
              <a:t>Huggingface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3"/>
              </a:rPr>
              <a:t> for model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ea typeface="Amatic SC"/>
              <a:cs typeface="Times New Roman" panose="02020603050405020304" pitchFamily="18" charset="0"/>
              <a:sym typeface="Amatic SC"/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6303D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Extractive Text Summarization Techniques With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sumy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ea typeface="Amatic SC"/>
              <a:cs typeface="Times New Roman" panose="02020603050405020304" pitchFamily="18" charset="0"/>
              <a:sym typeface="Amatic SC"/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5"/>
              </a:rPr>
              <a:t>Chat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5"/>
              </a:rPr>
              <a:t>gpt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  <a:hlinkClick r:id="rId5"/>
              </a:rPr>
              <a:t> for fixing issues with roberta model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Amatic SC"/>
                <a:cs typeface="Times New Roman" panose="02020603050405020304" pitchFamily="18" charset="0"/>
                <a:sym typeface="Amatic SC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ACBD1"/>
              </a:buClr>
              <a:buSzPts val="2400"/>
              <a:buFont typeface="Encode Sans Semi Condensed Light"/>
              <a:buNone/>
              <a:tabLst/>
              <a:defRPr/>
            </a:pPr>
            <a:endParaRPr kumimoji="0" lang="en-US" sz="3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ACBD1"/>
              </a:buClr>
              <a:buSzPts val="2400"/>
              <a:buFont typeface="Encode Sans Semi Condensed Light"/>
              <a:buNone/>
              <a:tabLst/>
              <a:defRPr/>
            </a:pPr>
            <a:r>
              <a:rPr kumimoji="0" lang="en-US" sz="2000" b="1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</a:rPr>
              <a:t>Source code: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https://github.com/srinivasmakkena/5443_NLP</a:t>
            </a:r>
            <a:endParaRPr kumimoji="0" lang="en-US" sz="20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ACBD1"/>
              </a:buClr>
              <a:buSzPts val="2400"/>
              <a:buFont typeface="Encode Sans Semi Condensed Light"/>
              <a:buNone/>
              <a:tabLst/>
              <a:defRPr/>
            </a:pPr>
            <a:endParaRPr kumimoji="0" lang="en-US" sz="3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604808" y="1411950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1604808" y="2722525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1627E2-96B0-E8FA-9397-6942F00D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63" y="535775"/>
            <a:ext cx="3438935" cy="32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32">
            <a:extLst>
              <a:ext uri="{FF2B5EF4-FFF2-40B4-BE49-F238E27FC236}">
                <a16:creationId xmlns:a16="http://schemas.microsoft.com/office/drawing/2014/main" id="{DB0485E2-DB25-1AC1-4780-61BCE064D1B2}"/>
              </a:ext>
            </a:extLst>
          </p:cNvPr>
          <p:cNvSpPr txBox="1">
            <a:spLocks/>
          </p:cNvSpPr>
          <p:nvPr/>
        </p:nvSpPr>
        <p:spPr>
          <a:xfrm>
            <a:off x="1084685" y="352356"/>
            <a:ext cx="709455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u="sng" dirty="0">
                <a:latin typeface="Amatic SC" panose="00000500000000000000" pitchFamily="2" charset="-79"/>
                <a:cs typeface="Amatic SC" panose="00000500000000000000" pitchFamily="2" charset="-79"/>
              </a:rPr>
              <a:t>Comparing products by analyzing sentiment of reviews</a:t>
            </a:r>
          </a:p>
        </p:txBody>
      </p:sp>
      <p:pic>
        <p:nvPicPr>
          <p:cNvPr id="6" name="Picture 2" descr="Amazon reviews: Loved, but also to be trusted? - Digital Innovation and  Transformation">
            <a:extLst>
              <a:ext uri="{FF2B5EF4-FFF2-40B4-BE49-F238E27FC236}">
                <a16:creationId xmlns:a16="http://schemas.microsoft.com/office/drawing/2014/main" id="{2ABE5A92-413C-94C8-69C2-7C8B889C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67" y="4120397"/>
            <a:ext cx="2135923" cy="8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esigning The Perfect Feature Comparison Table — Smashing Magazine">
            <a:extLst>
              <a:ext uri="{FF2B5EF4-FFF2-40B4-BE49-F238E27FC236}">
                <a16:creationId xmlns:a16="http://schemas.microsoft.com/office/drawing/2014/main" id="{28F17733-E413-CBCE-FCA8-915E3CC44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61" y="1209435"/>
            <a:ext cx="3762531" cy="241685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0A782D0B-DA3A-7503-84B7-66655D65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20" y="3758618"/>
            <a:ext cx="2308485" cy="13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F71EDE-2145-4841-AE89-388AD942F822}"/>
              </a:ext>
            </a:extLst>
          </p:cNvPr>
          <p:cNvSpPr txBox="1"/>
          <p:nvPr/>
        </p:nvSpPr>
        <p:spPr>
          <a:xfrm>
            <a:off x="350448" y="1448365"/>
            <a:ext cx="400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Comparing the products by performing sentimental analysis</a:t>
            </a:r>
          </a:p>
          <a:p>
            <a:pPr algn="ctr"/>
            <a:r>
              <a:rPr lang="en-US" sz="2400" dirty="0">
                <a:latin typeface="Berlin Sans FB" panose="020E0602020502020306" pitchFamily="34" charset="0"/>
              </a:rPr>
              <a:t>on the reviews of products from amazon.</a:t>
            </a:r>
          </a:p>
        </p:txBody>
      </p:sp>
      <p:sp>
        <p:nvSpPr>
          <p:cNvPr id="10" name="Google Shape;1619;p19">
            <a:extLst>
              <a:ext uri="{FF2B5EF4-FFF2-40B4-BE49-F238E27FC236}">
                <a16:creationId xmlns:a16="http://schemas.microsoft.com/office/drawing/2014/main" id="{BE63745C-0AB3-F2D9-39DB-3AE1C3C00F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6873" y="4710992"/>
            <a:ext cx="262529" cy="3562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2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929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537818" y="133310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Where we got the data from?</a:t>
            </a:r>
            <a:endParaRPr sz="4400" dirty="0"/>
          </a:p>
        </p:txBody>
      </p:sp>
      <p:pic>
        <p:nvPicPr>
          <p:cNvPr id="2050" name="Picture 2" descr="Everything About Web Scraping | Towards Data Science">
            <a:extLst>
              <a:ext uri="{FF2B5EF4-FFF2-40B4-BE49-F238E27FC236}">
                <a16:creationId xmlns:a16="http://schemas.microsoft.com/office/drawing/2014/main" id="{6F4B10A4-CEE6-7FC5-10A1-3F61C935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43" y="1409348"/>
            <a:ext cx="3569755" cy="23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A36C7B-5EC5-5459-0D34-23362D365F8B}"/>
              </a:ext>
            </a:extLst>
          </p:cNvPr>
          <p:cNvSpPr txBox="1"/>
          <p:nvPr/>
        </p:nvSpPr>
        <p:spPr>
          <a:xfrm>
            <a:off x="537818" y="1702826"/>
            <a:ext cx="445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	Used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pyppeteer(headless browser) </a:t>
            </a:r>
            <a:r>
              <a:rPr lang="en-US" sz="1800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library to scrape</a:t>
            </a:r>
          </a:p>
          <a:p>
            <a:pPr algn="just"/>
            <a:r>
              <a:rPr lang="en-US" sz="1800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the data from amazon review pages along with rating,</a:t>
            </a:r>
          </a:p>
          <a:p>
            <a:pPr algn="just"/>
            <a:r>
              <a:rPr lang="en-US" sz="1800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username and other details of a review and saved them all in a csv file.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1528755" y="162406"/>
            <a:ext cx="5742061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Algorithm used for sentimental analysis?</a:t>
            </a:r>
            <a:endParaRPr sz="36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766873" y="4710992"/>
            <a:ext cx="262529" cy="3562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875A25-B0CA-13F6-AEBA-9A506EDF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38" y="3708001"/>
            <a:ext cx="2514894" cy="146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9E2EE-D937-E667-196F-C5C050C239D2}"/>
              </a:ext>
            </a:extLst>
          </p:cNvPr>
          <p:cNvSpPr txBox="1"/>
          <p:nvPr/>
        </p:nvSpPr>
        <p:spPr>
          <a:xfrm>
            <a:off x="1125438" y="1026908"/>
            <a:ext cx="644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ROBERTA (Robustly optimized BERT approach)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69350-C76C-E9C2-50EE-06702B36D788}"/>
              </a:ext>
            </a:extLst>
          </p:cNvPr>
          <p:cNvSpPr txBox="1"/>
          <p:nvPr/>
        </p:nvSpPr>
        <p:spPr>
          <a:xfrm>
            <a:off x="831128" y="1691385"/>
            <a:ext cx="6837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BERT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(Bidirectional Encoder Representations from Transformers), is a pre-trained natural language processing (NLP) model developed by Google. It represents a significant advancement in the field of NLP, particularly in understanding the contextual meanings of words within sentences.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34816-52DD-754E-F0C2-D9CE68732444}"/>
              </a:ext>
            </a:extLst>
          </p:cNvPr>
          <p:cNvSpPr txBox="1"/>
          <p:nvPr/>
        </p:nvSpPr>
        <p:spPr>
          <a:xfrm>
            <a:off x="831128" y="2699693"/>
            <a:ext cx="6708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Uighur" panose="02000000000000000000" pitchFamily="2" charset="-78"/>
              </a:rPr>
              <a:t>	ROBERTA  </a:t>
            </a:r>
            <a:r>
              <a:rPr lang="en-US" b="0" i="0" dirty="0">
                <a:solidFill>
                  <a:srgbClr val="0D0D0D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 optimized version of the BERT (Bidirectional Encoder Representations from Transformers) model developed by researchers at Facebook AI, aimed at improving its performance through modifications to the training procedure and hyperparameters.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71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A792755-7A15-82A7-B53B-81B171DCC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4"/>
          <a:stretch/>
        </p:blipFill>
        <p:spPr bwMode="auto">
          <a:xfrm>
            <a:off x="1152136" y="1073551"/>
            <a:ext cx="7229475" cy="34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A5E17F-F6F3-B36E-BB20-833B659CC7C8}"/>
              </a:ext>
            </a:extLst>
          </p:cNvPr>
          <p:cNvSpPr txBox="1"/>
          <p:nvPr/>
        </p:nvSpPr>
        <p:spPr>
          <a:xfrm>
            <a:off x="2983042" y="427220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594B5"/>
                </a:solidFill>
                <a:latin typeface="Amatic SC"/>
                <a:cs typeface="Amatic SC"/>
                <a:sym typeface="Amatic SC"/>
              </a:rPr>
              <a:t>BERT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594B5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t>VS ROBERTA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A972D-D4A0-02D8-2372-74405F611E29}"/>
              </a:ext>
            </a:extLst>
          </p:cNvPr>
          <p:cNvSpPr txBox="1"/>
          <p:nvPr/>
        </p:nvSpPr>
        <p:spPr>
          <a:xfrm>
            <a:off x="372060" y="4716280"/>
            <a:ext cx="8399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Eg. From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https://www.kaggle.com/code/ludovicocuoghi/twitter-sentiment-analysis-with-bert-vs-roberta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1528755" y="162406"/>
            <a:ext cx="5742061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we got the model from?</a:t>
            </a:r>
            <a:endParaRPr sz="36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766873" y="4710992"/>
            <a:ext cx="262529" cy="3562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9E2EE-D937-E667-196F-C5C050C239D2}"/>
              </a:ext>
            </a:extLst>
          </p:cNvPr>
          <p:cNvSpPr txBox="1"/>
          <p:nvPr/>
        </p:nvSpPr>
        <p:spPr>
          <a:xfrm>
            <a:off x="1125438" y="1026908"/>
            <a:ext cx="644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Hugging face – Transformer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69350-C76C-E9C2-50EE-06702B36D788}"/>
              </a:ext>
            </a:extLst>
          </p:cNvPr>
          <p:cNvSpPr txBox="1"/>
          <p:nvPr/>
        </p:nvSpPr>
        <p:spPr>
          <a:xfrm>
            <a:off x="981027" y="1986974"/>
            <a:ext cx="68375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Hugging Face provides an open-source platform and a wide range of tools and resources that make it easier for researchers, developers, and practitioners to work with transformer models like BERT. They offer pre-trained versions of BERT and other transformer-based models, along with easy-to-use libraries like Transformers, Tokenizers, and Datasets.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74FFEE-A9B5-5CD7-9E99-374363E4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310193"/>
            <a:ext cx="9144000" cy="18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843812" y="382097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 used :</a:t>
            </a:r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653281" y="1183600"/>
            <a:ext cx="4646100" cy="26164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beautifulsoup4</a:t>
            </a:r>
            <a:r>
              <a:rPr lang="en-US" b="0" dirty="0">
                <a:solidFill>
                  <a:srgbClr val="D4D4D4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en-US" b="0" dirty="0">
                <a:solidFill>
                  <a:srgbClr val="B5CEA8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4.12.3</a:t>
            </a:r>
            <a:endParaRPr lang="en-US" b="0" dirty="0">
              <a:solidFill>
                <a:srgbClr val="CCCCCC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b="0" dirty="0"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en-US" b="0" dirty="0">
                <a:solidFill>
                  <a:srgbClr val="B5CEA8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3.0.2</a:t>
            </a:r>
            <a:endParaRPr lang="en-US" b="0" dirty="0">
              <a:solidFill>
                <a:srgbClr val="CCCCCC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b="0" dirty="0"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pyppeteer</a:t>
            </a:r>
            <a:r>
              <a:rPr lang="en-US" b="0" dirty="0">
                <a:solidFill>
                  <a:srgbClr val="D4D4D4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en-US" b="0" dirty="0">
                <a:solidFill>
                  <a:srgbClr val="B5CEA8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2.0.0</a:t>
            </a:r>
            <a:endParaRPr lang="en-US" b="0" dirty="0">
              <a:solidFill>
                <a:srgbClr val="CCCCCC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b="0" dirty="0"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Requests</a:t>
            </a:r>
            <a:r>
              <a:rPr lang="en-US" b="0" dirty="0">
                <a:solidFill>
                  <a:srgbClr val="D4D4D4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en-US" b="0" dirty="0">
                <a:solidFill>
                  <a:srgbClr val="B5CEA8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2.31.0</a:t>
            </a:r>
            <a:endParaRPr lang="en-US" b="0" dirty="0">
              <a:solidFill>
                <a:srgbClr val="CCCCCC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b="0" dirty="0"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sumy</a:t>
            </a:r>
            <a:r>
              <a:rPr lang="en-US" b="0" dirty="0">
                <a:solidFill>
                  <a:srgbClr val="D4D4D4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en-US" b="0" dirty="0">
                <a:solidFill>
                  <a:srgbClr val="B5CEA8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0.11.0</a:t>
            </a:r>
            <a:endParaRPr lang="en-US" b="0" dirty="0">
              <a:solidFill>
                <a:srgbClr val="CCCCCC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b="0" dirty="0"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transformers</a:t>
            </a:r>
            <a:r>
              <a:rPr lang="en-US" b="0" dirty="0">
                <a:solidFill>
                  <a:srgbClr val="D4D4D4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en-US" b="0" dirty="0">
                <a:solidFill>
                  <a:srgbClr val="B5CEA8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4.37.2</a:t>
            </a:r>
            <a:endParaRPr lang="en-US" b="0" dirty="0">
              <a:solidFill>
                <a:srgbClr val="CCCCCC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3;p19">
            <a:extLst>
              <a:ext uri="{FF2B5EF4-FFF2-40B4-BE49-F238E27FC236}">
                <a16:creationId xmlns:a16="http://schemas.microsoft.com/office/drawing/2014/main" id="{E8AB4D53-4B1E-F369-4D4E-3F1EFFB96ABC}"/>
              </a:ext>
            </a:extLst>
          </p:cNvPr>
          <p:cNvSpPr txBox="1">
            <a:spLocks/>
          </p:cNvSpPr>
          <p:nvPr/>
        </p:nvSpPr>
        <p:spPr>
          <a:xfrm>
            <a:off x="1528755" y="162406"/>
            <a:ext cx="5742061" cy="47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3600" dirty="0"/>
              <a:t>Code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E5D435-5543-20BE-2D79-98E78F09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37" y="755982"/>
            <a:ext cx="7478752" cy="4201150"/>
          </a:xfrm>
          <a:prstGeom prst="rect">
            <a:avLst/>
          </a:prstGeom>
          <a:solidFill>
            <a:srgbClr val="202746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91440" rIns="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 FINDER</a:t>
            </a:r>
            <a:endParaRPr kumimoji="0" lang="en-US" altLang="en-US" sz="12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roberta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C97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"cardiffnlp/twitter-roberta-base-sentiment"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AutoModelForSequenceClassification.from_pretrained(roberta)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tokenizer = AutoTokenizer.from_pretrained(roberta)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6679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79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D8F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analyze_sentiment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6B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(review_text)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encoded_text = tokenizer(review_text, return_tensors=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C97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'pt’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C97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'max_length’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truncation=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79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max_length=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6B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model(**encoded_text)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 = output[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6B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6B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].detach().numpy()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 = softmax(scores)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sentiment = labels[scores.argmax()]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79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sentiment, scores</a:t>
            </a:r>
            <a:r>
              <a:rPr lang="en-US" alt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 GENERATOR</a:t>
            </a:r>
            <a:endParaRPr kumimoji="0" lang="en-US" altLang="en-US" sz="12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summarizer_lsa = LsaSummarizer()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parser = PlaintextParser.from_string(summary_text, Tokenizer(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C97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"english"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C97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79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sentence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79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summarizer_lsa(parser.document,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6B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79D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79D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 += str(sentence)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4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84661-632B-733B-D588-F667907951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720705" y="4935978"/>
            <a:ext cx="100021" cy="1129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A7942-397C-359A-FC8B-A4D4FB6506EA}"/>
              </a:ext>
            </a:extLst>
          </p:cNvPr>
          <p:cNvSpPr txBox="1"/>
          <p:nvPr/>
        </p:nvSpPr>
        <p:spPr>
          <a:xfrm>
            <a:off x="564005" y="461426"/>
            <a:ext cx="4575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t>Issues </a:t>
            </a:r>
            <a:r>
              <a:rPr lang="en-US" sz="4800" b="1" dirty="0">
                <a:solidFill>
                  <a:schemeClr val="tx2">
                    <a:lumMod val="10000"/>
                  </a:schemeClr>
                </a:solidFill>
                <a:latin typeface="Amatic SC"/>
                <a:cs typeface="Amatic SC"/>
                <a:sym typeface="Amatic SC"/>
              </a:rPr>
              <a:t>Faced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t>: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5C294-5909-1A85-C53A-FFB44F76D82F}"/>
              </a:ext>
            </a:extLst>
          </p:cNvPr>
          <p:cNvSpPr txBox="1"/>
          <p:nvPr/>
        </p:nvSpPr>
        <p:spPr>
          <a:xfrm>
            <a:off x="824459" y="1606993"/>
            <a:ext cx="6258393" cy="223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  <a:cs typeface="Amatic SC" panose="00000500000000000000" pitchFamily="2" charset="-79"/>
              </a:rPr>
              <a:t>Multiple pages of reviews and socket connection rejection while trying to read the reviews from amazon.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  <a:cs typeface="Amatic SC" panose="00000500000000000000" pitchFamily="2" charset="-79"/>
              </a:rPr>
              <a:t>Input sentence length limit while analyzing sentiment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  <a:cs typeface="Amatic SC" panose="00000500000000000000" pitchFamily="2" charset="-79"/>
              </a:rPr>
              <a:t>Require large computational power</a:t>
            </a:r>
          </a:p>
        </p:txBody>
      </p:sp>
      <p:pic>
        <p:nvPicPr>
          <p:cNvPr id="1026" name="Picture 2" descr="Embedded Computing Stock Illustrations – 455 Embedded Computing Stock  Illustrations, Vectors &amp; Clipart - Dreamstime">
            <a:extLst>
              <a:ext uri="{FF2B5EF4-FFF2-40B4-BE49-F238E27FC236}">
                <a16:creationId xmlns:a16="http://schemas.microsoft.com/office/drawing/2014/main" id="{7D23E94D-B91E-F924-FAD6-7C569B64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50" y="262328"/>
            <a:ext cx="1544924" cy="15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47576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520</Words>
  <Application>Microsoft Office PowerPoint</Application>
  <PresentationFormat>On-screen Show (16:9)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Cascadia Mono Light</vt:lpstr>
      <vt:lpstr>Calibri</vt:lpstr>
      <vt:lpstr>Albert Sans</vt:lpstr>
      <vt:lpstr>Microsoft Uighur</vt:lpstr>
      <vt:lpstr>Amatic SC</vt:lpstr>
      <vt:lpstr>Encode Sans Semi Condensed Light</vt:lpstr>
      <vt:lpstr>Courier New</vt:lpstr>
      <vt:lpstr>Arial</vt:lpstr>
      <vt:lpstr>Microsoft YaHei Light</vt:lpstr>
      <vt:lpstr>Agency FB</vt:lpstr>
      <vt:lpstr>Times New Roman</vt:lpstr>
      <vt:lpstr>Consolas</vt:lpstr>
      <vt:lpstr>Berlin Sans FB</vt:lpstr>
      <vt:lpstr>Ephesus template</vt:lpstr>
      <vt:lpstr>Exploring Product Reviews with Roberta's Sentiment Analysis</vt:lpstr>
      <vt:lpstr>PowerPoint Presentation</vt:lpstr>
      <vt:lpstr>Where we got the data from?</vt:lpstr>
      <vt:lpstr>Algorithm used for sentimental analysis?</vt:lpstr>
      <vt:lpstr>PowerPoint Presentation</vt:lpstr>
      <vt:lpstr>Where we got the model from?</vt:lpstr>
      <vt:lpstr>Libraries used :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Srinivas Makkena</cp:lastModifiedBy>
  <cp:revision>19</cp:revision>
  <dcterms:modified xsi:type="dcterms:W3CDTF">2024-02-23T03:30:12Z</dcterms:modified>
</cp:coreProperties>
</file>