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58" r:id="rId3"/>
    <p:sldId id="259" r:id="rId4"/>
    <p:sldId id="260" r:id="rId5"/>
    <p:sldId id="261" r:id="rId6"/>
    <p:sldId id="262" r:id="rId7"/>
    <p:sldId id="263" r:id="rId8"/>
    <p:sldId id="264" r:id="rId9"/>
    <p:sldId id="265" r:id="rId10"/>
    <p:sldId id="267" r:id="rId11"/>
    <p:sldId id="268"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29" autoAdjust="0"/>
  </p:normalViewPr>
  <p:slideViewPr>
    <p:cSldViewPr snapToGrid="0">
      <p:cViewPr varScale="1">
        <p:scale>
          <a:sx n="66" d="100"/>
          <a:sy n="66" d="100"/>
        </p:scale>
        <p:origin x="668"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11/29/2023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11/29/2023</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11/29/2023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11/29/2023</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11/29/2023</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11/29/2023</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11/29/2023</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773" y="2069432"/>
            <a:ext cx="5755908" cy="2396691"/>
          </a:xfrm>
        </p:spPr>
        <p:txBody>
          <a:bodyPr/>
          <a:lstStyle/>
          <a:p>
            <a:r>
              <a:rPr lang="en-US" sz="4000" b="1" dirty="0">
                <a:latin typeface="Times New Roman" panose="02020603050405020304" pitchFamily="18" charset="0"/>
                <a:cs typeface="Times New Roman" panose="02020603050405020304" pitchFamily="18" charset="0"/>
              </a:rPr>
              <a:t>IMDB movie review sentiment classification using LSTM</a:t>
            </a:r>
            <a:endParaRPr lang="en-US" dirty="0"/>
          </a:p>
        </p:txBody>
      </p:sp>
      <p:pic>
        <p:nvPicPr>
          <p:cNvPr id="1028" name="Picture 4" descr="Movie Poster Background Images, HD Pictures and Wallpaper For Free Download  | Pngtree">
            <a:extLst>
              <a:ext uri="{FF2B5EF4-FFF2-40B4-BE49-F238E27FC236}">
                <a16:creationId xmlns:a16="http://schemas.microsoft.com/office/drawing/2014/main" id="{603B2500-69BF-154A-D2D6-040886CA0C29}"/>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8118" b="8118"/>
          <a:stretch>
            <a:fillRect/>
          </a:stretch>
        </p:blipFill>
        <p:spPr bwMode="auto">
          <a:xfrm>
            <a:off x="6096001"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a:t>
            </a:r>
          </a:p>
        </p:txBody>
      </p:sp>
      <p:sp>
        <p:nvSpPr>
          <p:cNvPr id="6" name="Text Placeholder 5"/>
          <p:cNvSpPr>
            <a:spLocks noGrp="1"/>
          </p:cNvSpPr>
          <p:nvPr>
            <p:ph type="body" sz="half" idx="2"/>
          </p:nvPr>
        </p:nvSpPr>
        <p:spPr>
          <a:xfrm>
            <a:off x="983139" y="1732546"/>
            <a:ext cx="4060499" cy="4456497"/>
          </a:xfrm>
        </p:spPr>
        <p:txBody>
          <a:bodyPr>
            <a:normAutofit fontScale="32500" lnSpcReduction="20000"/>
          </a:bodyPr>
          <a:lstStyle/>
          <a:p>
            <a:pPr marL="342900" indent="-342900" algn="l">
              <a:lnSpc>
                <a:spcPct val="150000"/>
              </a:lnSpc>
              <a:buFont typeface="Wingdings" panose="05000000000000000000" pitchFamily="2" charset="2"/>
              <a:buChar char="Ø"/>
            </a:pPr>
            <a:r>
              <a:rPr lang="en-US" sz="7400" dirty="0">
                <a:latin typeface="Times New Roman" panose="02020603050405020304" pitchFamily="18" charset="0"/>
                <a:cs typeface="Times New Roman" panose="02020603050405020304" pitchFamily="18" charset="0"/>
              </a:rPr>
              <a:t>Classification report displays the precision, recall and F1 score of the model.</a:t>
            </a:r>
          </a:p>
          <a:p>
            <a:pPr marL="342900" indent="-342900" algn="l">
              <a:lnSpc>
                <a:spcPct val="150000"/>
              </a:lnSpc>
              <a:buFont typeface="Wingdings" panose="05000000000000000000" pitchFamily="2" charset="2"/>
              <a:buChar char="Ø"/>
            </a:pPr>
            <a:r>
              <a:rPr lang="en-US" sz="7400" dirty="0">
                <a:latin typeface="Times New Roman" panose="02020603050405020304" pitchFamily="18" charset="0"/>
                <a:cs typeface="Times New Roman" panose="02020603050405020304" pitchFamily="18" charset="0"/>
              </a:rPr>
              <a:t>The precision, recall and F1 score of the project are 0.5,1,0.67 for positive class and the negative class the accuracies are 0.</a:t>
            </a:r>
          </a:p>
          <a:p>
            <a:endParaRPr lang="en-US" dirty="0"/>
          </a:p>
        </p:txBody>
      </p:sp>
      <p:pic>
        <p:nvPicPr>
          <p:cNvPr id="3" name="Content Placeholder 2" descr="Table">
            <a:extLst>
              <a:ext uri="{FF2B5EF4-FFF2-40B4-BE49-F238E27FC236}">
                <a16:creationId xmlns:a16="http://schemas.microsoft.com/office/drawing/2014/main" id="{580C7E4C-1168-C231-F4AC-5AECC6B40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8864" y="2064810"/>
            <a:ext cx="5839997" cy="3665312"/>
          </a:xfrm>
          <a:prstGeom prst="rect">
            <a:avLst/>
          </a:prstGeom>
        </p:spPr>
      </p:pic>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a:t>
            </a:r>
          </a:p>
        </p:txBody>
      </p:sp>
      <p:sp>
        <p:nvSpPr>
          <p:cNvPr id="6" name="Text Placeholder 5"/>
          <p:cNvSpPr>
            <a:spLocks noGrp="1"/>
          </p:cNvSpPr>
          <p:nvPr>
            <p:ph type="body" sz="half" idx="2"/>
          </p:nvPr>
        </p:nvSpPr>
        <p:spPr>
          <a:xfrm>
            <a:off x="577516" y="1828799"/>
            <a:ext cx="4244741" cy="4774067"/>
          </a:xfrm>
        </p:spPr>
        <p:txBody>
          <a:bodyPr>
            <a:normAutofit fontScale="70000" lnSpcReduction="20000"/>
          </a:bodyPr>
          <a:lstStyle/>
          <a:p>
            <a:pPr marL="342900" indent="-342900" algn="l">
              <a:lnSpc>
                <a:spcPct val="150000"/>
              </a:lnSpc>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Confusion matrix gives the quantity of the False positives and False negatives.</a:t>
            </a:r>
          </a:p>
          <a:p>
            <a:pPr marL="342900" indent="-342900" algn="l">
              <a:lnSpc>
                <a:spcPct val="150000"/>
              </a:lnSpc>
              <a:buFont typeface="Wingdings" panose="05000000000000000000" pitchFamily="2" charset="2"/>
              <a:buChar char="Ø"/>
            </a:pPr>
            <a:r>
              <a:rPr lang="en-US" sz="3400" dirty="0">
                <a:latin typeface="Times New Roman" panose="02020603050405020304" pitchFamily="18" charset="0"/>
                <a:cs typeface="Times New Roman" panose="02020603050405020304" pitchFamily="18" charset="0"/>
              </a:rPr>
              <a:t>In the confusion matrix the diagonal values are true positives or true negatives. Other columns represents the false positives and false negatives in the predictions.</a:t>
            </a:r>
          </a:p>
          <a:p>
            <a:endParaRPr lang="en-US" dirty="0"/>
          </a:p>
        </p:txBody>
      </p:sp>
      <p:pic>
        <p:nvPicPr>
          <p:cNvPr id="3" name="Picture Placeholder 2" descr="Chart">
            <a:extLst>
              <a:ext uri="{FF2B5EF4-FFF2-40B4-BE49-F238E27FC236}">
                <a16:creationId xmlns:a16="http://schemas.microsoft.com/office/drawing/2014/main" id="{8E6143AE-EE3E-BE17-74AB-1D6231DD842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883" b="11883"/>
          <a:stretch>
            <a:fillRect/>
          </a:stretch>
        </p:blipFill>
        <p:spPr>
          <a:xfrm>
            <a:off x="5051659" y="2002054"/>
            <a:ext cx="6172200" cy="4343400"/>
          </a:xfrm>
          <a:prstGeom prst="rect">
            <a:avLst/>
          </a:prstGeom>
        </p:spPr>
      </p:pic>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ADD33975-D489-F800-52BC-754A107D7526}"/>
              </a:ext>
            </a:extLst>
          </p:cNvPr>
          <p:cNvSpPr>
            <a:spLocks noGrp="1"/>
          </p:cNvSpPr>
          <p:nvPr>
            <p:ph idx="1"/>
          </p:nvPr>
        </p:nvSpPr>
        <p:spPr>
          <a:xfrm>
            <a:off x="259880" y="1655543"/>
            <a:ext cx="11463691" cy="4947323"/>
          </a:xfrm>
        </p:spPr>
        <p:txBody>
          <a:bodyPr>
            <a:noAutofit/>
          </a:bodyPr>
          <a:lstStyle/>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[1] Noor Latiffah Adam, Nor Hanani Rosli, and Shaharuddin Cik Soh. Sentiment analysis on movie review using na¨ıve bayes. In 2021 2nd International Conference on Artificial Intelligence and Data Sciences (AiDAS), pages 1–6, 2021. </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[2] K. Amulya, S. B. Swathi, P. Kamakshi, and Y. Bhavani. Sentiment analysis on imdb movie reviews using machine learning and deep learning algorithms. In 2022 4th International Conference on Smart Systems and Inventive Technology (ICSSIT), pages 814–819, 2022. </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 [3] Egor Araslanov, Evgeniy Komotskiy, and Ebenezer Agbozo. Assessing the impact of text preprocessing in sentiment analysis of short social network messages in the russian language. In 2020 International Conference on Data Analytics for Business and Industry: Way Towards a Sustainable Economy (ICDABI), pages 1–4, 2020. </a:t>
            </a:r>
          </a:p>
          <a:p>
            <a:pPr marL="0" indent="0">
              <a:buNone/>
            </a:pPr>
            <a:r>
              <a:rPr lang="en-IN" dirty="0">
                <a:latin typeface="Calibri Light" panose="020F0302020204030204" pitchFamily="34" charset="0"/>
                <a:ea typeface="Calibri Light" panose="020F0302020204030204" pitchFamily="34" charset="0"/>
                <a:cs typeface="Calibri Light" panose="020F0302020204030204" pitchFamily="34" charset="0"/>
              </a:rPr>
              <a:t> [4] Shreya Arora, Tushar Bhatia, Stuti Rastogi, and Vijay Kumar Sharma. Comparison of various classifiers for movie data. In 2021 3rd International Conference on Advances in Computing, Communication Control and Networking (ICAC3N), pages 138–140, 2021.</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818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8459-9320-3B2B-AA41-6D7B99095B7E}"/>
              </a:ext>
            </a:extLst>
          </p:cNvPr>
          <p:cNvSpPr>
            <a:spLocks noGrp="1"/>
          </p:cNvSpPr>
          <p:nvPr>
            <p:ph type="title"/>
          </p:nvPr>
        </p:nvSpPr>
        <p:spPr>
          <a:xfrm>
            <a:off x="851837" y="2877954"/>
            <a:ext cx="4047422" cy="2136808"/>
          </a:xfrm>
        </p:spPr>
        <p:txBody>
          <a:bodyPr vert="horz" lIns="91440" tIns="45720" rIns="91440" bIns="45720" rtlCol="0" anchor="b">
            <a:normAutofit/>
          </a:bodyPr>
          <a:lstStyle/>
          <a:p>
            <a:r>
              <a:rPr lang="en-US" sz="5400" dirty="0">
                <a:solidFill>
                  <a:schemeClr val="tx1"/>
                </a:solidFill>
              </a:rPr>
              <a:t>THANK YOU!!</a:t>
            </a:r>
          </a:p>
        </p:txBody>
      </p:sp>
      <p:pic>
        <p:nvPicPr>
          <p:cNvPr id="4" name="Picture 3">
            <a:extLst>
              <a:ext uri="{FF2B5EF4-FFF2-40B4-BE49-F238E27FC236}">
                <a16:creationId xmlns:a16="http://schemas.microsoft.com/office/drawing/2014/main" id="{C09CCB9E-7CD5-C95F-832F-610E97D81C25}"/>
              </a:ext>
            </a:extLst>
          </p:cNvPr>
          <p:cNvPicPr>
            <a:picLocks noChangeAspect="1"/>
          </p:cNvPicPr>
          <p:nvPr/>
        </p:nvPicPr>
        <p:blipFill rotWithShape="1">
          <a:blip r:embed="rId2"/>
          <a:srcRect l="37562"/>
          <a:stretch/>
        </p:blipFill>
        <p:spPr>
          <a:xfrm>
            <a:off x="5311702" y="1501540"/>
            <a:ext cx="6878775" cy="535646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7824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7440" y="2675824"/>
            <a:ext cx="7324825" cy="2897204"/>
          </a:xfrm>
        </p:spPr>
        <p:txBody>
          <a:bodyPr>
            <a:normAutofit/>
          </a:bodyPr>
          <a:lstStyle/>
          <a:p>
            <a:pPr marL="0" indent="0">
              <a:buNone/>
            </a:pPr>
            <a:r>
              <a:rPr lang="en-US" sz="2400" kern="1200" dirty="0">
                <a:latin typeface="Times New Roman" panose="02020603050405020304" pitchFamily="18" charset="0"/>
                <a:cs typeface="Times New Roman" panose="02020603050405020304" pitchFamily="18" charset="0"/>
              </a:rPr>
              <a:t>  </a:t>
            </a:r>
            <a:r>
              <a:rPr lang="en-US" sz="2400" b="1" kern="1200" dirty="0">
                <a:latin typeface="Times New Roman" panose="02020603050405020304" pitchFamily="18" charset="0"/>
                <a:cs typeface="Times New Roman" panose="02020603050405020304" pitchFamily="18" charset="0"/>
              </a:rPr>
              <a:t> Student Name                             Student ID</a:t>
            </a:r>
            <a:br>
              <a:rPr lang="en-US" sz="2400" kern="1200" dirty="0">
                <a:latin typeface="Times New Roman" panose="02020603050405020304" pitchFamily="18" charset="0"/>
                <a:cs typeface="Times New Roman" panose="02020603050405020304" pitchFamily="18" charset="0"/>
              </a:rPr>
            </a:br>
            <a:r>
              <a:rPr lang="en-US" sz="2400" kern="1200" dirty="0">
                <a:latin typeface="Times New Roman" panose="02020603050405020304" pitchFamily="18" charset="0"/>
                <a:cs typeface="Times New Roman" panose="02020603050405020304" pitchFamily="18" charset="0"/>
              </a:rPr>
              <a:t>                         </a:t>
            </a:r>
            <a:br>
              <a:rPr lang="en-US" sz="2400" kern="1200" dirty="0">
                <a:latin typeface="Times New Roman" panose="02020603050405020304" pitchFamily="18" charset="0"/>
                <a:cs typeface="Times New Roman" panose="02020603050405020304" pitchFamily="18" charset="0"/>
              </a:rPr>
            </a:br>
            <a:r>
              <a:rPr lang="en-US" sz="2400" kern="1200" dirty="0">
                <a:latin typeface="Times New Roman" panose="02020603050405020304" pitchFamily="18" charset="0"/>
                <a:cs typeface="Times New Roman" panose="02020603050405020304" pitchFamily="18" charset="0"/>
              </a:rPr>
              <a:t>Neeraj Kumar Barigela                 700760341</a:t>
            </a:r>
            <a:br>
              <a:rPr lang="en-US" sz="2400" kern="1200" dirty="0">
                <a:latin typeface="Times New Roman" panose="02020603050405020304" pitchFamily="18" charset="0"/>
                <a:cs typeface="Times New Roman" panose="02020603050405020304" pitchFamily="18" charset="0"/>
              </a:rPr>
            </a:br>
            <a:r>
              <a:rPr lang="en-US" sz="2400" kern="1200" dirty="0">
                <a:latin typeface="Times New Roman" panose="02020603050405020304" pitchFamily="18" charset="0"/>
                <a:cs typeface="Times New Roman" panose="02020603050405020304" pitchFamily="18" charset="0"/>
              </a:rPr>
              <a:t>Srinivas Musinuri                         700758813</a:t>
            </a:r>
            <a:br>
              <a:rPr lang="en-US" sz="2400" kern="1200" dirty="0">
                <a:latin typeface="Times New Roman" panose="02020603050405020304" pitchFamily="18" charset="0"/>
                <a:cs typeface="Times New Roman" panose="02020603050405020304" pitchFamily="18" charset="0"/>
              </a:rPr>
            </a:br>
            <a:r>
              <a:rPr lang="en-US" sz="2400" kern="1200" dirty="0">
                <a:latin typeface="Times New Roman" panose="02020603050405020304" pitchFamily="18" charset="0"/>
                <a:cs typeface="Times New Roman" panose="02020603050405020304" pitchFamily="18" charset="0"/>
              </a:rPr>
              <a:t>Aparna Surya                                700760600</a:t>
            </a:r>
            <a:endParaRPr lang="en-US"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Responsibilities and Contribution </a:t>
            </a:r>
            <a:endParaRPr lang="en-US" sz="4000" dirty="0"/>
          </a:p>
        </p:txBody>
      </p:sp>
      <p:graphicFrame>
        <p:nvGraphicFramePr>
          <p:cNvPr id="5" name="Content Placeholder 4">
            <a:extLst>
              <a:ext uri="{FF2B5EF4-FFF2-40B4-BE49-F238E27FC236}">
                <a16:creationId xmlns:a16="http://schemas.microsoft.com/office/drawing/2014/main" id="{B1046B5C-E29F-633A-C6AC-9AF0A32FA4B5}"/>
              </a:ext>
            </a:extLst>
          </p:cNvPr>
          <p:cNvGraphicFramePr>
            <a:graphicFrameLocks noGrp="1"/>
          </p:cNvGraphicFramePr>
          <p:nvPr>
            <p:ph idx="1"/>
            <p:extLst>
              <p:ext uri="{D42A27DB-BD31-4B8C-83A1-F6EECF244321}">
                <p14:modId xmlns:p14="http://schemas.microsoft.com/office/powerpoint/2010/main" val="179634218"/>
              </p:ext>
            </p:extLst>
          </p:nvPr>
        </p:nvGraphicFramePr>
        <p:xfrm>
          <a:off x="798897" y="1828799"/>
          <a:ext cx="10491537" cy="5032640"/>
        </p:xfrm>
        <a:graphic>
          <a:graphicData uri="http://schemas.openxmlformats.org/drawingml/2006/table">
            <a:tbl>
              <a:tblPr firstRow="1" bandRow="1">
                <a:tableStyleId>{C4B1156A-380E-4F78-BDF5-A606A8083BF9}</a:tableStyleId>
              </a:tblPr>
              <a:tblGrid>
                <a:gridCol w="3497179">
                  <a:extLst>
                    <a:ext uri="{9D8B030D-6E8A-4147-A177-3AD203B41FA5}">
                      <a16:colId xmlns:a16="http://schemas.microsoft.com/office/drawing/2014/main" val="1050538643"/>
                    </a:ext>
                  </a:extLst>
                </a:gridCol>
                <a:gridCol w="3497179">
                  <a:extLst>
                    <a:ext uri="{9D8B030D-6E8A-4147-A177-3AD203B41FA5}">
                      <a16:colId xmlns:a16="http://schemas.microsoft.com/office/drawing/2014/main" val="177880421"/>
                    </a:ext>
                  </a:extLst>
                </a:gridCol>
                <a:gridCol w="3497179">
                  <a:extLst>
                    <a:ext uri="{9D8B030D-6E8A-4147-A177-3AD203B41FA5}">
                      <a16:colId xmlns:a16="http://schemas.microsoft.com/office/drawing/2014/main" val="659783115"/>
                    </a:ext>
                  </a:extLst>
                </a:gridCol>
              </a:tblGrid>
              <a:tr h="640768">
                <a:tc>
                  <a:txBody>
                    <a:bodyPr/>
                    <a:lstStyle/>
                    <a:p>
                      <a:r>
                        <a:rPr lang="en-IN" sz="1800" dirty="0">
                          <a:latin typeface="Times New Roman" panose="02020603050405020304" pitchFamily="18" charset="0"/>
                          <a:cs typeface="Times New Roman" panose="02020603050405020304" pitchFamily="18" charset="0"/>
                        </a:rPr>
                        <a:t>Srinivas Musinuri</a:t>
                      </a:r>
                    </a:p>
                  </a:txBody>
                  <a:tcPr/>
                </a:tc>
                <a:tc>
                  <a:txBody>
                    <a:bodyPr/>
                    <a:lstStyle/>
                    <a:p>
                      <a:r>
                        <a:rPr lang="en-IN" sz="1800" dirty="0">
                          <a:latin typeface="Times New Roman" panose="02020603050405020304" pitchFamily="18" charset="0"/>
                          <a:cs typeface="Times New Roman" panose="02020603050405020304" pitchFamily="18" charset="0"/>
                        </a:rPr>
                        <a:t>Neeraj Kumar Barigela</a:t>
                      </a:r>
                    </a:p>
                  </a:txBody>
                  <a:tcPr/>
                </a:tc>
                <a:tc>
                  <a:txBody>
                    <a:bodyPr/>
                    <a:lstStyle/>
                    <a:p>
                      <a:r>
                        <a:rPr lang="en-IN" sz="1800" dirty="0">
                          <a:latin typeface="Times New Roman" panose="02020603050405020304" pitchFamily="18" charset="0"/>
                          <a:cs typeface="Times New Roman" panose="02020603050405020304" pitchFamily="18" charset="0"/>
                        </a:rPr>
                        <a:t>Aparna Surya </a:t>
                      </a:r>
                    </a:p>
                  </a:txBody>
                  <a:tcPr/>
                </a:tc>
                <a:extLst>
                  <a:ext uri="{0D108BD9-81ED-4DB2-BD59-A6C34878D82A}">
                    <a16:rowId xmlns:a16="http://schemas.microsoft.com/office/drawing/2014/main" val="1453929853"/>
                  </a:ext>
                </a:extLst>
              </a:tr>
              <a:tr h="64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Creating project flow chart ,work allocation and defining the goals</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Creating project flow chart ,work allocation and defining the goals</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Creating project flow chart ,work allocation and defining the goals</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967024"/>
                  </a:ext>
                </a:extLst>
              </a:tr>
              <a:tr h="64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Collecting the literature related to the modules</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Preprocessing , Text Analysis</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Preprocessing </a:t>
                      </a:r>
                    </a:p>
                  </a:txBody>
                  <a:tcPr/>
                </a:tc>
                <a:extLst>
                  <a:ext uri="{0D108BD9-81ED-4DB2-BD59-A6C34878D82A}">
                    <a16:rowId xmlns:a16="http://schemas.microsoft.com/office/drawing/2014/main" val="695656704"/>
                  </a:ext>
                </a:extLst>
              </a:tr>
              <a:tr h="64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LSTM model Implementation </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LSTM model Implementation </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LSTM model Implementation </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2962554"/>
                  </a:ext>
                </a:extLst>
              </a:tr>
              <a:tr h="64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Conducting performance evaluation </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Visualizing the results</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Conducting performance evaluation </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6760991"/>
                  </a:ext>
                </a:extLst>
              </a:tr>
              <a:tr h="64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Proposal Documentation</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Incremental Documentation</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PPT Documentation</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4392372"/>
                  </a:ext>
                </a:extLst>
              </a:tr>
              <a:tr h="64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Final Incremental Documentation</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PPT Documentation</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Final Incremental Documentation </a:t>
                      </a: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0955799"/>
                  </a:ext>
                </a:extLst>
              </a:tr>
            </a:tbl>
          </a:graphicData>
        </a:graphic>
      </p:graphicFrame>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Motivation</a:t>
            </a:r>
          </a:p>
        </p:txBody>
      </p:sp>
      <p:sp>
        <p:nvSpPr>
          <p:cNvPr id="9" name="TextBox 8">
            <a:extLst>
              <a:ext uri="{FF2B5EF4-FFF2-40B4-BE49-F238E27FC236}">
                <a16:creationId xmlns:a16="http://schemas.microsoft.com/office/drawing/2014/main" id="{BEA62CC8-C85C-754C-4075-B8C6A2E6EE3B}"/>
              </a:ext>
            </a:extLst>
          </p:cNvPr>
          <p:cNvSpPr txBox="1"/>
          <p:nvPr/>
        </p:nvSpPr>
        <p:spPr>
          <a:xfrm>
            <a:off x="996214" y="1858682"/>
            <a:ext cx="9302015" cy="4744184"/>
          </a:xfrm>
          <a:prstGeom prst="rect">
            <a:avLst/>
          </a:prstGeom>
          <a:noFill/>
        </p:spPr>
        <p:txBody>
          <a:bodyPr wrap="square">
            <a:spAutoFit/>
          </a:bodyPr>
          <a:lstStyle/>
          <a:p>
            <a:pPr algn="just">
              <a:lnSpc>
                <a:spcPct val="160000"/>
              </a:lnSpc>
            </a:pPr>
            <a:r>
              <a:rPr lang="en-US" sz="2400" dirty="0">
                <a:latin typeface="Times New Roman" panose="02020603050405020304" pitchFamily="18" charset="0"/>
                <a:cs typeface="Times New Roman" panose="02020603050405020304" pitchFamily="18" charset="0"/>
              </a:rPr>
              <a:t>In the past the success of movies was spread through word of mouth. With the evolution of the internet people are writing the opinions of their purchases, watching movies .Understanding the customer/audience pulse is crucial for any business or management. Reviews have a significant impact on business, as many customers look for reviews before making a purchase or adding movie to watch list . Natural Language Processing (NLP) and Artificial Intelligence (AI) are evolving to help with analyzing text data.</a:t>
            </a:r>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a:t>
            </a:r>
          </a:p>
        </p:txBody>
      </p:sp>
      <p:sp>
        <p:nvSpPr>
          <p:cNvPr id="4" name="Content Placeholder 3">
            <a:extLst>
              <a:ext uri="{FF2B5EF4-FFF2-40B4-BE49-F238E27FC236}">
                <a16:creationId xmlns:a16="http://schemas.microsoft.com/office/drawing/2014/main" id="{ADD33975-D489-F800-52BC-754A107D7526}"/>
              </a:ext>
            </a:extLst>
          </p:cNvPr>
          <p:cNvSpPr>
            <a:spLocks noGrp="1"/>
          </p:cNvSpPr>
          <p:nvPr>
            <p:ph idx="1"/>
          </p:nvPr>
        </p:nvSpPr>
        <p:spPr>
          <a:xfrm>
            <a:off x="1295400" y="1828799"/>
            <a:ext cx="9253888" cy="4167739"/>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current polarity classification solutions only consider words and do not take the context of the sentence. As a result, a sentence-level polarity classification model is needed, which can learn sequentially. The project proposes using an LSTM network for feature extraction, which has several components such as forget gates, input gates, cell states, and output gates.</a:t>
            </a:r>
          </a:p>
          <a:p>
            <a:pPr marL="0" indent="0">
              <a:buNone/>
            </a:pPr>
            <a:endParaRPr lang="en-IN" dirty="0"/>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874" y="920683"/>
            <a:ext cx="6400800" cy="292100"/>
          </a:xfrm>
        </p:spPr>
        <p:txBody>
          <a:bodyPr>
            <a:noAutofit/>
          </a:bodyPr>
          <a:lstStyle/>
          <a:p>
            <a:r>
              <a:rPr lang="en-US" dirty="0">
                <a:latin typeface="Times New Roman" panose="02020603050405020304" pitchFamily="18" charset="0"/>
                <a:cs typeface="Times New Roman" panose="02020603050405020304" pitchFamily="18" charset="0"/>
              </a:rPr>
              <a:t>Related Work</a:t>
            </a:r>
          </a:p>
        </p:txBody>
      </p:sp>
      <p:sp>
        <p:nvSpPr>
          <p:cNvPr id="4" name="Subtitle 3"/>
          <p:cNvSpPr>
            <a:spLocks noGrp="1"/>
          </p:cNvSpPr>
          <p:nvPr>
            <p:ph type="subTitle" idx="1"/>
          </p:nvPr>
        </p:nvSpPr>
        <p:spPr>
          <a:xfrm>
            <a:off x="525378" y="1751798"/>
            <a:ext cx="7213334" cy="4610501"/>
          </a:xfrm>
        </p:spPr>
        <p:txBody>
          <a:bodyPr>
            <a:normAutofit lnSpcReduction="10000"/>
          </a:bodyPr>
          <a:lstStyle/>
          <a:p>
            <a:r>
              <a:rPr lang="en-US" sz="2400" dirty="0">
                <a:solidFill>
                  <a:srgbClr val="374151"/>
                </a:solidFill>
                <a:latin typeface="Times New Roman" panose="02020603050405020304" pitchFamily="18" charset="0"/>
                <a:cs typeface="Times New Roman" panose="02020603050405020304" pitchFamily="18" charset="0"/>
              </a:rPr>
              <a:t>The paper </a:t>
            </a:r>
            <a:r>
              <a:rPr lang="en-US" sz="2400" b="0" i="0" dirty="0">
                <a:solidFill>
                  <a:srgbClr val="374151"/>
                </a:solidFill>
                <a:effectLst/>
                <a:latin typeface="Times New Roman" panose="02020603050405020304" pitchFamily="18" charset="0"/>
                <a:cs typeface="Times New Roman" panose="02020603050405020304" pitchFamily="18" charset="0"/>
              </a:rPr>
              <a:t>is a collection of summaries of different research papers on the topic of movie success prediction using sentiment analysis and machine learning algorithms. </a:t>
            </a:r>
            <a:r>
              <a:rPr lang="en-US" sz="2400" dirty="0">
                <a:solidFill>
                  <a:srgbClr val="374151"/>
                </a:solidFill>
                <a:latin typeface="Times New Roman" panose="02020603050405020304" pitchFamily="18" charset="0"/>
                <a:cs typeface="Times New Roman" panose="02020603050405020304" pitchFamily="18" charset="0"/>
              </a:rPr>
              <a:t>It</a:t>
            </a:r>
            <a:r>
              <a:rPr lang="en-US" sz="2400" b="0" i="0" dirty="0">
                <a:solidFill>
                  <a:srgbClr val="374151"/>
                </a:solidFill>
                <a:effectLst/>
                <a:latin typeface="Times New Roman" panose="02020603050405020304" pitchFamily="18" charset="0"/>
                <a:cs typeface="Times New Roman" panose="02020603050405020304" pitchFamily="18" charset="0"/>
              </a:rPr>
              <a:t> propose various approaches such as using Facebook posts, IMDb reviews, emotion analysis, and deep learning models to classify sentiments as positive or negative. The performance of different models such as SVM, logistic regression, CNN, LSTM, and Naive Bayes is evaluated on benchmark datasets. The papers highlight the advantages of deep learning models over machine learning models for text analysis tasks. These predictive analytics methods can be applied to various industries to predict the future perspective of items and products, particularly in the entertainment industry to predict the success or failure of movies.</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02" y="721895"/>
            <a:ext cx="8046720" cy="606391"/>
          </a:xfrm>
        </p:spPr>
        <p:txBody>
          <a:bodyPr>
            <a:noAutofit/>
          </a:bodyPr>
          <a:lstStyle/>
          <a:p>
            <a:r>
              <a:rPr lang="en-US" sz="4000" dirty="0">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640880" y="1982803"/>
            <a:ext cx="7656097" cy="4153301"/>
          </a:xfrm>
        </p:spPr>
        <p:txBody>
          <a:bodyPr>
            <a:normAutofit/>
          </a:bodyPr>
          <a:lstStyle/>
          <a:p>
            <a:pPr marL="457200" indent="-457200" algn="l">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Challenge in achieving high levels of accuracy in sentiment analysis </a:t>
            </a:r>
            <a:r>
              <a:rPr lang="en-US" sz="2400" dirty="0">
                <a:latin typeface="Times New Roman" panose="02020603050405020304" pitchFamily="18" charset="0"/>
                <a:cs typeface="Times New Roman" panose="02020603050405020304" pitchFamily="18" charset="0"/>
              </a:rPr>
              <a:t>is </a:t>
            </a:r>
            <a:r>
              <a:rPr lang="en-US" sz="2400" b="0" i="0" dirty="0">
                <a:effectLst/>
                <a:latin typeface="Times New Roman" panose="02020603050405020304" pitchFamily="18" charset="0"/>
                <a:cs typeface="Times New Roman" panose="02020603050405020304" pitchFamily="18" charset="0"/>
              </a:rPr>
              <a:t>due to the inherent subjectivity of language.</a:t>
            </a:r>
          </a:p>
          <a:p>
            <a:pPr marL="457200" indent="-457200" algn="l">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classification of emotions using sentiment analysis approaches produces unsatisfactory results.</a:t>
            </a:r>
          </a:p>
          <a:p>
            <a:pPr marL="457200" indent="-457200" algn="l">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The issue with the current methods is that it actually involves determining the sentence's tone and vocabulary, both of which can be accomplished by neural networks</a:t>
            </a:r>
            <a:endParaRPr lang="en-US" dirty="0"/>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Proposed Solution</a:t>
            </a:r>
          </a:p>
        </p:txBody>
      </p:sp>
      <p:sp>
        <p:nvSpPr>
          <p:cNvPr id="3" name="Text Placeholder 10">
            <a:extLst>
              <a:ext uri="{FF2B5EF4-FFF2-40B4-BE49-F238E27FC236}">
                <a16:creationId xmlns:a16="http://schemas.microsoft.com/office/drawing/2014/main" id="{250DBF6E-5AB4-04FD-6513-DF25800F6444}"/>
              </a:ext>
            </a:extLst>
          </p:cNvPr>
          <p:cNvSpPr>
            <a:spLocks noGrp="1"/>
          </p:cNvSpPr>
          <p:nvPr>
            <p:ph sz="half" idx="2"/>
          </p:nvPr>
        </p:nvSpPr>
        <p:spPr>
          <a:xfrm>
            <a:off x="1295400" y="2454442"/>
            <a:ext cx="8406865" cy="391988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solution is to classify each review from IMDB website as either positive or negative. This classification will be based on the sentiment expressed in the review. The objective is to train a Long Short-Term Memory (LSTM) model to accurately classify the reviews as positive or negative. Once the model is trained, it will be used to predict the sentiment of reviews in a test dataset. The accuracy of the model will be evaluated based on its ability to correctly classify the sentiment of the reviews.</a:t>
            </a:r>
          </a:p>
          <a:p>
            <a:endParaRPr lang="en-IN" dirty="0"/>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a:t>
            </a:r>
          </a:p>
        </p:txBody>
      </p:sp>
      <p:sp>
        <p:nvSpPr>
          <p:cNvPr id="4" name="TextBox 3">
            <a:extLst>
              <a:ext uri="{FF2B5EF4-FFF2-40B4-BE49-F238E27FC236}">
                <a16:creationId xmlns:a16="http://schemas.microsoft.com/office/drawing/2014/main" id="{C536DC8A-6ABB-8654-F391-8B9F47D6E529}"/>
              </a:ext>
            </a:extLst>
          </p:cNvPr>
          <p:cNvSpPr txBox="1"/>
          <p:nvPr/>
        </p:nvSpPr>
        <p:spPr>
          <a:xfrm>
            <a:off x="806116" y="2129128"/>
            <a:ext cx="5546558" cy="4457952"/>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first layers is the embedding layer, In this layer we define the total number of words, embedding dimensions and maximum length of the input.</a:t>
            </a:r>
          </a:p>
          <a:p>
            <a:pPr marL="342900" indent="-342900" algn="l">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second layer we have added the Dropout layer with the dropout value 0.2</a:t>
            </a:r>
          </a:p>
          <a:p>
            <a:pPr marL="342900" indent="-342900" algn="l">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Finally  we have added the dropout layer with   the value 0.2.</a:t>
            </a:r>
          </a:p>
        </p:txBody>
      </p:sp>
      <p:pic>
        <p:nvPicPr>
          <p:cNvPr id="5" name="Picture 4" descr="Chart, line chart">
            <a:extLst>
              <a:ext uri="{FF2B5EF4-FFF2-40B4-BE49-F238E27FC236}">
                <a16:creationId xmlns:a16="http://schemas.microsoft.com/office/drawing/2014/main" id="{1E62E643-6B69-DD42-2615-B5E405636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364" y="1863780"/>
            <a:ext cx="4030307" cy="4723300"/>
          </a:xfrm>
          <a:prstGeom prst="rect">
            <a:avLst/>
          </a:prstGeom>
        </p:spPr>
      </p:pic>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58</TotalTime>
  <Words>944</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Calibri Light</vt:lpstr>
      <vt:lpstr>Times New Roman</vt:lpstr>
      <vt:lpstr>Wingdings</vt:lpstr>
      <vt:lpstr>Sales Direction 16X9</vt:lpstr>
      <vt:lpstr>IMDB movie review sentiment classification using LSTM</vt:lpstr>
      <vt:lpstr>PowerPoint Presentation</vt:lpstr>
      <vt:lpstr>Responsibilities and Contribution </vt:lpstr>
      <vt:lpstr>Motivation</vt:lpstr>
      <vt:lpstr>Objective</vt:lpstr>
      <vt:lpstr>Related Work</vt:lpstr>
      <vt:lpstr>Problem Statement</vt:lpstr>
      <vt:lpstr>Proposed Solution</vt:lpstr>
      <vt:lpstr>Result</vt:lpstr>
      <vt:lpstr>Result</vt:lpstr>
      <vt:lpstr>Result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review sentiment classification using LSTM</dc:title>
  <dc:creator>APARNA SURYA</dc:creator>
  <cp:lastModifiedBy>APARNA SURYA</cp:lastModifiedBy>
  <cp:revision>1</cp:revision>
  <dcterms:created xsi:type="dcterms:W3CDTF">2023-11-29T21:37:05Z</dcterms:created>
  <dcterms:modified xsi:type="dcterms:W3CDTF">2023-11-29T22:35:41Z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