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Masters/slideMaster19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8.xml" ContentType="application/vnd.openxmlformats-officedocument.theme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Layouts/slideLayout198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Layouts/slideLayout187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76.xml" ContentType="application/vnd.openxmlformats-officedocument.presentationml.slideLayout+xml"/>
  <Default Extension="png" ContentType="image/png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slideLayouts/slideLayout159.xml" ContentType="application/vnd.openxmlformats-officedocument.presentationml.slideLayout+xml"/>
  <Override PartName="/ppt/slideLayouts/slideLayout177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Default Extension="rels" ContentType="application/vnd.openxmlformats-package.relationships+xml"/>
  <Override PartName="/ppt/slideMasters/slideMaster17.xml" ContentType="application/vnd.openxmlformats-officedocument.presentationml.slideMaster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6.xml" ContentType="application/vnd.openxmlformats-officedocument.theme+xml"/>
  <Override PartName="/ppt/slideMasters/slideMaster13.xml" ContentType="application/vnd.openxmlformats-officedocument.presentationml.slideMaster+xml"/>
  <Override PartName="/ppt/slideLayouts/slideLayout100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slideLayouts/slideLayout189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Masters/slideMaster18.xml" ContentType="application/vnd.openxmlformats-officedocument.presentationml.slideMaster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81.xml" ContentType="application/vnd.openxmlformats-officedocument.presentationml.slideLayout+xml"/>
  <Default Extension="jpeg" ContentType="image/jpeg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Masters/slideMaster14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7.xml" ContentType="application/vnd.openxmlformats-officedocument.theme+xml"/>
  <Override PartName="/ppt/slideLayouts/slideLayout206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slideLayouts/slideLayout179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s/slide10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theme/theme14.xml" ContentType="application/vnd.openxmlformats-officedocument.them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19.xml" ContentType="application/vnd.openxmlformats-officedocument.theme+xml"/>
  <Override PartName="/ppt/slideLayouts/slideLayout5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  <p:sldMasterId id="2147483662" r:id="rId15"/>
    <p:sldMasterId id="2147483663" r:id="rId16"/>
    <p:sldMasterId id="2147483664" r:id="rId17"/>
    <p:sldMasterId id="2147483665" r:id="rId18"/>
    <p:sldMasterId id="2147483666" r:id="rId19"/>
  </p:sldMasterIdLst>
  <p:sldIdLst>
    <p:sldId id="287" r:id="rId20"/>
    <p:sldId id="256" r:id="rId21"/>
    <p:sldId id="259" r:id="rId22"/>
    <p:sldId id="258" r:id="rId23"/>
    <p:sldId id="25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8" r:id="rId34"/>
    <p:sldId id="297" r:id="rId35"/>
    <p:sldId id="299" r:id="rId36"/>
    <p:sldId id="300" r:id="rId37"/>
    <p:sldId id="286" r:id="rId38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941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3" autoAdjust="0"/>
    <p:restoredTop sz="94624" autoAdjust="0"/>
  </p:normalViewPr>
  <p:slideViewPr>
    <p:cSldViewPr>
      <p:cViewPr varScale="1">
        <p:scale>
          <a:sx n="48" d="100"/>
          <a:sy n="48" d="100"/>
        </p:scale>
        <p:origin x="-1362" y="-11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7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2.xml"/><Relationship Id="rId34" Type="http://schemas.openxmlformats.org/officeDocument/2006/relationships/slide" Target="slides/slide15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6.xml"/><Relationship Id="rId33" Type="http://schemas.openxmlformats.org/officeDocument/2006/relationships/slide" Target="slides/slide14.xml"/><Relationship Id="rId38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1.xml"/><Relationship Id="rId29" Type="http://schemas.openxmlformats.org/officeDocument/2006/relationships/slide" Target="slides/slide10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5.xml"/><Relationship Id="rId32" Type="http://schemas.openxmlformats.org/officeDocument/2006/relationships/slide" Target="slides/slide13.xml"/><Relationship Id="rId37" Type="http://schemas.openxmlformats.org/officeDocument/2006/relationships/slide" Target="slides/slide18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4.xml"/><Relationship Id="rId28" Type="http://schemas.openxmlformats.org/officeDocument/2006/relationships/slide" Target="slides/slide9.xml"/><Relationship Id="rId36" Type="http://schemas.openxmlformats.org/officeDocument/2006/relationships/slide" Target="slides/slide17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30" Type="http://schemas.openxmlformats.org/officeDocument/2006/relationships/slide" Target="slides/slide11.xml"/><Relationship Id="rId35" Type="http://schemas.openxmlformats.org/officeDocument/2006/relationships/slide" Target="slides/slide1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7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9300" y="2324100"/>
            <a:ext cx="1955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77500" y="2324100"/>
            <a:ext cx="1955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863600"/>
            <a:ext cx="5854700" cy="802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863600"/>
            <a:ext cx="5854700" cy="802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90525"/>
            <a:ext cx="2965450" cy="84994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90525"/>
            <a:ext cx="8743950" cy="8499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38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38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48600" y="8470900"/>
            <a:ext cx="2400300" cy="50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8470900"/>
            <a:ext cx="2400300" cy="50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53625" y="7785100"/>
            <a:ext cx="2847975" cy="1701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9700" y="7785100"/>
            <a:ext cx="8391525" cy="1701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5016500"/>
            <a:ext cx="24638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700" y="5016500"/>
            <a:ext cx="24638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81500" y="1320800"/>
            <a:ext cx="1270000" cy="6870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1320800"/>
            <a:ext cx="3657600" cy="6870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5016500"/>
            <a:ext cx="58547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16500"/>
            <a:ext cx="58547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1320800"/>
            <a:ext cx="2965450" cy="6870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1320800"/>
            <a:ext cx="8743950" cy="6870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2276475"/>
            <a:ext cx="2965450" cy="643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276475"/>
            <a:ext cx="87439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7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81500" y="330200"/>
            <a:ext cx="127000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365760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7112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55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6002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2044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501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59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416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73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0242" name="Line 2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11861800" cy="656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5080000" cy="656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69300" y="2324100"/>
            <a:ext cx="4064000" cy="656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863600"/>
            <a:ext cx="11861800" cy="802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4338" name="Line 2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7112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55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6002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2044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501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59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416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73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11861800" cy="656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7785100"/>
            <a:ext cx="5791200" cy="170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 flipH="1">
            <a:off x="7543800" y="7975600"/>
            <a:ext cx="0" cy="142240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48600" y="8470900"/>
            <a:ext cx="4953000" cy="50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5016500"/>
            <a:ext cx="5080000" cy="317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17410" name="Line 2"/>
          <p:cNvSpPr>
            <a:spLocks noChangeShapeType="1"/>
          </p:cNvSpPr>
          <p:nvPr/>
        </p:nvSpPr>
        <p:spPr bwMode="auto">
          <a:xfrm>
            <a:off x="647700" y="4749800"/>
            <a:ext cx="4881563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320800"/>
            <a:ext cx="5080000" cy="317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5016500"/>
            <a:ext cx="11861800" cy="317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18434" name="Line 2"/>
          <p:cNvSpPr>
            <a:spLocks noChangeShapeType="1"/>
          </p:cNvSpPr>
          <p:nvPr/>
        </p:nvSpPr>
        <p:spPr bwMode="auto">
          <a:xfrm>
            <a:off x="647700" y="47498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320800"/>
            <a:ext cx="11861800" cy="317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708400"/>
            <a:ext cx="11861800" cy="233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2050" name="Line 2"/>
          <p:cNvSpPr>
            <a:spLocks noChangeShapeType="1"/>
          </p:cNvSpPr>
          <p:nvPr/>
        </p:nvSpPr>
        <p:spPr bwMode="auto">
          <a:xfrm flipH="1">
            <a:off x="6488113" y="519113"/>
            <a:ext cx="1587" cy="7964487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>
            <a:off x="6488113" y="4476750"/>
            <a:ext cx="5995987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3074" name="Line 2"/>
          <p:cNvSpPr>
            <a:spLocks noChangeShapeType="1"/>
          </p:cNvSpPr>
          <p:nvPr/>
        </p:nvSpPr>
        <p:spPr bwMode="auto">
          <a:xfrm flipH="1">
            <a:off x="9066213" y="519113"/>
            <a:ext cx="1587" cy="7964487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9066213" y="3092450"/>
            <a:ext cx="3430587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9066213" y="5873750"/>
            <a:ext cx="3430587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4098" name="Line 2"/>
          <p:cNvSpPr>
            <a:spLocks noChangeShapeType="1"/>
          </p:cNvSpPr>
          <p:nvPr/>
        </p:nvSpPr>
        <p:spPr bwMode="auto">
          <a:xfrm flipH="1">
            <a:off x="6502400" y="1803400"/>
            <a:ext cx="0" cy="431800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5122" name="Line 2"/>
          <p:cNvSpPr>
            <a:spLocks noChangeShapeType="1"/>
          </p:cNvSpPr>
          <p:nvPr/>
        </p:nvSpPr>
        <p:spPr bwMode="auto">
          <a:xfrm flipH="1">
            <a:off x="4430713" y="1778000"/>
            <a:ext cx="1587" cy="505460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6146" name="Line 2"/>
          <p:cNvSpPr>
            <a:spLocks noChangeShapeType="1"/>
          </p:cNvSpPr>
          <p:nvPr/>
        </p:nvSpPr>
        <p:spPr bwMode="auto">
          <a:xfrm flipH="1">
            <a:off x="6488113" y="508000"/>
            <a:ext cx="1587" cy="801370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7170" name="Line 2"/>
          <p:cNvSpPr>
            <a:spLocks noChangeShapeType="1"/>
          </p:cNvSpPr>
          <p:nvPr/>
        </p:nvSpPr>
        <p:spPr bwMode="auto">
          <a:xfrm flipH="1">
            <a:off x="4443413" y="1776413"/>
            <a:ext cx="1587" cy="5068887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 flipH="1">
            <a:off x="8545513" y="1776413"/>
            <a:ext cx="1587" cy="5068887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5080000" cy="656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647700" y="1968500"/>
            <a:ext cx="48768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50800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bit.ly/cwsfee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700337"/>
            <a:ext cx="11703050" cy="8011864"/>
          </a:xfrm>
        </p:spPr>
        <p:txBody>
          <a:bodyPr/>
          <a:lstStyle/>
          <a:p>
            <a:pPr algn="ctr">
              <a:buNone/>
            </a:pPr>
            <a:endParaRPr lang="en-US" sz="4400" dirty="0" smtClean="0">
              <a:solidFill>
                <a:srgbClr val="C00000"/>
              </a:solidFill>
            </a:endParaRPr>
          </a:p>
          <a:p>
            <a:pPr algn="ctr">
              <a:buNone/>
            </a:pPr>
            <a:r>
              <a:rPr lang="en-US" sz="4400" b="1" dirty="0" smtClean="0">
                <a:solidFill>
                  <a:srgbClr val="C00000"/>
                </a:solidFill>
              </a:rPr>
              <a:t>Welcome to </a:t>
            </a:r>
          </a:p>
          <a:p>
            <a:pPr algn="ctr">
              <a:buNone/>
            </a:pPr>
            <a:r>
              <a:rPr lang="en-US" sz="4400" b="1" dirty="0" smtClean="0">
                <a:solidFill>
                  <a:srgbClr val="0070C0"/>
                </a:solidFill>
              </a:rPr>
              <a:t>             Database Development and</a:t>
            </a:r>
          </a:p>
          <a:p>
            <a:pPr algn="ctr">
              <a:buNone/>
            </a:pPr>
            <a:r>
              <a:rPr lang="en-US" sz="4400" b="1" dirty="0" smtClean="0">
                <a:solidFill>
                  <a:srgbClr val="E79419"/>
                </a:solidFill>
              </a:rPr>
              <a:t>Administration </a:t>
            </a:r>
            <a:r>
              <a:rPr lang="en-US" sz="4400" b="1" dirty="0" smtClean="0">
                <a:solidFill>
                  <a:srgbClr val="C00000"/>
                </a:solidFill>
              </a:rPr>
              <a:t>Workshop</a:t>
            </a:r>
            <a:endParaRPr lang="en-US" sz="4400" b="1" dirty="0" smtClean="0">
              <a:solidFill>
                <a:srgbClr val="E79419"/>
              </a:solidFill>
            </a:endParaRPr>
          </a:p>
          <a:p>
            <a:pPr algn="ctr">
              <a:buNone/>
            </a:pPr>
            <a:endParaRPr lang="en-US" sz="4400" b="1" dirty="0" smtClean="0">
              <a:solidFill>
                <a:srgbClr val="FFC000"/>
              </a:solidFill>
            </a:endParaRPr>
          </a:p>
          <a:p>
            <a:pPr algn="ctr">
              <a:buNone/>
            </a:pPr>
            <a:endParaRPr lang="en-US" sz="4400" b="1" dirty="0" smtClean="0">
              <a:solidFill>
                <a:srgbClr val="FFC000"/>
              </a:solidFill>
            </a:endParaRPr>
          </a:p>
          <a:p>
            <a:pPr algn="ctr">
              <a:buNone/>
            </a:pPr>
            <a:endParaRPr lang="en-IN" sz="4400" b="1" dirty="0">
              <a:solidFill>
                <a:srgbClr val="FFC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3848" y="5308848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486176" y="6388968"/>
            <a:ext cx="76328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Computer Science Outreach</a:t>
            </a:r>
            <a:endParaRPr lang="en-IN" b="1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Picture 7" descr="m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1800" y="2644552"/>
            <a:ext cx="2640292" cy="136815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36" y="1420416"/>
            <a:ext cx="11703050" cy="7560840"/>
          </a:xfrm>
        </p:spPr>
        <p:txBody>
          <a:bodyPr/>
          <a:lstStyle/>
          <a:p>
            <a:r>
              <a:rPr lang="en-IN" dirty="0" smtClean="0"/>
              <a:t>CHAR(20) Holds a fixed length string (can contain letters, numbers, and special characters). Can store up to 255 characters </a:t>
            </a:r>
          </a:p>
          <a:p>
            <a:r>
              <a:rPr lang="en-IN" dirty="0" smtClean="0"/>
              <a:t>VARCHAR(200) Holds a variable length string The length can be a value from 0 to 255 before MySQL 5.0.3, and 0 to 65,535 in 5.0.3 later</a:t>
            </a:r>
          </a:p>
          <a:p>
            <a:r>
              <a:rPr lang="en-IN" dirty="0" smtClean="0"/>
              <a:t>TEXT Holds a string with a maximum length of 65,535 characters </a:t>
            </a:r>
          </a:p>
          <a:p>
            <a:r>
              <a:rPr lang="en-IN" dirty="0" smtClean="0"/>
              <a:t>BLOB For BLOBs (Binary Large Objects). Holds up to 65,535 bytes of data</a:t>
            </a:r>
          </a:p>
          <a:p>
            <a:r>
              <a:rPr lang="en-US" dirty="0" smtClean="0"/>
              <a:t>DATE holds date in default format ‘2013-10-26’</a:t>
            </a:r>
          </a:p>
          <a:p>
            <a:r>
              <a:rPr lang="en-US" dirty="0" smtClean="0"/>
              <a:t>TIMESTAMP used to represent both date and time as ‘2013-10-26 11:00:00’</a:t>
            </a:r>
          </a:p>
          <a:p>
            <a:r>
              <a:rPr lang="en-US" dirty="0" smtClean="0"/>
              <a:t>INTEGER(4B), BIGINT(8B), FLOAT(4B), DOUBLE(8B)</a:t>
            </a:r>
          </a:p>
          <a:p>
            <a:endParaRPr lang="en-IN" dirty="0" smtClean="0"/>
          </a:p>
          <a:p>
            <a:endParaRPr lang="en-US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484313"/>
            <a:ext cx="11703050" cy="8227888"/>
          </a:xfrm>
        </p:spPr>
        <p:txBody>
          <a:bodyPr/>
          <a:lstStyle/>
          <a:p>
            <a:r>
              <a:rPr lang="en-IN" b="1" dirty="0" smtClean="0"/>
              <a:t>Data Definition Language</a:t>
            </a:r>
            <a:r>
              <a:rPr lang="en-IN" dirty="0" smtClean="0"/>
              <a:t> (DDL) statements are used to define the database structure or schema. Some examples:</a:t>
            </a:r>
          </a:p>
          <a:p>
            <a:r>
              <a:rPr lang="en-IN" dirty="0" smtClean="0"/>
              <a:t>CREATE - to create objects in the database</a:t>
            </a:r>
          </a:p>
          <a:p>
            <a:r>
              <a:rPr lang="en-IN" dirty="0" smtClean="0"/>
              <a:t>ALTER - alters the structure of the database</a:t>
            </a:r>
          </a:p>
          <a:p>
            <a:r>
              <a:rPr lang="en-IN" dirty="0" smtClean="0"/>
              <a:t>DROP - delete objects from the database</a:t>
            </a:r>
          </a:p>
          <a:p>
            <a:r>
              <a:rPr lang="en-IN" dirty="0" smtClean="0"/>
              <a:t>TRUNCATE - remove all records from a table, including all spaces allocated for the records are removed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772345"/>
            <a:ext cx="11703050" cy="7939856"/>
          </a:xfrm>
        </p:spPr>
        <p:txBody>
          <a:bodyPr/>
          <a:lstStyle/>
          <a:p>
            <a:r>
              <a:rPr lang="en-IN" b="1" dirty="0" smtClean="0"/>
              <a:t>Data Manipulation Language</a:t>
            </a:r>
            <a:r>
              <a:rPr lang="en-IN" dirty="0" smtClean="0"/>
              <a:t> (DML) statements are used for managing data within schema objects. Some examples:</a:t>
            </a:r>
          </a:p>
          <a:p>
            <a:r>
              <a:rPr lang="en-IN" dirty="0" smtClean="0"/>
              <a:t>SELECT - retrieve data from the a database</a:t>
            </a:r>
          </a:p>
          <a:p>
            <a:r>
              <a:rPr lang="en-IN" dirty="0" smtClean="0"/>
              <a:t>INSERT - insert data into a table</a:t>
            </a:r>
          </a:p>
          <a:p>
            <a:r>
              <a:rPr lang="en-IN" dirty="0" smtClean="0"/>
              <a:t>UPDATE - updates existing data within a table</a:t>
            </a:r>
          </a:p>
          <a:p>
            <a:r>
              <a:rPr lang="en-IN" dirty="0" smtClean="0"/>
              <a:t>DELETE - deletes all records from a table, the space for the records remain</a:t>
            </a:r>
          </a:p>
          <a:p>
            <a:endParaRPr lang="en-IN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628329"/>
            <a:ext cx="11703050" cy="8083872"/>
          </a:xfrm>
        </p:spPr>
        <p:txBody>
          <a:bodyPr/>
          <a:lstStyle/>
          <a:p>
            <a:pPr>
              <a:buNone/>
            </a:pPr>
            <a:r>
              <a:rPr lang="en-IN" b="1" dirty="0" smtClean="0"/>
              <a:t>Data Control Language</a:t>
            </a:r>
            <a:r>
              <a:rPr lang="en-IN" dirty="0" smtClean="0"/>
              <a:t> (DCL) statements. Some examples:</a:t>
            </a:r>
          </a:p>
          <a:p>
            <a:r>
              <a:rPr lang="en-IN" dirty="0" smtClean="0"/>
              <a:t>GRANT - gives user's access privileges to database</a:t>
            </a:r>
          </a:p>
          <a:p>
            <a:r>
              <a:rPr lang="en-IN" dirty="0" smtClean="0"/>
              <a:t>REVOKE - withdraw access privileges given with the GRANT command</a:t>
            </a:r>
          </a:p>
          <a:p>
            <a:pPr>
              <a:buNone/>
            </a:pPr>
            <a:r>
              <a:rPr lang="en-IN" b="1" dirty="0" smtClean="0"/>
              <a:t>Transaction Control</a:t>
            </a:r>
            <a:r>
              <a:rPr lang="en-IN" dirty="0" smtClean="0"/>
              <a:t> (TCL) statements are used to manage the changes made by DML statements. It allows statements to be grouped together into logical transactions.</a:t>
            </a:r>
          </a:p>
          <a:p>
            <a:r>
              <a:rPr lang="en-IN" dirty="0" smtClean="0"/>
              <a:t>COMMIT - save work done</a:t>
            </a:r>
          </a:p>
          <a:p>
            <a:r>
              <a:rPr lang="en-IN" dirty="0" smtClean="0"/>
              <a:t>SAVEPOINT - identify a point in a transaction to which you can later roll back</a:t>
            </a:r>
          </a:p>
          <a:p>
            <a:r>
              <a:rPr lang="en-IN" dirty="0" smtClean="0"/>
              <a:t>ROLLBACK - restore database to original since the last COMMIT</a:t>
            </a:r>
          </a:p>
          <a:p>
            <a:endParaRPr lang="en-IN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Query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492425"/>
            <a:ext cx="11703050" cy="7219776"/>
          </a:xfrm>
        </p:spPr>
        <p:txBody>
          <a:bodyPr/>
          <a:lstStyle/>
          <a:p>
            <a:r>
              <a:rPr lang="en-US" dirty="0" smtClean="0"/>
              <a:t>WHERE [&lt;,&gt;,=,IN]</a:t>
            </a:r>
          </a:p>
          <a:p>
            <a:r>
              <a:rPr lang="en-US" dirty="0" smtClean="0"/>
              <a:t>ORDER BY [DESC]</a:t>
            </a:r>
          </a:p>
          <a:p>
            <a:r>
              <a:rPr lang="en-US" dirty="0" smtClean="0"/>
              <a:t>GROUP BY [HAVING]</a:t>
            </a:r>
          </a:p>
          <a:p>
            <a:r>
              <a:rPr lang="en-US" dirty="0" smtClean="0"/>
              <a:t>SUBQUERIES</a:t>
            </a:r>
          </a:p>
          <a:p>
            <a:r>
              <a:rPr lang="en-US" dirty="0" smtClean="0"/>
              <a:t>JOINS</a:t>
            </a:r>
            <a:endParaRPr lang="en-IN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420415"/>
            <a:ext cx="11703050" cy="729178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A Candidate key of a table is a column OR a group of columns which uniquely identifies a row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One of the candidate key is picked as Primary Key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 Foreign key is a common key column used to match records from two tables. The foreign key forms a candidate key in one of the tables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420417"/>
            <a:ext cx="11703050" cy="7291784"/>
          </a:xfrm>
        </p:spPr>
        <p:txBody>
          <a:bodyPr/>
          <a:lstStyle/>
          <a:p>
            <a:r>
              <a:rPr lang="en-US" dirty="0" smtClean="0"/>
              <a:t>A natural join (</a:t>
            </a:r>
            <a:r>
              <a:rPr lang="en-US" b="1" dirty="0" smtClean="0"/>
              <a:t>INNER JOIN</a:t>
            </a:r>
            <a:r>
              <a:rPr lang="en-US" dirty="0" smtClean="0"/>
              <a:t>) of </a:t>
            </a:r>
            <a:r>
              <a:rPr lang="en-US" dirty="0" err="1" smtClean="0"/>
              <a:t>tableA</a:t>
            </a:r>
            <a:r>
              <a:rPr lang="en-US" dirty="0" smtClean="0"/>
              <a:t> and </a:t>
            </a:r>
            <a:r>
              <a:rPr lang="en-US" dirty="0" err="1" smtClean="0"/>
              <a:t>tableB</a:t>
            </a:r>
            <a:r>
              <a:rPr lang="en-US" dirty="0" smtClean="0"/>
              <a:t> fetches all records that match from two tables on a common foreign key</a:t>
            </a:r>
          </a:p>
          <a:p>
            <a:r>
              <a:rPr lang="en-US" dirty="0" smtClean="0"/>
              <a:t>SELECT A.id, </a:t>
            </a:r>
            <a:r>
              <a:rPr lang="en-US" dirty="0" err="1" smtClean="0"/>
              <a:t>A.age</a:t>
            </a:r>
            <a:r>
              <a:rPr lang="en-US" dirty="0" smtClean="0"/>
              <a:t>, </a:t>
            </a:r>
            <a:r>
              <a:rPr lang="en-US" dirty="0" err="1" smtClean="0"/>
              <a:t>B.type</a:t>
            </a:r>
            <a:r>
              <a:rPr lang="en-US" dirty="0" smtClean="0"/>
              <a:t> FROM </a:t>
            </a:r>
            <a:r>
              <a:rPr lang="en-US" dirty="0" err="1" smtClean="0"/>
              <a:t>TableA</a:t>
            </a:r>
            <a:r>
              <a:rPr lang="en-US" dirty="0" smtClean="0"/>
              <a:t> A, </a:t>
            </a:r>
            <a:r>
              <a:rPr lang="en-US" dirty="0" err="1" smtClean="0"/>
              <a:t>TableB</a:t>
            </a:r>
            <a:r>
              <a:rPr lang="en-US" dirty="0" smtClean="0"/>
              <a:t> B WHERE A.id = B.id</a:t>
            </a:r>
          </a:p>
          <a:p>
            <a:r>
              <a:rPr lang="en-US" b="1" dirty="0" smtClean="0"/>
              <a:t>LEFT OUTER JOIN</a:t>
            </a:r>
          </a:p>
          <a:p>
            <a:pPr>
              <a:buNone/>
            </a:pPr>
            <a:r>
              <a:rPr lang="en-US" dirty="0" smtClean="0"/>
              <a:t>  - Return rows from left table even though they do not match with right</a:t>
            </a:r>
          </a:p>
          <a:p>
            <a:pPr>
              <a:buNone/>
            </a:pPr>
            <a:r>
              <a:rPr lang="en-IN" sz="2400" i="1" dirty="0" smtClean="0"/>
              <a:t>SELECT * FROM table1 INNER JOIN table2 ON table1.id=table2.id;</a:t>
            </a:r>
            <a:r>
              <a:rPr lang="en-US" sz="2400" i="1" dirty="0" smtClean="0"/>
              <a:t>RIGHT </a:t>
            </a:r>
          </a:p>
          <a:p>
            <a:pPr>
              <a:buNone/>
            </a:pPr>
            <a:r>
              <a:rPr lang="en-US" b="1" dirty="0" smtClean="0"/>
              <a:t>RIGHT OUTER JOIN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780457"/>
            <a:ext cx="11703050" cy="693174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CREATE VIEW FIRST_VIEW AS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SELECT * FROM EMPLOYEE;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636441"/>
            <a:ext cx="11703050" cy="707576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 </a:t>
            </a:r>
            <a:r>
              <a:rPr lang="en-US" dirty="0" smtClean="0"/>
              <a:t>DELIMITER $$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IN" dirty="0" smtClean="0"/>
              <a:t>  CREATE TRIGGER `</a:t>
            </a:r>
            <a:r>
              <a:rPr lang="en-IN" dirty="0" err="1" smtClean="0"/>
              <a:t>update_trigger</a:t>
            </a:r>
            <a:r>
              <a:rPr lang="en-IN" dirty="0" smtClean="0"/>
              <a:t>` AFTER UPDATE ON `employee` FOR EACH ROW BEGIN</a:t>
            </a:r>
          </a:p>
          <a:p>
            <a:pPr>
              <a:buNone/>
            </a:pPr>
            <a:r>
              <a:rPr lang="en-US" dirty="0" smtClean="0"/>
              <a:t>   UPDATE </a:t>
            </a:r>
            <a:r>
              <a:rPr lang="en-US" dirty="0" err="1" smtClean="0"/>
              <a:t>emp_change</a:t>
            </a:r>
            <a:r>
              <a:rPr lang="en-US" dirty="0" smtClean="0"/>
              <a:t> set emp.tid = new.tid;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4" y="412304"/>
            <a:ext cx="11703050" cy="8928992"/>
          </a:xfrm>
        </p:spPr>
        <p:txBody>
          <a:bodyPr/>
          <a:lstStyle/>
          <a:p>
            <a:endParaRPr lang="en-US" dirty="0" smtClean="0"/>
          </a:p>
          <a:p>
            <a:pPr algn="ctr">
              <a:buNone/>
            </a:pPr>
            <a:endParaRPr lang="en-US" sz="4000" dirty="0" smtClean="0"/>
          </a:p>
          <a:p>
            <a:pPr algn="ctr">
              <a:buNone/>
            </a:pPr>
            <a:r>
              <a:rPr lang="en-US" sz="6000" b="1" dirty="0" smtClean="0">
                <a:solidFill>
                  <a:srgbClr val="0070C0"/>
                </a:solidFill>
              </a:rPr>
              <a:t>Thank</a:t>
            </a:r>
            <a:r>
              <a:rPr lang="en-US" sz="6000" b="1" dirty="0" smtClean="0">
                <a:solidFill>
                  <a:srgbClr val="00B050"/>
                </a:solidFill>
              </a:rPr>
              <a:t> </a:t>
            </a:r>
            <a:r>
              <a:rPr lang="en-US" sz="6000" b="1" dirty="0" smtClean="0">
                <a:solidFill>
                  <a:srgbClr val="E79419"/>
                </a:solidFill>
              </a:rPr>
              <a:t>You</a:t>
            </a:r>
            <a:r>
              <a:rPr lang="en-US" sz="6000" b="1" dirty="0" smtClean="0">
                <a:solidFill>
                  <a:srgbClr val="00B050"/>
                </a:solidFill>
              </a:rPr>
              <a:t> !!!</a:t>
            </a:r>
            <a:r>
              <a:rPr lang="en-US" sz="6000" dirty="0" smtClean="0">
                <a:solidFill>
                  <a:srgbClr val="00B050"/>
                </a:solidFill>
              </a:rPr>
              <a:t>     </a:t>
            </a:r>
          </a:p>
          <a:p>
            <a:pPr algn="ctr">
              <a:buNone/>
            </a:pPr>
            <a:r>
              <a:rPr lang="en-US" sz="4000" b="1" dirty="0" smtClean="0">
                <a:solidFill>
                  <a:srgbClr val="0070C0"/>
                </a:solidFill>
              </a:rPr>
              <a:t>  </a:t>
            </a:r>
            <a:r>
              <a:rPr lang="en-US" sz="4400" b="1" dirty="0" smtClean="0">
                <a:solidFill>
                  <a:schemeClr val="bg2">
                    <a:lumMod val="75000"/>
                  </a:schemeClr>
                </a:solidFill>
              </a:rPr>
              <a:t>Questions ???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 algn="r"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buNone/>
            </a:pPr>
            <a:r>
              <a:rPr lang="en-US" b="1" dirty="0" smtClean="0">
                <a:solidFill>
                  <a:srgbClr val="C00000"/>
                </a:solidFill>
              </a:rPr>
              <a:t>  </a:t>
            </a:r>
            <a:r>
              <a:rPr lang="en-US" sz="3600" b="1" dirty="0" smtClean="0">
                <a:solidFill>
                  <a:srgbClr val="C00000"/>
                </a:solidFill>
              </a:rPr>
              <a:t>Feedback: </a:t>
            </a:r>
            <a:r>
              <a:rPr lang="en-IN" sz="3600" b="1" dirty="0" smtClean="0">
                <a:hlinkClick r:id="rId2"/>
              </a:rPr>
              <a:t>bit.ly/</a:t>
            </a:r>
            <a:r>
              <a:rPr lang="en-IN" sz="3600" b="1" dirty="0" err="1" smtClean="0">
                <a:hlinkClick r:id="rId2"/>
              </a:rPr>
              <a:t>cwsfeed</a:t>
            </a:r>
            <a:endParaRPr lang="en-IN" sz="3600" b="1" dirty="0" smtClean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4" name="Picture 3" descr="question-mar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50272" y="5164832"/>
            <a:ext cx="2880320" cy="2592288"/>
          </a:xfrm>
          <a:prstGeom prst="rect">
            <a:avLst/>
          </a:prstGeom>
        </p:spPr>
      </p:pic>
      <p:pic>
        <p:nvPicPr>
          <p:cNvPr id="5" name="Picture 4" descr="m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17824" y="772345"/>
            <a:ext cx="2808312" cy="145521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AA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/>
          </p:cNvSpPr>
          <p:nvPr/>
        </p:nvSpPr>
        <p:spPr bwMode="auto">
          <a:xfrm>
            <a:off x="1461840" y="700336"/>
            <a:ext cx="11861800" cy="3175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pPr algn="l"/>
            <a:r>
              <a:rPr lang="en-US" b="1" dirty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                           SESSION PLAN</a:t>
            </a:r>
            <a:endParaRPr lang="en-US" b="1" dirty="0">
              <a:solidFill>
                <a:srgbClr val="FFFFFF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0483" name="Rectangle 3"/>
          <p:cNvSpPr>
            <a:spLocks/>
          </p:cNvSpPr>
          <p:nvPr/>
        </p:nvSpPr>
        <p:spPr bwMode="auto">
          <a:xfrm>
            <a:off x="885776" y="4516760"/>
            <a:ext cx="11861800" cy="426980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2800" b="1" dirty="0" smtClean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                                              </a:t>
            </a:r>
          </a:p>
          <a:p>
            <a:pPr algn="l"/>
            <a:r>
              <a:rPr lang="en-US" sz="2800" b="1" dirty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2800" b="1" dirty="0" smtClean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                     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Session 1 :  10.00 AM – 11.20 AM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Break        :  11.20 AM – 11.30 AM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Session 2 :  11.30 AM – 12.30 PM</a:t>
            </a:r>
          </a:p>
          <a:p>
            <a:pPr algn="l"/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 Lunch       :  12.30 PM – 01.15 PM</a:t>
            </a:r>
          </a:p>
          <a:p>
            <a:pPr algn="l"/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 Session 3 :  01.15 PM –  03.00 PM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Break        :  03.00 PM –  03.15 PM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Session 4 :  03.15 PM –  05.00 PM</a:t>
            </a:r>
          </a:p>
          <a:p>
            <a:pPr algn="l"/>
            <a:r>
              <a:rPr lang="en-US" sz="2800" b="1" dirty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endParaRPr lang="en-US" sz="2800" b="1" dirty="0" smtClean="0">
              <a:solidFill>
                <a:schemeClr val="accent3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2800" b="1" dirty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endParaRPr lang="en-US" sz="2800" b="1" dirty="0" smtClean="0">
              <a:solidFill>
                <a:schemeClr val="accent3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2800" b="1" dirty="0" smtClean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  </a:t>
            </a:r>
          </a:p>
          <a:p>
            <a:pPr algn="l"/>
            <a:r>
              <a:rPr lang="en-US" sz="2800" b="1" dirty="0" smtClean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 	 </a:t>
            </a:r>
            <a:r>
              <a:rPr lang="en-US" sz="2800" b="1" dirty="0" smtClean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          </a:t>
            </a:r>
            <a:endParaRPr lang="en-US" sz="2800" b="1" dirty="0">
              <a:solidFill>
                <a:srgbClr val="185774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6" name="Picture 5" descr="m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1800" y="988368"/>
            <a:ext cx="2918219" cy="187220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AA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/>
          </p:cNvSpPr>
          <p:nvPr/>
        </p:nvSpPr>
        <p:spPr bwMode="auto">
          <a:xfrm>
            <a:off x="1461840" y="700336"/>
            <a:ext cx="11861800" cy="3175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pPr algn="l"/>
            <a:r>
              <a:rPr lang="en-US" b="1" dirty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                           SESSION DYNAMICS</a:t>
            </a:r>
            <a:endParaRPr lang="en-US" b="1" dirty="0">
              <a:solidFill>
                <a:srgbClr val="FFFFFF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0483" name="Rectangle 3"/>
          <p:cNvSpPr>
            <a:spLocks/>
          </p:cNvSpPr>
          <p:nvPr/>
        </p:nvSpPr>
        <p:spPr bwMode="auto">
          <a:xfrm>
            <a:off x="-1562496" y="4804792"/>
            <a:ext cx="15193688" cy="426980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2800" b="1" dirty="0" smtClean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                                              </a:t>
            </a:r>
          </a:p>
          <a:p>
            <a:pPr algn="l"/>
            <a:r>
              <a:rPr lang="en-US" sz="2800" b="1" dirty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2800" b="1" dirty="0" smtClean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                      </a:t>
            </a:r>
            <a:r>
              <a:rPr lang="en-US" sz="3200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Session 1: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– Intro to MySQL and SQL, Keys, Queries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                                                        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</a:t>
            </a:r>
            <a:r>
              <a:rPr lang="en-US" sz="3200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Session 2: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– Joins, Views, Triggers</a:t>
            </a:r>
          </a:p>
          <a:p>
            <a:pPr algn="l"/>
            <a:endParaRPr lang="en-US" sz="3200" b="1" dirty="0" smtClean="0">
              <a:solidFill>
                <a:schemeClr val="bg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 </a:t>
            </a:r>
            <a:r>
              <a:rPr lang="en-US" sz="3200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Session 3: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– Functions, Procedures, Events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endParaRPr lang="en-US" sz="3200" b="1" dirty="0" smtClean="0">
              <a:solidFill>
                <a:schemeClr val="bg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 </a:t>
            </a:r>
            <a:r>
              <a:rPr lang="en-US" sz="3200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Session 4: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– MySQL Administration</a:t>
            </a:r>
          </a:p>
          <a:p>
            <a:pPr algn="l"/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                                                              </a:t>
            </a:r>
          </a:p>
          <a:p>
            <a:pPr algn="l"/>
            <a:endParaRPr lang="en-US" sz="3200" b="1" dirty="0" smtClean="0">
              <a:solidFill>
                <a:schemeClr val="bg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2800" b="1" dirty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endParaRPr lang="en-US" sz="2800" b="1" dirty="0" smtClean="0">
              <a:solidFill>
                <a:schemeClr val="accent3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2800" b="1" dirty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endParaRPr lang="en-US" sz="2800" b="1" dirty="0" smtClean="0">
              <a:solidFill>
                <a:schemeClr val="accent3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2800" b="1" dirty="0" smtClean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  </a:t>
            </a:r>
          </a:p>
          <a:p>
            <a:pPr algn="l"/>
            <a:r>
              <a:rPr lang="en-US" sz="2800" b="1" dirty="0" smtClean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 	 </a:t>
            </a:r>
            <a:r>
              <a:rPr lang="en-US" sz="2800" b="1" dirty="0" smtClean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          </a:t>
            </a:r>
            <a:endParaRPr lang="en-US" sz="2800" b="1" dirty="0">
              <a:solidFill>
                <a:srgbClr val="185774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5" name="Picture 4" descr="m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3808" y="1132384"/>
            <a:ext cx="2770868" cy="187220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A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3768" y="0"/>
            <a:ext cx="2880320" cy="288032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1506" name="Rectangle 2"/>
          <p:cNvSpPr>
            <a:spLocks/>
          </p:cNvSpPr>
          <p:nvPr/>
        </p:nvSpPr>
        <p:spPr bwMode="auto">
          <a:xfrm>
            <a:off x="741760" y="0"/>
            <a:ext cx="11861800" cy="286057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pPr algn="l"/>
            <a:r>
              <a:rPr lang="en-US" sz="5300" b="1" dirty="0" smtClean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                        Getting </a:t>
            </a:r>
            <a:r>
              <a:rPr lang="en-US" sz="5300" b="1" dirty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Started</a:t>
            </a:r>
          </a:p>
        </p:txBody>
      </p:sp>
      <p:sp>
        <p:nvSpPr>
          <p:cNvPr id="21507" name="Rectangle 3"/>
          <p:cNvSpPr>
            <a:spLocks/>
          </p:cNvSpPr>
          <p:nvPr/>
        </p:nvSpPr>
        <p:spPr bwMode="auto">
          <a:xfrm>
            <a:off x="0" y="3724672"/>
            <a:ext cx="13559184" cy="482453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742950" indent="-742950" algn="l"/>
            <a:r>
              <a:rPr lang="en-US" sz="3600" b="1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     </a:t>
            </a:r>
            <a:r>
              <a:rPr lang="en-US" sz="2800" b="1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MySQL Community Server 5.5.x and MySQL Workbench </a:t>
            </a:r>
            <a:r>
              <a:rPr lang="en-US" sz="28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http://dev.mysql.com/downloads/ </a:t>
            </a:r>
          </a:p>
          <a:p>
            <a:pPr marL="742950" indent="-742950" algn="l"/>
            <a:r>
              <a:rPr lang="en-US" sz="2800" b="1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     </a:t>
            </a:r>
          </a:p>
          <a:p>
            <a:pPr marL="742950" indent="-742950" algn="l"/>
            <a:r>
              <a:rPr lang="en-US" sz="2800" b="1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        MySQL Installation Guide for Windows</a:t>
            </a:r>
          </a:p>
          <a:p>
            <a:pPr marL="742950" indent="-742950" algn="l"/>
            <a:r>
              <a:rPr lang="en-US" sz="28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http://dev.mysql.com/doc/refman/5.5/en/mysql-installer-gui.html</a:t>
            </a:r>
          </a:p>
          <a:p>
            <a:pPr marL="742950" indent="-742950" algn="l"/>
            <a:endParaRPr lang="en-US" sz="2800" b="1" dirty="0" smtClean="0">
              <a:solidFill>
                <a:srgbClr val="0F3A16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marL="742950" indent="-742950" algn="l"/>
            <a:r>
              <a:rPr lang="en-US" sz="2800" b="1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       MySQL Reference Manual</a:t>
            </a:r>
          </a:p>
          <a:p>
            <a:pPr marL="742950" indent="-742950" algn="l"/>
            <a:r>
              <a:rPr lang="en-US" sz="2800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       </a:t>
            </a:r>
            <a:r>
              <a:rPr lang="en-US" sz="28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http://dev.mysql.com/doc/refman/5.5/en/index.html</a:t>
            </a:r>
          </a:p>
          <a:p>
            <a:pPr marL="742950" indent="-742950" algn="l"/>
            <a:endParaRPr lang="en-US" sz="2800" b="1" dirty="0" smtClean="0">
              <a:solidFill>
                <a:srgbClr val="0F3A16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marL="742950" indent="-742950" algn="l"/>
            <a:r>
              <a:rPr lang="en-US" sz="2800" b="1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       Get Presentation/Scripts from</a:t>
            </a:r>
          </a:p>
          <a:p>
            <a:pPr marL="742950" indent="-742950" algn="l"/>
            <a:r>
              <a:rPr lang="en-IN" sz="2800" dirty="0" smtClean="0"/>
              <a:t>        </a:t>
            </a:r>
            <a:r>
              <a:rPr lang="en-IN" sz="2800" b="1" dirty="0" smtClean="0">
                <a:solidFill>
                  <a:schemeClr val="bg1"/>
                </a:solidFill>
              </a:rPr>
              <a:t>http://bit.ly/18dVrCy</a:t>
            </a:r>
            <a:endParaRPr lang="en-US" sz="2800" b="1" u="sng" dirty="0" smtClean="0">
              <a:solidFill>
                <a:schemeClr val="bg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marL="742950" indent="-742950" algn="l"/>
            <a:r>
              <a:rPr lang="en-US" sz="2800" b="1" u="sng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endParaRPr lang="en-US" sz="2800" u="sng" dirty="0">
              <a:solidFill>
                <a:srgbClr val="0F3A16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A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/>
          </p:cNvSpPr>
          <p:nvPr/>
        </p:nvSpPr>
        <p:spPr bwMode="auto">
          <a:xfrm>
            <a:off x="741760" y="1060376"/>
            <a:ext cx="11861800" cy="828092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endParaRPr lang="en-US" sz="3600" b="1" dirty="0" smtClean="0">
              <a:solidFill>
                <a:schemeClr val="bg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endParaRPr lang="en-US" sz="3600" b="1" dirty="0" smtClean="0">
              <a:solidFill>
                <a:schemeClr val="bg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endParaRPr lang="en-US" sz="3600" b="1" dirty="0">
              <a:solidFill>
                <a:schemeClr val="bg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What is RDBMS, MySQL and SQL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What is Schema; DDL, DML and DCL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Common Query Techniques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Keys, Constraints and Relationships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Joins and Views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Triggers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Functions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Stored Procedures and Events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Administration: User Access Control &amp; Privileges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Administration: Backup/Recovery &amp; Optimization</a:t>
            </a:r>
          </a:p>
        </p:txBody>
      </p:sp>
      <p:pic>
        <p:nvPicPr>
          <p:cNvPr id="4" name="Picture 3" descr="m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721" y="340296"/>
            <a:ext cx="2880320" cy="149253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2800" b="1" dirty="0" smtClean="0"/>
          </a:p>
          <a:p>
            <a:pPr algn="ctr">
              <a:buNone/>
            </a:pPr>
            <a:r>
              <a:rPr lang="en-US" sz="4000" b="1" dirty="0" smtClean="0">
                <a:solidFill>
                  <a:schemeClr val="tx1"/>
                </a:solidFill>
              </a:rPr>
              <a:t>What is RDBMS, MySQL and SQL</a:t>
            </a:r>
          </a:p>
          <a:p>
            <a:pPr algn="ctr">
              <a:buNone/>
            </a:pPr>
            <a:r>
              <a:rPr lang="en-US" sz="4000" b="1" dirty="0" smtClean="0">
                <a:solidFill>
                  <a:schemeClr val="tx1"/>
                </a:solidFill>
              </a:rPr>
              <a:t>Essentials …</a:t>
            </a:r>
            <a:endParaRPr lang="en-IN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844353"/>
            <a:ext cx="11703050" cy="7867848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Relational Database Management System is a database management system that is based on the relational model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RDBMS store the data into collection of tables, which might be related by common fields (database table columns) and fetch common data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SQL is a standard query language used to communicate with the database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MySQL is the world’s most popular open source database, </a:t>
            </a:r>
            <a:r>
              <a:rPr lang="en-IN" dirty="0" smtClean="0">
                <a:solidFill>
                  <a:schemeClr val="tx1"/>
                </a:solidFill>
              </a:rPr>
              <a:t>with over 100 million copies of its software distributed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Google, Yahoo, Adobe, YouTube, Wikipedia, Booking.com, Banking sectors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564433"/>
            <a:ext cx="11703050" cy="7147768"/>
          </a:xfrm>
        </p:spPr>
        <p:txBody>
          <a:bodyPr/>
          <a:lstStyle/>
          <a:p>
            <a:pPr algn="ctr">
              <a:buNone/>
            </a:pPr>
            <a:endParaRPr lang="en-US" sz="3600" b="1" dirty="0" smtClean="0">
              <a:solidFill>
                <a:schemeClr val="tx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ctr">
              <a:buNone/>
            </a:pPr>
            <a:r>
              <a:rPr lang="en-US" sz="3600" b="1" dirty="0" smtClean="0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Database, Tables, Columns and Rows</a:t>
            </a:r>
          </a:p>
          <a:p>
            <a:pPr algn="ctr">
              <a:buNone/>
            </a:pPr>
            <a:r>
              <a:rPr lang="en-US" sz="3600" b="1" dirty="0" smtClean="0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MySQL Data types, DDL, DML and DCL</a:t>
            </a:r>
          </a:p>
          <a:p>
            <a:pPr algn="ctr">
              <a:buNone/>
            </a:pPr>
            <a:endParaRPr lang="en-US" sz="3600" b="1" dirty="0" smtClean="0">
              <a:solidFill>
                <a:schemeClr val="tx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ctr">
              <a:buNone/>
            </a:pPr>
            <a:endParaRPr lang="en-US" sz="3600" b="1" dirty="0" smtClean="0">
              <a:solidFill>
                <a:schemeClr val="tx1"/>
              </a:solidFill>
              <a:latin typeface="Helvetica" charset="0"/>
              <a:cs typeface="Helvetica" charset="0"/>
              <a:sym typeface="Helvetica" charset="0"/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556321"/>
            <a:ext cx="11703050" cy="815588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A schema is a set of interrelated database objects such as tables, table columns, data types of the columns, indexes, foreign keys, and so on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In MySQL, physically, a </a:t>
            </a:r>
            <a:r>
              <a:rPr lang="en-IN" b="1" dirty="0" smtClean="0">
                <a:solidFill>
                  <a:schemeClr val="tx1"/>
                </a:solidFill>
              </a:rPr>
              <a:t>schema</a:t>
            </a:r>
            <a:r>
              <a:rPr lang="en-IN" dirty="0" smtClean="0">
                <a:solidFill>
                  <a:schemeClr val="tx1"/>
                </a:solidFill>
              </a:rPr>
              <a:t> is synonymous with a </a:t>
            </a:r>
            <a:r>
              <a:rPr lang="en-IN" b="1" dirty="0" smtClean="0">
                <a:solidFill>
                  <a:schemeClr val="tx1"/>
                </a:solidFill>
              </a:rPr>
              <a:t>database</a:t>
            </a:r>
          </a:p>
          <a:p>
            <a:pPr>
              <a:buNone/>
            </a:pPr>
            <a:r>
              <a:rPr lang="en-US" dirty="0" smtClean="0"/>
              <a:t>MySQL Workbench &gt;&gt; user root  &gt;&gt; open connection &gt;&gt; localhost:3306</a:t>
            </a:r>
          </a:p>
          <a:p>
            <a:pPr>
              <a:buNone/>
            </a:pPr>
            <a:r>
              <a:rPr lang="en-US" dirty="0" smtClean="0"/>
              <a:t> CREATE DATABASE </a:t>
            </a:r>
            <a:r>
              <a:rPr lang="en-US" dirty="0" err="1" smtClean="0"/>
              <a:t>firstdb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USE </a:t>
            </a:r>
            <a:r>
              <a:rPr lang="en-US" dirty="0" err="1" smtClean="0"/>
              <a:t>firstdb</a:t>
            </a:r>
            <a:r>
              <a:rPr lang="en-US" dirty="0" smtClean="0"/>
              <a:t>;</a:t>
            </a:r>
            <a:endParaRPr lang="en-IN" dirty="0" smtClean="0"/>
          </a:p>
          <a:p>
            <a:r>
              <a:rPr lang="en-IN" dirty="0" smtClean="0"/>
              <a:t>CREATE TABLE `employee` (`</a:t>
            </a:r>
            <a:r>
              <a:rPr lang="en-IN" dirty="0" err="1" smtClean="0"/>
              <a:t>Employee_ID</a:t>
            </a:r>
            <a:r>
              <a:rPr lang="en-IN" dirty="0" smtClean="0"/>
              <a:t>` INT(10) NOT NULL,    `</a:t>
            </a:r>
            <a:r>
              <a:rPr lang="en-IN" dirty="0" err="1" smtClean="0"/>
              <a:t>First_Name</a:t>
            </a:r>
            <a:r>
              <a:rPr lang="en-IN" dirty="0" smtClean="0"/>
              <a:t>` VARCHAR2(45) NOT NULL,                                           `</a:t>
            </a:r>
            <a:r>
              <a:rPr lang="en-IN" dirty="0" err="1" smtClean="0"/>
              <a:t>Last_Name</a:t>
            </a:r>
            <a:r>
              <a:rPr lang="en-IN" dirty="0" smtClean="0"/>
              <a:t>` VARCHAR2(45) NOT NULL,                                                      `Title` </a:t>
            </a:r>
            <a:r>
              <a:rPr lang="en-IN" dirty="0" err="1" smtClean="0"/>
              <a:t>varchar</a:t>
            </a:r>
            <a:r>
              <a:rPr lang="en-IN" dirty="0" smtClean="0"/>
              <a:t>(30) NOT NULL, `stamp` TIMESTAMP NULL,                                                                    PRIMARY KEY (`</a:t>
            </a:r>
            <a:r>
              <a:rPr lang="en-IN" dirty="0" err="1" smtClean="0"/>
              <a:t>Employee_ID</a:t>
            </a:r>
            <a:r>
              <a:rPr lang="en-IN" dirty="0" smtClean="0"/>
              <a:t>`))                                                  ENGINE=</a:t>
            </a:r>
            <a:r>
              <a:rPr lang="en-IN" dirty="0" err="1" smtClean="0"/>
              <a:t>InnoDB</a:t>
            </a:r>
            <a:r>
              <a:rPr lang="en-IN" dirty="0" smtClean="0"/>
              <a:t> DEFAULT CHARSET=utf8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Lef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Rig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itle - To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Title &amp; Bullets - 2 Colum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Photo - Horizontal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Photo - Vertical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Title -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hoto - 3 U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3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hoto - 4 U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4 Up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4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2 Up Landscap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Landscap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2 Up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2 Up Portrait &amp; Landscap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 &amp; Landscap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2 Up Portrait &amp;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2 Up Portrai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2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3 Up Portrai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 Portrai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3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Big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Big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Bi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, Bullets &amp; Phot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Pages>0</Pages>
  <Words>956</Words>
  <Characters>0</Characters>
  <Application>Microsoft Office PowerPoint</Application>
  <PresentationFormat>Custom</PresentationFormat>
  <Lines>0</Lines>
  <Paragraphs>141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19</vt:i4>
      </vt:variant>
      <vt:variant>
        <vt:lpstr>Slide Titles</vt:lpstr>
      </vt:variant>
      <vt:variant>
        <vt:i4>19</vt:i4>
      </vt:variant>
    </vt:vector>
  </HeadingPairs>
  <TitlesOfParts>
    <vt:vector size="38" baseType="lpstr">
      <vt:lpstr>Blank</vt:lpstr>
      <vt:lpstr>Photo - 3 Up</vt:lpstr>
      <vt:lpstr>Photo - 4 Up</vt:lpstr>
      <vt:lpstr>Photo - 2 Up Landscape</vt:lpstr>
      <vt:lpstr>Photo - 2 Up Portrait &amp; Landscape</vt:lpstr>
      <vt:lpstr>Photo - 2 Up Portrait</vt:lpstr>
      <vt:lpstr>Photo - 3 Up Portrait</vt:lpstr>
      <vt:lpstr>Photo - Big</vt:lpstr>
      <vt:lpstr>Title, Bullets &amp; Photo</vt:lpstr>
      <vt:lpstr>Title &amp; Bullets</vt:lpstr>
      <vt:lpstr>Title &amp; Bullets - Left</vt:lpstr>
      <vt:lpstr>Title &amp; Bullets - Right</vt:lpstr>
      <vt:lpstr>Bullets</vt:lpstr>
      <vt:lpstr>Title - Top</vt:lpstr>
      <vt:lpstr>Title &amp; Bullets - 2 Column</vt:lpstr>
      <vt:lpstr>Photo - Horizontal</vt:lpstr>
      <vt:lpstr>Photo - Vertical</vt:lpstr>
      <vt:lpstr>Title &amp; Subtitle</vt:lpstr>
      <vt:lpstr>Title - Center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Data Types</vt:lpstr>
      <vt:lpstr>Slide 11</vt:lpstr>
      <vt:lpstr>Slide 12</vt:lpstr>
      <vt:lpstr>Slide 13</vt:lpstr>
      <vt:lpstr>Common Query Techniques</vt:lpstr>
      <vt:lpstr>Keys</vt:lpstr>
      <vt:lpstr>Joins</vt:lpstr>
      <vt:lpstr>Views</vt:lpstr>
      <vt:lpstr>TRIGGERS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Srinivas</dc:creator>
  <cp:lastModifiedBy>Srinivas</cp:lastModifiedBy>
  <cp:revision>97</cp:revision>
  <dcterms:modified xsi:type="dcterms:W3CDTF">2013-10-26T14:23:12Z</dcterms:modified>
</cp:coreProperties>
</file>