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</p:sldMasterIdLst>
  <p:sldIdLst>
    <p:sldId id="287" r:id="rId20"/>
    <p:sldId id="256" r:id="rId21"/>
    <p:sldId id="259" r:id="rId22"/>
    <p:sldId id="258" r:id="rId23"/>
    <p:sldId id="25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8" r:id="rId34"/>
    <p:sldId id="297" r:id="rId35"/>
    <p:sldId id="299" r:id="rId36"/>
    <p:sldId id="300" r:id="rId37"/>
    <p:sldId id="286" r:id="rId3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4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4624" autoAdjust="0"/>
  </p:normalViewPr>
  <p:slideViewPr>
    <p:cSldViewPr>
      <p:cViewPr varScale="1">
        <p:scale>
          <a:sx n="48" d="100"/>
          <a:sy n="48" d="100"/>
        </p:scale>
        <p:origin x="-1374" y="-11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5"/>
            <a:ext cx="2965450" cy="8499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5"/>
            <a:ext cx="8743950" cy="849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5" y="7785100"/>
            <a:ext cx="2847975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0" y="7785100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5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5"/>
            <a:ext cx="87439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330200"/>
            <a:ext cx="127000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365760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bit.ly/cwsfe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00337"/>
            <a:ext cx="11703050" cy="8011864"/>
          </a:xfrm>
        </p:spPr>
        <p:txBody>
          <a:bodyPr/>
          <a:lstStyle/>
          <a:p>
            <a:pPr algn="ctr">
              <a:buNone/>
            </a:pPr>
            <a:endParaRPr lang="en-US" sz="4400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C00000"/>
                </a:solidFill>
              </a:rPr>
              <a:t>Welcome to 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0070C0"/>
                </a:solidFill>
              </a:rPr>
              <a:t>             Database Development and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E79419"/>
                </a:solidFill>
              </a:rPr>
              <a:t>Administration </a:t>
            </a:r>
            <a:r>
              <a:rPr lang="en-US" sz="4400" b="1" dirty="0" smtClean="0">
                <a:solidFill>
                  <a:srgbClr val="C00000"/>
                </a:solidFill>
              </a:rPr>
              <a:t>Workshop</a:t>
            </a:r>
            <a:endParaRPr lang="en-US" sz="4400" b="1" dirty="0" smtClean="0">
              <a:solidFill>
                <a:srgbClr val="E79419"/>
              </a:solidFill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FFC000"/>
              </a:solidFill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FFC000"/>
              </a:solidFill>
            </a:endParaRPr>
          </a:p>
          <a:p>
            <a:pPr algn="ctr">
              <a:buNone/>
            </a:pPr>
            <a:endParaRPr lang="en-IN" sz="4400" b="1" dirty="0">
              <a:solidFill>
                <a:srgbClr val="FFC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848" y="5308848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86176" y="6388968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Computer Science Outreach</a:t>
            </a:r>
            <a:endParaRPr lang="en-IN" b="1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 descr="m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800" y="2644552"/>
            <a:ext cx="2640292" cy="13681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36" y="1420416"/>
            <a:ext cx="11703050" cy="7560840"/>
          </a:xfrm>
        </p:spPr>
        <p:txBody>
          <a:bodyPr/>
          <a:lstStyle/>
          <a:p>
            <a:r>
              <a:rPr lang="en-IN" dirty="0" smtClean="0"/>
              <a:t>CHAR(20) Holds a fixed length string (can contain letters, numbers, and special characters). Can store up to 255 characters </a:t>
            </a:r>
          </a:p>
          <a:p>
            <a:r>
              <a:rPr lang="en-IN" dirty="0" smtClean="0"/>
              <a:t>VARCHAR(200) Holds a variable length string The length can be a value from 0 to 255 before MySQL 5.0.3, and 0 to 65,535 in 5.0.3 later</a:t>
            </a:r>
          </a:p>
          <a:p>
            <a:r>
              <a:rPr lang="en-IN" dirty="0" smtClean="0"/>
              <a:t>TEXT Holds a string with a maximum length of 65,535 characters </a:t>
            </a:r>
          </a:p>
          <a:p>
            <a:r>
              <a:rPr lang="en-IN" dirty="0" smtClean="0"/>
              <a:t>BLOB For BLOBs (Binary Large Objects). Holds up to 65,535 bytes of data</a:t>
            </a:r>
          </a:p>
          <a:p>
            <a:r>
              <a:rPr lang="en-US" dirty="0" smtClean="0"/>
              <a:t>DATE holds date in default format ‘2013-10-26’</a:t>
            </a:r>
          </a:p>
          <a:p>
            <a:r>
              <a:rPr lang="en-US" dirty="0" smtClean="0"/>
              <a:t>TIMESTAMP used to represent both date and time as ‘2013-10-26 11:00:00’</a:t>
            </a:r>
          </a:p>
          <a:p>
            <a:r>
              <a:rPr lang="en-US" dirty="0" smtClean="0"/>
              <a:t>INTEGER(4B), BIGINT(8B), FLOAT(4B), DOUBLE(8B)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484313"/>
            <a:ext cx="11703050" cy="8227888"/>
          </a:xfrm>
        </p:spPr>
        <p:txBody>
          <a:bodyPr/>
          <a:lstStyle/>
          <a:p>
            <a:r>
              <a:rPr lang="en-IN" b="1" dirty="0" smtClean="0"/>
              <a:t>Data Definition Language</a:t>
            </a:r>
            <a:r>
              <a:rPr lang="en-IN" dirty="0" smtClean="0"/>
              <a:t> (DDL) statements are used to define the database structure or schema. Some examples:</a:t>
            </a:r>
          </a:p>
          <a:p>
            <a:r>
              <a:rPr lang="en-IN" dirty="0" smtClean="0"/>
              <a:t>CREATE - to create objects in the database</a:t>
            </a:r>
          </a:p>
          <a:p>
            <a:r>
              <a:rPr lang="en-IN" dirty="0" smtClean="0"/>
              <a:t>ALTER - alters the structure of the database</a:t>
            </a:r>
          </a:p>
          <a:p>
            <a:r>
              <a:rPr lang="en-IN" dirty="0" smtClean="0"/>
              <a:t>DROP - delete objects from the database</a:t>
            </a:r>
          </a:p>
          <a:p>
            <a:r>
              <a:rPr lang="en-IN" dirty="0" smtClean="0"/>
              <a:t>TRUNCATE - remove all records from a table, including all spaces allocated for the records are removed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72345"/>
            <a:ext cx="11703050" cy="7939856"/>
          </a:xfrm>
        </p:spPr>
        <p:txBody>
          <a:bodyPr/>
          <a:lstStyle/>
          <a:p>
            <a:r>
              <a:rPr lang="en-IN" b="1" dirty="0" smtClean="0"/>
              <a:t>Data Manipulation Language</a:t>
            </a:r>
            <a:r>
              <a:rPr lang="en-IN" dirty="0" smtClean="0"/>
              <a:t> (DML) statements are used for managing data within schema objects. Some examples:</a:t>
            </a:r>
          </a:p>
          <a:p>
            <a:r>
              <a:rPr lang="en-IN" dirty="0" smtClean="0"/>
              <a:t>SELECT - retrieve data from the a database</a:t>
            </a:r>
          </a:p>
          <a:p>
            <a:r>
              <a:rPr lang="en-IN" dirty="0" smtClean="0"/>
              <a:t>INSERT - insert data into a table</a:t>
            </a:r>
          </a:p>
          <a:p>
            <a:r>
              <a:rPr lang="en-IN" dirty="0" smtClean="0"/>
              <a:t>UPDATE - updates existing data within a table</a:t>
            </a:r>
          </a:p>
          <a:p>
            <a:r>
              <a:rPr lang="en-IN" dirty="0" smtClean="0"/>
              <a:t>DELETE - deletes all records from a table, the space for the records remain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628329"/>
            <a:ext cx="11703050" cy="8083872"/>
          </a:xfrm>
        </p:spPr>
        <p:txBody>
          <a:bodyPr/>
          <a:lstStyle/>
          <a:p>
            <a:pPr>
              <a:buNone/>
            </a:pPr>
            <a:r>
              <a:rPr lang="en-IN" b="1" dirty="0" smtClean="0"/>
              <a:t>Data Control Language</a:t>
            </a:r>
            <a:r>
              <a:rPr lang="en-IN" dirty="0" smtClean="0"/>
              <a:t> (DCL) statements. Some examples:</a:t>
            </a:r>
          </a:p>
          <a:p>
            <a:r>
              <a:rPr lang="en-IN" dirty="0" smtClean="0"/>
              <a:t>GRANT - gives user's access privileges to database</a:t>
            </a:r>
          </a:p>
          <a:p>
            <a:r>
              <a:rPr lang="en-IN" dirty="0" smtClean="0"/>
              <a:t>REVOKE - withdraw access privileges given with the GRANT command</a:t>
            </a:r>
          </a:p>
          <a:p>
            <a:pPr>
              <a:buNone/>
            </a:pPr>
            <a:r>
              <a:rPr lang="en-IN" b="1" dirty="0" smtClean="0"/>
              <a:t>Transaction Control</a:t>
            </a:r>
            <a:r>
              <a:rPr lang="en-IN" dirty="0" smtClean="0"/>
              <a:t> (TCL) statements are used to manage the changes made by DML statements. It allows statements to be grouped together into logical transactions.</a:t>
            </a:r>
          </a:p>
          <a:p>
            <a:r>
              <a:rPr lang="en-IN" dirty="0" smtClean="0"/>
              <a:t>COMMIT - save work done</a:t>
            </a:r>
          </a:p>
          <a:p>
            <a:r>
              <a:rPr lang="en-IN" dirty="0" smtClean="0"/>
              <a:t>SAVEPOINT - identify a point in a transaction to which you can later roll back</a:t>
            </a:r>
          </a:p>
          <a:p>
            <a:r>
              <a:rPr lang="en-IN" dirty="0" smtClean="0"/>
              <a:t>ROLLBACK - restore database to original since the last COMMIT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Query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492425"/>
            <a:ext cx="11703050" cy="7219776"/>
          </a:xfrm>
        </p:spPr>
        <p:txBody>
          <a:bodyPr/>
          <a:lstStyle/>
          <a:p>
            <a:r>
              <a:rPr lang="en-US" dirty="0" smtClean="0"/>
              <a:t>WHERE [&lt;,&gt;,=,IN]</a:t>
            </a:r>
          </a:p>
          <a:p>
            <a:r>
              <a:rPr lang="en-US" dirty="0" smtClean="0"/>
              <a:t>ORDER BY [DESC]</a:t>
            </a:r>
          </a:p>
          <a:p>
            <a:r>
              <a:rPr lang="en-US" dirty="0" smtClean="0"/>
              <a:t>GROUP BY [HAVING]</a:t>
            </a:r>
          </a:p>
          <a:p>
            <a:r>
              <a:rPr lang="en-US" dirty="0" smtClean="0"/>
              <a:t>SUBQUERIES</a:t>
            </a:r>
          </a:p>
          <a:p>
            <a:r>
              <a:rPr lang="en-US" dirty="0" smtClean="0"/>
              <a:t>JOINS</a:t>
            </a:r>
            <a:endParaRPr lang="en-IN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420415"/>
            <a:ext cx="11703050" cy="729178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 Candidate key of a table is a column OR a group of columns which uniquely identifies a row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One of the candidate key is picked as Primary Key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Foreign key is a common key column used to match records from two tables. The foreign key forms a candidate key in one of the tables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420417"/>
            <a:ext cx="11703050" cy="7291784"/>
          </a:xfrm>
        </p:spPr>
        <p:txBody>
          <a:bodyPr/>
          <a:lstStyle/>
          <a:p>
            <a:r>
              <a:rPr lang="en-US" dirty="0" smtClean="0"/>
              <a:t>A natural join (</a:t>
            </a:r>
            <a:r>
              <a:rPr lang="en-US" b="1" dirty="0" smtClean="0"/>
              <a:t>INNER JOIN</a:t>
            </a:r>
            <a:r>
              <a:rPr lang="en-US" dirty="0" smtClean="0"/>
              <a:t>) of </a:t>
            </a:r>
            <a:r>
              <a:rPr lang="en-US" dirty="0" err="1" smtClean="0"/>
              <a:t>tableA</a:t>
            </a:r>
            <a:r>
              <a:rPr lang="en-US" dirty="0" smtClean="0"/>
              <a:t> and </a:t>
            </a:r>
            <a:r>
              <a:rPr lang="en-US" dirty="0" err="1" smtClean="0"/>
              <a:t>tableB</a:t>
            </a:r>
            <a:r>
              <a:rPr lang="en-US" dirty="0" smtClean="0"/>
              <a:t> fetches all records that match from two tables on a common foreign key</a:t>
            </a:r>
          </a:p>
          <a:p>
            <a:r>
              <a:rPr lang="en-US" dirty="0" smtClean="0"/>
              <a:t>SELECT A.id, </a:t>
            </a:r>
            <a:r>
              <a:rPr lang="en-US" dirty="0" err="1" smtClean="0"/>
              <a:t>A.age</a:t>
            </a:r>
            <a:r>
              <a:rPr lang="en-US" dirty="0" smtClean="0"/>
              <a:t>, </a:t>
            </a:r>
            <a:r>
              <a:rPr lang="en-US" dirty="0" err="1" smtClean="0"/>
              <a:t>B.type</a:t>
            </a:r>
            <a:r>
              <a:rPr lang="en-US" dirty="0" smtClean="0"/>
              <a:t> FROM </a:t>
            </a:r>
            <a:r>
              <a:rPr lang="en-US" dirty="0" err="1" smtClean="0"/>
              <a:t>TableA</a:t>
            </a:r>
            <a:r>
              <a:rPr lang="en-US" dirty="0" smtClean="0"/>
              <a:t> A, </a:t>
            </a:r>
            <a:r>
              <a:rPr lang="en-US" dirty="0" err="1" smtClean="0"/>
              <a:t>TableB</a:t>
            </a:r>
            <a:r>
              <a:rPr lang="en-US" dirty="0" smtClean="0"/>
              <a:t> B WHERE A.id = B.id</a:t>
            </a:r>
          </a:p>
          <a:p>
            <a:r>
              <a:rPr lang="en-US" b="1" dirty="0" smtClean="0"/>
              <a:t>LEFT OUTER JOIN</a:t>
            </a:r>
          </a:p>
          <a:p>
            <a:pPr>
              <a:buNone/>
            </a:pPr>
            <a:r>
              <a:rPr lang="en-US" dirty="0" smtClean="0"/>
              <a:t>  - Return rows from left table even though they do not match with right</a:t>
            </a:r>
          </a:p>
          <a:p>
            <a:pPr>
              <a:buNone/>
            </a:pPr>
            <a:r>
              <a:rPr lang="en-IN" sz="2400" i="1" dirty="0" smtClean="0"/>
              <a:t>SELECT * FROM table1 INNER JOIN table2 ON table1.id=table2.id;</a:t>
            </a:r>
            <a:r>
              <a:rPr lang="en-US" sz="2400" i="1" dirty="0" smtClean="0"/>
              <a:t>RIGHT </a:t>
            </a:r>
          </a:p>
          <a:p>
            <a:pPr>
              <a:buNone/>
            </a:pPr>
            <a:r>
              <a:rPr lang="en-US" b="1" dirty="0" smtClean="0"/>
              <a:t>RIGHT OUTER JOIN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80457"/>
            <a:ext cx="11703050" cy="693174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CREATE VIEW FIRST_VIEW AS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SELECT * FROM EMPLOYEE;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636441"/>
            <a:ext cx="11703050" cy="707576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</a:t>
            </a:r>
            <a:r>
              <a:rPr lang="en-US" dirty="0" smtClean="0"/>
              <a:t>DELIMITER $$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IN" dirty="0" smtClean="0"/>
              <a:t>  CREATE TRIGGER `</a:t>
            </a:r>
            <a:r>
              <a:rPr lang="en-IN" dirty="0" err="1" smtClean="0"/>
              <a:t>update_trigger</a:t>
            </a:r>
            <a:r>
              <a:rPr lang="en-IN" dirty="0" smtClean="0"/>
              <a:t>` AFTER UPDATE ON `employee` FOR EACH ROW BEGIN</a:t>
            </a:r>
          </a:p>
          <a:p>
            <a:pPr>
              <a:buNone/>
            </a:pPr>
            <a:r>
              <a:rPr lang="en-US" dirty="0" smtClean="0"/>
              <a:t>   UPDATE </a:t>
            </a:r>
            <a:r>
              <a:rPr lang="en-US" dirty="0" err="1" smtClean="0"/>
              <a:t>emp_change</a:t>
            </a:r>
            <a:r>
              <a:rPr lang="en-US" dirty="0" smtClean="0"/>
              <a:t> set emp.tid = new.tid;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4" y="412304"/>
            <a:ext cx="11703050" cy="8928992"/>
          </a:xfrm>
        </p:spPr>
        <p:txBody>
          <a:bodyPr/>
          <a:lstStyle/>
          <a:p>
            <a:endParaRPr lang="en-US" dirty="0" smtClean="0"/>
          </a:p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6000" b="1" dirty="0" smtClean="0">
                <a:solidFill>
                  <a:srgbClr val="0070C0"/>
                </a:solidFill>
              </a:rPr>
              <a:t>Thank</a:t>
            </a:r>
            <a:r>
              <a:rPr lang="en-US" sz="6000" b="1" dirty="0" smtClean="0">
                <a:solidFill>
                  <a:srgbClr val="00B050"/>
                </a:solidFill>
              </a:rPr>
              <a:t> </a:t>
            </a:r>
            <a:r>
              <a:rPr lang="en-US" sz="6000" b="1" dirty="0" smtClean="0">
                <a:solidFill>
                  <a:srgbClr val="E79419"/>
                </a:solidFill>
              </a:rPr>
              <a:t>You</a:t>
            </a:r>
            <a:r>
              <a:rPr lang="en-US" sz="6000" b="1" dirty="0" smtClean="0">
                <a:solidFill>
                  <a:srgbClr val="00B050"/>
                </a:solidFill>
              </a:rPr>
              <a:t> !!!</a:t>
            </a:r>
            <a:r>
              <a:rPr lang="en-US" sz="6000" dirty="0" smtClean="0">
                <a:solidFill>
                  <a:srgbClr val="00B050"/>
                </a:solidFill>
              </a:rPr>
              <a:t>     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  </a:t>
            </a:r>
            <a:r>
              <a:rPr lang="en-US" sz="4400" b="1" dirty="0" smtClean="0">
                <a:solidFill>
                  <a:schemeClr val="bg2">
                    <a:lumMod val="75000"/>
                  </a:schemeClr>
                </a:solidFill>
              </a:rPr>
              <a:t>Questions ???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 algn="r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sz="3600" b="1" dirty="0" smtClean="0">
                <a:solidFill>
                  <a:srgbClr val="C00000"/>
                </a:solidFill>
              </a:rPr>
              <a:t>Feedback: </a:t>
            </a:r>
            <a:r>
              <a:rPr lang="en-IN" sz="3600" b="1" dirty="0" smtClean="0">
                <a:hlinkClick r:id="rId2"/>
              </a:rPr>
              <a:t>bit.ly/</a:t>
            </a:r>
            <a:r>
              <a:rPr lang="en-IN" sz="3600" b="1" dirty="0" err="1" smtClean="0">
                <a:hlinkClick r:id="rId2"/>
              </a:rPr>
              <a:t>cwsfeed</a:t>
            </a:r>
            <a:endParaRPr lang="en-IN" sz="3600" b="1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 descr="question-ma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0272" y="5164832"/>
            <a:ext cx="2880320" cy="2592288"/>
          </a:xfrm>
          <a:prstGeom prst="rect">
            <a:avLst/>
          </a:prstGeom>
        </p:spPr>
      </p:pic>
      <p:pic>
        <p:nvPicPr>
          <p:cNvPr id="5" name="Picture 4" descr="m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7824" y="772345"/>
            <a:ext cx="2808312" cy="14552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/>
          </p:cNvSpPr>
          <p:nvPr/>
        </p:nvSpPr>
        <p:spPr bwMode="auto">
          <a:xfrm>
            <a:off x="1461840" y="700336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  SESSION PLAN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885776" y="4516760"/>
            <a:ext cx="11861800" cy="426980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</a:t>
            </a:r>
          </a:p>
          <a:p>
            <a:pPr algn="l"/>
            <a:r>
              <a:rPr lang="en-US" sz="2800" b="1" dirty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1 :  10.00 AM – 11.20 AM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Break        :  11.20 AM – 11.30 AM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2 :  11.30 AM – 12.30 PM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Lunch       :  12.30 PM – 01.15 PM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Session 3 :  01.15 PM –  03.00 PM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Break        :  03.00 PM –  03.15 PM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4 :  03.15 PM –  05.00 PM</a:t>
            </a: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	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</a:t>
            </a:r>
            <a:endParaRPr lang="en-US" sz="2800" b="1" dirty="0">
              <a:solidFill>
                <a:srgbClr val="185774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6" name="Picture 5" descr="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1800" y="988368"/>
            <a:ext cx="2918219" cy="18722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/>
          </p:cNvSpPr>
          <p:nvPr/>
        </p:nvSpPr>
        <p:spPr bwMode="auto">
          <a:xfrm>
            <a:off x="1461840" y="700336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  SESSION DYNAMICS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-1562496" y="4804792"/>
            <a:ext cx="15193688" cy="426980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</a:t>
            </a:r>
          </a:p>
          <a:p>
            <a:pPr algn="l"/>
            <a:r>
              <a:rPr lang="en-US" sz="2800" b="1" dirty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1: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– Intro to MySQL and SQL, Keys, Queries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                             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2: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– Joins, Views, Triggers</a:t>
            </a:r>
          </a:p>
          <a:p>
            <a:pPr algn="l"/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3: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– Functions, Procedures, Events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4: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– MySQL Administration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                                   </a:t>
            </a:r>
          </a:p>
          <a:p>
            <a:pPr algn="l"/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	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</a:t>
            </a:r>
            <a:endParaRPr lang="en-US" sz="2800" b="1" dirty="0">
              <a:solidFill>
                <a:srgbClr val="185774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Picture 4" descr="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3808" y="1132384"/>
            <a:ext cx="2770868" cy="18722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768" y="0"/>
            <a:ext cx="2880320" cy="288032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/>
          </p:cNvSpPr>
          <p:nvPr/>
        </p:nvSpPr>
        <p:spPr bwMode="auto">
          <a:xfrm>
            <a:off x="741760" y="0"/>
            <a:ext cx="11861800" cy="2860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5300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Getting </a:t>
            </a:r>
            <a:r>
              <a:rPr lang="en-US" sz="5300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Started</a:t>
            </a: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0" y="3724672"/>
            <a:ext cx="13559184" cy="482453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742950" indent="-742950" algn="l"/>
            <a:r>
              <a:rPr lang="en-US" sz="36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</a:t>
            </a:r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MySQL Community Server 5.5.x and MySQL Workbench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http://dev.mysql.com/downloads/ 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 MySQL Installation Guide for Windows</a:t>
            </a:r>
          </a:p>
          <a:p>
            <a:pPr marL="742950" indent="-742950" algn="l"/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http://dev.mysql.com/doc/refman/5.5/en/mysql-installer-gui.html</a:t>
            </a:r>
          </a:p>
          <a:p>
            <a:pPr marL="742950" indent="-742950" algn="l"/>
            <a:endParaRPr lang="en-US" sz="2800" b="1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MySQL Reference Manual</a:t>
            </a:r>
          </a:p>
          <a:p>
            <a:pPr marL="742950" indent="-742950" algn="l"/>
            <a:r>
              <a:rPr lang="en-US" sz="2800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http://dev.mysql.com/doc/refman/5.5/en/index.html</a:t>
            </a:r>
          </a:p>
          <a:p>
            <a:pPr marL="742950" indent="-742950" algn="l"/>
            <a:endParaRPr lang="en-US" sz="2800" b="1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Get Presentation/Scripts from</a:t>
            </a:r>
          </a:p>
          <a:p>
            <a:pPr marL="742950" indent="-742950" algn="l"/>
            <a:r>
              <a:rPr lang="en-IN" sz="2800" dirty="0" smtClean="0"/>
              <a:t> </a:t>
            </a:r>
            <a:r>
              <a:rPr lang="en-IN" sz="2800" dirty="0" smtClean="0"/>
              <a:t>       </a:t>
            </a:r>
            <a:r>
              <a:rPr lang="en-IN" sz="2800" b="1" dirty="0" smtClean="0">
                <a:solidFill>
                  <a:schemeClr val="bg1"/>
                </a:solidFill>
              </a:rPr>
              <a:t>http</a:t>
            </a:r>
            <a:r>
              <a:rPr lang="en-IN" sz="2800" b="1" dirty="0" smtClean="0">
                <a:solidFill>
                  <a:schemeClr val="bg1"/>
                </a:solidFill>
              </a:rPr>
              <a:t>://bit.ly/1aLq3NA</a:t>
            </a:r>
            <a:endParaRPr lang="en-US" sz="2800" b="1" u="sng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u="sng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u="sng" dirty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/>
          </p:cNvSpPr>
          <p:nvPr/>
        </p:nvSpPr>
        <p:spPr bwMode="auto">
          <a:xfrm>
            <a:off x="741760" y="1060376"/>
            <a:ext cx="11861800" cy="828092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endParaRPr lang="en-US" sz="36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endParaRPr lang="en-US" sz="36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endParaRPr lang="en-US" sz="3600" b="1" dirty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What is RDBMS, MySQL and SQL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What is Schema; DDL, DML and DCL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Common Query Techniques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Keys, Constraints and Relationships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Joins and Views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Triggers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Functions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Stored </a:t>
            </a: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Procedures and Events</a:t>
            </a:r>
            <a:endParaRPr lang="en-US" sz="36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Administration: User Access Control &amp; Privileges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Administration: </a:t>
            </a: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Backup/Restore </a:t>
            </a: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&amp; Optimization</a:t>
            </a:r>
          </a:p>
        </p:txBody>
      </p:sp>
      <p:pic>
        <p:nvPicPr>
          <p:cNvPr id="4" name="Picture 3" descr="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721" y="340296"/>
            <a:ext cx="2880320" cy="14925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What is RDBMS, MySQL and SQL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Essentials …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844353"/>
            <a:ext cx="11703050" cy="7867848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Relational Database Management System is a database management system that is based on the relational model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RDBMS store the data into collection of tables, which might be related by common fields (database table columns) and fetch common 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SQL is a standard query language used to communicate with the database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MySQL is the world’s most popular open source database, </a:t>
            </a:r>
            <a:r>
              <a:rPr lang="en-IN" dirty="0" smtClean="0">
                <a:solidFill>
                  <a:schemeClr val="tx1"/>
                </a:solidFill>
              </a:rPr>
              <a:t>with over 100 million copies of its software distributed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Google, Yahoo, Adobe, YouTube, Wikipedia, Booking.com, Banking sectors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564433"/>
            <a:ext cx="11703050" cy="7147768"/>
          </a:xfrm>
        </p:spPr>
        <p:txBody>
          <a:bodyPr/>
          <a:lstStyle/>
          <a:p>
            <a:pPr algn="ctr">
              <a:buNone/>
            </a:pPr>
            <a:endParaRPr lang="en-US" sz="3600" b="1" dirty="0" smtClean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Database, Tables, Columns and Rows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MySQL Data types, DDL, DML and DCL</a:t>
            </a:r>
          </a:p>
          <a:p>
            <a:pPr algn="ctr">
              <a:buNone/>
            </a:pPr>
            <a:endParaRPr lang="en-US" sz="3600" b="1" dirty="0" smtClean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ctr">
              <a:buNone/>
            </a:pPr>
            <a:endParaRPr lang="en-US" sz="3600" b="1" dirty="0" smtClean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556321"/>
            <a:ext cx="11703050" cy="815588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 schema is a set of interrelated database objects such as tables, table columns, data types of the columns, indexes, foreign keys, and so on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In MySQL, physically, a </a:t>
            </a:r>
            <a:r>
              <a:rPr lang="en-IN" b="1" dirty="0" smtClean="0">
                <a:solidFill>
                  <a:schemeClr val="tx1"/>
                </a:solidFill>
              </a:rPr>
              <a:t>schema</a:t>
            </a:r>
            <a:r>
              <a:rPr lang="en-IN" dirty="0" smtClean="0">
                <a:solidFill>
                  <a:schemeClr val="tx1"/>
                </a:solidFill>
              </a:rPr>
              <a:t> is synonymous with a </a:t>
            </a:r>
            <a:r>
              <a:rPr lang="en-IN" b="1" dirty="0" smtClean="0">
                <a:solidFill>
                  <a:schemeClr val="tx1"/>
                </a:solidFill>
              </a:rPr>
              <a:t>database</a:t>
            </a:r>
          </a:p>
          <a:p>
            <a:pPr>
              <a:buNone/>
            </a:pPr>
            <a:r>
              <a:rPr lang="en-US" dirty="0" smtClean="0"/>
              <a:t>MySQL Workbench &gt;&gt; user root  &gt;&gt; open connection &gt;&gt; localhost:3306</a:t>
            </a:r>
          </a:p>
          <a:p>
            <a:pPr>
              <a:buNone/>
            </a:pPr>
            <a:r>
              <a:rPr lang="en-US" dirty="0" smtClean="0"/>
              <a:t> CREATE DATABASE </a:t>
            </a:r>
            <a:r>
              <a:rPr lang="en-US" dirty="0" err="1" smtClean="0"/>
              <a:t>firstdb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USE </a:t>
            </a:r>
            <a:r>
              <a:rPr lang="en-US" dirty="0" err="1" smtClean="0"/>
              <a:t>firstdb</a:t>
            </a:r>
            <a:r>
              <a:rPr lang="en-US" dirty="0" smtClean="0"/>
              <a:t>;</a:t>
            </a:r>
            <a:endParaRPr lang="en-IN" dirty="0" smtClean="0"/>
          </a:p>
          <a:p>
            <a:r>
              <a:rPr lang="en-IN" dirty="0" smtClean="0"/>
              <a:t>CREATE TABLE `employee` (`</a:t>
            </a:r>
            <a:r>
              <a:rPr lang="en-IN" dirty="0" err="1" smtClean="0"/>
              <a:t>Employee_ID</a:t>
            </a:r>
            <a:r>
              <a:rPr lang="en-IN" dirty="0" smtClean="0"/>
              <a:t>` INT(10) NOT NULL,    `</a:t>
            </a:r>
            <a:r>
              <a:rPr lang="en-IN" dirty="0" err="1" smtClean="0"/>
              <a:t>First_Name</a:t>
            </a:r>
            <a:r>
              <a:rPr lang="en-IN" dirty="0" smtClean="0"/>
              <a:t>` VARCHAR2(45) NOT NULL,                                           `</a:t>
            </a:r>
            <a:r>
              <a:rPr lang="en-IN" dirty="0" err="1" smtClean="0"/>
              <a:t>Last_Name</a:t>
            </a:r>
            <a:r>
              <a:rPr lang="en-IN" dirty="0" smtClean="0"/>
              <a:t>` VARCHAR2(45) NOT NULL,                                                      `Title` </a:t>
            </a:r>
            <a:r>
              <a:rPr lang="en-IN" dirty="0" err="1" smtClean="0"/>
              <a:t>varchar</a:t>
            </a:r>
            <a:r>
              <a:rPr lang="en-IN" dirty="0" smtClean="0"/>
              <a:t>(30) NOT NULL, `stamp` TIMESTAMP NULL,                                                                    PRIMARY KEY (`</a:t>
            </a:r>
            <a:r>
              <a:rPr lang="en-IN" dirty="0" err="1" smtClean="0"/>
              <a:t>Employee_ID</a:t>
            </a:r>
            <a:r>
              <a:rPr lang="en-IN" dirty="0" smtClean="0"/>
              <a:t>`))                                                  ENGINE=</a:t>
            </a:r>
            <a:r>
              <a:rPr lang="en-IN" dirty="0" err="1" smtClean="0"/>
              <a:t>InnoDB</a:t>
            </a:r>
            <a:r>
              <a:rPr lang="en-IN" dirty="0" smtClean="0"/>
              <a:t> DEFAULT CHARSET=utf8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Pages>0</Pages>
  <Words>956</Words>
  <Characters>0</Characters>
  <Application>Microsoft Office PowerPoint</Application>
  <PresentationFormat>Custom</PresentationFormat>
  <Lines>0</Lines>
  <Paragraphs>141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19</vt:i4>
      </vt:variant>
    </vt:vector>
  </HeadingPairs>
  <TitlesOfParts>
    <vt:vector size="38" baseType="lpstr">
      <vt:lpstr>Blank</vt:lpstr>
      <vt:lpstr>Photo - 3 Up</vt:lpstr>
      <vt:lpstr>Photo - 4 Up</vt:lpstr>
      <vt:lpstr>Photo - 2 Up Landscape</vt:lpstr>
      <vt:lpstr>Photo - 2 Up Portrait &amp; Landscape</vt:lpstr>
      <vt:lpstr>Photo - 2 Up Portrait</vt:lpstr>
      <vt:lpstr>Photo - 3 Up Portrait</vt:lpstr>
      <vt:lpstr>Photo - Big</vt:lpstr>
      <vt:lpstr>Title, Bullets &amp; Photo</vt:lpstr>
      <vt:lpstr>Title &amp; Bullets</vt:lpstr>
      <vt:lpstr>Title &amp; Bullets - Left</vt:lpstr>
      <vt:lpstr>Title &amp; Bullets - Right</vt:lpstr>
      <vt:lpstr>Bullets</vt:lpstr>
      <vt:lpstr>Title - Top</vt:lpstr>
      <vt:lpstr>Title &amp; Bullets - 2 Column</vt:lpstr>
      <vt:lpstr>Photo - Horizontal</vt:lpstr>
      <vt:lpstr>Photo - Vertical</vt:lpstr>
      <vt:lpstr>Title &amp; Subtitle</vt:lpstr>
      <vt:lpstr>Title - Center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Data Types</vt:lpstr>
      <vt:lpstr>Slide 11</vt:lpstr>
      <vt:lpstr>Slide 12</vt:lpstr>
      <vt:lpstr>Slide 13</vt:lpstr>
      <vt:lpstr>Common Query Techniques</vt:lpstr>
      <vt:lpstr>Keys</vt:lpstr>
      <vt:lpstr>Joins</vt:lpstr>
      <vt:lpstr>Views</vt:lpstr>
      <vt:lpstr>TRIGGERS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</dc:creator>
  <cp:lastModifiedBy>Srinivas</cp:lastModifiedBy>
  <cp:revision>98</cp:revision>
  <dcterms:modified xsi:type="dcterms:W3CDTF">2013-10-26T15:09:03Z</dcterms:modified>
</cp:coreProperties>
</file>