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75" r:id="rId11"/>
    <p:sldId id="276" r:id="rId12"/>
    <p:sldId id="265" r:id="rId13"/>
    <p:sldId id="266" r:id="rId14"/>
    <p:sldId id="267" r:id="rId15"/>
    <p:sldId id="273" r:id="rId16"/>
    <p:sldId id="274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E58A1-09F5-44F5-93C3-92E0E36A1E8A}" type="datetimeFigureOut">
              <a:rPr lang="en-IN" smtClean="0"/>
              <a:t>03-11-2013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8DA0D-B490-4107-BB7C-AA97F7137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46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{ Driver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myDriver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oracle.jdbc.driver.OracleDriver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DriverManager.registerDriver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myDriver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); } catch(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ClassNotFoundException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ex) {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("Error: unable to load driver class!");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System.exit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(1); 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8DA0D-B490-4107-BB7C-AA97F713734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05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A47-6D75-456B-96DB-CA4120DDE779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19377-2694-42D7-A673-49635E5F7D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A47-6D75-456B-96DB-CA4120DDE779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9377-2694-42D7-A673-49635E5F7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A47-6D75-456B-96DB-CA4120DDE779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9377-2694-42D7-A673-49635E5F7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A47-6D75-456B-96DB-CA4120DDE779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9377-2694-42D7-A673-49635E5F7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A47-6D75-456B-96DB-CA4120DDE779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9377-2694-42D7-A673-49635E5F7D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A47-6D75-456B-96DB-CA4120DDE779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9377-2694-42D7-A673-49635E5F7D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A47-6D75-456B-96DB-CA4120DDE779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9377-2694-42D7-A673-49635E5F7D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A47-6D75-456B-96DB-CA4120DDE779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9377-2694-42D7-A673-49635E5F7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A47-6D75-456B-96DB-CA4120DDE779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9377-2694-42D7-A673-49635E5F7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A47-6D75-456B-96DB-CA4120DDE779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9377-2694-42D7-A673-49635E5F7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5A47-6D75-456B-96DB-CA4120DDE779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9377-2694-42D7-A673-49635E5F7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7DF5A47-6D75-456B-96DB-CA4120DDE779}" type="datetimeFigureOut">
              <a:rPr lang="en-US" smtClean="0"/>
              <a:t>11/3/2013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A719377-2694-42D7-A673-49635E5F7D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sql/sql_quickref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.com/downloads" TargetMode="External"/><Relationship Id="rId2" Type="http://schemas.openxmlformats.org/officeDocument/2006/relationships/hyperlink" Target="http://dev.mysql.com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500" dirty="0" smtClean="0"/>
              <a:t>UTD Programming Workshop:</a:t>
            </a:r>
            <a:br>
              <a:rPr lang="en-US" sz="6500" dirty="0" smtClean="0"/>
            </a:br>
            <a:r>
              <a:rPr lang="en-US" sz="6500" dirty="0" smtClean="0"/>
              <a:t>Introduction </a:t>
            </a:r>
            <a:r>
              <a:rPr lang="en-US" sz="6500" dirty="0" smtClean="0"/>
              <a:t>to </a:t>
            </a:r>
            <a:r>
              <a:rPr lang="en-US" sz="6500" dirty="0" smtClean="0"/>
              <a:t>JDBC</a:t>
            </a:r>
            <a:endParaRPr lang="en-US" sz="6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8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SQL: The 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417"/>
            <a:ext cx="8229600" cy="50597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Create Database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Drop/Del Database:</a:t>
            </a:r>
          </a:p>
          <a:p>
            <a:pPr marL="0" indent="0">
              <a:buNone/>
            </a:pPr>
            <a:r>
              <a:rPr lang="en-IN" dirty="0"/>
              <a:t>Create Table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Drop Table: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get a more comprehensive list from here: </a:t>
            </a:r>
            <a:r>
              <a:rPr lang="en-IN" dirty="0">
                <a:hlinkClick r:id="rId2"/>
              </a:rPr>
              <a:t>http://www.w3schools.com/sql/sql_quickref.asp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29000" y="1142617"/>
            <a:ext cx="3965829" cy="30518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SQL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CREATE DATABASE DATABASE_NAME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47832" y="1599817"/>
            <a:ext cx="3760645" cy="30518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Arial Unicode MS" panose="020B0604020202020204" pitchFamily="34" charset="-128"/>
              </a:rPr>
              <a:t>SQL&gt; DROP DATABASE DATABASE_NAME;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57985" y="1981200"/>
            <a:ext cx="4665277" cy="181328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SQL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CREATE TABLE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Employees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id INT NOT 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age INT NOT 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first VARCHAR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255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last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VARCHAR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255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PRIMARY KEY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id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07858" y="3962400"/>
            <a:ext cx="2720296" cy="30518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SQL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DROP TABLE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table_name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75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440363"/>
          </a:xfrm>
        </p:spPr>
        <p:txBody>
          <a:bodyPr>
            <a:no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sz="13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3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com.mysql.jdbc.Driver</a:t>
            </a:r>
            <a:r>
              <a:rPr lang="en-US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ClassNotFoundException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</a:p>
          <a:p>
            <a:r>
              <a:rPr lang="en-US" sz="13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3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3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catch block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e.printStackTrace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Connection con;</a:t>
            </a:r>
          </a:p>
          <a:p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con 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en-US" sz="13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3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en-US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://localhost:3306/</a:t>
            </a:r>
            <a:r>
              <a:rPr lang="en-US" sz="13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firstdb</a:t>
            </a:r>
            <a:r>
              <a:rPr lang="en-US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3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root"</a:t>
            </a:r>
            <a:r>
              <a:rPr lang="en-US" sz="13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3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“password</a:t>
            </a:r>
            <a:r>
              <a:rPr lang="en-US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Statement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con.createStatement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String query=</a:t>
            </a:r>
            <a:r>
              <a:rPr lang="en-US" sz="13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</a:t>
            </a:r>
            <a:r>
              <a:rPr lang="en-US" sz="1300" dirty="0" err="1">
                <a:solidFill>
                  <a:srgbClr val="2A00FF"/>
                </a:solidFill>
                <a:latin typeface="Consolas" panose="020B0609020204030204" pitchFamily="49" charset="0"/>
              </a:rPr>
              <a:t>employee_rec</a:t>
            </a:r>
            <a:r>
              <a:rPr lang="en-US" sz="13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stmt.executeQuery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(query);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rs.next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3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3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rs.getString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3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fname</a:t>
            </a:r>
            <a:r>
              <a:rPr lang="en-US" sz="1300" i="1" dirty="0">
                <a:solidFill>
                  <a:srgbClr val="2A00FF"/>
                </a:solidFill>
                <a:latin typeface="Consolas" panose="020B0609020204030204" pitchFamily="49" charset="0"/>
              </a:rPr>
              <a:t>”</a:t>
            </a:r>
            <a:r>
              <a:rPr lang="en-US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}   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rs.close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stmt.close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con.close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</a:p>
          <a:p>
            <a:r>
              <a:rPr lang="en-US" sz="13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3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300" b="1" dirty="0">
                <a:solidFill>
                  <a:srgbClr val="3F7F5F"/>
                </a:solidFill>
                <a:latin typeface="Consolas" panose="020B0609020204030204" pitchFamily="49" charset="0"/>
              </a:rPr>
              <a:t> Auto-generated catch block</a:t>
            </a:r>
          </a:p>
          <a:p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e.printStackTrace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65163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IN" sz="1600" dirty="0"/>
              <a:t>Once a connection is obtained we can interact with the database. The JDBC </a:t>
            </a:r>
            <a:r>
              <a:rPr lang="en-IN" sz="1600" i="1" dirty="0"/>
              <a:t>Statement, </a:t>
            </a:r>
            <a:r>
              <a:rPr lang="en-IN" sz="1600" i="1" dirty="0" err="1"/>
              <a:t>CallableStatement</a:t>
            </a:r>
            <a:r>
              <a:rPr lang="en-IN" sz="1600" i="1" dirty="0"/>
              <a:t>,</a:t>
            </a:r>
            <a:r>
              <a:rPr lang="en-IN" sz="1600" dirty="0"/>
              <a:t> and </a:t>
            </a:r>
            <a:r>
              <a:rPr lang="en-IN" sz="1600" i="1" dirty="0" err="1"/>
              <a:t>PreparedStatement</a:t>
            </a:r>
            <a:r>
              <a:rPr lang="en-IN" sz="1600" dirty="0"/>
              <a:t> interfaces define the methods and properties that enable you to send SQL or PL/SQL commands and receive data from your database.</a:t>
            </a:r>
          </a:p>
          <a:p>
            <a:r>
              <a:rPr lang="en-IN" sz="1600" dirty="0"/>
              <a:t>They also define methods that help bridge data type differences between Java and SQL data types used in a database.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642652"/>
              </p:ext>
            </p:extLst>
          </p:nvPr>
        </p:nvGraphicFramePr>
        <p:xfrm>
          <a:off x="797257" y="3153409"/>
          <a:ext cx="7924800" cy="2256791"/>
        </p:xfrm>
        <a:graphic>
          <a:graphicData uri="http://schemas.openxmlformats.org/drawingml/2006/table">
            <a:tbl>
              <a:tblPr/>
              <a:tblGrid>
                <a:gridCol w="1600200"/>
                <a:gridCol w="6324600"/>
              </a:tblGrid>
              <a:tr h="165303">
                <a:tc>
                  <a:txBody>
                    <a:bodyPr/>
                    <a:lstStyle/>
                    <a:p>
                      <a:pPr algn="l"/>
                      <a:r>
                        <a:rPr lang="en-IN" sz="1300" dirty="0">
                          <a:effectLst/>
                        </a:rPr>
                        <a:t>Interfaces</a:t>
                      </a:r>
                    </a:p>
                  </a:txBody>
                  <a:tcPr marL="45187" marR="45187" marT="45187" marB="45187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>
                          <a:effectLst/>
                        </a:rPr>
                        <a:t>Recommended Use</a:t>
                      </a:r>
                    </a:p>
                  </a:txBody>
                  <a:tcPr marL="45187" marR="45187" marT="45187" marB="45187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56099">
                <a:tc>
                  <a:txBody>
                    <a:bodyPr/>
                    <a:lstStyle/>
                    <a:p>
                      <a:r>
                        <a:rPr lang="en-IN" sz="1300">
                          <a:effectLst/>
                        </a:rPr>
                        <a:t>Statement</a:t>
                      </a:r>
                    </a:p>
                  </a:txBody>
                  <a:tcPr marL="45187" marR="45187" marT="45187" marB="45187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effectLst/>
                        </a:rPr>
                        <a:t>Use for general-purpose access to your database. Useful when you are using static SQL statements at runtime. The Statement interface cannot accept parameters.</a:t>
                      </a:r>
                    </a:p>
                  </a:txBody>
                  <a:tcPr marL="45187" marR="45187" marT="45187" marB="45187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099">
                <a:tc>
                  <a:txBody>
                    <a:bodyPr/>
                    <a:lstStyle/>
                    <a:p>
                      <a:r>
                        <a:rPr lang="en-IN" sz="1300">
                          <a:effectLst/>
                        </a:rPr>
                        <a:t>PreparedStatement</a:t>
                      </a:r>
                    </a:p>
                  </a:txBody>
                  <a:tcPr marL="45187" marR="45187" marT="45187" marB="45187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effectLst/>
                        </a:rPr>
                        <a:t>Use when you plan to use the SQL statements many times. The PreparedStatement interface accepts input parameters at runtime.</a:t>
                      </a:r>
                    </a:p>
                  </a:txBody>
                  <a:tcPr marL="45187" marR="45187" marT="45187" marB="45187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099">
                <a:tc>
                  <a:txBody>
                    <a:bodyPr/>
                    <a:lstStyle/>
                    <a:p>
                      <a:r>
                        <a:rPr lang="en-IN" sz="1300">
                          <a:effectLst/>
                        </a:rPr>
                        <a:t>CallableStatement</a:t>
                      </a:r>
                    </a:p>
                  </a:txBody>
                  <a:tcPr marL="45187" marR="45187" marT="45187" marB="45187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effectLst/>
                        </a:rPr>
                        <a:t>Use when you want to access database stored procedures. The </a:t>
                      </a:r>
                      <a:r>
                        <a:rPr lang="en-IN" sz="1300" dirty="0" err="1">
                          <a:effectLst/>
                        </a:rPr>
                        <a:t>CallableStatement</a:t>
                      </a:r>
                      <a:r>
                        <a:rPr lang="en-IN" sz="1300" dirty="0">
                          <a:effectLst/>
                        </a:rPr>
                        <a:t> interface can also accept runtime input parameters.</a:t>
                      </a:r>
                    </a:p>
                  </a:txBody>
                  <a:tcPr marL="45187" marR="45187" marT="45187" marB="45187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816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Statement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r>
              <a:rPr lang="en-IN" sz="1600" b="1" dirty="0"/>
              <a:t>Creating Statement Object:</a:t>
            </a:r>
          </a:p>
          <a:p>
            <a:r>
              <a:rPr lang="en-IN" sz="1600" dirty="0"/>
              <a:t>Before you can use a Statement object to execute a SQL statement, you need to create one using the Connection object's </a:t>
            </a:r>
            <a:r>
              <a:rPr lang="en-IN" sz="1600" dirty="0" err="1"/>
              <a:t>createStatement</a:t>
            </a:r>
            <a:r>
              <a:rPr lang="en-IN" sz="1600" dirty="0"/>
              <a:t>( ) method, as in the following example</a:t>
            </a:r>
            <a:r>
              <a:rPr lang="en-IN" sz="1600" dirty="0" smtClean="0"/>
              <a:t>: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IN" sz="1600" b="1" dirty="0" smtClean="0"/>
              <a:t>Closing </a:t>
            </a:r>
            <a:r>
              <a:rPr lang="en-IN" sz="1600" b="1" dirty="0"/>
              <a:t>Statement </a:t>
            </a:r>
            <a:r>
              <a:rPr lang="en-IN" sz="1600" b="1" dirty="0" err="1"/>
              <a:t>Obeject</a:t>
            </a:r>
            <a:r>
              <a:rPr lang="en-IN" sz="1600" b="1" dirty="0"/>
              <a:t>:</a:t>
            </a:r>
          </a:p>
          <a:p>
            <a:r>
              <a:rPr lang="en-IN" sz="1600" dirty="0"/>
              <a:t>Just as you close a Connection object to save database resources, for the same reason you should also close the Statement object</a:t>
            </a:r>
            <a:r>
              <a:rPr lang="en-IN" sz="1600" dirty="0" smtClean="0"/>
              <a:t>.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09700" y="2210544"/>
            <a:ext cx="6324600" cy="20902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Statement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stmt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try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stmt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createStatement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catch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SQLException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finally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83542" y="5310042"/>
            <a:ext cx="6096000" cy="11669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Statement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try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createStatement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catch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SQLException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finally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stmt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close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60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 </a:t>
            </a:r>
            <a:r>
              <a:rPr lang="en-IN" dirty="0" err="1">
                <a:effectLst/>
              </a:rPr>
              <a:t>PreparedStatement</a:t>
            </a:r>
            <a:r>
              <a:rPr lang="en-IN" dirty="0">
                <a:effectLst/>
              </a:rPr>
              <a:t> </a:t>
            </a:r>
            <a:r>
              <a:rPr lang="en-IN" dirty="0" smtClean="0">
                <a:effectLst/>
              </a:rPr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b="1" dirty="0"/>
              <a:t>Creating </a:t>
            </a:r>
            <a:r>
              <a:rPr lang="en-IN" sz="1600" b="1" dirty="0" err="1"/>
              <a:t>PreparedStatement</a:t>
            </a:r>
            <a:r>
              <a:rPr lang="en-IN" sz="1600" b="1" dirty="0"/>
              <a:t> Object</a:t>
            </a:r>
            <a:r>
              <a:rPr lang="en-IN" sz="1600" b="1" dirty="0" smtClean="0"/>
              <a:t>: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IN" sz="1600" b="1" dirty="0"/>
              <a:t>Closing </a:t>
            </a:r>
            <a:r>
              <a:rPr lang="en-IN" sz="1600" b="1" dirty="0" err="1"/>
              <a:t>PreparedStatement</a:t>
            </a:r>
            <a:r>
              <a:rPr lang="en-IN" sz="1600" b="1" dirty="0"/>
              <a:t> </a:t>
            </a:r>
            <a:r>
              <a:rPr lang="en-IN" sz="1600" b="1" dirty="0" smtClean="0"/>
              <a:t>Object</a:t>
            </a:r>
            <a:endParaRPr lang="en-IN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IN" sz="1600" b="1" dirty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2500" y="2198999"/>
            <a:ext cx="7239000" cy="138240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PreparedStatement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pstmt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try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SQL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"Update Employees SET age = ? WHERE id = ?"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pstmt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prepareStatement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SQL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catch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SQLException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finally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52500" y="4484999"/>
            <a:ext cx="7239000" cy="138240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PreparedStatement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pstmt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try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SQL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"Update Employees SET age = ? WHERE id = ?"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pstmt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prepareStatement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SQL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catch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SQLException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finally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pstmt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close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7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Callable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IN" sz="1600" dirty="0"/>
              <a:t>Just as a Connection object creates the Statement and </a:t>
            </a:r>
            <a:r>
              <a:rPr lang="en-IN" sz="1600" dirty="0" err="1"/>
              <a:t>PreparedStatement</a:t>
            </a:r>
            <a:r>
              <a:rPr lang="en-IN" sz="1600" dirty="0"/>
              <a:t> objects, it also creates the </a:t>
            </a:r>
            <a:r>
              <a:rPr lang="en-IN" sz="1600" dirty="0" err="1"/>
              <a:t>CallableStatement</a:t>
            </a:r>
            <a:r>
              <a:rPr lang="en-IN" sz="1600" dirty="0"/>
              <a:t> object which would be used to execute a call to a database stored procedure</a:t>
            </a:r>
            <a:r>
              <a:rPr lang="en-IN" sz="1600" dirty="0" smtClean="0"/>
              <a:t>.</a:t>
            </a:r>
          </a:p>
          <a:p>
            <a:endParaRPr lang="en-US" sz="1600" dirty="0"/>
          </a:p>
          <a:p>
            <a:r>
              <a:rPr lang="en-US" sz="1600" b="1" dirty="0" smtClean="0"/>
              <a:t>Creating</a:t>
            </a:r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/>
          </a:p>
          <a:p>
            <a:r>
              <a:rPr lang="en-US" sz="1600" b="1" dirty="0" smtClean="0"/>
              <a:t>Closing</a:t>
            </a:r>
          </a:p>
          <a:p>
            <a:endParaRPr lang="en-IN" sz="16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00" y="2514600"/>
            <a:ext cx="7543800" cy="181328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CallableStatement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cstmt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try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SQL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"{call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getEmpName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 (?, ?)}"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cstmt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prepareCall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SQL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catch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SQLException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finally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2000" y="4932593"/>
            <a:ext cx="7543800" cy="52062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CallableStatement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cstmt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try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SQL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"{call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getEmpName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 (?, ?)}"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cstmt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prepareCall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SQL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catch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SQLException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finally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cstmt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close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35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SQL -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SQL statement can be executed with any one of its three execute methods:</a:t>
            </a:r>
          </a:p>
          <a:p>
            <a:r>
              <a:rPr lang="en-US" b="1" dirty="0" err="1"/>
              <a:t>boolean</a:t>
            </a:r>
            <a:r>
              <a:rPr lang="en-US" b="1" dirty="0"/>
              <a:t> execute(String SQL)</a:t>
            </a:r>
            <a:r>
              <a:rPr lang="en-US" dirty="0"/>
              <a:t> : Returns a </a:t>
            </a:r>
            <a:r>
              <a:rPr lang="en-US" dirty="0" err="1"/>
              <a:t>boolean</a:t>
            </a:r>
            <a:r>
              <a:rPr lang="en-US" dirty="0"/>
              <a:t> value of true if a </a:t>
            </a:r>
            <a:r>
              <a:rPr lang="en-US" dirty="0" err="1"/>
              <a:t>ResultSet</a:t>
            </a:r>
            <a:r>
              <a:rPr lang="en-US" dirty="0"/>
              <a:t> object can be retrieved; otherwise, it returns false. Use this method to execute SQL DDL statements or when you need to use truly dynamic SQL.</a:t>
            </a:r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executeUpdate</a:t>
            </a:r>
            <a:r>
              <a:rPr lang="en-US" b="1" dirty="0"/>
              <a:t>(String SQL)</a:t>
            </a:r>
            <a:r>
              <a:rPr lang="en-US" dirty="0"/>
              <a:t> : Returns the numbers of rows affected by the execution of the SQL statement. Use this method to execute SQL statements for which you expect to get a number of rows affected - for example, an INSERT, UPDATE, or DELETE statement.</a:t>
            </a:r>
          </a:p>
          <a:p>
            <a:r>
              <a:rPr lang="en-US" b="1" dirty="0" err="1"/>
              <a:t>ResultSet</a:t>
            </a:r>
            <a:r>
              <a:rPr lang="en-US" b="1" dirty="0"/>
              <a:t> </a:t>
            </a:r>
            <a:r>
              <a:rPr lang="en-US" b="1" dirty="0" err="1"/>
              <a:t>executeQuery</a:t>
            </a:r>
            <a:r>
              <a:rPr lang="en-US" b="1" dirty="0"/>
              <a:t>(String SQL)</a:t>
            </a:r>
            <a:r>
              <a:rPr lang="en-US" dirty="0"/>
              <a:t> : Returns a </a:t>
            </a:r>
            <a:r>
              <a:rPr lang="en-US" dirty="0" err="1"/>
              <a:t>ResultSet</a:t>
            </a:r>
            <a:r>
              <a:rPr lang="en-US" dirty="0"/>
              <a:t> object. Use this method when you expect to get a result set, as you would with a SELECT statement.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the Result: </a:t>
            </a:r>
            <a:r>
              <a:rPr lang="en-US" dirty="0" err="1" smtClean="0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IN" sz="1600" dirty="0"/>
              <a:t>The SQL statements that read data from a database query return the data in a result set. The SELECT statement is the standard way to select rows from a database and view them in a result set. </a:t>
            </a:r>
            <a:r>
              <a:rPr lang="en-IN" sz="1600" dirty="0" smtClean="0"/>
              <a:t>The </a:t>
            </a:r>
            <a:r>
              <a:rPr lang="en-IN" sz="1600" i="1" dirty="0" err="1" smtClean="0"/>
              <a:t>java.sql.ResultSet</a:t>
            </a:r>
            <a:r>
              <a:rPr lang="en-IN" sz="1600" dirty="0"/>
              <a:t> interface represents the result set of a database query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r>
              <a:rPr lang="en-IN" sz="1600" b="1" dirty="0"/>
              <a:t>Important </a:t>
            </a:r>
            <a:r>
              <a:rPr lang="en-IN" sz="1600" b="1" dirty="0" err="1"/>
              <a:t>ResultSet</a:t>
            </a:r>
            <a:r>
              <a:rPr lang="en-IN" sz="1600" b="1" dirty="0"/>
              <a:t> </a:t>
            </a:r>
            <a:r>
              <a:rPr lang="en-IN" sz="1600" b="1" dirty="0" smtClean="0"/>
              <a:t>methods</a:t>
            </a:r>
          </a:p>
          <a:p>
            <a:pPr marL="0" indent="0">
              <a:buNone/>
            </a:pPr>
            <a:endParaRPr lang="en-IN" sz="1600" b="1" dirty="0"/>
          </a:p>
          <a:p>
            <a:r>
              <a:rPr lang="en-IN" sz="1600" dirty="0"/>
              <a:t>– </a:t>
            </a:r>
            <a:r>
              <a:rPr lang="en-IN" sz="1600" dirty="0" err="1"/>
              <a:t>resultSet.next</a:t>
            </a:r>
            <a:r>
              <a:rPr lang="en-IN" sz="1600" dirty="0"/>
              <a:t>()</a:t>
            </a:r>
          </a:p>
          <a:p>
            <a:r>
              <a:rPr lang="en-IN" sz="1600" dirty="0"/>
              <a:t>• Goes to the next row. Returns false if no next row.</a:t>
            </a:r>
          </a:p>
          <a:p>
            <a:r>
              <a:rPr lang="en-IN" sz="1600" dirty="0"/>
              <a:t>– </a:t>
            </a:r>
            <a:r>
              <a:rPr lang="en-IN" sz="1600" dirty="0" err="1"/>
              <a:t>resultSet.getString</a:t>
            </a:r>
            <a:r>
              <a:rPr lang="en-IN" sz="1600" dirty="0"/>
              <a:t>("</a:t>
            </a:r>
            <a:r>
              <a:rPr lang="en-IN" sz="1600" dirty="0" err="1"/>
              <a:t>columnName</a:t>
            </a:r>
            <a:r>
              <a:rPr lang="en-IN" sz="1600" dirty="0"/>
              <a:t>")</a:t>
            </a:r>
          </a:p>
          <a:p>
            <a:r>
              <a:rPr lang="en-IN" sz="1600" dirty="0"/>
              <a:t>• Returns value of column with designated name in current </a:t>
            </a:r>
          </a:p>
          <a:p>
            <a:r>
              <a:rPr lang="en-IN" sz="1600" dirty="0"/>
              <a:t>row, as a String. Also </a:t>
            </a:r>
            <a:r>
              <a:rPr lang="en-IN" sz="1600" dirty="0" err="1"/>
              <a:t>getInt</a:t>
            </a:r>
            <a:r>
              <a:rPr lang="en-IN" sz="1600" dirty="0"/>
              <a:t>, </a:t>
            </a:r>
            <a:r>
              <a:rPr lang="en-IN" sz="1600" dirty="0" err="1"/>
              <a:t>getDouble</a:t>
            </a:r>
            <a:r>
              <a:rPr lang="en-IN" sz="1600" dirty="0"/>
              <a:t>, </a:t>
            </a:r>
            <a:r>
              <a:rPr lang="en-IN" sz="1600" dirty="0" err="1"/>
              <a:t>getBlob</a:t>
            </a:r>
            <a:r>
              <a:rPr lang="en-IN" sz="1600" dirty="0"/>
              <a:t>, etc.</a:t>
            </a:r>
          </a:p>
          <a:p>
            <a:r>
              <a:rPr lang="en-IN" sz="1600" dirty="0"/>
              <a:t>– </a:t>
            </a:r>
            <a:r>
              <a:rPr lang="en-IN" sz="1600" dirty="0" err="1"/>
              <a:t>resultSet.getString</a:t>
            </a:r>
            <a:r>
              <a:rPr lang="en-IN" sz="1600" dirty="0"/>
              <a:t>(</a:t>
            </a:r>
            <a:r>
              <a:rPr lang="en-IN" sz="1600" dirty="0" err="1"/>
              <a:t>columnIndex</a:t>
            </a:r>
            <a:r>
              <a:rPr lang="en-IN" sz="1600" dirty="0"/>
              <a:t>)</a:t>
            </a:r>
          </a:p>
          <a:p>
            <a:r>
              <a:rPr lang="en-IN" sz="1600" dirty="0"/>
              <a:t>• Returns value of designated column. First index is 1 (</a:t>
            </a:r>
            <a:r>
              <a:rPr lang="en-IN" sz="1600" dirty="0" err="1"/>
              <a:t>ala</a:t>
            </a:r>
            <a:r>
              <a:rPr lang="en-IN" sz="1600" dirty="0"/>
              <a:t> </a:t>
            </a:r>
          </a:p>
          <a:p>
            <a:r>
              <a:rPr lang="en-IN" sz="1600" dirty="0"/>
              <a:t>SQL), not 0 (</a:t>
            </a:r>
            <a:r>
              <a:rPr lang="en-IN" sz="1600" dirty="0" err="1"/>
              <a:t>ala</a:t>
            </a:r>
            <a:r>
              <a:rPr lang="en-IN" sz="1600" dirty="0"/>
              <a:t> Java).</a:t>
            </a:r>
          </a:p>
          <a:p>
            <a:r>
              <a:rPr lang="en-IN" sz="1600" dirty="0"/>
              <a:t>– </a:t>
            </a:r>
            <a:r>
              <a:rPr lang="en-IN" sz="1600" dirty="0" err="1"/>
              <a:t>resultSet.beforeFirst</a:t>
            </a:r>
            <a:r>
              <a:rPr lang="en-IN" sz="1600" dirty="0"/>
              <a:t>()</a:t>
            </a:r>
          </a:p>
          <a:p>
            <a:r>
              <a:rPr lang="en-IN" sz="1600" dirty="0"/>
              <a:t>• Moves cursor before first row, as it was initially. Also first</a:t>
            </a:r>
          </a:p>
          <a:p>
            <a:r>
              <a:rPr lang="en-IN" sz="1600" dirty="0"/>
              <a:t>– </a:t>
            </a:r>
            <a:r>
              <a:rPr lang="en-IN" sz="1600" dirty="0" err="1"/>
              <a:t>resultSet.absolute</a:t>
            </a:r>
            <a:r>
              <a:rPr lang="en-IN" sz="1600" dirty="0"/>
              <a:t>(</a:t>
            </a:r>
            <a:r>
              <a:rPr lang="en-IN" sz="1600" dirty="0" err="1"/>
              <a:t>rowNum</a:t>
            </a:r>
            <a:r>
              <a:rPr lang="en-IN" sz="1600" dirty="0"/>
              <a:t>)</a:t>
            </a:r>
          </a:p>
          <a:p>
            <a:r>
              <a:rPr lang="en-IN" sz="1600" dirty="0"/>
              <a:t>• Moves cursor to given row (starting with 1). Also last and </a:t>
            </a:r>
          </a:p>
          <a:p>
            <a:r>
              <a:rPr lang="en-IN" sz="1600" dirty="0" err="1"/>
              <a:t>afterLast</a:t>
            </a:r>
            <a:r>
              <a:rPr lang="en-IN" sz="1600" dirty="0"/>
              <a:t>.</a:t>
            </a:r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72870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That Code!: JDBC Transactions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If your JDBC Connection is in </a:t>
            </a:r>
            <a:r>
              <a:rPr lang="en-IN" sz="1600" i="1" dirty="0"/>
              <a:t>auto-commit</a:t>
            </a:r>
            <a:r>
              <a:rPr lang="en-IN" sz="1600" dirty="0"/>
              <a:t> mode, which it is by default, then every SQL statement is committed to the database upon its completion</a:t>
            </a:r>
            <a:r>
              <a:rPr lang="en-IN" sz="1600" dirty="0" smtClean="0"/>
              <a:t>.</a:t>
            </a:r>
          </a:p>
          <a:p>
            <a:r>
              <a:rPr lang="en-IN" sz="1600" dirty="0"/>
              <a:t> if you have a Connection object named conn, code the following to turn off auto-commit</a:t>
            </a:r>
            <a:r>
              <a:rPr lang="en-IN" sz="1600" dirty="0" smtClean="0"/>
              <a:t>:</a:t>
            </a:r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Commit! </a:t>
            </a:r>
            <a:r>
              <a:rPr lang="en-US" sz="1600" b="1" dirty="0" smtClean="0">
                <a:sym typeface="Wingdings" panose="05000000000000000000" pitchFamily="2" charset="2"/>
              </a:rPr>
              <a:t> 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anose="05000000000000000000" pitchFamily="2" charset="2"/>
              </a:rPr>
              <a:t>Rollback (I messed up) 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anose="05000000000000000000" pitchFamily="2" charset="2"/>
              </a:rPr>
              <a:t>Example: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anose="05000000000000000000" pitchFamily="2" charset="2"/>
              </a:rPr>
              <a:t> </a:t>
            </a:r>
            <a:endParaRPr lang="en-US" sz="16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2780928"/>
            <a:ext cx="3200400" cy="30518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setAutoCommit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52600" y="3276600"/>
            <a:ext cx="1468351" cy="33596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commit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06565" y="3581400"/>
            <a:ext cx="1511632" cy="33596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rollback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00100" y="4186904"/>
            <a:ext cx="7886700" cy="255195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try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//Assume a valid connection object conn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setAutoCommit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Statement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stmt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createStatement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SQL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"INSERT INTO Employees 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+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"VALUES (106, 20, 'Rita', '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Tez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')"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stmt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executeUpdate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SQL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//Submit a malformed SQL statement that breaks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SQL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"INSERTED IN Employees 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+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"VALUES (107, 22, '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Sita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', 'Singh')"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stmt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executeUpdate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SQL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// If there is no error.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commit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catch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SQLException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){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// If there is any error.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rollback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130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Stored Procedures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IN" sz="1600" dirty="0"/>
              <a:t>Just as a Connection object creates the Statement and </a:t>
            </a:r>
            <a:r>
              <a:rPr lang="en-IN" sz="1600" dirty="0" err="1"/>
              <a:t>PreparedStatement</a:t>
            </a:r>
            <a:r>
              <a:rPr lang="en-IN" sz="1600" dirty="0"/>
              <a:t> objects, it also creates the </a:t>
            </a:r>
            <a:r>
              <a:rPr lang="en-IN" sz="1600" dirty="0" err="1"/>
              <a:t>CallableStatement</a:t>
            </a:r>
            <a:r>
              <a:rPr lang="en-IN" sz="1600" dirty="0"/>
              <a:t> object which would be used to execute a call to a database stored procedure</a:t>
            </a:r>
            <a:r>
              <a:rPr lang="en-IN" sz="1600" dirty="0" smtClean="0"/>
              <a:t>.</a:t>
            </a:r>
            <a:endParaRPr lang="en-US" sz="1600" dirty="0"/>
          </a:p>
          <a:p>
            <a:pPr marL="0" indent="0">
              <a:buNone/>
            </a:pPr>
            <a:r>
              <a:rPr lang="en-IN" sz="1600" b="1" dirty="0"/>
              <a:t>Creating </a:t>
            </a:r>
            <a:r>
              <a:rPr lang="en-IN" sz="1600" b="1" dirty="0" err="1"/>
              <a:t>CallableStatement</a:t>
            </a:r>
            <a:r>
              <a:rPr lang="en-IN" sz="1600" b="1" dirty="0"/>
              <a:t> Object</a:t>
            </a:r>
            <a:r>
              <a:rPr lang="en-IN" sz="1600" b="1" dirty="0" smtClean="0"/>
              <a:t>: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IN" sz="1600" b="1" dirty="0"/>
              <a:t>Closing </a:t>
            </a:r>
            <a:r>
              <a:rPr lang="en-IN" sz="1600" b="1" dirty="0" err="1"/>
              <a:t>CallableStatement</a:t>
            </a:r>
            <a:r>
              <a:rPr lang="en-IN" sz="1600" b="1" dirty="0"/>
              <a:t> </a:t>
            </a:r>
            <a:r>
              <a:rPr lang="en-IN" sz="1600" b="1" dirty="0" err="1"/>
              <a:t>Obeject</a:t>
            </a:r>
            <a:r>
              <a:rPr lang="en-IN" sz="1600" b="1" dirty="0"/>
              <a:t>: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IN" sz="1600" b="1" dirty="0"/>
          </a:p>
          <a:p>
            <a:endParaRPr lang="en-IN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057400"/>
            <a:ext cx="8001000" cy="20287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DELIMITER $$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DROP PROCEDURE IF EXISTS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`EMP`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getEmpName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$$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CREATE PROCEDURE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`EMP`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getEmpName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`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 EMP_ID 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OUT EMP_FIRST VARCHAR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255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BEGIN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SELECT first INTO EMP_FIRST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FROM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Employees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WHERE ID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EMP_ID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$$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DELIMITER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4372068"/>
            <a:ext cx="8001000" cy="20287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CallableStatement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cstmt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try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SQL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"{call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getEmpName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 (?, ?)}"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cstmt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conn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prepareCall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SQL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catch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SQLException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finally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cstmt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close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90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 smtClean="0"/>
              <a:t>JDBC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JDBC?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JDBC </a:t>
            </a:r>
            <a:r>
              <a:rPr lang="en-US" sz="1200" dirty="0"/>
              <a:t>stands for </a:t>
            </a:r>
            <a:r>
              <a:rPr lang="en-US" sz="1200" b="1" dirty="0"/>
              <a:t>J</a:t>
            </a:r>
            <a:r>
              <a:rPr lang="en-US" sz="1200" dirty="0"/>
              <a:t>ava </a:t>
            </a:r>
            <a:r>
              <a:rPr lang="en-US" sz="1200" b="1" dirty="0"/>
              <a:t>D</a:t>
            </a:r>
            <a:r>
              <a:rPr lang="en-US" sz="1200" dirty="0"/>
              <a:t>ata</a:t>
            </a:r>
            <a:r>
              <a:rPr lang="en-US" sz="1200" b="1" dirty="0"/>
              <a:t>b</a:t>
            </a:r>
            <a:r>
              <a:rPr lang="en-US" sz="1200" dirty="0"/>
              <a:t>ase </a:t>
            </a:r>
            <a:r>
              <a:rPr lang="en-US" sz="1200" b="1" dirty="0"/>
              <a:t>C</a:t>
            </a:r>
            <a:r>
              <a:rPr lang="en-US" sz="1200" dirty="0"/>
              <a:t>onnectivity, which is a standard Java API for database-independent connectivity between the Java programming language and a wide range of databases</a:t>
            </a:r>
            <a:r>
              <a:rPr lang="en-US" sz="1200" dirty="0" smtClean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The JDBC library includes APIs for each of the tasks commonly associated with database usage</a:t>
            </a:r>
            <a:r>
              <a:rPr lang="en-US" sz="1200" dirty="0" smtClean="0"/>
              <a:t>: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Making a connection to a database</a:t>
            </a:r>
          </a:p>
          <a:p>
            <a:r>
              <a:rPr lang="en-US" sz="1200" dirty="0"/>
              <a:t>Creating SQL or MySQL statements</a:t>
            </a:r>
          </a:p>
          <a:p>
            <a:r>
              <a:rPr lang="en-US" sz="1200" dirty="0"/>
              <a:t>Executing that SQL or MySQL queries in the database</a:t>
            </a:r>
          </a:p>
          <a:p>
            <a:r>
              <a:rPr lang="en-US" sz="1200" dirty="0"/>
              <a:t>Viewing &amp; Modifying the resulting records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36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Stored Procedure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3163"/>
          </a:xfrm>
        </p:spPr>
        <p:txBody>
          <a:bodyPr>
            <a:normAutofit/>
          </a:bodyPr>
          <a:lstStyle/>
          <a:p>
            <a:r>
              <a:rPr lang="en-IN" sz="1600" dirty="0"/>
              <a:t>Three types of parameters exist: IN, OUT, and INOUT. The </a:t>
            </a:r>
            <a:r>
              <a:rPr lang="en-IN" sz="1600" dirty="0" err="1"/>
              <a:t>PreparedStatement</a:t>
            </a:r>
            <a:r>
              <a:rPr lang="en-IN" sz="1600" dirty="0"/>
              <a:t> object only uses the IN parameter. The </a:t>
            </a:r>
            <a:r>
              <a:rPr lang="en-IN" sz="1600" dirty="0" err="1"/>
              <a:t>CallableStatement</a:t>
            </a:r>
            <a:r>
              <a:rPr lang="en-IN" sz="1600" dirty="0"/>
              <a:t> object can use all three</a:t>
            </a:r>
            <a:r>
              <a:rPr lang="en-IN" sz="1600" dirty="0" smtClean="0"/>
              <a:t>.</a:t>
            </a:r>
          </a:p>
          <a:p>
            <a:endParaRPr lang="en-US" sz="1600" dirty="0"/>
          </a:p>
          <a:p>
            <a:endParaRPr lang="en-IN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336130"/>
              </p:ext>
            </p:extLst>
          </p:nvPr>
        </p:nvGraphicFramePr>
        <p:xfrm>
          <a:off x="762000" y="2234068"/>
          <a:ext cx="7620000" cy="3815895"/>
        </p:xfrm>
        <a:graphic>
          <a:graphicData uri="http://schemas.openxmlformats.org/drawingml/2006/table">
            <a:tbl>
              <a:tblPr/>
              <a:tblGrid>
                <a:gridCol w="2067882"/>
                <a:gridCol w="5552118"/>
              </a:tblGrid>
              <a:tr h="342612"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</a:rPr>
                        <a:t>Parameter</a:t>
                      </a:r>
                    </a:p>
                  </a:txBody>
                  <a:tcPr marL="45187" marR="45187" marT="45187" marB="4518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</a:rPr>
                        <a:t>Description</a:t>
                      </a:r>
                    </a:p>
                  </a:txBody>
                  <a:tcPr marL="45187" marR="45187" marT="45187" marB="4518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57761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IN</a:t>
                      </a:r>
                    </a:p>
                  </a:txBody>
                  <a:tcPr marL="45187" marR="45187" marT="45187" marB="4518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 parameter whose value is unknown when the SQL statement is created. You bind values to IN parameters with the setXXX() methods.</a:t>
                      </a:r>
                    </a:p>
                  </a:txBody>
                  <a:tcPr marL="45187" marR="45187" marT="45187" marB="4518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157761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OUT</a:t>
                      </a:r>
                    </a:p>
                  </a:txBody>
                  <a:tcPr marL="45187" marR="45187" marT="45187" marB="4518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 parameter whose value is supplied by the SQL statement it returns. You retrieve values from theOUT parameters with the getXXX() methods.</a:t>
                      </a:r>
                    </a:p>
                  </a:txBody>
                  <a:tcPr marL="45187" marR="45187" marT="45187" marB="4518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157761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INOUT</a:t>
                      </a:r>
                    </a:p>
                  </a:txBody>
                  <a:tcPr marL="45187" marR="45187" marT="45187" marB="4518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 parameter that provides both input and output values. You bind variables with the </a:t>
                      </a:r>
                      <a:r>
                        <a:rPr lang="en-IN" sz="1600" dirty="0" err="1">
                          <a:effectLst/>
                        </a:rPr>
                        <a:t>setXXX</a:t>
                      </a:r>
                      <a:r>
                        <a:rPr lang="en-IN" sz="1600" dirty="0">
                          <a:effectLst/>
                        </a:rPr>
                        <a:t>() methods and retrieve values with the </a:t>
                      </a:r>
                      <a:r>
                        <a:rPr lang="en-IN" sz="1600" dirty="0" err="1">
                          <a:effectLst/>
                        </a:rPr>
                        <a:t>getXXX</a:t>
                      </a:r>
                      <a:r>
                        <a:rPr lang="en-IN" sz="1600" dirty="0">
                          <a:effectLst/>
                        </a:rPr>
                        <a:t>() methods.</a:t>
                      </a:r>
                    </a:p>
                  </a:txBody>
                  <a:tcPr marL="45187" marR="45187" marT="45187" marB="45187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28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/>
              <a:t>JDBC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JDBC provides a standard library for </a:t>
            </a:r>
          </a:p>
          <a:p>
            <a:r>
              <a:rPr lang="en-IN" dirty="0"/>
              <a:t>accessing relational databases</a:t>
            </a:r>
          </a:p>
          <a:p>
            <a:r>
              <a:rPr lang="en-IN" dirty="0"/>
              <a:t>– API standardizes</a:t>
            </a:r>
          </a:p>
          <a:p>
            <a:r>
              <a:rPr lang="en-IN" dirty="0"/>
              <a:t>• Way to establish connection to database</a:t>
            </a:r>
          </a:p>
          <a:p>
            <a:r>
              <a:rPr lang="en-IN" dirty="0"/>
              <a:t>• Approach to initiating queries </a:t>
            </a:r>
          </a:p>
          <a:p>
            <a:r>
              <a:rPr lang="en-IN" dirty="0"/>
              <a:t>• Method to create stored (parameterized) queries </a:t>
            </a:r>
          </a:p>
          <a:p>
            <a:r>
              <a:rPr lang="en-IN" dirty="0"/>
              <a:t>• The data structure of query result (table)</a:t>
            </a:r>
          </a:p>
          <a:p>
            <a:r>
              <a:rPr lang="en-IN" dirty="0"/>
              <a:t>– Determining the number of columns</a:t>
            </a:r>
          </a:p>
          <a:p>
            <a:r>
              <a:rPr lang="en-IN" dirty="0"/>
              <a:t>– Looking up metadata, etc.</a:t>
            </a:r>
          </a:p>
          <a:p>
            <a:r>
              <a:rPr lang="en-IN" dirty="0"/>
              <a:t>– API does </a:t>
            </a:r>
            <a:r>
              <a:rPr lang="en-IN" dirty="0" err="1"/>
              <a:t>notstandardize</a:t>
            </a:r>
            <a:r>
              <a:rPr lang="en-IN" dirty="0"/>
              <a:t> SQL syntax</a:t>
            </a:r>
          </a:p>
          <a:p>
            <a:r>
              <a:rPr lang="en-IN" dirty="0"/>
              <a:t>• You send strings; JDBC is not embedded SQL</a:t>
            </a:r>
          </a:p>
          <a:p>
            <a:r>
              <a:rPr lang="en-IN" dirty="0"/>
              <a:t>– JDBC classes are in the </a:t>
            </a:r>
            <a:r>
              <a:rPr lang="en-IN" dirty="0" err="1"/>
              <a:t>java.sql</a:t>
            </a:r>
            <a:r>
              <a:rPr lang="en-IN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128429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Ready - Environment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/>
              <a:t>For </a:t>
            </a:r>
            <a:r>
              <a:rPr lang="en-US" sz="1700" b="1" dirty="0" smtClean="0"/>
              <a:t>Windows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500" dirty="0" smtClean="0"/>
              <a:t> Download </a:t>
            </a:r>
            <a:r>
              <a:rPr lang="en-US" sz="1500" dirty="0"/>
              <a:t>the latest MySQL JDBC driver from </a:t>
            </a:r>
            <a:r>
              <a:rPr lang="en-US" sz="1500" dirty="0">
                <a:hlinkClick r:id="rId2"/>
              </a:rPr>
              <a:t>http://dev.mysql.com/downloads</a:t>
            </a:r>
            <a:r>
              <a:rPr lang="en-US" sz="1500" dirty="0"/>
              <a:t> ⇒ "MySQL Connectors" ⇒ "Connector/J" ⇒ Connector/J 5.1.{xx} ⇒ select "Platform Independent" ⇒ ZIP Archive(e.g., "mysql-connector-java-5.1.{xx}.zip", where {xx} is the latest release number).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sz="1500" dirty="0" smtClean="0"/>
              <a:t> UNZIP</a:t>
            </a:r>
            <a:r>
              <a:rPr lang="en-US" sz="1500" dirty="0"/>
              <a:t> the download file into any temporary folder.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sz="1500" dirty="0" smtClean="0"/>
              <a:t> Copy</a:t>
            </a:r>
            <a:r>
              <a:rPr lang="en-US" sz="1500" dirty="0"/>
              <a:t> "mysql-connector-java-5.1.{xx}-bin.jar" to your JDK's Extension Directory at "&lt;JAVA_HOME&gt;\</a:t>
            </a:r>
            <a:r>
              <a:rPr lang="en-US" sz="1500" dirty="0" err="1"/>
              <a:t>jre</a:t>
            </a:r>
            <a:r>
              <a:rPr lang="en-US" sz="1500" dirty="0"/>
              <a:t>\lib\</a:t>
            </a:r>
            <a:r>
              <a:rPr lang="en-US" sz="1500" dirty="0" err="1"/>
              <a:t>ext</a:t>
            </a:r>
            <a:r>
              <a:rPr lang="en-US" sz="1500" dirty="0"/>
              <a:t>" (e.g., "c:\program files\java\jdk1.7.0_{xx}\</a:t>
            </a:r>
            <a:r>
              <a:rPr lang="en-US" sz="1500" dirty="0" err="1"/>
              <a:t>jre</a:t>
            </a:r>
            <a:r>
              <a:rPr lang="en-US" sz="1500" dirty="0"/>
              <a:t>\lib\</a:t>
            </a:r>
            <a:r>
              <a:rPr lang="en-US" sz="1500" dirty="0" err="1"/>
              <a:t>ext</a:t>
            </a:r>
            <a:r>
              <a:rPr lang="en-US" sz="1500" dirty="0"/>
              <a:t>").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/>
              <a:t>For Mac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1500" dirty="0"/>
              <a:t>Download the latest MySQL JDBC driver from </a:t>
            </a:r>
            <a:r>
              <a:rPr lang="en-US" sz="1500" dirty="0">
                <a:hlinkClick r:id="rId3"/>
              </a:rPr>
              <a:t>http://www.mysql.com/downloads</a:t>
            </a:r>
            <a:r>
              <a:rPr lang="en-US" sz="1500" dirty="0"/>
              <a:t> ⇒ MySQL Connectors ⇒ Connector/J ⇒ Connector/J 5.1.{xx} ⇒ select "Platform Independent" ⇒ Compressed TAR Archive (e.g., mysql-connector-java-5.1.{xx}.tar.gz, where {xx} is the latest release number).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sz="1500" dirty="0"/>
              <a:t>Double-click on the downloaded TAR file to expand into folder "mysql-connector-java-5.1.{xx}".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sz="1500" dirty="0"/>
              <a:t>Open the expanded folder. Copy the JAR file "mysql-connector-java-5.1.{xx}-bin.jar" to JDK's extension directory at "/Library/Java/Extension".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rot="10800000" flipV="1">
            <a:off x="609600" y="3899594"/>
            <a:ext cx="7086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b="1" dirty="0"/>
              <a:t> </a:t>
            </a:r>
            <a:r>
              <a:rPr lang="en-US" dirty="0"/>
              <a:t>We have to set up a database before embarking on our database programming. We shall call our database "</a:t>
            </a:r>
            <a:r>
              <a:rPr lang="en-US" dirty="0" err="1"/>
              <a:t>ebookshop</a:t>
            </a:r>
            <a:r>
              <a:rPr lang="en-US" dirty="0"/>
              <a:t>" which contains only one table called "books", with 5 columns</a:t>
            </a:r>
            <a:r>
              <a:rPr lang="en-US" dirty="0"/>
              <a:t>,.</a:t>
            </a:r>
          </a:p>
          <a:p>
            <a:pPr lvl="0"/>
            <a:r>
              <a:rPr lang="en-IN" dirty="0"/>
              <a:t>To setup the database, start the MySQL server and verify the server's TCP port number from the console messages</a:t>
            </a:r>
            <a:r>
              <a:rPr lang="en-IN" dirty="0" smtClean="0"/>
              <a:t>.</a:t>
            </a:r>
          </a:p>
          <a:p>
            <a:pPr lvl="0"/>
            <a:endParaRPr lang="en-IN" dirty="0" smtClean="0"/>
          </a:p>
          <a:p>
            <a:pPr marL="0" indent="0">
              <a:buNone/>
            </a:pPr>
            <a:r>
              <a:rPr lang="en-US" sz="12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 Windows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cd {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path-to-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 your MySQL installed directory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--console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Mac OS 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/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/local/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./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mysqld_safe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--console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>
              <a:buNone/>
            </a:pPr>
            <a:endParaRPr lang="en-IN" sz="1200" dirty="0" smtClean="0"/>
          </a:p>
          <a:p>
            <a:pPr marL="0" lvl="0" indent="0">
              <a:buNone/>
            </a:pPr>
            <a:endParaRPr lang="en-IN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1967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1967" y="90100"/>
            <a:ext cx="65" cy="276999"/>
          </a:xfrm>
          <a:prstGeom prst="rect">
            <a:avLst/>
          </a:prstGeom>
          <a:solidFill>
            <a:srgbClr val="CCEE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33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What is JDBC Driver ?</a:t>
            </a:r>
            <a:br>
              <a:rPr lang="en-IN" dirty="0">
                <a:effectLst/>
              </a:rPr>
            </a:br>
            <a:r>
              <a:rPr lang="en-IN" dirty="0" smtClean="0">
                <a:effectLst/>
              </a:rPr>
              <a:t>And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JDBC drivers implement the defined interfaces in the JDBC API for interacting with your database server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Types: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Type 1: JDBC-ODBC Bridge Driver:</a:t>
            </a:r>
          </a:p>
          <a:p>
            <a:pPr marL="0" indent="0">
              <a:buNone/>
            </a:pPr>
            <a:r>
              <a:rPr lang="en-IN" dirty="0"/>
              <a:t>Type 2: JDBC-Native API:</a:t>
            </a:r>
          </a:p>
          <a:p>
            <a:pPr marL="0" indent="0">
              <a:buNone/>
            </a:pPr>
            <a:r>
              <a:rPr lang="nl-NL" dirty="0"/>
              <a:t>Type 3: JDBC-Net pure Java:</a:t>
            </a:r>
          </a:p>
          <a:p>
            <a:pPr marL="0" indent="0">
              <a:buNone/>
            </a:pPr>
            <a:r>
              <a:rPr lang="fr-FR" dirty="0"/>
              <a:t>Type 4: 100% pure Java: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4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Seven Basic Steps in </a:t>
            </a:r>
            <a:br>
              <a:rPr lang="en-IN" dirty="0"/>
            </a:br>
            <a:r>
              <a:rPr lang="en-IN" dirty="0"/>
              <a:t>Using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Load the </a:t>
            </a:r>
            <a:r>
              <a:rPr lang="en-IN" dirty="0" smtClean="0"/>
              <a:t>driver 						– </a:t>
            </a:r>
            <a:r>
              <a:rPr lang="en-IN" dirty="0"/>
              <a:t>Not required in Java </a:t>
            </a:r>
            <a:r>
              <a:rPr lang="en-IN" dirty="0" smtClean="0"/>
              <a:t>&gt;6</a:t>
            </a:r>
            <a:r>
              <a:rPr lang="en-IN" dirty="0"/>
              <a:t>, so Java </a:t>
            </a:r>
            <a:r>
              <a:rPr lang="en-IN" dirty="0" smtClean="0"/>
              <a:t>&gt;6 </a:t>
            </a:r>
            <a:r>
              <a:rPr lang="en-IN" dirty="0"/>
              <a:t>needs only 6 </a:t>
            </a:r>
            <a:r>
              <a:rPr lang="en-IN" dirty="0" smtClean="0"/>
              <a:t>steps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Define </a:t>
            </a:r>
            <a:r>
              <a:rPr lang="en-IN" dirty="0"/>
              <a:t>the Connection URL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Establish </a:t>
            </a:r>
            <a:r>
              <a:rPr lang="en-IN" dirty="0"/>
              <a:t>the Connection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Create </a:t>
            </a:r>
            <a:r>
              <a:rPr lang="en-IN" dirty="0"/>
              <a:t>a Statement object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Execute </a:t>
            </a:r>
            <a:r>
              <a:rPr lang="en-IN" dirty="0"/>
              <a:t>a query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Process </a:t>
            </a:r>
            <a:r>
              <a:rPr lang="en-IN" dirty="0"/>
              <a:t>the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Close </a:t>
            </a:r>
            <a:r>
              <a:rPr lang="en-IN" dirty="0"/>
              <a:t>the connection</a:t>
            </a:r>
          </a:p>
        </p:txBody>
      </p:sp>
    </p:spTree>
    <p:extLst>
      <p:ext uri="{BB962C8B-B14F-4D97-AF65-F5344CB8AC3E}">
        <p14:creationId xmlns:p14="http://schemas.microsoft.com/office/powerpoint/2010/main" val="179583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Connecting The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IN" sz="1600" b="1" dirty="0"/>
              <a:t>Import JDBC Packages:</a:t>
            </a:r>
            <a:r>
              <a:rPr lang="en-IN" sz="1600" dirty="0"/>
              <a:t> Add </a:t>
            </a:r>
            <a:r>
              <a:rPr lang="en-IN" sz="1600" b="1" dirty="0"/>
              <a:t>import</a:t>
            </a:r>
            <a:r>
              <a:rPr lang="en-IN" sz="1600" dirty="0"/>
              <a:t> statements to your Java program to import required classes in your Java </a:t>
            </a:r>
            <a:r>
              <a:rPr lang="en-IN" sz="1600" dirty="0" smtClean="0"/>
              <a:t>code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IN" sz="1600" b="1" dirty="0"/>
              <a:t>Register JDBC Driver:</a:t>
            </a:r>
            <a:r>
              <a:rPr lang="en-IN" sz="1600" dirty="0"/>
              <a:t> This step causes the JVM to load the desired driver implementation into memory so it can </a:t>
            </a:r>
            <a:r>
              <a:rPr lang="en-IN" sz="1600" dirty="0" err="1"/>
              <a:t>fulfill</a:t>
            </a:r>
            <a:r>
              <a:rPr lang="en-IN" sz="1600" dirty="0"/>
              <a:t> your JDBC requests</a:t>
            </a:r>
            <a:r>
              <a:rPr lang="en-IN" sz="1600" dirty="0" smtClean="0"/>
              <a:t>.</a:t>
            </a:r>
          </a:p>
          <a:p>
            <a:pPr marL="800100" lvl="1" indent="-400050">
              <a:buFont typeface="+mj-lt"/>
              <a:buAutoNum type="romanLcPeriod"/>
            </a:pPr>
            <a:r>
              <a:rPr lang="en-IN" sz="1400" dirty="0"/>
              <a:t>The most common approach to register a driver is to use Java's </a:t>
            </a:r>
            <a:r>
              <a:rPr lang="en-IN" sz="1400" b="1" dirty="0" err="1"/>
              <a:t>Class.forName</a:t>
            </a:r>
            <a:r>
              <a:rPr lang="en-IN" sz="1400" b="1" dirty="0"/>
              <a:t>()</a:t>
            </a:r>
            <a:r>
              <a:rPr lang="en-IN" sz="1400" dirty="0"/>
              <a:t> method to </a:t>
            </a:r>
            <a:r>
              <a:rPr lang="en-IN" sz="1200" dirty="0"/>
              <a:t>dynamically load the driver's class file into memory, which automatically registers it. This method is preferable because it allows you to make the driver registration configurable and </a:t>
            </a:r>
            <a:r>
              <a:rPr lang="en-IN" sz="1200" dirty="0" smtClean="0"/>
              <a:t>portable.</a:t>
            </a:r>
          </a:p>
          <a:p>
            <a:pPr marL="800100" lvl="1" indent="-400050">
              <a:buFont typeface="+mj-lt"/>
              <a:buAutoNum type="romanLcPeriod"/>
            </a:pPr>
            <a:endParaRPr lang="en-IN" sz="1200" dirty="0"/>
          </a:p>
          <a:p>
            <a:pPr marL="800100" lvl="1" indent="-400050">
              <a:buFont typeface="+mj-lt"/>
              <a:buAutoNum type="romanLcPeriod"/>
            </a:pPr>
            <a:endParaRPr lang="en-IN" sz="1200" dirty="0" smtClean="0"/>
          </a:p>
          <a:p>
            <a:pPr marL="800100" lvl="1" indent="-400050">
              <a:buFont typeface="+mj-lt"/>
              <a:buAutoNum type="romanLcPeriod"/>
            </a:pPr>
            <a:endParaRPr lang="en-IN" sz="1200" dirty="0"/>
          </a:p>
          <a:p>
            <a:pPr marL="800100" lvl="1" indent="-400050">
              <a:buFont typeface="+mj-lt"/>
              <a:buAutoNum type="romanLcPeriod"/>
            </a:pPr>
            <a:endParaRPr lang="en-IN" sz="1200" dirty="0" smtClean="0"/>
          </a:p>
          <a:p>
            <a:pPr marL="800100" lvl="1" indent="-400050">
              <a:buFont typeface="+mj-lt"/>
              <a:buAutoNum type="romanLcPeriod"/>
            </a:pPr>
            <a:endParaRPr lang="en-IN" sz="1200" dirty="0"/>
          </a:p>
          <a:p>
            <a:pPr marL="800100" lvl="1" indent="-400050">
              <a:buFont typeface="+mj-lt"/>
              <a:buAutoNum type="romanLcPeriod"/>
            </a:pPr>
            <a:endParaRPr lang="en-IN" sz="1200" dirty="0" smtClean="0"/>
          </a:p>
          <a:p>
            <a:pPr marL="800100" lvl="1" indent="-400050">
              <a:buFont typeface="+mj-lt"/>
              <a:buAutoNum type="romanLcPeriod"/>
            </a:pPr>
            <a:endParaRPr lang="en-IN" sz="1200" dirty="0"/>
          </a:p>
          <a:p>
            <a:pPr marL="800100" lvl="1" indent="-400050">
              <a:buFont typeface="+mj-lt"/>
              <a:buAutoNum type="romanLcPeriod"/>
            </a:pPr>
            <a:endParaRPr lang="en-IN" sz="1200" dirty="0" smtClean="0"/>
          </a:p>
          <a:p>
            <a:pPr marL="800100" lvl="1" indent="-400050">
              <a:buFont typeface="+mj-lt"/>
              <a:buAutoNum type="romanLcPeriod"/>
            </a:pPr>
            <a:r>
              <a:rPr lang="en-IN" sz="1200" dirty="0" smtClean="0"/>
              <a:t>The </a:t>
            </a:r>
            <a:r>
              <a:rPr lang="en-IN" sz="1200" dirty="0"/>
              <a:t>second approach you can use to register a driver is to use the </a:t>
            </a:r>
            <a:r>
              <a:rPr lang="en-IN" sz="1200" dirty="0" err="1"/>
              <a:t>staticDriverManager.registerDriver</a:t>
            </a:r>
            <a:r>
              <a:rPr lang="en-IN" sz="1200" dirty="0"/>
              <a:t>() </a:t>
            </a:r>
            <a:r>
              <a:rPr lang="en-IN" sz="1200" dirty="0" err="1"/>
              <a:t>method.You</a:t>
            </a:r>
            <a:r>
              <a:rPr lang="en-IN" sz="1200" dirty="0"/>
              <a:t> </a:t>
            </a:r>
            <a:r>
              <a:rPr lang="en-IN" sz="1200" dirty="0"/>
              <a:t>should use the </a:t>
            </a:r>
            <a:r>
              <a:rPr lang="en-IN" sz="1200" dirty="0" err="1"/>
              <a:t>registerDriver</a:t>
            </a:r>
            <a:r>
              <a:rPr lang="en-IN" sz="1200" dirty="0"/>
              <a:t>() method if you are using a non-JDK compliant JVM, such as the one provided by Microsoft.</a:t>
            </a:r>
          </a:p>
          <a:p>
            <a:pPr marL="800100" lvl="1" indent="-400050">
              <a:buFont typeface="+mj-lt"/>
              <a:buAutoNum type="romanLcPeriod"/>
            </a:pPr>
            <a:endParaRPr lang="en-IN" sz="1200" dirty="0"/>
          </a:p>
          <a:p>
            <a:endParaRPr lang="en-IN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1600200"/>
            <a:ext cx="6781800" cy="5334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java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sql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.*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// for standard JDBC programs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java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.*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// for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BigDecimal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 and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BigInteger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 support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65496" y="3581400"/>
            <a:ext cx="7848600" cy="138240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forName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oracle.jdbc.driver.OracleDriver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catch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ClassNotFoundException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ex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System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"Error: unable to load driver class!"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System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exit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16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/>
              <a:t>Connecting The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IN" sz="1600" dirty="0"/>
              <a:t>After you've loaded the driver, you can establish a connection using </a:t>
            </a:r>
            <a:r>
              <a:rPr lang="en-IN" sz="1600" dirty="0" err="1"/>
              <a:t>the</a:t>
            </a:r>
            <a:r>
              <a:rPr lang="en-IN" sz="1600" b="1" dirty="0" err="1"/>
              <a:t>DriverManager.getConnection</a:t>
            </a:r>
            <a:r>
              <a:rPr lang="en-IN" sz="1600" b="1" dirty="0"/>
              <a:t>()</a:t>
            </a:r>
            <a:r>
              <a:rPr lang="en-IN" sz="1600" dirty="0"/>
              <a:t> method. For easy reference, let me list the three overloaded </a:t>
            </a:r>
            <a:r>
              <a:rPr lang="en-IN" sz="1600" dirty="0" err="1"/>
              <a:t>DriverManager.getConnection</a:t>
            </a:r>
            <a:r>
              <a:rPr lang="en-IN" sz="1600" dirty="0"/>
              <a:t>() methods:</a:t>
            </a:r>
          </a:p>
          <a:p>
            <a:pPr lvl="1"/>
            <a:r>
              <a:rPr lang="en-IN" sz="1400" dirty="0" err="1"/>
              <a:t>getConnection</a:t>
            </a:r>
            <a:r>
              <a:rPr lang="en-IN" sz="1400" dirty="0"/>
              <a:t>(String </a:t>
            </a:r>
            <a:r>
              <a:rPr lang="en-IN" sz="1400" dirty="0" err="1"/>
              <a:t>url</a:t>
            </a:r>
            <a:r>
              <a:rPr lang="en-IN" sz="1400" dirty="0"/>
              <a:t>)</a:t>
            </a:r>
          </a:p>
          <a:p>
            <a:pPr lvl="1"/>
            <a:r>
              <a:rPr lang="en-IN" sz="1400" dirty="0" err="1"/>
              <a:t>getConnection</a:t>
            </a:r>
            <a:r>
              <a:rPr lang="en-IN" sz="1400" dirty="0"/>
              <a:t>(String </a:t>
            </a:r>
            <a:r>
              <a:rPr lang="en-IN" sz="1400" dirty="0" err="1"/>
              <a:t>url</a:t>
            </a:r>
            <a:r>
              <a:rPr lang="en-IN" sz="1400" dirty="0"/>
              <a:t>, Properties prop)</a:t>
            </a:r>
          </a:p>
          <a:p>
            <a:pPr lvl="1"/>
            <a:r>
              <a:rPr lang="en-IN" sz="1400" dirty="0" err="1"/>
              <a:t>getConnection</a:t>
            </a:r>
            <a:r>
              <a:rPr lang="en-IN" sz="1400" dirty="0"/>
              <a:t>(String </a:t>
            </a:r>
            <a:r>
              <a:rPr lang="en-IN" sz="1400" dirty="0" err="1"/>
              <a:t>url</a:t>
            </a:r>
            <a:r>
              <a:rPr lang="en-IN" sz="1400" dirty="0"/>
              <a:t>, String user, String password)</a:t>
            </a:r>
          </a:p>
          <a:p>
            <a:pPr marL="0" indent="0">
              <a:buNone/>
            </a:pPr>
            <a:r>
              <a:rPr lang="en-IN" sz="1600" dirty="0"/>
              <a:t>Here each form requires a database URL. A database URL is an address that points to your database.</a:t>
            </a:r>
          </a:p>
          <a:p>
            <a:pPr marL="0" indent="0">
              <a:buNone/>
            </a:pPr>
            <a:r>
              <a:rPr lang="en-IN" sz="1600" dirty="0"/>
              <a:t>Formulating a database URL is where most of the problems associated with establishing a connection occur</a:t>
            </a:r>
            <a:r>
              <a:rPr lang="en-IN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lvl="0" indent="0">
              <a:buNone/>
            </a:pPr>
            <a:r>
              <a:rPr lang="en-IN" sz="1600" dirty="0"/>
              <a:t>If you have a host at TCP/IP address 192.0.0.1 with a host name of </a:t>
            </a:r>
            <a:r>
              <a:rPr lang="en-IN" sz="1600" dirty="0" err="1"/>
              <a:t>amrood</a:t>
            </a:r>
            <a:r>
              <a:rPr lang="en-IN" sz="1600" dirty="0"/>
              <a:t>, and your Oracle listener is configured to listen on port 1521, and your database name is EMP, then complete database URL would then </a:t>
            </a:r>
            <a:r>
              <a:rPr lang="en-IN" sz="1600" dirty="0" smtClean="0"/>
              <a:t>be:</a:t>
            </a:r>
            <a:r>
              <a:rPr 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jdbc</a:t>
            </a:r>
            <a:r>
              <a:rPr lang="en-US" sz="1200" dirty="0" err="1">
                <a:solidFill>
                  <a:srgbClr val="666600"/>
                </a:solidFill>
                <a:latin typeface="Arial Unicode MS" panose="020B0604020202020204" pitchFamily="34" charset="-128"/>
              </a:rPr>
              <a:t>:</a:t>
            </a:r>
            <a:r>
              <a:rPr 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oracle</a:t>
            </a:r>
            <a:r>
              <a:rPr lang="en-US" sz="1200" dirty="0" err="1">
                <a:solidFill>
                  <a:srgbClr val="666600"/>
                </a:solidFill>
                <a:latin typeface="Arial Unicode MS" panose="020B0604020202020204" pitchFamily="34" charset="-128"/>
              </a:rPr>
              <a:t>:</a:t>
            </a:r>
            <a:r>
              <a:rPr 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thin</a:t>
            </a:r>
            <a:r>
              <a:rPr lang="en-US" sz="1200" dirty="0">
                <a:solidFill>
                  <a:srgbClr val="666600"/>
                </a:solidFill>
                <a:latin typeface="Arial Unicode MS" panose="020B0604020202020204" pitchFamily="34" charset="-128"/>
              </a:rPr>
              <a:t>:</a:t>
            </a:r>
            <a:r>
              <a:rPr lang="en-US" sz="1200" dirty="0">
                <a:solidFill>
                  <a:srgbClr val="006666"/>
                </a:solidFill>
                <a:latin typeface="Arial Unicode MS" panose="020B0604020202020204" pitchFamily="34" charset="-128"/>
              </a:rPr>
              <a:t>@amrood</a:t>
            </a:r>
            <a:r>
              <a:rPr lang="en-US" sz="1200" dirty="0">
                <a:solidFill>
                  <a:srgbClr val="666600"/>
                </a:solidFill>
                <a:latin typeface="Arial Unicode MS" panose="020B0604020202020204" pitchFamily="34" charset="-128"/>
              </a:rPr>
              <a:t>:</a:t>
            </a:r>
            <a:r>
              <a:rPr lang="en-US" sz="1200" dirty="0">
                <a:solidFill>
                  <a:srgbClr val="006666"/>
                </a:solidFill>
                <a:latin typeface="Arial Unicode MS" panose="020B0604020202020204" pitchFamily="34" charset="-128"/>
              </a:rPr>
              <a:t>1521</a:t>
            </a:r>
            <a:r>
              <a:rPr lang="en-US" sz="1200" dirty="0">
                <a:solidFill>
                  <a:srgbClr val="666600"/>
                </a:solidFill>
                <a:latin typeface="Arial Unicode MS" panose="020B0604020202020204" pitchFamily="34" charset="-128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EMP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IN" sz="1400" dirty="0"/>
              <a:t>Now you have to call </a:t>
            </a:r>
            <a:r>
              <a:rPr lang="en-IN" sz="1400" dirty="0" err="1"/>
              <a:t>getConnection</a:t>
            </a:r>
            <a:r>
              <a:rPr lang="en-IN" sz="1400" dirty="0"/>
              <a:t>() method with appropriate username and password to get </a:t>
            </a:r>
            <a:r>
              <a:rPr lang="en-IN" sz="1400" dirty="0" err="1"/>
              <a:t>a</a:t>
            </a:r>
            <a:r>
              <a:rPr lang="en-IN" sz="1400" b="1" dirty="0" err="1"/>
              <a:t>Connection</a:t>
            </a:r>
            <a:r>
              <a:rPr lang="en-IN" sz="1400" dirty="0"/>
              <a:t> object as follows: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1600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334821"/>
              </p:ext>
            </p:extLst>
          </p:nvPr>
        </p:nvGraphicFramePr>
        <p:xfrm>
          <a:off x="685800" y="3962400"/>
          <a:ext cx="7239000" cy="644953"/>
        </p:xfrm>
        <a:graphic>
          <a:graphicData uri="http://schemas.openxmlformats.org/drawingml/2006/table">
            <a:tbl>
              <a:tblPr/>
              <a:tblGrid>
                <a:gridCol w="1142999"/>
                <a:gridCol w="2438400"/>
                <a:gridCol w="3657601"/>
              </a:tblGrid>
              <a:tr h="336343"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RDBMS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JDBC driver name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URL format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74376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MySQL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com.mysql.jdbc.Driver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 err="1">
                          <a:effectLst/>
                        </a:rPr>
                        <a:t>jdbc:mysql</a:t>
                      </a:r>
                      <a:r>
                        <a:rPr lang="en-IN" sz="1400" b="1" dirty="0">
                          <a:effectLst/>
                        </a:rPr>
                        <a:t>://</a:t>
                      </a:r>
                      <a:r>
                        <a:rPr lang="en-IN" sz="1400" dirty="0">
                          <a:effectLst/>
                        </a:rPr>
                        <a:t>hostname/ </a:t>
                      </a:r>
                      <a:r>
                        <a:rPr lang="en-IN" sz="1400" dirty="0" err="1">
                          <a:effectLst/>
                        </a:rPr>
                        <a:t>databaseName</a:t>
                      </a:r>
                      <a:endParaRPr lang="en-IN" sz="1400" dirty="0">
                        <a:effectLst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62100" y="5953396"/>
            <a:ext cx="6019800" cy="82840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URL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jdbc:oracle:thin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:@amrood:1521:EMP"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USER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"username"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PASS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"password"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Connection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conn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DriverManager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getConnection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URL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USER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PASS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812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202</TotalTime>
  <Words>1129</Words>
  <Application>Microsoft Office PowerPoint</Application>
  <PresentationFormat>On-screen Show (4:3)</PresentationFormat>
  <Paragraphs>331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 Unicode MS</vt:lpstr>
      <vt:lpstr>Arial</vt:lpstr>
      <vt:lpstr>Calibri</vt:lpstr>
      <vt:lpstr>Century Gothic</vt:lpstr>
      <vt:lpstr>Consolas</vt:lpstr>
      <vt:lpstr>Courier New</vt:lpstr>
      <vt:lpstr>Palatino Linotype</vt:lpstr>
      <vt:lpstr>Wingdings</vt:lpstr>
      <vt:lpstr>Executive</vt:lpstr>
      <vt:lpstr>UTD Programming Workshop: Introduction to JDBC</vt:lpstr>
      <vt:lpstr>JDBC Introduction</vt:lpstr>
      <vt:lpstr>JDBC Introduction</vt:lpstr>
      <vt:lpstr>Getting Ready - Environment</vt:lpstr>
      <vt:lpstr>Setting up a Database</vt:lpstr>
      <vt:lpstr>What is JDBC Driver ? And Types</vt:lpstr>
      <vt:lpstr>Seven Basic Steps in  Using JDBC</vt:lpstr>
      <vt:lpstr>Connecting The DB</vt:lpstr>
      <vt:lpstr>Connecting The DB</vt:lpstr>
      <vt:lpstr>SQL: The Queries</vt:lpstr>
      <vt:lpstr>PowerPoint Presentation</vt:lpstr>
      <vt:lpstr>Statements</vt:lpstr>
      <vt:lpstr>Statement Objects</vt:lpstr>
      <vt:lpstr> PreparedStatement Objects</vt:lpstr>
      <vt:lpstr>Callable Statement</vt:lpstr>
      <vt:lpstr>Executing SQL - Statements</vt:lpstr>
      <vt:lpstr>Process the Result: Resultset</vt:lpstr>
      <vt:lpstr>Commit That Code!: JDBC Transactions</vt:lpstr>
      <vt:lpstr>Stored Procedures</vt:lpstr>
      <vt:lpstr>Stored Procedure Types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JDBC</dc:title>
  <dc:creator>Karanjai, Rabimba</dc:creator>
  <cp:lastModifiedBy>Rabimba Karanjai</cp:lastModifiedBy>
  <cp:revision>26</cp:revision>
  <dcterms:created xsi:type="dcterms:W3CDTF">2013-11-03T00:20:18Z</dcterms:created>
  <dcterms:modified xsi:type="dcterms:W3CDTF">2013-11-03T08:42:57Z</dcterms:modified>
</cp:coreProperties>
</file>