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55"/>
  </p:notesMasterIdLst>
  <p:handoutMasterIdLst>
    <p:handoutMasterId r:id="rId56"/>
  </p:handoutMasterIdLst>
  <p:sldIdLst>
    <p:sldId id="316" r:id="rId3"/>
    <p:sldId id="319" r:id="rId4"/>
    <p:sldId id="263" r:id="rId5"/>
    <p:sldId id="298" r:id="rId6"/>
    <p:sldId id="268" r:id="rId7"/>
    <p:sldId id="269" r:id="rId8"/>
    <p:sldId id="315" r:id="rId9"/>
    <p:sldId id="302" r:id="rId10"/>
    <p:sldId id="303" r:id="rId11"/>
    <p:sldId id="275" r:id="rId12"/>
    <p:sldId id="280" r:id="rId13"/>
    <p:sldId id="320" r:id="rId14"/>
    <p:sldId id="321" r:id="rId15"/>
    <p:sldId id="301" r:id="rId16"/>
    <p:sldId id="279" r:id="rId17"/>
    <p:sldId id="336" r:id="rId18"/>
    <p:sldId id="322" r:id="rId19"/>
    <p:sldId id="327" r:id="rId20"/>
    <p:sldId id="328" r:id="rId21"/>
    <p:sldId id="329" r:id="rId22"/>
    <p:sldId id="330" r:id="rId23"/>
    <p:sldId id="332" r:id="rId24"/>
    <p:sldId id="335" r:id="rId25"/>
    <p:sldId id="337" r:id="rId26"/>
    <p:sldId id="323" r:id="rId27"/>
    <p:sldId id="339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24" r:id="rId42"/>
    <p:sldId id="359" r:id="rId43"/>
    <p:sldId id="354" r:id="rId44"/>
    <p:sldId id="358" r:id="rId45"/>
    <p:sldId id="355" r:id="rId46"/>
    <p:sldId id="356" r:id="rId47"/>
    <p:sldId id="361" r:id="rId48"/>
    <p:sldId id="325" r:id="rId49"/>
    <p:sldId id="360" r:id="rId50"/>
    <p:sldId id="362" r:id="rId51"/>
    <p:sldId id="314" r:id="rId52"/>
    <p:sldId id="312" r:id="rId53"/>
    <p:sldId id="313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78" y="-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6247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7601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501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076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724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3285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999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833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446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2933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826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11/4/2013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a7Y07Wv1-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28669" y="914401"/>
            <a:ext cx="8329031" cy="1752600"/>
          </a:xfrm>
        </p:spPr>
        <p:txBody>
          <a:bodyPr/>
          <a:lstStyle/>
          <a:p>
            <a:r>
              <a:rPr lang="en-US" dirty="0"/>
              <a:t>Introduction to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xmlns="" val="301738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Get familiar with Eclipse and Java Environment</a:t>
            </a:r>
          </a:p>
          <a:p>
            <a:r>
              <a:rPr lang="en-US" dirty="0" smtClean="0"/>
              <a:t>Hello World!</a:t>
            </a:r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Java Program!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51012" y="2667000"/>
            <a:ext cx="9982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/*</a:t>
            </a:r>
          </a:p>
          <a:p>
            <a:r>
              <a:rPr lang="en-US" sz="2800" dirty="0"/>
              <a:t>This is a simple Java </a:t>
            </a:r>
            <a:r>
              <a:rPr lang="en-US" sz="2800" dirty="0" smtClean="0"/>
              <a:t>program. Call </a:t>
            </a:r>
            <a:r>
              <a:rPr lang="en-US" sz="2800" dirty="0"/>
              <a:t>this file "Example.java</a:t>
            </a:r>
            <a:r>
              <a:rPr lang="en-US" sz="2800" dirty="0" smtClean="0"/>
              <a:t>". */</a:t>
            </a:r>
          </a:p>
          <a:p>
            <a:endParaRPr lang="en-US" sz="1000" dirty="0"/>
          </a:p>
          <a:p>
            <a:r>
              <a:rPr lang="en-US" sz="2400" dirty="0"/>
              <a:t>class Example {</a:t>
            </a:r>
          </a:p>
          <a:p>
            <a:r>
              <a:rPr lang="en-US" sz="2400" dirty="0"/>
              <a:t>// Your program begins with a call to main().</a:t>
            </a:r>
          </a:p>
          <a:p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r>
              <a:rPr lang="en-US" sz="2400" dirty="0" err="1"/>
              <a:t>System.out.println</a:t>
            </a:r>
            <a:r>
              <a:rPr lang="en-US" sz="2400" dirty="0" smtClean="0"/>
              <a:t>(“Hello World! \n This is my first Java Program");</a:t>
            </a:r>
            <a:endParaRPr lang="en-US" sz="2400" dirty="0"/>
          </a:p>
          <a:p>
            <a:r>
              <a:rPr lang="en-US" sz="2400" dirty="0" smtClean="0"/>
              <a:t>	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9699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smtClean="0"/>
              <a:t>High level view of Classes</a:t>
            </a:r>
          </a:p>
          <a:p>
            <a:pPr marL="365760" lvl="1" indent="0">
              <a:buNone/>
            </a:pPr>
            <a:r>
              <a:rPr lang="en-US" dirty="0" smtClean="0"/>
              <a:t>How Java program works?</a:t>
            </a:r>
          </a:p>
          <a:p>
            <a:pPr marL="365760" lvl="1" indent="0">
              <a:buNone/>
            </a:pPr>
            <a:r>
              <a:rPr lang="en-US" dirty="0" smtClean="0"/>
              <a:t>File Naming convention</a:t>
            </a:r>
          </a:p>
          <a:p>
            <a:pPr marL="365760" lvl="1" indent="0">
              <a:buNone/>
            </a:pPr>
            <a:r>
              <a:rPr lang="en-US" dirty="0" smtClean="0"/>
              <a:t>Why file naming convention?</a:t>
            </a:r>
          </a:p>
          <a:p>
            <a:pPr marL="365760" lvl="1" indent="0">
              <a:buNone/>
            </a:pPr>
            <a:r>
              <a:rPr lang="en-US" dirty="0" smtClean="0"/>
              <a:t>Public, Static, Void, Main.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Hello 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70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Understand how a Java file runs.</a:t>
            </a:r>
          </a:p>
          <a:p>
            <a:r>
              <a:rPr lang="en-US" dirty="0">
                <a:hlinkClick r:id="rId2"/>
              </a:rPr>
              <a:t>https://www.youtube.com/watch?v=aa7Y07Wv1-M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Know How it Runs!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53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, Float, Double, Long, Char, Boolean, String</a:t>
            </a:r>
          </a:p>
          <a:p>
            <a:endParaRPr lang="en-US" dirty="0" smtClean="0"/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What are they? Any idea?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Learn some Basics!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463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Goal:Write</a:t>
            </a:r>
            <a:r>
              <a:rPr lang="en-US" dirty="0" smtClean="0"/>
              <a:t> a Java program to add two numbers. </a:t>
            </a:r>
          </a:p>
          <a:p>
            <a:pPr marL="0" indent="0">
              <a:buNone/>
            </a:pPr>
            <a:r>
              <a:rPr lang="en-US" dirty="0" smtClean="0"/>
              <a:t>One Number being double</a:t>
            </a:r>
          </a:p>
          <a:p>
            <a:pPr marL="0" indent="0">
              <a:buNone/>
            </a:pPr>
            <a:r>
              <a:rPr lang="en-US" dirty="0" smtClean="0"/>
              <a:t>And other being float</a:t>
            </a:r>
          </a:p>
          <a:p>
            <a:pPr marL="0" indent="0">
              <a:buNone/>
            </a:pPr>
            <a:r>
              <a:rPr lang="en-US" dirty="0" smtClean="0"/>
              <a:t>Store it in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174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minutes break!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time!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68305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</a:p>
          <a:p>
            <a:r>
              <a:rPr lang="en-US" dirty="0" err="1" smtClean="0"/>
              <a:t>If..else</a:t>
            </a:r>
            <a:endParaRPr lang="en-US" dirty="0" smtClean="0"/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A LOT OF EXERCISES!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03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Scanner scan = new Scanner (System.in)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num1 = </a:t>
            </a:r>
            <a:r>
              <a:rPr lang="en-US" dirty="0" err="1" smtClean="0"/>
              <a:t>scan.nextInt</a:t>
            </a:r>
            <a:r>
              <a:rPr lang="en-US" dirty="0" smtClean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33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Syntax</a:t>
            </a:r>
          </a:p>
          <a:p>
            <a:r>
              <a:rPr lang="en-US" dirty="0"/>
              <a:t>if(condition) statement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Why do we need such things?</a:t>
            </a:r>
          </a:p>
          <a:p>
            <a:pPr lvl="1"/>
            <a:r>
              <a:rPr lang="en-US" dirty="0" smtClean="0"/>
              <a:t>Decision making is so common in our life</a:t>
            </a:r>
          </a:p>
          <a:p>
            <a:pPr lvl="1"/>
            <a:r>
              <a:rPr lang="en-US" dirty="0" smtClean="0"/>
              <a:t>Lets take some examples!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if..else</a:t>
            </a:r>
            <a:r>
              <a:rPr lang="en-US" dirty="0" smtClean="0"/>
              <a:t>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67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00" dirty="0"/>
              <a:t>/*</a:t>
            </a:r>
          </a:p>
          <a:p>
            <a:pPr marL="0" indent="0">
              <a:buNone/>
            </a:pPr>
            <a:r>
              <a:rPr lang="en-US" sz="600" dirty="0"/>
              <a:t>Demonstrate the if.</a:t>
            </a:r>
          </a:p>
          <a:p>
            <a:pPr marL="0" indent="0">
              <a:buNone/>
            </a:pPr>
            <a:r>
              <a:rPr lang="en-US" sz="600" dirty="0"/>
              <a:t>Call this file "IfSample.java".</a:t>
            </a:r>
          </a:p>
          <a:p>
            <a:pPr marL="0" indent="0">
              <a:buNone/>
            </a:pPr>
            <a:r>
              <a:rPr lang="en-US" sz="600" dirty="0"/>
              <a:t>*/</a:t>
            </a:r>
          </a:p>
          <a:p>
            <a:pPr marL="0" indent="0">
              <a:buNone/>
            </a:pPr>
            <a:r>
              <a:rPr lang="en-US" sz="600" dirty="0"/>
              <a:t>class </a:t>
            </a:r>
            <a:r>
              <a:rPr lang="en-US" sz="600" dirty="0" err="1"/>
              <a:t>IfSample</a:t>
            </a:r>
            <a:r>
              <a:rPr lang="en-US" sz="600" dirty="0"/>
              <a:t> {</a:t>
            </a:r>
          </a:p>
          <a:p>
            <a:pPr marL="0" indent="0">
              <a:buNone/>
            </a:pPr>
            <a:r>
              <a:rPr lang="en-US" sz="600" dirty="0"/>
              <a:t>public static void main(String </a:t>
            </a:r>
            <a:r>
              <a:rPr lang="en-US" sz="600" dirty="0" err="1"/>
              <a:t>args</a:t>
            </a:r>
            <a:r>
              <a:rPr lang="en-US" sz="600" dirty="0"/>
              <a:t>[]) {</a:t>
            </a:r>
          </a:p>
          <a:p>
            <a:pPr marL="0" indent="0">
              <a:buNone/>
            </a:pPr>
            <a:r>
              <a:rPr lang="en-US" sz="600" dirty="0" err="1"/>
              <a:t>int</a:t>
            </a:r>
            <a:r>
              <a:rPr lang="en-US" sz="600" dirty="0"/>
              <a:t> x, y;</a:t>
            </a:r>
          </a:p>
          <a:p>
            <a:pPr marL="0" indent="0">
              <a:buNone/>
            </a:pPr>
            <a:r>
              <a:rPr lang="en-US" sz="600" dirty="0"/>
              <a:t>x = 10;</a:t>
            </a:r>
          </a:p>
          <a:p>
            <a:pPr marL="0" indent="0">
              <a:buNone/>
            </a:pPr>
            <a:r>
              <a:rPr lang="en-US" sz="600" dirty="0"/>
              <a:t>y = 20;</a:t>
            </a:r>
          </a:p>
          <a:p>
            <a:pPr marL="0" indent="0">
              <a:buNone/>
            </a:pPr>
            <a:r>
              <a:rPr lang="en-US" sz="600" dirty="0"/>
              <a:t>if(x &lt; y) </a:t>
            </a:r>
            <a:r>
              <a:rPr lang="en-US" sz="600" dirty="0" err="1"/>
              <a:t>System.out.println</a:t>
            </a:r>
            <a:r>
              <a:rPr lang="en-US" sz="600" dirty="0"/>
              <a:t>("x is less than y");</a:t>
            </a:r>
          </a:p>
          <a:p>
            <a:pPr marL="0" indent="0">
              <a:buNone/>
            </a:pPr>
            <a:r>
              <a:rPr lang="en-US" sz="600" dirty="0"/>
              <a:t>x = x * 2;</a:t>
            </a:r>
          </a:p>
          <a:p>
            <a:pPr marL="0" indent="0">
              <a:buNone/>
            </a:pPr>
            <a:r>
              <a:rPr lang="en-US" sz="600" dirty="0"/>
              <a:t>if(x == y) </a:t>
            </a:r>
            <a:r>
              <a:rPr lang="en-US" sz="600" dirty="0" err="1"/>
              <a:t>System.out.println</a:t>
            </a:r>
            <a:r>
              <a:rPr lang="en-US" sz="600" dirty="0"/>
              <a:t>("x now equal to y");</a:t>
            </a:r>
          </a:p>
          <a:p>
            <a:pPr marL="0" indent="0">
              <a:buNone/>
            </a:pPr>
            <a:r>
              <a:rPr lang="en-US" sz="600" dirty="0"/>
              <a:t>x = x * 2;</a:t>
            </a:r>
          </a:p>
          <a:p>
            <a:pPr marL="0" indent="0">
              <a:buNone/>
            </a:pPr>
            <a:r>
              <a:rPr lang="en-US" sz="600" dirty="0"/>
              <a:t>if(x &gt; y) </a:t>
            </a:r>
            <a:r>
              <a:rPr lang="en-US" sz="600" dirty="0" err="1"/>
              <a:t>System.out.println</a:t>
            </a:r>
            <a:r>
              <a:rPr lang="en-US" sz="600" dirty="0"/>
              <a:t>("x now greater than y");</a:t>
            </a:r>
          </a:p>
          <a:p>
            <a:pPr marL="0" indent="0">
              <a:buNone/>
            </a:pPr>
            <a:r>
              <a:rPr lang="en-US" sz="600" dirty="0"/>
              <a:t>// this won't display anything</a:t>
            </a:r>
          </a:p>
          <a:p>
            <a:pPr marL="0" indent="0">
              <a:buNone/>
            </a:pPr>
            <a:r>
              <a:rPr lang="en-US" sz="600" dirty="0"/>
              <a:t>if(x == y) </a:t>
            </a:r>
            <a:r>
              <a:rPr lang="en-US" sz="600" dirty="0" err="1"/>
              <a:t>System.out.println</a:t>
            </a:r>
            <a:r>
              <a:rPr lang="en-US" sz="600" dirty="0"/>
              <a:t>("you won't see this");</a:t>
            </a:r>
          </a:p>
          <a:p>
            <a:pPr marL="0" indent="0">
              <a:buNone/>
            </a:pPr>
            <a:r>
              <a:rPr lang="en-US" sz="600" dirty="0"/>
              <a:t>}</a:t>
            </a:r>
          </a:p>
          <a:p>
            <a:pPr marL="0" indent="0">
              <a:buNone/>
            </a:pPr>
            <a:r>
              <a:rPr lang="en-US" sz="6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If..else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237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Day Schedule:</a:t>
            </a:r>
          </a:p>
          <a:p>
            <a:pPr lvl="1"/>
            <a:r>
              <a:rPr lang="en-US" dirty="0" smtClean="0"/>
              <a:t>Session 1  from </a:t>
            </a:r>
            <a:r>
              <a:rPr lang="en-US" dirty="0"/>
              <a:t>9</a:t>
            </a:r>
            <a:r>
              <a:rPr lang="en-US" dirty="0" smtClean="0"/>
              <a:t>:00 AM – 10:30 AM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(</a:t>
            </a:r>
            <a:r>
              <a:rPr lang="en-US" dirty="0" smtClean="0"/>
              <a:t>10:30 AM -10:40 AM)</a:t>
            </a:r>
            <a:endParaRPr lang="en-US" dirty="0"/>
          </a:p>
          <a:p>
            <a:pPr lvl="1"/>
            <a:r>
              <a:rPr lang="en-US" dirty="0"/>
              <a:t>Session 2 from </a:t>
            </a:r>
            <a:r>
              <a:rPr lang="en-US" dirty="0" smtClean="0"/>
              <a:t>10:40AM – 12:15AM</a:t>
            </a:r>
            <a:endParaRPr lang="en-US" dirty="0"/>
          </a:p>
          <a:p>
            <a:pPr lvl="1"/>
            <a:r>
              <a:rPr lang="en-US" dirty="0"/>
              <a:t>Lunch (</a:t>
            </a:r>
            <a:r>
              <a:rPr lang="en-US" dirty="0" smtClean="0"/>
              <a:t>12:15 AM -1:00 PM)</a:t>
            </a:r>
            <a:endParaRPr lang="en-US" dirty="0"/>
          </a:p>
          <a:p>
            <a:pPr lvl="1"/>
            <a:r>
              <a:rPr lang="en-US" dirty="0"/>
              <a:t>Session </a:t>
            </a:r>
            <a:r>
              <a:rPr lang="en-US" dirty="0" smtClean="0"/>
              <a:t>3 (1:00 PM -2:15PM)</a:t>
            </a:r>
            <a:endParaRPr lang="en-US" dirty="0"/>
          </a:p>
          <a:p>
            <a:pPr lvl="1"/>
            <a:r>
              <a:rPr lang="en-US" dirty="0" smtClean="0"/>
              <a:t>Break (2:15 PM - 2:20 PM)</a:t>
            </a:r>
            <a:endParaRPr lang="en-US" dirty="0"/>
          </a:p>
          <a:p>
            <a:pPr lvl="1"/>
            <a:r>
              <a:rPr lang="en-US" dirty="0"/>
              <a:t>Session </a:t>
            </a:r>
            <a:r>
              <a:rPr lang="en-US" dirty="0" smtClean="0"/>
              <a:t>4 (2:20 PM – 3:30 PM)</a:t>
            </a:r>
          </a:p>
          <a:p>
            <a:pPr lvl="1"/>
            <a:r>
              <a:rPr lang="en-US" dirty="0" smtClean="0"/>
              <a:t>Break(3:30-3:45PM)</a:t>
            </a:r>
          </a:p>
          <a:p>
            <a:pPr lvl="1"/>
            <a:r>
              <a:rPr lang="en-US" dirty="0" smtClean="0"/>
              <a:t>Session 5(3:45-5.00PM)</a:t>
            </a:r>
            <a:endParaRPr lang="en-US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06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Syntax.</a:t>
            </a:r>
          </a:p>
          <a:p>
            <a:r>
              <a:rPr lang="en-US" dirty="0" smtClean="0"/>
              <a:t>Oh you already know it</a:t>
            </a:r>
          </a:p>
          <a:p>
            <a:r>
              <a:rPr lang="en-US" dirty="0"/>
              <a:t>for(initialization; condition; iteration) statement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Same as Java Script, C, C++</a:t>
            </a:r>
          </a:p>
          <a:p>
            <a:r>
              <a:rPr lang="en-US" dirty="0" smtClean="0"/>
              <a:t>Why do we need it ?</a:t>
            </a:r>
          </a:p>
          <a:p>
            <a:pPr lvl="1"/>
            <a:r>
              <a:rPr lang="en-US" dirty="0" smtClean="0"/>
              <a:t>Performing long/complicated computations</a:t>
            </a:r>
          </a:p>
          <a:p>
            <a:pPr lvl="1"/>
            <a:r>
              <a:rPr lang="en-US" dirty="0" smtClean="0"/>
              <a:t>Do not repeat same code to do same things 1000 times!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86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/*</a:t>
            </a:r>
          </a:p>
          <a:p>
            <a:pPr marL="0" indent="0">
              <a:buNone/>
            </a:pPr>
            <a:r>
              <a:rPr lang="en-US" dirty="0"/>
              <a:t>Demonstrate the for loop.</a:t>
            </a:r>
          </a:p>
          <a:p>
            <a:pPr marL="0" indent="0">
              <a:buNone/>
            </a:pPr>
            <a:r>
              <a:rPr lang="en-US" dirty="0"/>
              <a:t>Call this file "ForTest.java".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ForTest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for(x = 0; x&lt;10; x = x+1)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("This is x: " + 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371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Write </a:t>
            </a:r>
            <a:r>
              <a:rPr lang="en-US" b="1" dirty="0"/>
              <a:t>a program to Swap the values </a:t>
            </a:r>
            <a:endParaRPr lang="en-US" b="1" dirty="0" smtClean="0"/>
          </a:p>
          <a:p>
            <a:pPr marL="880110" lvl="1" indent="-514350">
              <a:buAutoNum type="alphaLcPeriod"/>
            </a:pPr>
            <a:r>
              <a:rPr lang="en-US" b="1" dirty="0" smtClean="0"/>
              <a:t>Using 3 variables</a:t>
            </a:r>
          </a:p>
          <a:p>
            <a:pPr marL="880110" lvl="1" indent="-514350">
              <a:buAutoNum type="alphaLcPeriod"/>
            </a:pPr>
            <a:r>
              <a:rPr lang="en-US" b="1" dirty="0" smtClean="0"/>
              <a:t>Using 2 variables</a:t>
            </a:r>
          </a:p>
          <a:p>
            <a:pPr marL="0" indent="0">
              <a:buNone/>
            </a:pPr>
            <a:r>
              <a:rPr lang="en-US" b="1" dirty="0" smtClean="0"/>
              <a:t>Example: </a:t>
            </a:r>
          </a:p>
          <a:p>
            <a:pPr marL="0" indent="0">
              <a:buNone/>
            </a:pPr>
            <a:r>
              <a:rPr lang="en-US" b="1" dirty="0" smtClean="0"/>
              <a:t>Input:</a:t>
            </a:r>
          </a:p>
          <a:p>
            <a:pPr marL="0" indent="0">
              <a:buNone/>
            </a:pPr>
            <a:r>
              <a:rPr lang="en-US" b="1" dirty="0" smtClean="0"/>
              <a:t>num1 = 10;</a:t>
            </a:r>
          </a:p>
          <a:p>
            <a:pPr marL="0" indent="0">
              <a:buNone/>
            </a:pPr>
            <a:r>
              <a:rPr lang="en-US" b="1" dirty="0" smtClean="0"/>
              <a:t>Num2= 100;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US" b="1" dirty="0" smtClean="0"/>
              <a:t>Num1 = 100;</a:t>
            </a:r>
          </a:p>
          <a:p>
            <a:pPr marL="0" indent="0">
              <a:buNone/>
            </a:pPr>
            <a:r>
              <a:rPr lang="en-US" b="1" dirty="0" smtClean="0"/>
              <a:t>Num2 = 10;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your turn to program!: 10 – 15 minutes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364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2. Write </a:t>
            </a:r>
            <a:r>
              <a:rPr lang="en-US" b="1" dirty="0"/>
              <a:t>a program to </a:t>
            </a:r>
            <a:r>
              <a:rPr lang="en-US" b="1" dirty="0" smtClean="0"/>
              <a:t>generate multiplication table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b="1" dirty="0" smtClean="0"/>
              <a:t>Input: 5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US" b="1" dirty="0" smtClean="0"/>
              <a:t>5*1 = 5</a:t>
            </a:r>
          </a:p>
          <a:p>
            <a:pPr marL="0" indent="0">
              <a:buNone/>
            </a:pPr>
            <a:r>
              <a:rPr lang="en-US" b="1" dirty="0" smtClean="0"/>
              <a:t>5*2 = 10</a:t>
            </a:r>
          </a:p>
          <a:p>
            <a:pPr marL="0" indent="0">
              <a:buNone/>
            </a:pPr>
            <a:r>
              <a:rPr lang="en-US" b="1" dirty="0" smtClean="0"/>
              <a:t>5*3 = 15</a:t>
            </a:r>
          </a:p>
          <a:p>
            <a:pPr marL="0" indent="0">
              <a:buNone/>
            </a:pPr>
            <a:r>
              <a:rPr lang="en-US" b="1" dirty="0" smtClean="0"/>
              <a:t>||</a:t>
            </a:r>
          </a:p>
          <a:p>
            <a:pPr marL="0" indent="0">
              <a:buNone/>
            </a:pPr>
            <a:r>
              <a:rPr lang="en-US" b="1" dirty="0" smtClean="0"/>
              <a:t>||</a:t>
            </a:r>
          </a:p>
          <a:p>
            <a:pPr marL="0" indent="0">
              <a:buNone/>
            </a:pPr>
            <a:r>
              <a:rPr lang="en-US" b="1" dirty="0" smtClean="0"/>
              <a:t>||</a:t>
            </a:r>
          </a:p>
          <a:p>
            <a:pPr marL="0" indent="0">
              <a:buNone/>
            </a:pPr>
            <a:r>
              <a:rPr lang="en-US" b="1" dirty="0" smtClean="0"/>
              <a:t>5*10 = 50</a:t>
            </a:r>
          </a:p>
          <a:p>
            <a:r>
              <a:rPr lang="en-US" b="1" dirty="0" smtClean="0"/>
              <a:t>Your program should handle negative input and zero inputs.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your turn to program!: 10 – 15 minutes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75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12:30 PM to 1:00 PM</a:t>
            </a:r>
          </a:p>
          <a:p>
            <a:endParaRPr lang="en-US" dirty="0"/>
          </a:p>
          <a:p>
            <a:r>
              <a:rPr lang="en-US" dirty="0" smtClean="0"/>
              <a:t>We would start at 1:00 PM.</a:t>
            </a:r>
          </a:p>
          <a:p>
            <a:endParaRPr lang="en-US" dirty="0"/>
          </a:p>
          <a:p>
            <a:r>
              <a:rPr lang="en-US" dirty="0" smtClean="0"/>
              <a:t>We might show some exciting videos at 12:55 PM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894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</a:p>
          <a:p>
            <a:r>
              <a:rPr lang="en-US" dirty="0" smtClean="0"/>
              <a:t>Class </a:t>
            </a:r>
            <a:r>
              <a:rPr lang="en-US" dirty="0"/>
              <a:t>and objects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Parameter passing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933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array-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/>
              <a:t>= new </a:t>
            </a:r>
            <a:r>
              <a:rPr lang="en-US" i="1" dirty="0"/>
              <a:t>type</a:t>
            </a:r>
            <a:r>
              <a:rPr lang="en-US" dirty="0"/>
              <a:t>[</a:t>
            </a:r>
            <a:r>
              <a:rPr lang="en-US" i="1" dirty="0"/>
              <a:t>size</a:t>
            </a:r>
            <a:r>
              <a:rPr lang="en-US" dirty="0" smtClean="0"/>
              <a:t>];</a:t>
            </a:r>
          </a:p>
          <a:p>
            <a:r>
              <a:rPr lang="en-US" dirty="0" err="1"/>
              <a:t>month_days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[12</a:t>
            </a:r>
            <a:r>
              <a:rPr lang="en-US" dirty="0" smtClean="0"/>
              <a:t>];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548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An improved version of the previous program.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AutoArray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month_days</a:t>
            </a:r>
            <a:r>
              <a:rPr lang="en-US" dirty="0"/>
              <a:t>[] = { 31, 28, 31, 30, 31, 30, 31, 31, 30, 31,</a:t>
            </a:r>
          </a:p>
          <a:p>
            <a:pPr marL="0" indent="0">
              <a:buNone/>
            </a:pPr>
            <a:r>
              <a:rPr lang="en-US" dirty="0"/>
              <a:t>30, 31 };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("April has " + </a:t>
            </a:r>
            <a:r>
              <a:rPr lang="en-US" dirty="0" err="1"/>
              <a:t>month_days</a:t>
            </a:r>
            <a:r>
              <a:rPr lang="en-US" dirty="0"/>
              <a:t>[3] + </a:t>
            </a:r>
            <a:r>
              <a:rPr lang="en-US" dirty="0" smtClean="0"/>
              <a:t>"days</a:t>
            </a:r>
            <a:r>
              <a:rPr lang="en-US" dirty="0"/>
              <a:t>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84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This program demonstrates the length array member.</a:t>
            </a:r>
          </a:p>
          <a:p>
            <a:pPr marL="0" indent="0">
              <a:buNone/>
            </a:pPr>
            <a:r>
              <a:rPr lang="en-US" dirty="0"/>
              <a:t>class Length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a1[]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a2[] = {3, 5, 7, 1, 8, 99, 44, -10};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a3[] = {4, 3, 2, 1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a1 is " + a1.length);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a2 is " + a2.length);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a3 is " + a3.length);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 with Arrays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693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the average of values stored in Array</a:t>
            </a:r>
          </a:p>
          <a:p>
            <a:pPr lvl="1"/>
            <a:r>
              <a:rPr lang="en-US" dirty="0" smtClean="0"/>
              <a:t>Use For loop</a:t>
            </a:r>
          </a:p>
          <a:p>
            <a:pPr lvl="1"/>
            <a:r>
              <a:rPr lang="en-US" dirty="0" smtClean="0"/>
              <a:t>Length variable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For people who are extra smart</a:t>
            </a:r>
          </a:p>
          <a:p>
            <a:r>
              <a:rPr lang="en-US" dirty="0" smtClean="0"/>
              <a:t>Write a java program to store array in ascending and descending order.</a:t>
            </a:r>
          </a:p>
          <a:p>
            <a:r>
              <a:rPr lang="en-US" dirty="0" smtClean="0"/>
              <a:t>User should be able to enter 10 elements in array</a:t>
            </a:r>
          </a:p>
          <a:p>
            <a:r>
              <a:rPr lang="en-US" dirty="0" smtClean="0"/>
              <a:t>User would input weather to sort in ascending/ descending order.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429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cycle through 3 modes for each topic/example: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Concept introduction and teaching – Theory,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Doing </a:t>
            </a:r>
            <a:r>
              <a:rPr lang="en-US" dirty="0"/>
              <a:t>it individually, helping each other to complete and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Practice (examples!)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3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</a:t>
            </a:r>
            <a:r>
              <a:rPr lang="en-US" dirty="0"/>
              <a:t>[][] = new </a:t>
            </a:r>
            <a:r>
              <a:rPr lang="en-US" dirty="0" err="1"/>
              <a:t>int</a:t>
            </a:r>
            <a:r>
              <a:rPr lang="en-US" dirty="0"/>
              <a:t>[4][5</a:t>
            </a:r>
            <a:r>
              <a:rPr lang="en-US" dirty="0" smtClean="0"/>
              <a:t>];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2: 2 Dimensional Arrays</a:t>
            </a:r>
            <a:endParaRPr lang="en-US" dirty="0"/>
          </a:p>
        </p:txBody>
      </p:sp>
      <p:pic>
        <p:nvPicPr>
          <p:cNvPr id="3074" name="Picture 2" descr="C:\Users\Shrinath\Desktop\2d array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076450"/>
            <a:ext cx="8231188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700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Exercise { public static void main(String[] </a:t>
            </a:r>
            <a:r>
              <a:rPr lang="en-US" dirty="0" err="1"/>
              <a:t>args</a:t>
            </a:r>
            <a:r>
              <a:rPr lang="en-US" dirty="0"/>
              <a:t>) throws Exception { String[][] Members = new String[][] { { "Celeste", "</a:t>
            </a:r>
            <a:r>
              <a:rPr lang="en-US" dirty="0" err="1"/>
              <a:t>Mathurin</a:t>
            </a:r>
            <a:r>
              <a:rPr lang="en-US" dirty="0"/>
              <a:t>", "Alex", "</a:t>
            </a:r>
            <a:r>
              <a:rPr lang="en-US" dirty="0" err="1"/>
              <a:t>Germain</a:t>
            </a:r>
            <a:r>
              <a:rPr lang="en-US" dirty="0"/>
              <a:t>" }, // First List { "Jeremy", "Mathew", "</a:t>
            </a:r>
            <a:r>
              <a:rPr lang="en-US" dirty="0" err="1"/>
              <a:t>Anselme</a:t>
            </a:r>
            <a:r>
              <a:rPr lang="en-US" dirty="0"/>
              <a:t>", "Frederique" } // Second List }; }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2D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140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// Demonstrate a two-dimensional array.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TwoDArray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</a:t>
            </a:r>
            <a:r>
              <a:rPr lang="en-US" dirty="0"/>
              <a:t>[][]= new </a:t>
            </a:r>
            <a:r>
              <a:rPr lang="en-US" dirty="0" err="1"/>
              <a:t>int</a:t>
            </a:r>
            <a:r>
              <a:rPr lang="en-US" dirty="0"/>
              <a:t>[4][5];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k = 0;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for(j=0; j&lt;5; j++) {</a:t>
            </a:r>
          </a:p>
          <a:p>
            <a:pPr marL="0" indent="0">
              <a:buNone/>
            </a:pPr>
            <a:r>
              <a:rPr lang="en-US" dirty="0" err="1"/>
              <a:t>twoD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= k;</a:t>
            </a:r>
          </a:p>
          <a:p>
            <a:pPr marL="0" indent="0">
              <a:buNone/>
            </a:pPr>
            <a:r>
              <a:rPr lang="en-US" dirty="0"/>
              <a:t>k++;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for(j=0; j&lt;5; j++)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twoD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+ " 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546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to subtract one N × N matrix from 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588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2" y="2362200"/>
            <a:ext cx="7738016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Let’s watch a video…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How does your mind work when you code?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6687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1430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Syntax</a:t>
            </a:r>
          </a:p>
          <a:p>
            <a:pPr marL="0" indent="0">
              <a:buNone/>
            </a:pPr>
            <a:r>
              <a:rPr lang="en-US" sz="6400" dirty="0"/>
              <a:t>class </a:t>
            </a:r>
            <a:r>
              <a:rPr lang="en-US" sz="6400" i="1" dirty="0" err="1"/>
              <a:t>classname</a:t>
            </a:r>
            <a:r>
              <a:rPr lang="en-US" sz="6400" i="1" dirty="0"/>
              <a:t> </a:t>
            </a:r>
            <a:r>
              <a:rPr lang="en-US" sz="6400" dirty="0"/>
              <a:t>{</a:t>
            </a:r>
          </a:p>
          <a:p>
            <a:pPr marL="0" indent="0">
              <a:buNone/>
            </a:pPr>
            <a:r>
              <a:rPr lang="en-US" sz="6400" i="1" dirty="0"/>
              <a:t>type instance-variable1</a:t>
            </a:r>
            <a:r>
              <a:rPr lang="en-US" sz="6400" dirty="0"/>
              <a:t>;</a:t>
            </a:r>
          </a:p>
          <a:p>
            <a:pPr marL="0" indent="0">
              <a:buNone/>
            </a:pPr>
            <a:r>
              <a:rPr lang="en-US" sz="6400" i="1" dirty="0"/>
              <a:t>type instance-variable2</a:t>
            </a:r>
            <a:r>
              <a:rPr lang="en-US" sz="6400" dirty="0" smtClean="0"/>
              <a:t>;</a:t>
            </a:r>
          </a:p>
          <a:p>
            <a:pPr marL="0" indent="0">
              <a:buNone/>
            </a:pPr>
            <a:r>
              <a:rPr lang="en-US" sz="6400" dirty="0"/>
              <a:t>// ...</a:t>
            </a:r>
          </a:p>
          <a:p>
            <a:pPr marL="0" indent="0">
              <a:buNone/>
            </a:pPr>
            <a:r>
              <a:rPr lang="en-US" sz="6400" dirty="0"/>
              <a:t>type instance-</a:t>
            </a:r>
            <a:r>
              <a:rPr lang="en-US" sz="6400" dirty="0" err="1"/>
              <a:t>variableN</a:t>
            </a:r>
            <a:r>
              <a:rPr lang="en-US" sz="6400" dirty="0"/>
              <a:t>;</a:t>
            </a:r>
          </a:p>
          <a:p>
            <a:pPr marL="0" indent="0">
              <a:buNone/>
            </a:pPr>
            <a:r>
              <a:rPr lang="en-US" sz="6400" dirty="0"/>
              <a:t>type methodname1(parameter-list) {</a:t>
            </a:r>
          </a:p>
          <a:p>
            <a:pPr marL="0" indent="0">
              <a:buNone/>
            </a:pPr>
            <a:r>
              <a:rPr lang="en-US" sz="6400" dirty="0"/>
              <a:t>// body of method</a:t>
            </a:r>
          </a:p>
          <a:p>
            <a:pPr marL="0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type methodname2(parameter-list) {</a:t>
            </a:r>
          </a:p>
          <a:p>
            <a:pPr marL="0" indent="0">
              <a:buNone/>
            </a:pPr>
            <a:r>
              <a:rPr lang="en-US" sz="6400" dirty="0"/>
              <a:t>// body of method</a:t>
            </a:r>
          </a:p>
          <a:p>
            <a:pPr marL="0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// ...</a:t>
            </a:r>
          </a:p>
          <a:p>
            <a:pPr marL="0" indent="0">
              <a:buNone/>
            </a:pPr>
            <a:r>
              <a:rPr lang="en-US" sz="6400" dirty="0"/>
              <a:t>type </a:t>
            </a:r>
            <a:r>
              <a:rPr lang="en-US" sz="6400" dirty="0" err="1"/>
              <a:t>methodnameN</a:t>
            </a:r>
            <a:r>
              <a:rPr lang="en-US" sz="6400" dirty="0"/>
              <a:t>(parameter-list) {</a:t>
            </a:r>
          </a:p>
          <a:p>
            <a:pPr marL="0" indent="0">
              <a:buNone/>
            </a:pPr>
            <a:r>
              <a:rPr lang="en-US" sz="6400" dirty="0"/>
              <a:t>// body of method</a:t>
            </a:r>
          </a:p>
          <a:p>
            <a:pPr marL="0" indent="0">
              <a:buNone/>
            </a:pPr>
            <a:r>
              <a:rPr lang="en-US" sz="6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02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// This program declares two Box objects.</a:t>
            </a:r>
          </a:p>
          <a:p>
            <a:pPr marL="0" indent="0">
              <a:buNone/>
            </a:pPr>
            <a:r>
              <a:rPr lang="en-US" dirty="0"/>
              <a:t>class Box {</a:t>
            </a:r>
          </a:p>
          <a:p>
            <a:pPr marL="0" indent="0">
              <a:buNone/>
            </a:pPr>
            <a:r>
              <a:rPr lang="en-US" dirty="0"/>
              <a:t>double width;</a:t>
            </a:r>
          </a:p>
          <a:p>
            <a:pPr marL="0" indent="0">
              <a:buNone/>
            </a:pPr>
            <a:r>
              <a:rPr lang="en-US" dirty="0"/>
              <a:t>double height;</a:t>
            </a:r>
          </a:p>
          <a:p>
            <a:pPr marL="0" indent="0">
              <a:buNone/>
            </a:pPr>
            <a:r>
              <a:rPr lang="en-US" dirty="0"/>
              <a:t>double depth;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BoxDemo2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Box mybox1 = new Box();</a:t>
            </a:r>
          </a:p>
          <a:p>
            <a:pPr marL="0" indent="0">
              <a:buNone/>
            </a:pPr>
            <a:r>
              <a:rPr lang="en-US" dirty="0"/>
              <a:t>Box mybox2 = new Box();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vol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// assign values to mybox1's instance variables</a:t>
            </a:r>
          </a:p>
          <a:p>
            <a:pPr marL="0" indent="0">
              <a:buNone/>
            </a:pPr>
            <a:r>
              <a:rPr lang="en-US" dirty="0"/>
              <a:t>mybox1.width = 10;</a:t>
            </a:r>
          </a:p>
          <a:p>
            <a:pPr marL="0" indent="0">
              <a:buNone/>
            </a:pPr>
            <a:r>
              <a:rPr lang="en-US" dirty="0"/>
              <a:t>mybox1.height = 20;</a:t>
            </a:r>
          </a:p>
          <a:p>
            <a:pPr marL="0" indent="0">
              <a:buNone/>
            </a:pPr>
            <a:r>
              <a:rPr lang="en-US" dirty="0"/>
              <a:t>mybox1.depth = 15;</a:t>
            </a:r>
          </a:p>
          <a:p>
            <a:pPr marL="0" indent="0">
              <a:buNone/>
            </a:pPr>
            <a:r>
              <a:rPr lang="en-US" dirty="0"/>
              <a:t>/* assign different values to mybox2's</a:t>
            </a:r>
          </a:p>
          <a:p>
            <a:pPr marL="0" indent="0">
              <a:buNone/>
            </a:pPr>
            <a:r>
              <a:rPr lang="en-US" dirty="0"/>
              <a:t>instance variables */</a:t>
            </a:r>
          </a:p>
          <a:p>
            <a:pPr marL="0" indent="0">
              <a:buNone/>
            </a:pPr>
            <a:r>
              <a:rPr lang="en-US" dirty="0"/>
              <a:t>mybox2.width = 3;</a:t>
            </a:r>
          </a:p>
          <a:p>
            <a:pPr marL="0" indent="0">
              <a:buNone/>
            </a:pPr>
            <a:r>
              <a:rPr lang="en-US" dirty="0"/>
              <a:t>mybox2.height = 6;</a:t>
            </a:r>
          </a:p>
          <a:p>
            <a:pPr marL="0" indent="0">
              <a:buNone/>
            </a:pPr>
            <a:r>
              <a:rPr lang="en-US" dirty="0"/>
              <a:t>mybox2.depth = 9;</a:t>
            </a:r>
          </a:p>
          <a:p>
            <a:pPr marL="0" indent="0">
              <a:buNone/>
            </a:pPr>
            <a:r>
              <a:rPr lang="en-US" dirty="0"/>
              <a:t>// compute volume of first box</a:t>
            </a:r>
          </a:p>
          <a:p>
            <a:pPr marL="0" indent="0">
              <a:buNone/>
            </a:pPr>
            <a:r>
              <a:rPr lang="en-US" dirty="0" err="1"/>
              <a:t>vol</a:t>
            </a:r>
            <a:r>
              <a:rPr lang="en-US" dirty="0"/>
              <a:t> = mybox1.width * mybox1.height * mybox1.depth;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compute volume of second box</a:t>
            </a:r>
          </a:p>
          <a:p>
            <a:pPr marL="0" indent="0">
              <a:buNone/>
            </a:pPr>
            <a:r>
              <a:rPr lang="en-US" dirty="0" err="1"/>
              <a:t>vol</a:t>
            </a:r>
            <a:r>
              <a:rPr lang="en-US" dirty="0"/>
              <a:t> = mybox2.width * mybox2.height * mybox2.depth;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463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class Box {</a:t>
            </a:r>
          </a:p>
          <a:p>
            <a:pPr marL="0" indent="0">
              <a:buNone/>
            </a:pPr>
            <a:r>
              <a:rPr lang="en-US" dirty="0"/>
              <a:t>double width;</a:t>
            </a:r>
          </a:p>
          <a:p>
            <a:pPr marL="0" indent="0">
              <a:buNone/>
            </a:pPr>
            <a:r>
              <a:rPr lang="en-US" dirty="0"/>
              <a:t>double height;</a:t>
            </a:r>
          </a:p>
          <a:p>
            <a:pPr marL="0" indent="0">
              <a:buNone/>
            </a:pPr>
            <a:r>
              <a:rPr lang="en-US" dirty="0"/>
              <a:t>double depth;</a:t>
            </a:r>
          </a:p>
          <a:p>
            <a:pPr marL="0" indent="0">
              <a:buNone/>
            </a:pPr>
            <a:r>
              <a:rPr lang="en-US" dirty="0"/>
              <a:t>// compute and return volume</a:t>
            </a:r>
          </a:p>
          <a:p>
            <a:pPr marL="0" indent="0">
              <a:buNone/>
            </a:pPr>
            <a:r>
              <a:rPr lang="en-US" dirty="0"/>
              <a:t>double volume() {</a:t>
            </a:r>
          </a:p>
          <a:p>
            <a:pPr marL="0" indent="0">
              <a:buNone/>
            </a:pPr>
            <a:r>
              <a:rPr lang="en-US" dirty="0"/>
              <a:t>return width * height * depth;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BoxDemo4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Box mybox1 = new Box();</a:t>
            </a:r>
          </a:p>
          <a:p>
            <a:pPr marL="0" indent="0">
              <a:buNone/>
            </a:pPr>
            <a:r>
              <a:rPr lang="en-US" dirty="0"/>
              <a:t>Box mybox2 = new Box();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vol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// assign values to mybox1's instance variables</a:t>
            </a:r>
          </a:p>
          <a:p>
            <a:pPr marL="0" indent="0">
              <a:buNone/>
            </a:pPr>
            <a:r>
              <a:rPr lang="en-US" dirty="0"/>
              <a:t>mybox1.width = 10;</a:t>
            </a:r>
          </a:p>
          <a:p>
            <a:pPr marL="0" indent="0">
              <a:buNone/>
            </a:pPr>
            <a:r>
              <a:rPr lang="en-US" dirty="0"/>
              <a:t>mybox1.height = 20;</a:t>
            </a:r>
          </a:p>
          <a:p>
            <a:pPr marL="0" indent="0">
              <a:buNone/>
            </a:pPr>
            <a:r>
              <a:rPr lang="en-US" dirty="0"/>
              <a:t>mybox1.depth = 15;</a:t>
            </a:r>
          </a:p>
          <a:p>
            <a:pPr marL="0" indent="0">
              <a:buNone/>
            </a:pPr>
            <a:r>
              <a:rPr lang="en-US" dirty="0"/>
              <a:t>/* assign different values to mybox2's</a:t>
            </a:r>
          </a:p>
          <a:p>
            <a:pPr marL="0" indent="0">
              <a:buNone/>
            </a:pPr>
            <a:r>
              <a:rPr lang="en-US" dirty="0"/>
              <a:t>instance variables */</a:t>
            </a:r>
          </a:p>
          <a:p>
            <a:pPr marL="0" indent="0">
              <a:buNone/>
            </a:pPr>
            <a:r>
              <a:rPr lang="en-US" dirty="0"/>
              <a:t>mybox2.width = 3;</a:t>
            </a:r>
          </a:p>
          <a:p>
            <a:pPr marL="0" indent="0">
              <a:buNone/>
            </a:pPr>
            <a:r>
              <a:rPr lang="en-US" dirty="0"/>
              <a:t>mybox2.height = 6;</a:t>
            </a:r>
          </a:p>
          <a:p>
            <a:pPr marL="0" indent="0">
              <a:buNone/>
            </a:pPr>
            <a:r>
              <a:rPr lang="en-US" dirty="0"/>
              <a:t>mybox2.depth = 9;</a:t>
            </a:r>
          </a:p>
          <a:p>
            <a:pPr marL="0" indent="0">
              <a:buNone/>
            </a:pPr>
            <a:r>
              <a:rPr lang="en-US" dirty="0"/>
              <a:t>// get volume of first box</a:t>
            </a:r>
          </a:p>
          <a:p>
            <a:pPr marL="0" indent="0">
              <a:buNone/>
            </a:pPr>
            <a:r>
              <a:rPr lang="en-US" dirty="0" err="1"/>
              <a:t>vol</a:t>
            </a:r>
            <a:r>
              <a:rPr lang="en-US" dirty="0"/>
              <a:t> = mybox1.volume();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// get volume of second box</a:t>
            </a:r>
          </a:p>
          <a:p>
            <a:pPr marL="0" indent="0">
              <a:buNone/>
            </a:pPr>
            <a:r>
              <a:rPr lang="en-US" dirty="0" err="1"/>
              <a:t>vol</a:t>
            </a:r>
            <a:r>
              <a:rPr lang="en-US" dirty="0"/>
              <a:t> = mybox2.volume();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1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i="1" dirty="0"/>
              <a:t>type name</a:t>
            </a:r>
            <a:r>
              <a:rPr lang="en-US" sz="3600" dirty="0"/>
              <a:t>(</a:t>
            </a:r>
            <a:r>
              <a:rPr lang="en-US" sz="3600" i="1" dirty="0"/>
              <a:t>parameter</a:t>
            </a:r>
            <a:r>
              <a:rPr lang="en-US" sz="3600" dirty="0"/>
              <a:t>-</a:t>
            </a:r>
            <a:r>
              <a:rPr lang="en-US" sz="3600" i="1" dirty="0"/>
              <a:t>list</a:t>
            </a:r>
            <a:r>
              <a:rPr lang="en-US" sz="3600" dirty="0"/>
              <a:t>) {</a:t>
            </a:r>
          </a:p>
          <a:p>
            <a:pPr marL="0" indent="0">
              <a:buNone/>
            </a:pPr>
            <a:r>
              <a:rPr lang="en-US" sz="3600" dirty="0"/>
              <a:t>// body of method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30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// This program uses a parameterized method.</a:t>
            </a:r>
          </a:p>
          <a:p>
            <a:pPr marL="0" indent="0">
              <a:buNone/>
            </a:pPr>
            <a:r>
              <a:rPr lang="en-US" dirty="0"/>
              <a:t>class Box {</a:t>
            </a:r>
          </a:p>
          <a:p>
            <a:pPr marL="0" indent="0">
              <a:buNone/>
            </a:pPr>
            <a:r>
              <a:rPr lang="en-US" dirty="0"/>
              <a:t>double width;</a:t>
            </a:r>
          </a:p>
          <a:p>
            <a:pPr marL="0" indent="0">
              <a:buNone/>
            </a:pPr>
            <a:r>
              <a:rPr lang="en-US" dirty="0"/>
              <a:t>double height;</a:t>
            </a:r>
          </a:p>
          <a:p>
            <a:pPr marL="0" indent="0">
              <a:buNone/>
            </a:pPr>
            <a:r>
              <a:rPr lang="en-US" dirty="0"/>
              <a:t>double depth;</a:t>
            </a:r>
          </a:p>
          <a:p>
            <a:pPr marL="0" indent="0">
              <a:buNone/>
            </a:pPr>
            <a:r>
              <a:rPr lang="en-US" dirty="0"/>
              <a:t>// compute and return volume</a:t>
            </a:r>
          </a:p>
          <a:p>
            <a:pPr marL="0" indent="0">
              <a:buNone/>
            </a:pPr>
            <a:r>
              <a:rPr lang="en-US" dirty="0"/>
              <a:t>double volume() {</a:t>
            </a:r>
          </a:p>
          <a:p>
            <a:pPr marL="0" indent="0">
              <a:buNone/>
            </a:pPr>
            <a:r>
              <a:rPr lang="en-US" dirty="0"/>
              <a:t>return width * height * depth;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sets dimensions of box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setDim</a:t>
            </a:r>
            <a:r>
              <a:rPr lang="en-US" dirty="0"/>
              <a:t>(double w, double h, double d) {</a:t>
            </a:r>
          </a:p>
          <a:p>
            <a:pPr marL="0" indent="0">
              <a:buNone/>
            </a:pPr>
            <a:r>
              <a:rPr lang="en-US" dirty="0"/>
              <a:t>width = w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height = h;</a:t>
            </a:r>
          </a:p>
          <a:p>
            <a:pPr marL="0" indent="0">
              <a:buNone/>
            </a:pPr>
            <a:r>
              <a:rPr lang="en-US" dirty="0"/>
              <a:t>depth = 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BoxDemo5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Box mybox1 = new Box();</a:t>
            </a:r>
          </a:p>
          <a:p>
            <a:pPr marL="0" indent="0">
              <a:buNone/>
            </a:pPr>
            <a:r>
              <a:rPr lang="en-US" dirty="0"/>
              <a:t>Box mybox2 = new Box();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vol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// initialize each box</a:t>
            </a:r>
          </a:p>
          <a:p>
            <a:pPr marL="0" indent="0">
              <a:buNone/>
            </a:pPr>
            <a:r>
              <a:rPr lang="en-US" dirty="0"/>
              <a:t>mybox1.setDim(10, 20, 15);</a:t>
            </a:r>
          </a:p>
          <a:p>
            <a:pPr marL="0" indent="0">
              <a:buNone/>
            </a:pPr>
            <a:r>
              <a:rPr lang="en-US" dirty="0"/>
              <a:t>mybox2.setDim(3, 6, 9);</a:t>
            </a:r>
          </a:p>
          <a:p>
            <a:pPr marL="0" indent="0">
              <a:buNone/>
            </a:pPr>
            <a:r>
              <a:rPr lang="en-US" dirty="0"/>
              <a:t>// get volume of first box</a:t>
            </a:r>
          </a:p>
          <a:p>
            <a:pPr marL="0" indent="0">
              <a:buNone/>
            </a:pPr>
            <a:r>
              <a:rPr lang="en-US" dirty="0" err="1"/>
              <a:t>vol</a:t>
            </a:r>
            <a:r>
              <a:rPr lang="en-US" dirty="0"/>
              <a:t> = mybox1.volume();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get volume of second box</a:t>
            </a:r>
          </a:p>
          <a:p>
            <a:pPr marL="0" indent="0">
              <a:buNone/>
            </a:pPr>
            <a:r>
              <a:rPr lang="en-US" dirty="0" err="1"/>
              <a:t>vol</a:t>
            </a:r>
            <a:r>
              <a:rPr lang="en-US" dirty="0"/>
              <a:t> = mybox2.volume();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program with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10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8612" y="2971800"/>
            <a:ext cx="9782801" cy="1239837"/>
          </a:xfrm>
        </p:spPr>
        <p:txBody>
          <a:bodyPr/>
          <a:lstStyle/>
          <a:p>
            <a:r>
              <a:rPr lang="en-US" dirty="0"/>
              <a:t>Day 1 : </a:t>
            </a:r>
            <a:r>
              <a:rPr lang="en-US" dirty="0" smtClean="0"/>
              <a:t>Introduction to Java – Let’s get started!!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40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  <a:p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34636"/>
            <a:ext cx="9782801" cy="1239837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205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QUIZ is scheduled to come anytime now onwards!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834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constructor </a:t>
            </a:r>
            <a:r>
              <a:rPr lang="en-US" dirty="0"/>
              <a:t>initializes an </a:t>
            </a:r>
            <a:r>
              <a:rPr lang="en-US" dirty="0" smtClean="0"/>
              <a:t>object </a:t>
            </a:r>
            <a:r>
              <a:rPr lang="en-US" dirty="0"/>
              <a:t>immediately upon creation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has the same name as </a:t>
            </a:r>
            <a:r>
              <a:rPr lang="en-US" dirty="0" smtClean="0"/>
              <a:t>the class </a:t>
            </a:r>
            <a:r>
              <a:rPr lang="en-US" dirty="0"/>
              <a:t>in which it resides and is syntactically similar to a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dirty="0"/>
              <a:t>defined, the </a:t>
            </a:r>
            <a:r>
              <a:rPr lang="en-US" dirty="0" smtClean="0"/>
              <a:t>constructor is </a:t>
            </a:r>
            <a:r>
              <a:rPr lang="en-US" dirty="0"/>
              <a:t>automatically called immediately after the object is created, before the </a:t>
            </a:r>
            <a:r>
              <a:rPr lang="en-US" b="1" dirty="0"/>
              <a:t>new </a:t>
            </a:r>
            <a:r>
              <a:rPr lang="en-US" dirty="0"/>
              <a:t>operator completes.</a:t>
            </a:r>
          </a:p>
          <a:p>
            <a:r>
              <a:rPr lang="en-US" dirty="0"/>
              <a:t>Constructors look a little strange because they have no return type, not even </a:t>
            </a:r>
            <a:r>
              <a:rPr lang="en-US" b="1" dirty="0"/>
              <a:t>void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Implicit </a:t>
            </a:r>
            <a:r>
              <a:rPr lang="en-US" dirty="0"/>
              <a:t>return type of a class’ constructor is the class type itself.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211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properties of Constructor?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863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/* Here, Box uses a constructor to initialize the</a:t>
            </a:r>
          </a:p>
          <a:p>
            <a:r>
              <a:rPr lang="en-US" dirty="0"/>
              <a:t>dimensions of a box.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class Box {</a:t>
            </a:r>
          </a:p>
          <a:p>
            <a:r>
              <a:rPr lang="en-US" dirty="0"/>
              <a:t>double width;</a:t>
            </a:r>
          </a:p>
          <a:p>
            <a:r>
              <a:rPr lang="en-US" dirty="0"/>
              <a:t>double height;</a:t>
            </a:r>
          </a:p>
          <a:p>
            <a:r>
              <a:rPr lang="en-US" dirty="0"/>
              <a:t>double depth;</a:t>
            </a:r>
          </a:p>
          <a:p>
            <a:r>
              <a:rPr lang="en-US" dirty="0"/>
              <a:t>// This is the constructor for Box.</a:t>
            </a:r>
          </a:p>
          <a:p>
            <a:r>
              <a:rPr lang="en-US" dirty="0"/>
              <a:t>Box()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("Constructing Box");</a:t>
            </a:r>
          </a:p>
          <a:p>
            <a:r>
              <a:rPr lang="en-US" dirty="0"/>
              <a:t>width = 10;</a:t>
            </a:r>
          </a:p>
          <a:p>
            <a:r>
              <a:rPr lang="en-US" dirty="0"/>
              <a:t>height = 10;</a:t>
            </a:r>
          </a:p>
          <a:p>
            <a:r>
              <a:rPr lang="en-US" dirty="0"/>
              <a:t>depth = 10;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compute and return volume</a:t>
            </a:r>
          </a:p>
          <a:p>
            <a:r>
              <a:rPr lang="en-US" dirty="0"/>
              <a:t>double volume() {</a:t>
            </a:r>
          </a:p>
          <a:p>
            <a:r>
              <a:rPr lang="en-US" dirty="0"/>
              <a:t>return width * height * depth;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BoxDemo6 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// declare, allocate, and initialize Box objects</a:t>
            </a:r>
          </a:p>
          <a:p>
            <a:r>
              <a:rPr lang="en-US" dirty="0"/>
              <a:t>Box mybox1 = new Box();</a:t>
            </a:r>
          </a:p>
          <a:p>
            <a:r>
              <a:rPr lang="en-US" dirty="0"/>
              <a:t>Box mybox2 = new Box();</a:t>
            </a:r>
          </a:p>
          <a:p>
            <a:r>
              <a:rPr lang="en-US" dirty="0"/>
              <a:t>double </a:t>
            </a:r>
            <a:r>
              <a:rPr lang="en-US" dirty="0" err="1"/>
              <a:t>vol</a:t>
            </a:r>
            <a:r>
              <a:rPr lang="en-US" dirty="0"/>
              <a:t>;</a:t>
            </a:r>
          </a:p>
          <a:p>
            <a:r>
              <a:rPr lang="en-US" dirty="0"/>
              <a:t>// get volume of first box</a:t>
            </a:r>
          </a:p>
          <a:p>
            <a:r>
              <a:rPr lang="en-US" dirty="0" err="1"/>
              <a:t>vol</a:t>
            </a:r>
            <a:r>
              <a:rPr lang="en-US" dirty="0"/>
              <a:t> = mybox1.volume();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r>
              <a:rPr lang="en-US" dirty="0"/>
              <a:t>// get volume of second box</a:t>
            </a:r>
          </a:p>
          <a:p>
            <a:r>
              <a:rPr lang="en-US" dirty="0" err="1"/>
              <a:t>vol</a:t>
            </a:r>
            <a:r>
              <a:rPr lang="en-US" dirty="0"/>
              <a:t> = mybox2.volume();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026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/* Here, Box uses a parameterized constructor to</a:t>
            </a:r>
          </a:p>
          <a:p>
            <a:pPr marL="0" indent="0">
              <a:buNone/>
            </a:pPr>
            <a:r>
              <a:rPr lang="en-US" dirty="0"/>
              <a:t>initialize the dimensions of a box.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class Box {</a:t>
            </a:r>
          </a:p>
          <a:p>
            <a:pPr marL="0" indent="0">
              <a:buNone/>
            </a:pPr>
            <a:r>
              <a:rPr lang="en-US" dirty="0"/>
              <a:t>double width;</a:t>
            </a:r>
          </a:p>
          <a:p>
            <a:pPr marL="0" indent="0">
              <a:buNone/>
            </a:pPr>
            <a:r>
              <a:rPr lang="en-US" dirty="0"/>
              <a:t>double height;</a:t>
            </a:r>
          </a:p>
          <a:p>
            <a:pPr marL="0" indent="0">
              <a:buNone/>
            </a:pPr>
            <a:r>
              <a:rPr lang="en-US" dirty="0"/>
              <a:t>double depth;</a:t>
            </a:r>
          </a:p>
          <a:p>
            <a:pPr marL="0" indent="0">
              <a:buNone/>
            </a:pPr>
            <a:r>
              <a:rPr lang="en-US" dirty="0"/>
              <a:t>// This is the constructor for Box.</a:t>
            </a:r>
          </a:p>
          <a:p>
            <a:pPr marL="0" indent="0">
              <a:buNone/>
            </a:pPr>
            <a:r>
              <a:rPr lang="fr-FR" dirty="0"/>
              <a:t>Box(double w, double h, double d) {</a:t>
            </a:r>
          </a:p>
          <a:p>
            <a:pPr marL="0" indent="0">
              <a:buNone/>
            </a:pPr>
            <a:r>
              <a:rPr lang="en-US" dirty="0"/>
              <a:t>width = w;</a:t>
            </a:r>
          </a:p>
          <a:p>
            <a:pPr marL="0" indent="0">
              <a:buNone/>
            </a:pPr>
            <a:r>
              <a:rPr lang="en-US" dirty="0"/>
              <a:t>height = h;</a:t>
            </a:r>
          </a:p>
          <a:p>
            <a:pPr marL="0" indent="0">
              <a:buNone/>
            </a:pPr>
            <a:r>
              <a:rPr lang="en-US" dirty="0"/>
              <a:t>depth = 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compute and return volume</a:t>
            </a:r>
          </a:p>
          <a:p>
            <a:pPr marL="0" indent="0">
              <a:buNone/>
            </a:pPr>
            <a:r>
              <a:rPr lang="en-US" dirty="0"/>
              <a:t>double volume() {</a:t>
            </a:r>
          </a:p>
          <a:p>
            <a:pPr marL="0" indent="0">
              <a:buNone/>
            </a:pPr>
            <a:r>
              <a:rPr lang="en-US" dirty="0"/>
              <a:t>return width * height * depth;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class BoxDemo7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// declare, allocate, and initialize Box objects</a:t>
            </a:r>
          </a:p>
          <a:p>
            <a:pPr marL="0" indent="0">
              <a:buNone/>
            </a:pPr>
            <a:r>
              <a:rPr lang="en-US" dirty="0"/>
              <a:t>Box mybox1 = new Box(10, 20, 15);</a:t>
            </a:r>
          </a:p>
          <a:p>
            <a:pPr marL="0" indent="0">
              <a:buNone/>
            </a:pPr>
            <a:r>
              <a:rPr lang="en-US" dirty="0"/>
              <a:t>Box mybox2 = new Box(3, 6, 9);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vol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// get volume of first box</a:t>
            </a:r>
          </a:p>
          <a:p>
            <a:pPr marL="0" indent="0">
              <a:buNone/>
            </a:pPr>
            <a:r>
              <a:rPr lang="en-US" dirty="0" err="1"/>
              <a:t>vol</a:t>
            </a:r>
            <a:r>
              <a:rPr lang="en-US" dirty="0"/>
              <a:t> = mybox1.volume();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get volume of second box</a:t>
            </a:r>
          </a:p>
          <a:p>
            <a:pPr marL="0" indent="0">
              <a:buNone/>
            </a:pPr>
            <a:r>
              <a:rPr lang="en-US" dirty="0" err="1"/>
              <a:t>vol</a:t>
            </a:r>
            <a:r>
              <a:rPr lang="en-US" dirty="0"/>
              <a:t> = mybox2.volume();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904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SONG requests?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Snack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011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A lot of Practice !</a:t>
            </a:r>
          </a:p>
          <a:p>
            <a:r>
              <a:rPr lang="en-US" dirty="0" smtClean="0"/>
              <a:t>Logic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338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heck is that now?</a:t>
            </a:r>
          </a:p>
          <a:p>
            <a:r>
              <a:rPr lang="en-US" dirty="0" smtClean="0"/>
              <a:t>Well, it’s very useful. How?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50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example.</a:t>
            </a:r>
          </a:p>
          <a:p>
            <a:r>
              <a:rPr lang="en-US" dirty="0" smtClean="0"/>
              <a:t>I would suggest show divide by zero exception</a:t>
            </a:r>
          </a:p>
          <a:p>
            <a:r>
              <a:rPr lang="en-US" dirty="0" smtClean="0"/>
              <a:t>Don’t go in much detail.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66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How many know Alice?</a:t>
            </a:r>
          </a:p>
          <a:p>
            <a:r>
              <a:rPr lang="en-US" dirty="0" smtClean="0">
                <a:sym typeface="Wingdings" pitchFamily="2" charset="2"/>
              </a:rPr>
              <a:t>How many know JavaScript ?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How many know C?</a:t>
            </a:r>
          </a:p>
          <a:p>
            <a:r>
              <a:rPr lang="en-US" dirty="0">
                <a:sym typeface="Wingdings" pitchFamily="2" charset="2"/>
              </a:rPr>
              <a:t>How many know C</a:t>
            </a:r>
            <a:r>
              <a:rPr lang="en-US" dirty="0" smtClean="0">
                <a:sym typeface="Wingdings" pitchFamily="2" charset="2"/>
              </a:rPr>
              <a:t>++?</a:t>
            </a:r>
          </a:p>
          <a:p>
            <a:r>
              <a:rPr lang="en-US" dirty="0" smtClean="0">
                <a:sym typeface="Wingdings" pitchFamily="2" charset="2"/>
              </a:rPr>
              <a:t>How many know Java?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28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Write </a:t>
            </a:r>
            <a:r>
              <a:rPr lang="en-US" b="1" dirty="0"/>
              <a:t>a program to convert given no. of days into months and days.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(Assume that each month is of 30 days)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Example 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 Input - 69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 Output - 69 days = 2 Month and 9 days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– 10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20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/* </a:t>
            </a:r>
            <a:r>
              <a:rPr lang="en-US" b="1" dirty="0"/>
              <a:t>Write a program to Display Invert Triangle.</a:t>
            </a:r>
            <a:endParaRPr lang="en-US" dirty="0"/>
          </a:p>
          <a:p>
            <a:r>
              <a:rPr lang="en-US" b="1" dirty="0"/>
              <a:t>  Example: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Input - 5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Output 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5 5 5 5 5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4 4 4 4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3 3 3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2 2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1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*/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more before you leave! – 15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118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/* Write a program to find whether no. is palindrome or not.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Example 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 Input - 12521 is a palindrome no.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          Input - 12345 is not a palindrome no. </a:t>
            </a:r>
            <a:r>
              <a:rPr lang="en-US" b="1" dirty="0" smtClean="0"/>
              <a:t>*/</a:t>
            </a:r>
          </a:p>
          <a:p>
            <a:pPr marL="0" indent="0">
              <a:buNone/>
            </a:pPr>
            <a:r>
              <a:rPr lang="en-US" sz="3600" b="1" dirty="0" smtClean="0"/>
              <a:t>OR</a:t>
            </a:r>
          </a:p>
          <a:p>
            <a:pPr marL="0" indent="0">
              <a:buNone/>
            </a:pPr>
            <a:r>
              <a:rPr lang="en-US" sz="3600" b="1" dirty="0" smtClean="0"/>
              <a:t>Input: 1237</a:t>
            </a:r>
          </a:p>
          <a:p>
            <a:pPr marL="0" indent="0">
              <a:buNone/>
            </a:pPr>
            <a:r>
              <a:rPr lang="en-US" sz="3600" b="1" dirty="0" smtClean="0"/>
              <a:t>Output: One Two Three Seven</a:t>
            </a:r>
          </a:p>
          <a:p>
            <a:pPr marL="0" indent="0">
              <a:buNone/>
            </a:pPr>
            <a:r>
              <a:rPr lang="en-US" sz="3600" b="1" dirty="0" smtClean="0"/>
              <a:t>You Can not use String, Char.</a:t>
            </a:r>
          </a:p>
          <a:p>
            <a:pPr marL="0" indent="0">
              <a:buNone/>
            </a:pPr>
            <a:r>
              <a:rPr lang="en-US" sz="3600" b="1" dirty="0" smtClean="0"/>
              <a:t>Number has to be in INT form. Enjoy ;)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for smarty kids! – All of you!!</a:t>
            </a:r>
            <a:br>
              <a:rPr lang="en-US" dirty="0" smtClean="0"/>
            </a:br>
            <a:r>
              <a:rPr lang="en-US" dirty="0" smtClean="0"/>
              <a:t>Assignment (20-25 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784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and JRE Set up!</a:t>
            </a:r>
            <a:endParaRPr lang="en-US" i="1" u="sng" dirty="0">
              <a:sym typeface="Wingdings" pitchFamily="2" charset="2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Warming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54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recall at each moment that you are very young and full of energy</a:t>
            </a:r>
          </a:p>
          <a:p>
            <a:r>
              <a:rPr lang="en-US" dirty="0" smtClean="0"/>
              <a:t>Show some energy guys</a:t>
            </a:r>
          </a:p>
          <a:p>
            <a:r>
              <a:rPr lang="en-US" dirty="0" smtClean="0"/>
              <a:t>Make class interactive, feel free to ask questions</a:t>
            </a:r>
          </a:p>
          <a:p>
            <a:r>
              <a:rPr lang="en-US" sz="4400" b="1" dirty="0" smtClean="0"/>
              <a:t>Stay Hungry, Stay Foolish</a:t>
            </a:r>
          </a:p>
          <a:p>
            <a:pPr lvl="2"/>
            <a:r>
              <a:rPr lang="en-US" b="1" dirty="0" smtClean="0"/>
              <a:t>Steve Jobs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request to all of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710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b="1" dirty="0"/>
              <a:t>James Gosling</a:t>
            </a:r>
            <a:r>
              <a:rPr lang="en-US" dirty="0"/>
              <a:t>, Patrick </a:t>
            </a:r>
            <a:r>
              <a:rPr lang="en-US" dirty="0" err="1"/>
              <a:t>Naughton</a:t>
            </a:r>
            <a:r>
              <a:rPr lang="en-US" dirty="0"/>
              <a:t>, Chris </a:t>
            </a:r>
            <a:r>
              <a:rPr lang="en-US" dirty="0" err="1"/>
              <a:t>Warth</a:t>
            </a:r>
            <a:r>
              <a:rPr lang="en-US" dirty="0"/>
              <a:t>, Ed Frank, and </a:t>
            </a:r>
            <a:r>
              <a:rPr lang="en-US" dirty="0" smtClean="0"/>
              <a:t>Mike Sheridan </a:t>
            </a:r>
            <a:r>
              <a:rPr lang="en-US" dirty="0"/>
              <a:t>at Sun Microsystems, Inc. in 1991.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took 18 months to develop the first </a:t>
            </a:r>
            <a:r>
              <a:rPr lang="en-US" dirty="0" smtClean="0"/>
              <a:t>working version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language was initially called “Oak,” but was renamed “Java” in 1995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Google it if you want to know more!</a:t>
            </a:r>
          </a:p>
          <a:p>
            <a:r>
              <a:rPr lang="en-US" dirty="0" smtClean="0"/>
              <a:t>Find the reason behind symbol of Java?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739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– inherited from C, C++</a:t>
            </a:r>
            <a:endParaRPr lang="en-US" dirty="0"/>
          </a:p>
          <a:p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Portable - </a:t>
            </a:r>
            <a:r>
              <a:rPr lang="en-US" dirty="0" err="1" smtClean="0"/>
              <a:t>Bytecode</a:t>
            </a:r>
            <a:endParaRPr lang="en-US" dirty="0"/>
          </a:p>
          <a:p>
            <a:r>
              <a:rPr lang="en-US" dirty="0" smtClean="0"/>
              <a:t>Object-oriented</a:t>
            </a:r>
            <a:endParaRPr lang="en-US" dirty="0"/>
          </a:p>
          <a:p>
            <a:r>
              <a:rPr lang="en-US" dirty="0" smtClean="0"/>
              <a:t>Robust – Memory </a:t>
            </a:r>
            <a:r>
              <a:rPr lang="en-US" dirty="0" err="1" smtClean="0"/>
              <a:t>mngt</a:t>
            </a:r>
            <a:r>
              <a:rPr lang="en-US" dirty="0" smtClean="0"/>
              <a:t>. , exception handling</a:t>
            </a:r>
            <a:endParaRPr lang="en-US" dirty="0"/>
          </a:p>
          <a:p>
            <a:r>
              <a:rPr lang="en-US" dirty="0" smtClean="0"/>
              <a:t>Multithreaded</a:t>
            </a:r>
            <a:endParaRPr lang="en-US" dirty="0"/>
          </a:p>
          <a:p>
            <a:r>
              <a:rPr lang="en-US" dirty="0"/>
              <a:t>Architecture-neutral - “</a:t>
            </a:r>
            <a:r>
              <a:rPr lang="en-US" dirty="0" smtClean="0"/>
              <a:t>write once</a:t>
            </a:r>
            <a:r>
              <a:rPr lang="en-US" dirty="0"/>
              <a:t>; run anywhere, any time, forever.</a:t>
            </a:r>
          </a:p>
          <a:p>
            <a:r>
              <a:rPr lang="en-US" dirty="0" smtClean="0"/>
              <a:t>High performance, JIT compiler</a:t>
            </a:r>
            <a:endParaRPr lang="en-US" dirty="0"/>
          </a:p>
          <a:p>
            <a:r>
              <a:rPr lang="en-US" dirty="0" smtClean="0"/>
              <a:t>Distributed – TCP/IP, RMI</a:t>
            </a:r>
            <a:endParaRPr lang="en-US" dirty="0"/>
          </a:p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Buzzwords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79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60527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TS103460527</Template>
  <TotalTime>0</TotalTime>
  <Words>2306</Words>
  <Application>Microsoft Office PowerPoint</Application>
  <PresentationFormat>Custom</PresentationFormat>
  <Paragraphs>472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TS103460527</vt:lpstr>
      <vt:lpstr>Introduction to programming in Java</vt:lpstr>
      <vt:lpstr>Introduction</vt:lpstr>
      <vt:lpstr>Introduction</vt:lpstr>
      <vt:lpstr>Day 1 : Introduction to Java – Let’s get started!!</vt:lpstr>
      <vt:lpstr>Background Check!</vt:lpstr>
      <vt:lpstr>Warming UP!</vt:lpstr>
      <vt:lpstr>A request to all of you</vt:lpstr>
      <vt:lpstr>History of Java</vt:lpstr>
      <vt:lpstr>Java Buzzwords</vt:lpstr>
      <vt:lpstr>Our First Java Program!</vt:lpstr>
      <vt:lpstr>Understanding Hello World!</vt:lpstr>
      <vt:lpstr>Do You Know How it Runs!</vt:lpstr>
      <vt:lpstr>Lets Learn some Basics!</vt:lpstr>
      <vt:lpstr>Assignment</vt:lpstr>
      <vt:lpstr>Break time!  </vt:lpstr>
      <vt:lpstr>Session 2</vt:lpstr>
      <vt:lpstr>User Input</vt:lpstr>
      <vt:lpstr>Introducing if..else in Java</vt:lpstr>
      <vt:lpstr>If..else example</vt:lpstr>
      <vt:lpstr>Introducing For loop</vt:lpstr>
      <vt:lpstr>For loop Example</vt:lpstr>
      <vt:lpstr>Now it’s your turn to program!: 10 – 15 minutes each</vt:lpstr>
      <vt:lpstr>Now it’s your turn to program!: 10 – 15 minutes each</vt:lpstr>
      <vt:lpstr>Lunch Time!</vt:lpstr>
      <vt:lpstr>Session 3 </vt:lpstr>
      <vt:lpstr>One Dimensional Arrays</vt:lpstr>
      <vt:lpstr>Improved version</vt:lpstr>
      <vt:lpstr>Let’s get Started with Arrays in Java</vt:lpstr>
      <vt:lpstr>Assignment</vt:lpstr>
      <vt:lpstr>Session 2: 2 Dimensional Arrays</vt:lpstr>
      <vt:lpstr>Initializing 2D arrays</vt:lpstr>
      <vt:lpstr>Example</vt:lpstr>
      <vt:lpstr>Assignment</vt:lpstr>
      <vt:lpstr>Break</vt:lpstr>
      <vt:lpstr>Introducing Classes and Objects</vt:lpstr>
      <vt:lpstr>Example</vt:lpstr>
      <vt:lpstr>Returning Values</vt:lpstr>
      <vt:lpstr>Introducing Methods</vt:lpstr>
      <vt:lpstr>Same program with Parameters</vt:lpstr>
      <vt:lpstr>Session 4 </vt:lpstr>
      <vt:lpstr>Warning!</vt:lpstr>
      <vt:lpstr>Constructors</vt:lpstr>
      <vt:lpstr>Pop Quiz</vt:lpstr>
      <vt:lpstr>Example</vt:lpstr>
      <vt:lpstr>Parameterized Constructor</vt:lpstr>
      <vt:lpstr>Snack Time</vt:lpstr>
      <vt:lpstr>Session 5 </vt:lpstr>
      <vt:lpstr>Exception Handling</vt:lpstr>
      <vt:lpstr>Slide 49</vt:lpstr>
      <vt:lpstr>Assignment – 10 min</vt:lpstr>
      <vt:lpstr>Few more before you leave! – 15 min</vt:lpstr>
      <vt:lpstr>This is for smarty kids! – All of you!! Assignment (20-25 min)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2013-06-17T05:37:01Z</dcterms:created>
  <dcterms:modified xsi:type="dcterms:W3CDTF">2013-11-04T21:19:36Z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