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6" r:id="rId18"/>
    <p:sldId id="275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32A862-DE14-4DD1-8B88-8C579772E773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6"/>
            <p14:sldId id="275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9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774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17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7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06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6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21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5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2963F-11AB-49FE-9A76-1E85AB5D2D6E}" type="datetimeFigureOut">
              <a:rPr lang="en-US" smtClean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7F0753F-87D4-4043-9F47-15863DB3F97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1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29AB-44F7-C79E-8399-0DBEE5FCF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8" y="188537"/>
            <a:ext cx="11623249" cy="2780906"/>
          </a:xfrm>
        </p:spPr>
        <p:txBody>
          <a:bodyPr>
            <a:noAutofit/>
          </a:bodyPr>
          <a:lstStyle/>
          <a:p>
            <a:r>
              <a:rPr lang="en-US" sz="4600" b="1" dirty="0">
                <a:cs typeface="Times New Roman" panose="02020603050405020304" pitchFamily="18" charset="0"/>
              </a:rPr>
              <a:t>Mapping Polarized Opinions: Topic Modeling of Controversial Reddit Comments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CCBE16-52F6-337B-CE56-AAE8099F6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23" y="2841815"/>
            <a:ext cx="4010513" cy="401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9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A2D8-5FE9-6345-76CE-F35473AC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70961"/>
            <a:ext cx="9603275" cy="882793"/>
          </a:xfrm>
        </p:spPr>
        <p:txBody>
          <a:bodyPr>
            <a:normAutofit/>
          </a:bodyPr>
          <a:lstStyle/>
          <a:p>
            <a:r>
              <a:rPr lang="en-US" sz="4000" b="1" i="1" dirty="0"/>
              <a:t>Topic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84D09-2E53-AF6D-3119-97E3CA692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461" y="2015733"/>
            <a:ext cx="9697394" cy="3348120"/>
          </a:xfrm>
        </p:spPr>
        <p:txBody>
          <a:bodyPr/>
          <a:lstStyle/>
          <a:p>
            <a:r>
              <a:rPr lang="en-US" b="1" dirty="0"/>
              <a:t>Embedding Extraction</a:t>
            </a:r>
            <a:r>
              <a:rPr lang="en-US" dirty="0"/>
              <a:t>: Text embeddings are generated using a pre-trained model to capture semantic meaning.</a:t>
            </a:r>
          </a:p>
          <a:p>
            <a:r>
              <a:rPr lang="en-US" b="1" dirty="0"/>
              <a:t>Dimensionality Reduction and Clustering</a:t>
            </a:r>
            <a:r>
              <a:rPr lang="en-US" dirty="0"/>
              <a:t>: UMAP reduces embedding dimensions, and HDBSCAN clusters similar embeddings into topics.</a:t>
            </a:r>
          </a:p>
          <a:p>
            <a:r>
              <a:rPr lang="en-US" b="1" dirty="0"/>
              <a:t>Topic Representation</a:t>
            </a:r>
            <a:r>
              <a:rPr lang="en-US" dirty="0"/>
              <a:t>: CountVectorizer and Class-Based TF-IDF extract the most relevant words for each topic.</a:t>
            </a:r>
          </a:p>
          <a:p>
            <a:r>
              <a:rPr lang="en-US" b="1" dirty="0"/>
              <a:t>Fine-Tuning: </a:t>
            </a:r>
            <a:r>
              <a:rPr lang="en-US" dirty="0"/>
              <a:t>Enhance topic clarity using representation models like KeyBERTInspired.</a:t>
            </a:r>
          </a:p>
        </p:txBody>
      </p:sp>
    </p:spTree>
    <p:extLst>
      <p:ext uri="{BB962C8B-B14F-4D97-AF65-F5344CB8AC3E}">
        <p14:creationId xmlns:p14="http://schemas.microsoft.com/office/powerpoint/2010/main" val="425171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63DB6A-0B29-FC88-914E-19550F1A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39" y="437866"/>
            <a:ext cx="5760567" cy="5624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C9CAD5-CA22-F553-00A1-91FACBFD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7866"/>
            <a:ext cx="6096000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9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4D7E-CB80-FFD2-6B09-07095207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160257"/>
            <a:ext cx="9605635" cy="801277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/>
              <a:t>Top N-Topics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059065-4C77-AF9D-0D01-8C5F89E5E41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10" y="1093509"/>
            <a:ext cx="6052008" cy="480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6B179BC-D7E1-A06C-ACAA-3C90C42655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18" y="1093509"/>
            <a:ext cx="5781772" cy="480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6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7FC5-2D73-A16D-2207-2D248EF2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08668"/>
            <a:ext cx="9603275" cy="84508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TOPICS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2ABC-0830-B6A3-E738-54F76FFF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17" y="2015732"/>
            <a:ext cx="10529740" cy="4083410"/>
          </a:xfrm>
        </p:spPr>
        <p:txBody>
          <a:bodyPr>
            <a:noAutofit/>
          </a:bodyPr>
          <a:lstStyle/>
          <a:p>
            <a:r>
              <a:rPr lang="en-US" b="1" dirty="0"/>
              <a:t>Precomputed Keyword Embeddings</a:t>
            </a:r>
            <a:r>
              <a:rPr lang="en-US" dirty="0"/>
              <a:t>: BERT embeddings are generated for Israel and Hamas keywords derived from a research study. These embeddings are used to compare similarity with new text.</a:t>
            </a:r>
          </a:p>
          <a:p>
            <a:r>
              <a:rPr lang="en-US" b="1" dirty="0"/>
              <a:t>Category Prediction</a:t>
            </a:r>
            <a:r>
              <a:rPr lang="en-US" dirty="0"/>
              <a:t>: Determines whether the text belongs to </a:t>
            </a:r>
            <a:r>
              <a:rPr lang="en-US" b="1" dirty="0"/>
              <a:t>Israel</a:t>
            </a:r>
            <a:r>
              <a:rPr lang="en-US" dirty="0"/>
              <a:t>, </a:t>
            </a:r>
            <a:r>
              <a:rPr lang="en-US" b="1" dirty="0"/>
              <a:t>Hamas</a:t>
            </a:r>
            <a:r>
              <a:rPr lang="en-US" dirty="0"/>
              <a:t>, or </a:t>
            </a:r>
            <a:r>
              <a:rPr lang="en-US" b="1" dirty="0"/>
              <a:t>Neutral</a:t>
            </a:r>
            <a:r>
              <a:rPr lang="en-US" dirty="0"/>
              <a:t> by calculating cosine similarity between the text embedding and the precomputed keyword embeddings.</a:t>
            </a:r>
          </a:p>
          <a:p>
            <a:r>
              <a:rPr lang="en-US" b="1" dirty="0"/>
              <a:t>Sentiment Analysis</a:t>
            </a:r>
            <a:r>
              <a:rPr lang="en-US" dirty="0"/>
              <a:t>: Uses a DistilBERT sentiment analyzer to classify the text as </a:t>
            </a:r>
            <a:r>
              <a:rPr lang="en-US" b="1" dirty="0"/>
              <a:t>Pro (Positive)</a:t>
            </a:r>
            <a:r>
              <a:rPr lang="en-US" dirty="0"/>
              <a:t> or </a:t>
            </a:r>
            <a:r>
              <a:rPr lang="en-US" b="1" dirty="0"/>
              <a:t>Anti (Negative)</a:t>
            </a:r>
            <a:r>
              <a:rPr lang="en-US" dirty="0"/>
              <a:t> with a confidence score.</a:t>
            </a:r>
          </a:p>
          <a:p>
            <a:r>
              <a:rPr lang="en-US" b="1" dirty="0"/>
              <a:t>Output</a:t>
            </a:r>
            <a:r>
              <a:rPr lang="en-US" dirty="0"/>
              <a:t>: Returns the predicted category, similarity score, sentiment, and sentiment confidence for the analyzed text.</a:t>
            </a:r>
          </a:p>
        </p:txBody>
      </p:sp>
    </p:spTree>
    <p:extLst>
      <p:ext uri="{BB962C8B-B14F-4D97-AF65-F5344CB8AC3E}">
        <p14:creationId xmlns:p14="http://schemas.microsoft.com/office/powerpoint/2010/main" val="2885341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994E-D35F-6F8C-68AD-5D7CD078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17" y="980388"/>
            <a:ext cx="9605635" cy="883806"/>
          </a:xfrm>
        </p:spPr>
        <p:txBody>
          <a:bodyPr>
            <a:normAutofit/>
          </a:bodyPr>
          <a:lstStyle/>
          <a:p>
            <a:r>
              <a:rPr lang="en-US" sz="4000" b="1" i="1" dirty="0"/>
              <a:t>Israel-hamas keywords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0BF00C-8AD5-5BBA-B3FC-F8CCFED4FB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1648" y="1722849"/>
            <a:ext cx="5473799" cy="38679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10CC6C-B199-4DA2-0355-3D39FD844B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95447" y="1722849"/>
            <a:ext cx="5250730" cy="3867986"/>
          </a:xfrm>
        </p:spPr>
      </p:pic>
    </p:spTree>
    <p:extLst>
      <p:ext uri="{BB962C8B-B14F-4D97-AF65-F5344CB8AC3E}">
        <p14:creationId xmlns:p14="http://schemas.microsoft.com/office/powerpoint/2010/main" val="192676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1CC1B-B2E1-1480-CDAA-3CE28E1E8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0" y="207391"/>
            <a:ext cx="10746557" cy="57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04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0492-05FD-2FF1-5FED-08189CC4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4000" b="1" i="1" dirty="0"/>
              <a:t>Normalization 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724724-810D-F992-B15C-7A6B6351B7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2232" y="2017343"/>
            <a:ext cx="4788816" cy="393096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8B5BC-7E4A-1D41-34BB-A117294F2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1048" y="1864194"/>
            <a:ext cx="6818720" cy="4237267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/>
              <a:t>Remove Diacritics: </a:t>
            </a:r>
            <a:r>
              <a:rPr lang="en-US" sz="2200" dirty="0"/>
              <a:t>Uses unicodedata to remove special characters and accents from words, making them uniform.</a:t>
            </a:r>
          </a:p>
          <a:p>
            <a:r>
              <a:rPr lang="en-US" sz="2200" b="1" dirty="0"/>
              <a:t>Cluster Words: </a:t>
            </a:r>
            <a:r>
              <a:rPr lang="en-US" sz="2200" dirty="0"/>
              <a:t>Groups words into clusters of similar terms based on a similarity threshold (default: 0.8) using SequenceMatcher.</a:t>
            </a:r>
          </a:p>
          <a:p>
            <a:r>
              <a:rPr lang="en-US" sz="2200" b="1" dirty="0"/>
              <a:t>Normalize Words: </a:t>
            </a:r>
            <a:r>
              <a:rPr lang="en-US" sz="2200" dirty="0"/>
              <a:t>Maps each word in a cluster to a representative word (shortest word in the cluster) for consistency.</a:t>
            </a:r>
          </a:p>
          <a:p>
            <a:r>
              <a:rPr lang="en-US" sz="2200" b="1" dirty="0"/>
              <a:t>Aggregate Data: </a:t>
            </a:r>
            <a:r>
              <a:rPr lang="en-US" sz="2200" dirty="0"/>
              <a:t>Groups normalized words and calculates the mean of Categorical Score (Value1) and Sentiment Score (Value2) for each category, updating the dataset with the aggregated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4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240A-22D4-5F58-A771-FBC6F131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38" y="267192"/>
            <a:ext cx="9603275" cy="58771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1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4F9E1-C176-90C7-7593-E6003D45B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54910"/>
            <a:ext cx="12192000" cy="527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18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05F50-6700-00EB-8ACD-81970195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721"/>
            <a:ext cx="12191999" cy="57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8A1F-14BB-538C-2DEA-F1DA36FD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PRO-ISRAEL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EFDB-B0B0-EA39-C66F-704E53FA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59700"/>
          </a:xfrm>
        </p:spPr>
        <p:txBody>
          <a:bodyPr/>
          <a:lstStyle/>
          <a:p>
            <a:pPr algn="ctr"/>
            <a:r>
              <a:rPr lang="en-US" dirty="0"/>
              <a:t>CATEGORICAL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7CF8BA-225C-99EF-500C-DEDDBC2F9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638317"/>
            <a:ext cx="4774500" cy="298005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8CF65-C4F5-D28A-CB98-8C55D8B9F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56247"/>
          </a:xfrm>
        </p:spPr>
        <p:txBody>
          <a:bodyPr/>
          <a:lstStyle/>
          <a:p>
            <a:pPr algn="ctr"/>
            <a:r>
              <a:rPr lang="en-US" dirty="0"/>
              <a:t>SENTIMENT SCORE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C07D2-0D69-239E-3B97-3B031B50B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09700" y="2638317"/>
            <a:ext cx="4645152" cy="2980058"/>
          </a:xfrm>
        </p:spPr>
      </p:pic>
    </p:spTree>
    <p:extLst>
      <p:ext uri="{BB962C8B-B14F-4D97-AF65-F5344CB8AC3E}">
        <p14:creationId xmlns:p14="http://schemas.microsoft.com/office/powerpoint/2010/main" val="343570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AD33-72A0-E062-B91E-51243ADE3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b="1" i="1" dirty="0"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0DDC-1F54-4617-C1EF-D4A004A01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887" y="2015732"/>
            <a:ext cx="9687967" cy="323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Online discussions about the Israel-Hamas conflict on Reddit often reflect polarized opinions, especially in controversial comments. This project aims to analyze these comments using BERTTopic to identify dominant themes and categorize them into Pro-Israel, Pro-Hamas, Anti-Israel, and Anti-Hamas perspectives. </a:t>
            </a:r>
          </a:p>
          <a:p>
            <a:pPr marL="0" indent="0">
              <a:buNone/>
            </a:pPr>
            <a:r>
              <a:rPr lang="en-US" sz="2200" dirty="0"/>
              <a:t>Additionally, it seeks to predict the topic of new controversial comments, providing a probability score for each category, enabling deeper insights into the nature of contentious online discourse.</a:t>
            </a:r>
          </a:p>
        </p:txBody>
      </p:sp>
    </p:spTree>
    <p:extLst>
      <p:ext uri="{BB962C8B-B14F-4D97-AF65-F5344CB8AC3E}">
        <p14:creationId xmlns:p14="http://schemas.microsoft.com/office/powerpoint/2010/main" val="43299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27F-70D1-5536-3F7B-430AAE29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ANTI-ISRAEL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7427E-9395-5DCD-A907-D5722637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493955"/>
          </a:xfrm>
        </p:spPr>
        <p:txBody>
          <a:bodyPr/>
          <a:lstStyle/>
          <a:p>
            <a:pPr algn="ctr"/>
            <a:r>
              <a:rPr lang="en-US" dirty="0"/>
              <a:t>CATEGORICAL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37AE1A-20B2-3C13-E255-0A3E7E0953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7633" y="2672571"/>
            <a:ext cx="4828326" cy="300236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48243-1125-BAE4-099C-2EC2B891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4"/>
            <a:ext cx="4645152" cy="493954"/>
          </a:xfrm>
        </p:spPr>
        <p:txBody>
          <a:bodyPr/>
          <a:lstStyle/>
          <a:p>
            <a:pPr algn="ctr"/>
            <a:r>
              <a:rPr lang="en-US" dirty="0"/>
              <a:t>SENTIMENT SCORE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C850A8-3C16-12CB-807F-C7F98372F4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95068" y="2679480"/>
            <a:ext cx="4559783" cy="2995456"/>
          </a:xfrm>
        </p:spPr>
      </p:pic>
    </p:spTree>
    <p:extLst>
      <p:ext uri="{BB962C8B-B14F-4D97-AF65-F5344CB8AC3E}">
        <p14:creationId xmlns:p14="http://schemas.microsoft.com/office/powerpoint/2010/main" val="2359844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5DA3-871D-185D-F90E-753F818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PRO-HAMAS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F2A1C-D266-E248-8C50-28F460A0F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CATEGORICAL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F07179-73A9-0A31-177F-6D68B3A56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1" y="2980558"/>
            <a:ext cx="4812207" cy="288291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B6CB6-9FEA-C521-6F5B-DFFADA772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SENTIMENT SCORE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17ADFB-8819-85F3-FFC5-937288A4BC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2824" y="2987761"/>
            <a:ext cx="4812207" cy="2875710"/>
          </a:xfrm>
        </p:spPr>
      </p:pic>
    </p:spTree>
    <p:extLst>
      <p:ext uri="{BB962C8B-B14F-4D97-AF65-F5344CB8AC3E}">
        <p14:creationId xmlns:p14="http://schemas.microsoft.com/office/powerpoint/2010/main" val="311587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F28-173A-E545-51E0-8A2CF716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ANTI-HAMAS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BE1C-8FD6-CEB4-C243-3CD71D812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CATEGORICAL SCORE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32C8D4-D0CA-75B0-D09D-7A4B7D456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47190" y="2980559"/>
            <a:ext cx="4965171" cy="29583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AA982-44C6-A040-B7B8-9C7177336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SENTIMENT SCORE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BA8E7C6-CD6D-BFF8-31A3-46D352560D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89336" y="2987762"/>
            <a:ext cx="4562573" cy="2951126"/>
          </a:xfrm>
        </p:spPr>
      </p:pic>
    </p:spTree>
    <p:extLst>
      <p:ext uri="{BB962C8B-B14F-4D97-AF65-F5344CB8AC3E}">
        <p14:creationId xmlns:p14="http://schemas.microsoft.com/office/powerpoint/2010/main" val="619807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0A57-B220-D646-305A-C8F3DDF1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31216"/>
            <a:ext cx="9603275" cy="722538"/>
          </a:xfrm>
        </p:spPr>
        <p:txBody>
          <a:bodyPr>
            <a:normAutofit/>
          </a:bodyPr>
          <a:lstStyle/>
          <a:p>
            <a:r>
              <a:rPr lang="en-US" sz="4000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71EA-DFB5-A152-B2E8-5400AA5D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81477" cy="3791179"/>
          </a:xfrm>
        </p:spPr>
        <p:txBody>
          <a:bodyPr>
            <a:normAutofit/>
          </a:bodyPr>
          <a:lstStyle/>
          <a:p>
            <a:r>
              <a:rPr lang="en-US" dirty="0"/>
              <a:t>Aggregation of categorical and sentiment scores provided clearer insights into the dominant themes within each category.</a:t>
            </a:r>
          </a:p>
          <a:p>
            <a:r>
              <a:rPr lang="en-US" dirty="0"/>
              <a:t>The results highlighted key representative keywords for Pro-Israel, Pro-Hamas, Anti-Israel, Anti-Hamas, and Neutral categories, offering a structured view of public discourse.</a:t>
            </a:r>
          </a:p>
          <a:p>
            <a:r>
              <a:rPr lang="en-US" dirty="0"/>
              <a:t>These findings pave the way for detailed analysis of sentiment trends and thematic shifts, enabling a deeper understanding of polarized discussions around the Israel-Hamas conflict.</a:t>
            </a:r>
          </a:p>
          <a:p>
            <a:r>
              <a:rPr lang="en-US" dirty="0"/>
              <a:t>The refined dataset offers a strong foundation for future work, such as predictive modeling or time-series trend analysis.</a:t>
            </a:r>
          </a:p>
        </p:txBody>
      </p:sp>
    </p:spTree>
    <p:extLst>
      <p:ext uri="{BB962C8B-B14F-4D97-AF65-F5344CB8AC3E}">
        <p14:creationId xmlns:p14="http://schemas.microsoft.com/office/powerpoint/2010/main" val="278047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567D-214B-5FB1-82EA-F8F1EF8A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728" y="2168164"/>
            <a:ext cx="9662474" cy="3110846"/>
          </a:xfrm>
        </p:spPr>
        <p:txBody>
          <a:bodyPr>
            <a:normAutofit/>
          </a:bodyPr>
          <a:lstStyle/>
          <a:p>
            <a:pPr algn="ctr"/>
            <a:r>
              <a:rPr lang="en-US" sz="9000" b="1" dirty="0"/>
              <a:t>Thank</a:t>
            </a:r>
            <a:br>
              <a:rPr lang="en-US" sz="9000" b="1" dirty="0"/>
            </a:br>
            <a:r>
              <a:rPr lang="en-US" sz="9000" b="1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383750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DFA1-F047-3856-E7FE-6AEEEA3E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C0BAA-1237-BCDA-8F15-1CF8BE7D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18994"/>
            <a:ext cx="9603275" cy="3459637"/>
          </a:xfrm>
        </p:spPr>
        <p:txBody>
          <a:bodyPr>
            <a:normAutofit lnSpcReduction="10000"/>
          </a:bodyPr>
          <a:lstStyle/>
          <a:p>
            <a:r>
              <a:rPr lang="en-US" sz="2200" b="1" dirty="0"/>
              <a:t>Source: </a:t>
            </a:r>
            <a:r>
              <a:rPr lang="en-US" sz="2200" dirty="0"/>
              <a:t>Reddit (IsamasRed dataset), collected between August and November 2023.</a:t>
            </a:r>
          </a:p>
          <a:p>
            <a:r>
              <a:rPr lang="en-US" sz="2200" b="1" dirty="0"/>
              <a:t>Data Volume: </a:t>
            </a:r>
            <a:r>
              <a:rPr lang="en-US" sz="2200" dirty="0"/>
              <a:t>~400,000 conversations and over 8 million comments.</a:t>
            </a:r>
          </a:p>
          <a:p>
            <a:r>
              <a:rPr lang="en-US" sz="2200" b="1" dirty="0"/>
              <a:t>Subreddits: </a:t>
            </a:r>
            <a:r>
              <a:rPr lang="en-US" sz="2200" dirty="0"/>
              <a:t>Includes 25 conflict-centric subreddits (e.g., r/IsraelPalestine, r/IsraelHamasWar) and 75 conflict-inclusive subreddits (e.g., r/worldnews, r/news).</a:t>
            </a:r>
          </a:p>
          <a:p>
            <a:r>
              <a:rPr lang="en-US" sz="2200" b="1" dirty="0"/>
              <a:t>Attributes: </a:t>
            </a:r>
            <a:r>
              <a:rPr lang="en-US" sz="2200" dirty="0"/>
              <a:t>Comment text and metadata (upvotes, downvotes, timestamps, subreddits, and controversiality indicators).</a:t>
            </a:r>
          </a:p>
        </p:txBody>
      </p:sp>
    </p:spTree>
    <p:extLst>
      <p:ext uri="{BB962C8B-B14F-4D97-AF65-F5344CB8AC3E}">
        <p14:creationId xmlns:p14="http://schemas.microsoft.com/office/powerpoint/2010/main" val="346890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B76B7-CFFA-91EF-F3EB-05E8DB8C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2" y="556181"/>
            <a:ext cx="11860683" cy="50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F4B3E-B4FF-4C96-3EE5-79AD6083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14400"/>
            <a:ext cx="9603275" cy="829558"/>
          </a:xfrm>
        </p:spPr>
        <p:txBody>
          <a:bodyPr>
            <a:normAutofit/>
          </a:bodyPr>
          <a:lstStyle/>
          <a:p>
            <a:r>
              <a:rPr lang="en-US" sz="4000" b="1" i="1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2587-BF70-5EBA-6560-5AFF7E470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4214"/>
            <a:ext cx="9690903" cy="42326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Data Splitting:</a:t>
            </a:r>
          </a:p>
          <a:p>
            <a:r>
              <a:rPr lang="en-US" sz="2200" dirty="0"/>
              <a:t>The dataset, containing millions of comments per month, was divided into smaller chunks for efficient processing.</a:t>
            </a:r>
          </a:p>
          <a:p>
            <a:r>
              <a:rPr lang="en-US" sz="2200" dirty="0"/>
              <a:t>Each chunk was processed individually to ensure memory-efficient handling.</a:t>
            </a:r>
          </a:p>
          <a:p>
            <a:pPr marL="0" indent="0">
              <a:buNone/>
            </a:pPr>
            <a:r>
              <a:rPr lang="en-US" sz="2200" b="1" dirty="0"/>
              <a:t>Filtering Controversial Comments:</a:t>
            </a:r>
          </a:p>
          <a:p>
            <a:r>
              <a:rPr lang="en-US" sz="2200" dirty="0"/>
              <a:t>From each data chunk, only comments marked as "controversial" were retained for analysis.</a:t>
            </a:r>
          </a:p>
          <a:p>
            <a:pPr marL="0" indent="0">
              <a:buNone/>
            </a:pPr>
            <a:r>
              <a:rPr lang="en-US" sz="2200" b="1" dirty="0"/>
              <a:t>Timestamp Conversion:</a:t>
            </a:r>
          </a:p>
          <a:p>
            <a:r>
              <a:rPr lang="en-US" sz="2200" dirty="0"/>
              <a:t>The comment timestamps, stored in UNIX timestamp format, were converted to a readable date format for easier interpretation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6335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F3F7-D4AA-F235-437C-D6018DA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35" y="961533"/>
            <a:ext cx="10093318" cy="923827"/>
          </a:xfrm>
        </p:spPr>
        <p:txBody>
          <a:bodyPr>
            <a:normAutofit/>
          </a:bodyPr>
          <a:lstStyle/>
          <a:p>
            <a:r>
              <a:rPr lang="en-US" sz="4000" b="1" i="1" dirty="0"/>
              <a:t>DATA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549D3-D3D0-E823-6A43-FFEACDF8D0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3061" y="2017342"/>
            <a:ext cx="5901178" cy="35633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6EFDE81-25C1-1DDC-BCC7-CD53E49423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017343"/>
            <a:ext cx="5058921" cy="3563324"/>
          </a:xfrm>
        </p:spPr>
      </p:pic>
    </p:spTree>
    <p:extLst>
      <p:ext uri="{BB962C8B-B14F-4D97-AF65-F5344CB8AC3E}">
        <p14:creationId xmlns:p14="http://schemas.microsoft.com/office/powerpoint/2010/main" val="9858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5568-3757-6A3B-0DE4-C867317BC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546" y="904973"/>
            <a:ext cx="10331777" cy="959221"/>
          </a:xfrm>
        </p:spPr>
        <p:txBody>
          <a:bodyPr>
            <a:noAutofit/>
          </a:bodyPr>
          <a:lstStyle/>
          <a:p>
            <a:r>
              <a:rPr lang="en-US" sz="4000" b="1" i="1" dirty="0"/>
              <a:t>DATA PREPROCESSING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FD6A41-3868-6FDD-D568-B307D11DA1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3078" y="2149311"/>
            <a:ext cx="4959748" cy="30448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EC4703-AD88-72DA-0A93-47C5244AB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3500" y="2036191"/>
            <a:ext cx="5087201" cy="3157978"/>
          </a:xfrm>
        </p:spPr>
      </p:pic>
    </p:spTree>
    <p:extLst>
      <p:ext uri="{BB962C8B-B14F-4D97-AF65-F5344CB8AC3E}">
        <p14:creationId xmlns:p14="http://schemas.microsoft.com/office/powerpoint/2010/main" val="248084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66DD-8C77-67A6-0BE6-0B0B8B8F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80388"/>
            <a:ext cx="9603275" cy="873366"/>
          </a:xfrm>
        </p:spPr>
        <p:txBody>
          <a:bodyPr>
            <a:normAutofit/>
          </a:bodyPr>
          <a:lstStyle/>
          <a:p>
            <a:r>
              <a:rPr lang="en-US" sz="4000" b="1" i="1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B655-7AD5-8EBF-E58B-88B89238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Total controversial comments: 1,98,879.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Day-Wise Distribution</a:t>
            </a:r>
            <a:r>
              <a:rPr lang="en-US" dirty="0"/>
              <a:t>: Significant spike in comments observed during the last week of October, likely tied to key events in the Israel-Hamas conflict.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Month-Wise Distribution</a:t>
            </a:r>
            <a:r>
              <a:rPr lang="en-US" dirty="0"/>
              <a:t>:</a:t>
            </a:r>
          </a:p>
          <a:p>
            <a:r>
              <a:rPr lang="en-US" b="1" dirty="0"/>
              <a:t>August and September</a:t>
            </a:r>
            <a:r>
              <a:rPr lang="en-US" dirty="0"/>
              <a:t>: Fewer comments with consistent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October</a:t>
            </a:r>
            <a:r>
              <a:rPr lang="en-US" dirty="0"/>
              <a:t>: Sharp increase, especially in the last week, making it the most active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November</a:t>
            </a:r>
            <a:r>
              <a:rPr lang="en-US" dirty="0"/>
              <a:t>: Activity gradually declines but remains higher than August and September.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9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5E5F6C8-5E98-002E-9763-3EC0B98D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91" y="0"/>
            <a:ext cx="10567447" cy="609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421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1684</TotalTime>
  <Words>726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Gill Sans MT</vt:lpstr>
      <vt:lpstr>Times New Roman</vt:lpstr>
      <vt:lpstr>Wingdings</vt:lpstr>
      <vt:lpstr>Gallery</vt:lpstr>
      <vt:lpstr>Mapping Polarized Opinions: Topic Modeling of Controversial Reddit Comments</vt:lpstr>
      <vt:lpstr>Problem definition</vt:lpstr>
      <vt:lpstr>Data DESCRIPTION</vt:lpstr>
      <vt:lpstr>PowerPoint Presentation</vt:lpstr>
      <vt:lpstr>DATA PREPROCESSING</vt:lpstr>
      <vt:lpstr>DATA PREPROCESSING</vt:lpstr>
      <vt:lpstr>DATA PREPROCESSING</vt:lpstr>
      <vt:lpstr>Data exploration</vt:lpstr>
      <vt:lpstr>PowerPoint Presentation</vt:lpstr>
      <vt:lpstr>Topic modelling</vt:lpstr>
      <vt:lpstr>PowerPoint Presentation</vt:lpstr>
      <vt:lpstr>Top N-Topics</vt:lpstr>
      <vt:lpstr>TOPICS PARTITIONING</vt:lpstr>
      <vt:lpstr>Israel-hamas keywords</vt:lpstr>
      <vt:lpstr>PowerPoint Presentation</vt:lpstr>
      <vt:lpstr> Normalization </vt:lpstr>
      <vt:lpstr>RESULTS</vt:lpstr>
      <vt:lpstr>PowerPoint Presentation</vt:lpstr>
      <vt:lpstr>PRO-ISRAEL</vt:lpstr>
      <vt:lpstr>ANTI-ISRAEL</vt:lpstr>
      <vt:lpstr>PRO-HAMAS</vt:lpstr>
      <vt:lpstr>ANTI-HAMAS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Paluvayi, Srinivas (S&amp;T-Student)</dc:creator>
  <cp:lastModifiedBy>Paluvayi, Srinivas (S&amp;T-Student)</cp:lastModifiedBy>
  <cp:revision>20</cp:revision>
  <dcterms:created xsi:type="dcterms:W3CDTF">2024-11-28T17:50:05Z</dcterms:created>
  <dcterms:modified xsi:type="dcterms:W3CDTF">2024-11-29T21:54:48Z</dcterms:modified>
</cp:coreProperties>
</file>