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198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4997"/>
                </a:lnTo>
                <a:lnTo>
                  <a:pt x="3703320" y="9499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3641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0"/>
                </a:moveTo>
                <a:lnTo>
                  <a:pt x="0" y="0"/>
                </a:lnTo>
                <a:lnTo>
                  <a:pt x="0" y="98554"/>
                </a:lnTo>
                <a:lnTo>
                  <a:pt x="3703320" y="98554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7874" y="6447154"/>
            <a:ext cx="1093769" cy="3373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1789" y="550621"/>
            <a:ext cx="8015858" cy="934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618739"/>
            <a:ext cx="6656705" cy="381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nivass07/Edunet-IBM-Skill-build-Internsh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" y="1927605"/>
            <a:ext cx="10200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382AC"/>
                </a:solidFill>
                <a:latin typeface="Arial"/>
                <a:cs typeface="Arial"/>
              </a:rPr>
              <a:t>AI</a:t>
            </a:r>
            <a:r>
              <a:rPr sz="3600" b="1" spc="-18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1382AC"/>
                </a:solidFill>
                <a:latin typeface="Arial"/>
                <a:cs typeface="Arial"/>
              </a:rPr>
              <a:t>AGENT</a:t>
            </a:r>
            <a:r>
              <a:rPr sz="36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1382AC"/>
                </a:solidFill>
                <a:latin typeface="Arial"/>
                <a:cs typeface="Arial"/>
              </a:rPr>
              <a:t>FOR</a:t>
            </a:r>
            <a:r>
              <a:rPr sz="360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600" b="1" spc="-35" dirty="0">
                <a:solidFill>
                  <a:srgbClr val="1382AC"/>
                </a:solidFill>
                <a:latin typeface="Arial"/>
                <a:cs typeface="Arial"/>
              </a:rPr>
              <a:t>DIGITAL</a:t>
            </a:r>
            <a:r>
              <a:rPr sz="3600" b="1" spc="-10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1382AC"/>
                </a:solidFill>
                <a:latin typeface="Arial"/>
                <a:cs typeface="Arial"/>
              </a:rPr>
              <a:t>FINANCIAL</a:t>
            </a:r>
            <a:r>
              <a:rPr sz="3600" b="1" spc="-1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1382AC"/>
                </a:solidFill>
                <a:latin typeface="Arial"/>
                <a:cs typeface="Arial"/>
              </a:rPr>
              <a:t>LITERACY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5861" y="1081532"/>
            <a:ext cx="4122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382AC"/>
                </a:solidFill>
              </a:rPr>
              <a:t>IBM</a:t>
            </a:r>
            <a:r>
              <a:rPr sz="3200" spc="-125" dirty="0">
                <a:solidFill>
                  <a:srgbClr val="1382AC"/>
                </a:solidFill>
              </a:rPr>
              <a:t> </a:t>
            </a:r>
            <a:r>
              <a:rPr sz="3200" dirty="0">
                <a:solidFill>
                  <a:srgbClr val="1382AC"/>
                </a:solidFill>
              </a:rPr>
              <a:t>AICTE</a:t>
            </a:r>
            <a:r>
              <a:rPr sz="3200" spc="-15" dirty="0">
                <a:solidFill>
                  <a:srgbClr val="1382AC"/>
                </a:solidFill>
              </a:rPr>
              <a:t> </a:t>
            </a:r>
            <a:r>
              <a:rPr sz="3200" spc="-10" dirty="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6531" y="3085719"/>
            <a:ext cx="11299190" cy="327782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4198620">
              <a:lnSpc>
                <a:spcPct val="100000"/>
              </a:lnSpc>
            </a:pPr>
            <a:r>
              <a:rPr sz="220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2200" b="1" spc="-8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2200" dirty="0">
              <a:latin typeface="Arial"/>
              <a:cs typeface="Arial"/>
            </a:endParaRPr>
          </a:p>
          <a:p>
            <a:pPr marL="4198620">
              <a:lnSpc>
                <a:spcPct val="100000"/>
              </a:lnSpc>
            </a:pPr>
            <a:r>
              <a:rPr sz="2200"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sz="22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220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200" b="1" spc="-30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lang="en-IN" sz="2200" b="1" spc="-30" dirty="0">
                <a:solidFill>
                  <a:srgbClr val="1382AC"/>
                </a:solidFill>
                <a:latin typeface="Arial"/>
                <a:cs typeface="Arial"/>
              </a:rPr>
              <a:t>SRINIVAS S</a:t>
            </a:r>
            <a:endParaRPr sz="2200" dirty="0">
              <a:latin typeface="Arial"/>
              <a:cs typeface="Arial"/>
            </a:endParaRPr>
          </a:p>
          <a:p>
            <a:pPr marL="4198620">
              <a:lnSpc>
                <a:spcPct val="100000"/>
              </a:lnSpc>
            </a:pPr>
            <a:r>
              <a:rPr sz="220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220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82AC"/>
                </a:solidFill>
                <a:latin typeface="Arial"/>
                <a:cs typeface="Arial"/>
              </a:rPr>
              <a:t>Name:</a:t>
            </a:r>
            <a:r>
              <a:rPr sz="22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IN" sz="2200" b="1" spc="-75" dirty="0">
                <a:solidFill>
                  <a:srgbClr val="1382AC"/>
                </a:solidFill>
                <a:latin typeface="Arial"/>
                <a:cs typeface="Arial"/>
              </a:rPr>
              <a:t>BMS INSTITUTE OF </a:t>
            </a:r>
            <a:r>
              <a:rPr sz="2200" b="1" spc="-10" dirty="0">
                <a:solidFill>
                  <a:srgbClr val="1382AC"/>
                </a:solidFill>
                <a:latin typeface="Arial"/>
                <a:cs typeface="Arial"/>
              </a:rPr>
              <a:t>TECHNOLOGY</a:t>
            </a:r>
            <a:endParaRPr sz="2200" dirty="0">
              <a:latin typeface="Arial"/>
              <a:cs typeface="Arial"/>
            </a:endParaRPr>
          </a:p>
          <a:p>
            <a:pPr marL="4198620">
              <a:lnSpc>
                <a:spcPct val="100000"/>
              </a:lnSpc>
            </a:pPr>
            <a:r>
              <a:rPr sz="2200" b="1" dirty="0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sz="2200"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sz="220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IN" sz="2200" b="1" spc="-50" dirty="0">
                <a:solidFill>
                  <a:srgbClr val="1382AC"/>
                </a:solidFill>
                <a:latin typeface="Arial"/>
                <a:cs typeface="Arial"/>
              </a:rPr>
              <a:t>EEE</a:t>
            </a:r>
          </a:p>
          <a:p>
            <a:pPr marL="4198620">
              <a:lnSpc>
                <a:spcPct val="100000"/>
              </a:lnSpc>
            </a:pPr>
            <a:endParaRPr lang="en-IN" sz="2200" b="1" spc="-50" dirty="0">
              <a:solidFill>
                <a:srgbClr val="1382AC"/>
              </a:solidFill>
              <a:latin typeface="Arial"/>
              <a:cs typeface="Arial"/>
            </a:endParaRPr>
          </a:p>
          <a:p>
            <a:pPr marL="4198620">
              <a:lnSpc>
                <a:spcPct val="100000"/>
              </a:lnSpc>
            </a:pPr>
            <a:endParaRPr lang="en-IN" sz="2200" b="1" spc="-50" dirty="0">
              <a:solidFill>
                <a:srgbClr val="1382AC"/>
              </a:solidFill>
              <a:latin typeface="Arial"/>
              <a:cs typeface="Arial"/>
            </a:endParaRPr>
          </a:p>
          <a:p>
            <a:pPr marL="4198620"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RESULTS</a:t>
            </a:r>
            <a:r>
              <a:rPr spc="-55" dirty="0"/>
              <a:t> </a:t>
            </a:r>
            <a:r>
              <a:rPr spc="-225" dirty="0"/>
              <a:t>:</a:t>
            </a:r>
            <a:r>
              <a:rPr spc="-60" dirty="0"/>
              <a:t> </a:t>
            </a:r>
            <a:r>
              <a:rPr sz="2600" b="0" dirty="0">
                <a:latin typeface="Arial MT"/>
                <a:cs typeface="Arial MT"/>
              </a:rPr>
              <a:t>TOOLS</a:t>
            </a:r>
            <a:r>
              <a:rPr sz="2600" b="0" spc="-120" dirty="0">
                <a:latin typeface="Arial MT"/>
                <a:cs typeface="Arial MT"/>
              </a:rPr>
              <a:t> </a:t>
            </a:r>
            <a:r>
              <a:rPr sz="2600" b="0" dirty="0">
                <a:latin typeface="Arial MT"/>
                <a:cs typeface="Arial MT"/>
              </a:rPr>
              <a:t>USED</a:t>
            </a:r>
            <a:r>
              <a:rPr sz="2600" b="0" spc="-60" dirty="0"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(ALSO</a:t>
            </a:r>
            <a:r>
              <a:rPr sz="16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USED</a:t>
            </a:r>
            <a:r>
              <a:rPr sz="16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VECTOR</a:t>
            </a:r>
            <a:r>
              <a:rPr sz="1600" b="0" spc="-25" dirty="0">
                <a:solidFill>
                  <a:srgbClr val="000000"/>
                </a:solidFill>
                <a:latin typeface="Arial MT"/>
                <a:cs typeface="Arial MT"/>
              </a:rPr>
              <a:t> DATABASE</a:t>
            </a:r>
            <a:r>
              <a:rPr sz="16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Arial MT"/>
                <a:cs typeface="Arial MT"/>
              </a:rPr>
              <a:t>INDEX)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E214D-37BE-9083-10D8-CE0CA49A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84883"/>
            <a:ext cx="9926241" cy="47394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736854"/>
            <a:ext cx="1439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0" dirty="0">
                <a:solidFill>
                  <a:srgbClr val="1CACE3"/>
                </a:solidFill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6621" y="712165"/>
            <a:ext cx="2698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2583C5"/>
                </a:solidFill>
                <a:latin typeface="Calibri"/>
                <a:cs typeface="Calibri"/>
              </a:rPr>
              <a:t>Deployed</a:t>
            </a:r>
            <a:r>
              <a:rPr b="0" spc="-7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2583C5"/>
                </a:solidFill>
                <a:latin typeface="Calibri"/>
                <a:cs typeface="Calibri"/>
              </a:rPr>
              <a:t>AI</a:t>
            </a:r>
            <a:r>
              <a:rPr b="0" spc="-90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2583C5"/>
                </a:solidFill>
                <a:latin typeface="Calibri"/>
                <a:cs typeface="Calibri"/>
              </a:rPr>
              <a:t>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DE747-53B7-9324-93C5-5E9BEC8A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371600"/>
            <a:ext cx="9829800" cy="46629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1590192"/>
            <a:ext cx="10872470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2895" algn="just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75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Financial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Literacy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AI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Agent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leverages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power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IBM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Watsonx.ai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and 	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Retrieval-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Augmented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Generation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(RAG)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deliver accessible,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accurate, 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context- 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aware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financial</a:t>
            </a:r>
            <a:r>
              <a:rPr sz="22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guidance.</a:t>
            </a:r>
            <a:endParaRPr sz="2200">
              <a:latin typeface="Arial MT"/>
              <a:cs typeface="Arial MT"/>
            </a:endParaRPr>
          </a:p>
          <a:p>
            <a:pPr marL="315595" indent="-302895" algn="just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559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addressing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real-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world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concerns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UPI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safety,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loan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awareness,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scam</a:t>
            </a:r>
            <a:endParaRPr sz="2200">
              <a:latin typeface="Arial MT"/>
              <a:cs typeface="Arial MT"/>
            </a:endParaRPr>
          </a:p>
          <a:p>
            <a:pPr marL="317500" algn="just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prevention,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assistant</a:t>
            </a:r>
            <a:r>
              <a:rPr sz="2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empowers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users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informed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financial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decisions.</a:t>
            </a:r>
            <a:endParaRPr sz="2200">
              <a:latin typeface="Arial MT"/>
              <a:cs typeface="Arial MT"/>
            </a:endParaRPr>
          </a:p>
          <a:p>
            <a:pPr marL="315595" marR="6985" indent="-302895" algn="just">
              <a:lnSpc>
                <a:spcPct val="110000"/>
              </a:lnSpc>
              <a:spcBef>
                <a:spcPts val="112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75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multilingual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document-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backed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answers,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ensures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inclusivity,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trust, 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reliability.</a:t>
            </a:r>
            <a:endParaRPr sz="2200">
              <a:latin typeface="Arial MT"/>
              <a:cs typeface="Arial MT"/>
            </a:endParaRPr>
          </a:p>
          <a:p>
            <a:pPr marL="315595" indent="-302895" algn="just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559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solution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potential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bridge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divide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promote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financial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well-</a:t>
            </a:r>
            <a:endParaRPr sz="2200">
              <a:latin typeface="Arial MT"/>
              <a:cs typeface="Arial MT"/>
            </a:endParaRPr>
          </a:p>
          <a:p>
            <a:pPr marL="317500" algn="just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being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diverse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communities.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6854"/>
            <a:ext cx="2046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GITHUB</a:t>
            </a:r>
            <a:r>
              <a:rPr spc="-20" dirty="0"/>
              <a:t> </a:t>
            </a:r>
            <a:r>
              <a:rPr spc="-155" dirty="0"/>
              <a:t>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765B1-31BA-499E-3566-C3AD62D6EEB7}"/>
              </a:ext>
            </a:extLst>
          </p:cNvPr>
          <p:cNvSpPr txBox="1"/>
          <p:nvPr/>
        </p:nvSpPr>
        <p:spPr>
          <a:xfrm>
            <a:off x="1066800" y="2770571"/>
            <a:ext cx="8003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https://github.com/srinivass07/Edunet-IBM-Skill-build-Internship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7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/>
              <a:t>Multilingual</a:t>
            </a:r>
            <a:r>
              <a:rPr spc="-100" dirty="0"/>
              <a:t> </a:t>
            </a:r>
            <a:r>
              <a:rPr dirty="0"/>
              <a:t>Research</a:t>
            </a:r>
            <a:r>
              <a:rPr spc="-110" dirty="0"/>
              <a:t> </a:t>
            </a:r>
            <a:r>
              <a:rPr spc="-10" dirty="0"/>
              <a:t>Support</a:t>
            </a:r>
          </a:p>
          <a:p>
            <a:pPr marL="317500" indent="-304800">
              <a:lnSpc>
                <a:spcPct val="100000"/>
              </a:lnSpc>
              <a:spcBef>
                <a:spcPts val="16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pc="-30" dirty="0"/>
              <a:t>Voice-</a:t>
            </a:r>
            <a:r>
              <a:rPr spc="-10" dirty="0"/>
              <a:t>Activated</a:t>
            </a:r>
            <a:r>
              <a:rPr spc="-90" dirty="0"/>
              <a:t> </a:t>
            </a:r>
            <a:r>
              <a:rPr dirty="0"/>
              <a:t>Research</a:t>
            </a:r>
            <a:r>
              <a:rPr spc="-95" dirty="0"/>
              <a:t> </a:t>
            </a:r>
            <a:r>
              <a:rPr spc="-10" dirty="0"/>
              <a:t>Assistant</a:t>
            </a:r>
          </a:p>
          <a:p>
            <a:pPr marL="316865" indent="-304165">
              <a:lnSpc>
                <a:spcPct val="100000"/>
              </a:lnSpc>
              <a:spcBef>
                <a:spcPts val="161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pc="-25" dirty="0"/>
              <a:t>Real-</a:t>
            </a:r>
            <a:r>
              <a:rPr dirty="0"/>
              <a:t>Time</a:t>
            </a:r>
            <a:r>
              <a:rPr spc="-20" dirty="0"/>
              <a:t> </a:t>
            </a:r>
            <a:r>
              <a:rPr spc="-10" dirty="0"/>
              <a:t>Collaboration</a:t>
            </a:r>
            <a:r>
              <a:rPr spc="-20" dirty="0"/>
              <a:t> </a:t>
            </a:r>
            <a:r>
              <a:rPr spc="-10" dirty="0"/>
              <a:t>Features</a:t>
            </a:r>
          </a:p>
          <a:p>
            <a:pPr marL="316865" indent="-304165">
              <a:lnSpc>
                <a:spcPct val="100000"/>
              </a:lnSpc>
              <a:spcBef>
                <a:spcPts val="16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/>
              <a:t>Research</a:t>
            </a:r>
            <a:r>
              <a:rPr spc="-90" dirty="0"/>
              <a:t> </a:t>
            </a:r>
            <a:r>
              <a:rPr dirty="0"/>
              <a:t>Gap</a:t>
            </a:r>
            <a:r>
              <a:rPr spc="-7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Novel</a:t>
            </a:r>
            <a:r>
              <a:rPr spc="-80" dirty="0"/>
              <a:t> </a:t>
            </a:r>
            <a:r>
              <a:rPr spc="-35" dirty="0"/>
              <a:t>Topic</a:t>
            </a:r>
            <a:r>
              <a:rPr spc="-70" dirty="0"/>
              <a:t> </a:t>
            </a:r>
            <a:r>
              <a:rPr spc="-10" dirty="0"/>
              <a:t>Identification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pc="-10" dirty="0"/>
              <a:t>Integration</a:t>
            </a:r>
            <a:r>
              <a:rPr spc="-130" dirty="0"/>
              <a:t> </a:t>
            </a:r>
            <a:r>
              <a:rPr dirty="0"/>
              <a:t>with</a:t>
            </a:r>
            <a:r>
              <a:rPr spc="-120" dirty="0"/>
              <a:t> </a:t>
            </a:r>
            <a:r>
              <a:rPr dirty="0"/>
              <a:t>Publishing</a:t>
            </a:r>
            <a:r>
              <a:rPr spc="-70" dirty="0"/>
              <a:t> </a:t>
            </a:r>
            <a:r>
              <a:rPr spc="-10" dirty="0"/>
              <a:t>Platforms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pc="-20" dirty="0"/>
              <a:t>AI-</a:t>
            </a:r>
            <a:r>
              <a:rPr dirty="0"/>
              <a:t>Assisted</a:t>
            </a:r>
            <a:r>
              <a:rPr spc="-110" dirty="0"/>
              <a:t> </a:t>
            </a:r>
            <a:r>
              <a:rPr dirty="0"/>
              <a:t>Paper</a:t>
            </a:r>
            <a:r>
              <a:rPr spc="-130" dirty="0"/>
              <a:t> </a:t>
            </a:r>
            <a:r>
              <a:rPr spc="-10" dirty="0"/>
              <a:t>Drafting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829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FUTURE</a:t>
            </a:r>
            <a:r>
              <a:rPr sz="3300" spc="-130" dirty="0"/>
              <a:t> </a:t>
            </a:r>
            <a:r>
              <a:rPr sz="3300" spc="-10" dirty="0"/>
              <a:t>SCOPE</a:t>
            </a:r>
            <a:endParaRPr sz="3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89" y="550621"/>
            <a:ext cx="8015858" cy="1062009"/>
          </a:xfrm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120650">
              <a:spcBef>
                <a:spcPts val="95"/>
              </a:spcBef>
            </a:pPr>
            <a:r>
              <a:rPr lang="en-US" dirty="0">
                <a:solidFill>
                  <a:srgbClr val="00B0F0"/>
                </a:solidFill>
                <a:latin typeface="Arial Bold"/>
                <a:ea typeface="Arial Bold"/>
                <a:cs typeface="Arial Bold"/>
                <a:sym typeface="Arial Bold"/>
              </a:rPr>
              <a:t>course certificate 1 </a:t>
            </a:r>
            <a:br>
              <a:rPr lang="en-US" dirty="0">
                <a:solidFill>
                  <a:srgbClr val="00B0F0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endParaRPr spc="-225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87E77B2-1BC1-72FE-A893-ED36808613DA}"/>
              </a:ext>
            </a:extLst>
          </p:cNvPr>
          <p:cNvGrpSpPr/>
          <p:nvPr/>
        </p:nvGrpSpPr>
        <p:grpSpPr>
          <a:xfrm>
            <a:off x="12063220" y="724319"/>
            <a:ext cx="4346365" cy="103976"/>
            <a:chOff x="0" y="0"/>
            <a:chExt cx="7406640" cy="19710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239B725D-0F21-EA4F-CCED-AE910B4A036E}"/>
                </a:ext>
              </a:extLst>
            </p:cNvPr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sp>
        <p:nvSpPr>
          <p:cNvPr id="11" name="Freeform 8" descr="Logo  Description automatically generated">
            <a:extLst>
              <a:ext uri="{FF2B5EF4-FFF2-40B4-BE49-F238E27FC236}">
                <a16:creationId xmlns:a16="http://schemas.microsoft.com/office/drawing/2014/main" id="{6E47E43C-AA59-D1B9-1631-FF42023DE8EE}"/>
              </a:ext>
            </a:extLst>
          </p:cNvPr>
          <p:cNvSpPr/>
          <p:nvPr/>
        </p:nvSpPr>
        <p:spPr>
          <a:xfrm>
            <a:off x="15727506" y="9819341"/>
            <a:ext cx="1321290" cy="385213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0FC8B9E-45B7-8868-6BEB-DBF6F8D109E5}"/>
              </a:ext>
            </a:extLst>
          </p:cNvPr>
          <p:cNvSpPr txBox="1"/>
          <p:nvPr/>
        </p:nvSpPr>
        <p:spPr>
          <a:xfrm>
            <a:off x="963228" y="1240808"/>
            <a:ext cx="12801710" cy="697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dirty="0">
                <a:solidFill>
                  <a:srgbClr val="00B0F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5DBEB0-E3EA-8A5E-942C-B6725ED1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241615"/>
            <a:ext cx="4953000" cy="40403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 descr="Logo  Description automatically generated">
            <a:extLst>
              <a:ext uri="{FF2B5EF4-FFF2-40B4-BE49-F238E27FC236}">
                <a16:creationId xmlns:a16="http://schemas.microsoft.com/office/drawing/2014/main" id="{16B6B1F7-5A3A-4D9A-1863-D4297A9F42C8}"/>
              </a:ext>
            </a:extLst>
          </p:cNvPr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175F7-49EE-6F1B-189F-2A098ABCD272}"/>
              </a:ext>
            </a:extLst>
          </p:cNvPr>
          <p:cNvSpPr txBox="1"/>
          <p:nvPr/>
        </p:nvSpPr>
        <p:spPr>
          <a:xfrm>
            <a:off x="533400" y="762000"/>
            <a:ext cx="16361544" cy="79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dirty="0">
                <a:solidFill>
                  <a:srgbClr val="00B0F0"/>
                </a:solidFill>
                <a:latin typeface="Arial Bold"/>
                <a:ea typeface="Arial Bold"/>
                <a:cs typeface="Arial Bold"/>
                <a:sym typeface="Arial Bold"/>
              </a:rPr>
              <a:t>course certificate 2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B1587E-297F-FFFF-3450-2CFC134B8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569721"/>
            <a:ext cx="5740867" cy="46936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 descr="Logo  Description automatically generated">
            <a:extLst>
              <a:ext uri="{FF2B5EF4-FFF2-40B4-BE49-F238E27FC236}">
                <a16:creationId xmlns:a16="http://schemas.microsoft.com/office/drawing/2014/main" id="{1A189844-D90E-0EAB-1975-1A23AC9961E2}"/>
              </a:ext>
            </a:extLst>
          </p:cNvPr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09630BB-878D-810A-0AF0-220407FE3295}"/>
              </a:ext>
            </a:extLst>
          </p:cNvPr>
          <p:cNvSpPr txBox="1"/>
          <p:nvPr/>
        </p:nvSpPr>
        <p:spPr>
          <a:xfrm>
            <a:off x="381000" y="609600"/>
            <a:ext cx="16361544" cy="697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dirty="0">
                <a:solidFill>
                  <a:srgbClr val="00B0F0"/>
                </a:solidFill>
                <a:latin typeface="Arial Bold"/>
                <a:ea typeface="Arial Bold"/>
                <a:cs typeface="Arial Bold"/>
                <a:sym typeface="Arial Bold"/>
              </a:rPr>
              <a:t> Lab course certificate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4C09F-9243-4D5B-B75B-8219B04EB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28800"/>
            <a:ext cx="598516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6345" y="3598290"/>
            <a:ext cx="2133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spc="-125" dirty="0">
                <a:solidFill>
                  <a:srgbClr val="001F5F"/>
                </a:solidFill>
              </a:rPr>
              <a:t> </a:t>
            </a:r>
            <a:r>
              <a:rPr spc="-25" dirty="0">
                <a:solidFill>
                  <a:srgbClr val="001F5F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4207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453" y="1541748"/>
            <a:ext cx="2874645" cy="463613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4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2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2200" b="1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Wow</a:t>
            </a:r>
            <a:r>
              <a:rPr sz="22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2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2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endParaRPr sz="2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b="1" spc="-20" dirty="0">
                <a:solidFill>
                  <a:srgbClr val="404040"/>
                </a:solidFill>
                <a:latin typeface="Arial"/>
                <a:cs typeface="Arial"/>
              </a:rPr>
              <a:t>Git-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hub</a:t>
            </a:r>
            <a:r>
              <a:rPr sz="2200" b="1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endParaRPr sz="2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22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Certifications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50621"/>
            <a:ext cx="572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PROBLEM</a:t>
            </a:r>
            <a:r>
              <a:rPr sz="4000" spc="-85" dirty="0"/>
              <a:t> </a:t>
            </a:r>
            <a:r>
              <a:rPr sz="4000" spc="-60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1368" y="1416202"/>
            <a:ext cx="11003280" cy="400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6985" indent="-304800" algn="just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Many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individuals,  especially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rural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  digitally  aware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communities,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face 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challenges</a:t>
            </a:r>
            <a:r>
              <a:rPr sz="2200" spc="20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understanding</a:t>
            </a:r>
            <a:r>
              <a:rPr sz="2200" spc="2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2200" spc="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financial</a:t>
            </a:r>
            <a:r>
              <a:rPr sz="2200" spc="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2200" spc="2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200" spc="2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UPI,</a:t>
            </a:r>
            <a:r>
              <a:rPr sz="2200" spc="20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online</a:t>
            </a:r>
            <a:r>
              <a:rPr sz="2200" spc="1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banking,</a:t>
            </a:r>
            <a:r>
              <a:rPr sz="2200" spc="2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loan 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procedures,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scam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prevention.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Lack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awareness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leads</a:t>
            </a:r>
            <a:r>
              <a:rPr sz="2200" spc="175" dirty="0">
                <a:solidFill>
                  <a:srgbClr val="404040"/>
                </a:solidFill>
                <a:latin typeface="Arial MT"/>
                <a:cs typeface="Arial MT"/>
              </a:rPr>
              <a:t> 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 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financial 	mismanagement,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fraud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risks,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exclusion</a:t>
            </a:r>
            <a:r>
              <a:rPr sz="2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government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schemes.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Proposed</a:t>
            </a:r>
            <a:r>
              <a:rPr sz="22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Solution:</a:t>
            </a:r>
            <a:endParaRPr sz="2200">
              <a:latin typeface="Arial"/>
              <a:cs typeface="Arial"/>
            </a:endParaRPr>
          </a:p>
          <a:p>
            <a:pPr marL="316865" marR="5080" indent="-304800" algn="just">
              <a:lnSpc>
                <a:spcPct val="110000"/>
              </a:lnSpc>
              <a:spcBef>
                <a:spcPts val="113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b="1" spc="-20" dirty="0">
                <a:solidFill>
                  <a:srgbClr val="404040"/>
                </a:solidFill>
                <a:latin typeface="Arial"/>
                <a:cs typeface="Arial"/>
              </a:rPr>
              <a:t>AI-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powered</a:t>
            </a:r>
            <a:r>
              <a:rPr sz="2200" b="1" spc="-25" dirty="0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Financial</a:t>
            </a:r>
            <a:r>
              <a:rPr sz="2200" b="1" spc="-25" dirty="0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Literacy</a:t>
            </a:r>
            <a:r>
              <a:rPr sz="2200" b="1" spc="-20" dirty="0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Agent</a:t>
            </a:r>
            <a:r>
              <a:rPr sz="2200" b="1" spc="-30" dirty="0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Natural</a:t>
            </a:r>
            <a:r>
              <a:rPr sz="2200" b="1" spc="-25" dirty="0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Language</a:t>
            </a:r>
            <a:r>
              <a:rPr sz="2200" b="1" spc="-20" dirty="0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sz="2200" b="1" spc="-10" dirty="0">
                <a:solidFill>
                  <a:srgbClr val="404040"/>
                </a:solidFill>
                <a:latin typeface="Arial"/>
                <a:cs typeface="Arial"/>
              </a:rPr>
              <a:t>Processing 	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(NLP)</a:t>
            </a:r>
            <a:r>
              <a:rPr sz="2200" b="1" spc="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Arial"/>
                <a:cs typeface="Arial"/>
              </a:rPr>
              <a:t>Retrieval-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Augmented</a:t>
            </a:r>
            <a:r>
              <a:rPr sz="2200" b="1" spc="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Generation</a:t>
            </a:r>
            <a:r>
              <a:rPr sz="2200" b="1" spc="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(RAG)</a:t>
            </a:r>
            <a:r>
              <a:rPr sz="2200" b="1" spc="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educate</a:t>
            </a:r>
            <a:r>
              <a:rPr sz="2200" spc="25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users</a:t>
            </a:r>
            <a:r>
              <a:rPr sz="2200" spc="2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2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essential 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financial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topics.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assistant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clear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guidance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transactions, 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budgeting,</a:t>
            </a:r>
            <a:r>
              <a:rPr sz="2200" spc="3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loans,</a:t>
            </a:r>
            <a:r>
              <a:rPr sz="2200" spc="3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scam</a:t>
            </a:r>
            <a:r>
              <a:rPr sz="2200" spc="3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prevention</a:t>
            </a:r>
            <a:r>
              <a:rPr sz="2200" spc="3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—</a:t>
            </a:r>
            <a:r>
              <a:rPr sz="2200" spc="3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3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multilingual</a:t>
            </a:r>
            <a:r>
              <a:rPr sz="2200" spc="3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2200" spc="3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reliable 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responses</a:t>
            </a:r>
            <a:r>
              <a:rPr sz="2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sourced</a:t>
            </a:r>
            <a:r>
              <a:rPr sz="2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government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portals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financial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institutions.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50621"/>
            <a:ext cx="5289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7785" algn="l"/>
              </a:tabLst>
            </a:pPr>
            <a:r>
              <a:rPr sz="4000" spc="-10" dirty="0"/>
              <a:t>TECHNOLOGY</a:t>
            </a:r>
            <a:r>
              <a:rPr sz="4000" dirty="0"/>
              <a:t>	</a:t>
            </a:r>
            <a:r>
              <a:rPr sz="4000" spc="-20" dirty="0"/>
              <a:t>USED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1889277"/>
            <a:ext cx="5256530" cy="309880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490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318770" algn="l"/>
              </a:tabLst>
            </a:pPr>
            <a:r>
              <a:rPr sz="2200" dirty="0">
                <a:latin typeface="Arial MT"/>
                <a:cs typeface="Arial MT"/>
              </a:rPr>
              <a:t>IBM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cloud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services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31877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IBM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Watsonx.ai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Studio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31877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IBM</a:t>
            </a:r>
            <a:r>
              <a:rPr sz="22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Granite</a:t>
            </a:r>
            <a:r>
              <a:rPr sz="22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Foundation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2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(LLM)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318770" algn="l"/>
              </a:tabLst>
            </a:pPr>
            <a:r>
              <a:rPr sz="2200" dirty="0">
                <a:latin typeface="Arial MT"/>
                <a:cs typeface="Arial MT"/>
              </a:rPr>
              <a:t>Natural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Language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Processing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(NLP)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318770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22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Index</a:t>
            </a:r>
            <a:r>
              <a:rPr sz="22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(Watsonx.ai)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318770" algn="l"/>
              </a:tabLst>
            </a:pPr>
            <a:r>
              <a:rPr sz="2200" spc="-10" dirty="0">
                <a:latin typeface="Arial MT"/>
                <a:cs typeface="Arial MT"/>
              </a:rPr>
              <a:t>Retrieval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Augmented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Generation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(RAG)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6854"/>
            <a:ext cx="446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spc="-100" dirty="0"/>
              <a:t> </a:t>
            </a:r>
            <a:r>
              <a:rPr spc="-295" dirty="0"/>
              <a:t>CLOUD</a:t>
            </a:r>
            <a:r>
              <a:rPr spc="-65" dirty="0"/>
              <a:t> </a:t>
            </a:r>
            <a:r>
              <a:rPr spc="-245" dirty="0"/>
              <a:t>SERVICES</a:t>
            </a:r>
            <a:r>
              <a:rPr spc="-40" dirty="0"/>
              <a:t> </a:t>
            </a:r>
            <a:r>
              <a:rPr spc="-19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1997481"/>
            <a:ext cx="6585584" cy="309816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49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IBM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Cloud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Watsonx</a:t>
            </a:r>
            <a:r>
              <a:rPr sz="22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AI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Studio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IBM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Cloud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Watsonx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AI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runtime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IBM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Cloud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Agent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Lab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IBM</a:t>
            </a:r>
            <a:r>
              <a:rPr sz="22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Granite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foundation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IBM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Cloud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Storage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IBM</a:t>
            </a:r>
            <a:r>
              <a:rPr sz="2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Cloud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IAM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(Identity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Management)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89" y="733425"/>
            <a:ext cx="3157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WOW</a:t>
            </a:r>
            <a:r>
              <a:rPr sz="3200" spc="-15" dirty="0"/>
              <a:t> </a:t>
            </a:r>
            <a:r>
              <a:rPr sz="3200" spc="-30" dirty="0"/>
              <a:t>FACTORS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51789" y="1325118"/>
            <a:ext cx="10981055" cy="45840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8770" marR="5080" indent="-306705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000" spc="2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AI</a:t>
            </a:r>
            <a:r>
              <a:rPr sz="2000" spc="2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agent</a:t>
            </a:r>
            <a:r>
              <a:rPr sz="2000" spc="2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aims</a:t>
            </a:r>
            <a:r>
              <a:rPr sz="2000" spc="2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2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empower</a:t>
            </a:r>
            <a:r>
              <a:rPr sz="2000" spc="2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users</a:t>
            </a:r>
            <a:r>
              <a:rPr sz="2000" spc="2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2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accurate,</a:t>
            </a:r>
            <a:r>
              <a:rPr sz="2000" spc="2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accessible,</a:t>
            </a:r>
            <a:r>
              <a:rPr sz="2000" spc="2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2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personalized</a:t>
            </a:r>
            <a:r>
              <a:rPr sz="2000" spc="2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financial knowledge.</a:t>
            </a:r>
            <a:endParaRPr sz="2000">
              <a:latin typeface="Arial MT"/>
              <a:cs typeface="Arial MT"/>
            </a:endParaRPr>
          </a:p>
          <a:p>
            <a:pPr marL="318770" indent="-306070">
              <a:lnSpc>
                <a:spcPts val="2280"/>
              </a:lnSpc>
              <a:spcBef>
                <a:spcPts val="810"/>
              </a:spcBef>
              <a:buClr>
                <a:srgbClr val="1CACE3"/>
              </a:buClr>
              <a:buSzPct val="90000"/>
              <a:buChar char="•"/>
              <a:tabLst>
                <a:tab pos="31877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20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000" spc="2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reduce</a:t>
            </a:r>
            <a:r>
              <a:rPr sz="2000" spc="20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misinformation,</a:t>
            </a:r>
            <a:r>
              <a:rPr sz="2000" spc="1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help</a:t>
            </a:r>
            <a:r>
              <a:rPr sz="2000" spc="2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users</a:t>
            </a:r>
            <a:r>
              <a:rPr sz="2000" spc="2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2000" spc="2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better</a:t>
            </a:r>
            <a:r>
              <a:rPr sz="2000" spc="2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money</a:t>
            </a:r>
            <a:r>
              <a:rPr sz="2000" spc="20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decisions,</a:t>
            </a:r>
            <a:r>
              <a:rPr sz="2000" spc="2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2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increase</a:t>
            </a:r>
            <a:r>
              <a:rPr sz="2000" spc="2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trust</a:t>
            </a:r>
            <a:r>
              <a:rPr sz="2000" spc="2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endParaRPr sz="2000">
              <a:latin typeface="Arial MT"/>
              <a:cs typeface="Arial MT"/>
            </a:endParaRPr>
          </a:p>
          <a:p>
            <a:pPr marL="31877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20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financial</a:t>
            </a:r>
            <a:r>
              <a:rPr sz="20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systems.</a:t>
            </a:r>
            <a:endParaRPr sz="20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35"/>
              </a:spcBef>
              <a:buClr>
                <a:srgbClr val="1CACE3"/>
              </a:buClr>
              <a:buSzPct val="90000"/>
              <a:buChar char="•"/>
              <a:tabLst>
                <a:tab pos="31877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solution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especially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impactful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underserved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communities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first-time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users.</a:t>
            </a:r>
            <a:endParaRPr sz="20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Unique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features:</a:t>
            </a:r>
            <a:endParaRPr sz="20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1CACE3"/>
              </a:buClr>
              <a:buSzPct val="90000"/>
              <a:buChar char="•"/>
              <a:tabLst>
                <a:tab pos="318770" algn="l"/>
              </a:tabLst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Retrieval-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answers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trusted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sources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like RBI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NPCI</a:t>
            </a:r>
            <a:endParaRPr sz="20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44"/>
              </a:spcBef>
              <a:buClr>
                <a:srgbClr val="1CACE3"/>
              </a:buClr>
              <a:buSzPct val="90000"/>
              <a:buChar char="•"/>
              <a:tabLst>
                <a:tab pos="31877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(NLP)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understanding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diverse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queries</a:t>
            </a:r>
            <a:endParaRPr sz="20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1CACE3"/>
              </a:buClr>
              <a:buSzPct val="90000"/>
              <a:buChar char="•"/>
              <a:tabLst>
                <a:tab pos="318770" algn="l"/>
              </a:tabLst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Document-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responses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Index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(RAG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implementation)</a:t>
            </a:r>
            <a:endParaRPr sz="20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1CACE3"/>
              </a:buClr>
              <a:buSzPct val="90000"/>
              <a:buChar char="•"/>
              <a:tabLst>
                <a:tab pos="31877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Safe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off-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topic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unrelated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questions</a:t>
            </a:r>
            <a:endParaRPr sz="20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1CACE3"/>
              </a:buClr>
              <a:buSzPct val="90000"/>
              <a:buChar char="•"/>
              <a:tabLst>
                <a:tab pos="31877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Designed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multilingual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interaction</a:t>
            </a:r>
            <a:r>
              <a:rPr sz="20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reach</a:t>
            </a:r>
            <a:r>
              <a:rPr sz="20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regional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users</a:t>
            </a:r>
            <a:endParaRPr sz="20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1CACE3"/>
              </a:buClr>
              <a:buSzPct val="90000"/>
              <a:buChar char="•"/>
              <a:tabLst>
                <a:tab pos="31877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Covers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essential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topics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UPI,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online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scams,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loans,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budgeting,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savings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6854"/>
            <a:ext cx="185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END</a:t>
            </a:r>
            <a:r>
              <a:rPr spc="-55" dirty="0"/>
              <a:t> </a:t>
            </a:r>
            <a:r>
              <a:rPr spc="-220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1484655"/>
            <a:ext cx="5784850" cy="412369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4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General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First-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Users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Elderly</a:t>
            </a:r>
            <a:r>
              <a:rPr sz="22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Citizens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Students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Young</a:t>
            </a:r>
            <a:r>
              <a:rPr sz="2200" spc="-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Adults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NGOs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Government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Outreach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Programs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Self-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Help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Groups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/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Women’s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Collectives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Educators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/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Institutions</a:t>
            </a:r>
            <a:endParaRPr sz="220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Microfinance</a:t>
            </a:r>
            <a:r>
              <a:rPr sz="2200" spc="-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Beneficiaries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RESULTS</a:t>
            </a:r>
            <a:r>
              <a:rPr spc="-45" dirty="0"/>
              <a:t> </a:t>
            </a:r>
            <a:r>
              <a:rPr spc="-225" dirty="0"/>
              <a:t>:</a:t>
            </a:r>
            <a:r>
              <a:rPr spc="-50" dirty="0"/>
              <a:t> </a:t>
            </a:r>
            <a:r>
              <a:rPr sz="2600" b="0" dirty="0">
                <a:latin typeface="Arial MT"/>
                <a:cs typeface="Arial MT"/>
              </a:rPr>
              <a:t>SETTING</a:t>
            </a:r>
            <a:r>
              <a:rPr sz="2600" b="0" spc="-10" dirty="0">
                <a:latin typeface="Arial MT"/>
                <a:cs typeface="Arial MT"/>
              </a:rPr>
              <a:t> </a:t>
            </a:r>
            <a:r>
              <a:rPr sz="2600" b="0" spc="-25" dirty="0">
                <a:latin typeface="Arial MT"/>
                <a:cs typeface="Arial MT"/>
              </a:rPr>
              <a:t>UP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3C80B-5141-7AC9-5EE0-6C5798553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10439400" cy="49958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RESULTS</a:t>
            </a:r>
            <a:r>
              <a:rPr spc="-45" dirty="0"/>
              <a:t> </a:t>
            </a:r>
            <a:r>
              <a:rPr spc="-225" dirty="0"/>
              <a:t>:</a:t>
            </a:r>
            <a:r>
              <a:rPr spc="-50" dirty="0"/>
              <a:t> </a:t>
            </a:r>
            <a:r>
              <a:rPr sz="2600" b="0" dirty="0">
                <a:latin typeface="Arial MT"/>
                <a:cs typeface="Arial MT"/>
              </a:rPr>
              <a:t>AGENT</a:t>
            </a:r>
            <a:r>
              <a:rPr sz="2600" b="0" spc="-60" dirty="0">
                <a:latin typeface="Arial MT"/>
                <a:cs typeface="Arial MT"/>
              </a:rPr>
              <a:t> </a:t>
            </a:r>
            <a:r>
              <a:rPr sz="2600" b="0" spc="-10" dirty="0">
                <a:latin typeface="Arial MT"/>
                <a:cs typeface="Arial MT"/>
              </a:rPr>
              <a:t>PREVIEW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9127E-CF3B-3286-EF2E-D7865E66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9520"/>
            <a:ext cx="10515600" cy="5054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549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Bold</vt:lpstr>
      <vt:lpstr>Arial MT</vt:lpstr>
      <vt:lpstr>Calibri</vt:lpstr>
      <vt:lpstr>Cambria</vt:lpstr>
      <vt:lpstr>Times New Roman</vt:lpstr>
      <vt:lpstr>Wingdings</vt:lpstr>
      <vt:lpstr>Office Theme</vt:lpstr>
      <vt:lpstr>IBM AICTE PROJECT</vt:lpstr>
      <vt:lpstr>OUTLINE</vt:lpstr>
      <vt:lpstr>PROBLEM STATEMENT</vt:lpstr>
      <vt:lpstr>TECHNOLOGY USED</vt:lpstr>
      <vt:lpstr>IBM CLOUD SERVICES USED</vt:lpstr>
      <vt:lpstr>WOW FACTORS</vt:lpstr>
      <vt:lpstr>END USERS</vt:lpstr>
      <vt:lpstr>RESULTS : SETTING UP</vt:lpstr>
      <vt:lpstr>RESULTS : AGENT PREVIEW</vt:lpstr>
      <vt:lpstr>RESULTS : TOOLS USED (ALSO USED VECTOR DATABASE INDEX)</vt:lpstr>
      <vt:lpstr>Deployed AI Agent</vt:lpstr>
      <vt:lpstr>CONCLUSION</vt:lpstr>
      <vt:lpstr>GITHUB LINK</vt:lpstr>
      <vt:lpstr>FUTURE SCOPE</vt:lpstr>
      <vt:lpstr>course certificate 1 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Tanuja S</cp:lastModifiedBy>
  <cp:revision>2</cp:revision>
  <dcterms:created xsi:type="dcterms:W3CDTF">2025-08-09T03:20:06Z</dcterms:created>
  <dcterms:modified xsi:type="dcterms:W3CDTF">2025-08-09T04:05:32Z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2025-08-09T00:00:00Z</vt:filetime>
  </property>
  <property fmtid="{D5CDD505-2E9C-101B-9397-08002B2CF9AE}" pid="5" name="Producer">
    <vt:lpwstr>Microsoft® PowerPoint® 2021</vt:lpwstr>
  </property>
</Properties>
</file>