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2"/>
    <p:sldId id="263" r:id="rId3"/>
    <p:sldId id="264" r:id="rId4"/>
    <p:sldId id="268" r:id="rId5"/>
    <p:sldId id="266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6B1957-20A7-4746-989E-9DA96702C8C1}">
          <p14:sldIdLst>
            <p14:sldId id="258"/>
            <p14:sldId id="263"/>
            <p14:sldId id="264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43BA6-C6CA-4457-A582-4BF90B315BC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F75ED-B219-49AD-A17C-24880AB47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4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92170-43D9-4477-9781-AF3C81F5EB12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3662F-903B-4E8A-9703-AEAA86152A5C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71600" y="1137580"/>
            <a:ext cx="9448800" cy="1825096"/>
          </a:xfrm>
        </p:spPr>
        <p:txBody>
          <a:bodyPr/>
          <a:lstStyle/>
          <a:p>
            <a:r>
              <a:rPr lang="en-US" dirty="0"/>
              <a:t>Fitness Cap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058328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/>
              <a:t>Tasmiyah Patni-19302A0055</a:t>
            </a:r>
          </a:p>
          <a:p>
            <a:pPr algn="r"/>
            <a:r>
              <a:rPr lang="en-IN" dirty="0"/>
              <a:t>Alfiya Iraqui-19302A0054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" t="9819" r="7307" b="7068"/>
          <a:stretch>
            <a:fillRect/>
          </a:stretch>
        </p:blipFill>
        <p:spPr>
          <a:xfrm>
            <a:off x="2049242" y="3477805"/>
            <a:ext cx="850548" cy="834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212" y="533554"/>
            <a:ext cx="8610600" cy="922384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0" t="14898" r="34759" b="14260"/>
          <a:stretch>
            <a:fillRect/>
          </a:stretch>
        </p:blipFill>
        <p:spPr>
          <a:xfrm>
            <a:off x="2111070" y="1969320"/>
            <a:ext cx="798904" cy="695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" b="4174"/>
          <a:stretch>
            <a:fillRect/>
          </a:stretch>
        </p:blipFill>
        <p:spPr>
          <a:xfrm>
            <a:off x="6463098" y="3449322"/>
            <a:ext cx="933253" cy="8789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" t="4312" r="2033" b="3769"/>
          <a:stretch>
            <a:fillRect/>
          </a:stretch>
        </p:blipFill>
        <p:spPr>
          <a:xfrm>
            <a:off x="6404030" y="5089403"/>
            <a:ext cx="1051387" cy="8345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15670" y="1855407"/>
            <a:ext cx="2863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People want to monitor each and every health aspect due to Covid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5670" y="3522085"/>
            <a:ext cx="275581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Existing Devices are very expensive and unaffordable</a:t>
            </a:r>
            <a:endParaRPr lang="en-IN" sz="1800" dirty="0"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6247" y="3427115"/>
            <a:ext cx="2755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There isn’t any ‘single’ device with all the required features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36247" y="5125291"/>
            <a:ext cx="287122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We have designed a Cap with all the necessary features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14559" r="40932" b="28379"/>
          <a:stretch>
            <a:fillRect/>
          </a:stretch>
        </p:blipFill>
        <p:spPr>
          <a:xfrm>
            <a:off x="6423513" y="1945986"/>
            <a:ext cx="1012424" cy="7421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36248" y="1879804"/>
            <a:ext cx="275581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Social distance is very important, but people forget about it easily</a:t>
            </a:r>
            <a:endParaRPr lang="en-US" sz="1800" kern="120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65" y="5131020"/>
            <a:ext cx="834501" cy="83450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015669" y="5125291"/>
            <a:ext cx="275581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000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Predicting a possibility of Covid patient is also very important</a:t>
            </a:r>
            <a:endParaRPr lang="en-IN" sz="18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09" y="1774006"/>
            <a:ext cx="4459229" cy="44592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42400"/>
            <a:ext cx="8610599" cy="1295400"/>
          </a:xfrm>
        </p:spPr>
        <p:txBody>
          <a:bodyPr/>
          <a:lstStyle/>
          <a:p>
            <a:r>
              <a:rPr lang="en-IN" altLang="en-US" dirty="0"/>
              <a:t>Project Working/Methodology   </a:t>
            </a:r>
          </a:p>
        </p:txBody>
      </p:sp>
      <p:pic>
        <p:nvPicPr>
          <p:cNvPr id="4" name="Picture Placeholder 3" descr="unnamed-removebg-preview"/>
          <p:cNvPicPr>
            <a:picLocks noGrp="1" noChangeAspect="1"/>
          </p:cNvPicPr>
          <p:nvPr>
            <p:ph type="pic" idx="15"/>
          </p:nvPr>
        </p:nvPicPr>
        <p:blipFill>
          <a:blip r:embed="rId3"/>
          <a:stretch>
            <a:fillRect/>
          </a:stretch>
        </p:blipFill>
        <p:spPr>
          <a:xfrm>
            <a:off x="363855" y="5023925"/>
            <a:ext cx="1903095" cy="1137285"/>
          </a:xfrm>
          <a:prstGeom prst="rect">
            <a:avLst/>
          </a:prstGeom>
        </p:spPr>
      </p:pic>
      <p:pic>
        <p:nvPicPr>
          <p:cNvPr id="5" name="Picture Placeholder 4" descr="Body-Temp"/>
          <p:cNvPicPr>
            <a:picLocks noGrp="1" noChangeAspect="1"/>
          </p:cNvPicPr>
          <p:nvPr>
            <p:ph type="pic" idx="21"/>
          </p:nvPr>
        </p:nvPicPr>
        <p:blipFill>
          <a:blip r:embed="rId4"/>
          <a:srcRect l="11085" r="-42925"/>
          <a:stretch>
            <a:fillRect/>
          </a:stretch>
        </p:blipFill>
        <p:spPr>
          <a:xfrm>
            <a:off x="657225" y="1737800"/>
            <a:ext cx="2127885" cy="1539240"/>
          </a:xfrm>
          <a:prstGeom prst="rect">
            <a:avLst/>
          </a:prstGeom>
        </p:spPr>
      </p:pic>
      <p:pic>
        <p:nvPicPr>
          <p:cNvPr id="6" name="Picture Placeholder 5" descr="Cartoon-of-a-man-sleeping-during-an-EEG-polysomnography-sleep-study.jpg"/>
          <p:cNvPicPr>
            <a:picLocks noGrp="1" noChangeAspect="1"/>
          </p:cNvPicPr>
          <p:nvPr>
            <p:ph type="pic" idx="22"/>
          </p:nvPr>
        </p:nvPicPr>
        <p:blipFill>
          <a:blip r:embed="rId5"/>
          <a:stretch>
            <a:fillRect/>
          </a:stretch>
        </p:blipFill>
        <p:spPr>
          <a:xfrm>
            <a:off x="3076575" y="3692965"/>
            <a:ext cx="1245235" cy="738505"/>
          </a:xfrm>
          <a:prstGeom prst="rect">
            <a:avLst/>
          </a:prstGeom>
        </p:spPr>
      </p:pic>
      <p:pic>
        <p:nvPicPr>
          <p:cNvPr id="13" name="Picture 12" descr="IR Sensor"/>
          <p:cNvPicPr>
            <a:picLocks noChangeAspect="1"/>
          </p:cNvPicPr>
          <p:nvPr/>
        </p:nvPicPr>
        <p:blipFill>
          <a:blip r:embed="rId6"/>
          <a:srcRect l="24413" t="13453" r="25973" b="18160"/>
          <a:stretch>
            <a:fillRect/>
          </a:stretch>
        </p:blipFill>
        <p:spPr>
          <a:xfrm>
            <a:off x="3482975" y="2025455"/>
            <a:ext cx="697865" cy="963295"/>
          </a:xfrm>
          <a:prstGeom prst="rect">
            <a:avLst/>
          </a:prstGeom>
        </p:spPr>
      </p:pic>
      <p:pic>
        <p:nvPicPr>
          <p:cNvPr id="14" name="Picture 13" descr="Oxymete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" y="3468175"/>
            <a:ext cx="1315720" cy="1187450"/>
          </a:xfrm>
          <a:prstGeom prst="rect">
            <a:avLst/>
          </a:prstGeom>
        </p:spPr>
      </p:pic>
      <p:pic>
        <p:nvPicPr>
          <p:cNvPr id="16" name="Picture 15" descr="ea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575" y="5023925"/>
            <a:ext cx="1104265" cy="110426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363855" y="309987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Tempreture Sensor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363855" y="4655625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Pulse and Oxymeter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55295" y="6170100"/>
            <a:ext cx="232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Proxymity Sensor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2693670" y="3099875"/>
            <a:ext cx="267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IR Tempreture Sensor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2785110" y="4655625"/>
            <a:ext cx="267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Sleep-Monitoring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2875915" y="6128190"/>
            <a:ext cx="267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Buzzer Locator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00175" y="2445825"/>
            <a:ext cx="195262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53540" y="3966015"/>
            <a:ext cx="122237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32610" y="5679880"/>
            <a:ext cx="1341120" cy="152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3"/>
          </p:cNvCxnSpPr>
          <p:nvPr/>
        </p:nvCxnSpPr>
        <p:spPr>
          <a:xfrm>
            <a:off x="4180840" y="2507420"/>
            <a:ext cx="2317115" cy="1503045"/>
          </a:xfrm>
          <a:prstGeom prst="bentConnector3">
            <a:avLst>
              <a:gd name="adj1" fmla="val 50014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cxnSpLocks/>
          </p:cNvCxnSpPr>
          <p:nvPr/>
        </p:nvCxnSpPr>
        <p:spPr>
          <a:xfrm flipV="1">
            <a:off x="4244340" y="4010465"/>
            <a:ext cx="2253615" cy="1580516"/>
          </a:xfrm>
          <a:prstGeom prst="bentConnector3">
            <a:avLst>
              <a:gd name="adj1" fmla="val 48424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21810" y="4010465"/>
            <a:ext cx="98361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35806" y="3258942"/>
            <a:ext cx="754602" cy="0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416030" y="2317067"/>
            <a:ext cx="781235" cy="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3235" y="2101623"/>
            <a:ext cx="944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Gyroscope</a:t>
            </a:r>
          </a:p>
          <a:p>
            <a:r>
              <a:rPr lang="en-US" sz="1100" dirty="0"/>
              <a:t>(Inner)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676010" y="312813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Arduino Lilypad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890758" y="4725238"/>
            <a:ext cx="298934" cy="137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39561" y="4517237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Pulse and Oxymeter</a:t>
            </a:r>
          </a:p>
          <a:p>
            <a:pPr algn="ctr"/>
            <a:r>
              <a:rPr lang="en-US" sz="1100" dirty="0"/>
              <a:t>Sensor</a:t>
            </a:r>
            <a:endParaRPr lang="en-IN" sz="1100" dirty="0"/>
          </a:p>
        </p:txBody>
      </p:sp>
      <p:cxnSp>
        <p:nvCxnSpPr>
          <p:cNvPr id="33" name="Straight Arrow Connector 32"/>
          <p:cNvCxnSpPr>
            <a:stCxn id="39" idx="0"/>
          </p:cNvCxnSpPr>
          <p:nvPr/>
        </p:nvCxnSpPr>
        <p:spPr>
          <a:xfrm flipH="1" flipV="1">
            <a:off x="9425162" y="5299966"/>
            <a:ext cx="1310" cy="687048"/>
          </a:xfrm>
          <a:prstGeom prst="straightConnector1">
            <a:avLst/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818773" y="5987014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IR Temperature</a:t>
            </a:r>
          </a:p>
          <a:p>
            <a:pPr algn="ctr"/>
            <a:r>
              <a:rPr lang="en-US" sz="1100" dirty="0"/>
              <a:t>Sensor</a:t>
            </a:r>
            <a:endParaRPr lang="en-IN" sz="1100" dirty="0"/>
          </a:p>
        </p:txBody>
      </p:sp>
      <p:cxnSp>
        <p:nvCxnSpPr>
          <p:cNvPr id="45" name="Connector: Elbow 44"/>
          <p:cNvCxnSpPr/>
          <p:nvPr/>
        </p:nvCxnSpPr>
        <p:spPr>
          <a:xfrm flipV="1">
            <a:off x="7101625" y="3877166"/>
            <a:ext cx="1869407" cy="1698891"/>
          </a:xfrm>
          <a:prstGeom prst="bentConnector3">
            <a:avLst>
              <a:gd name="adj1" fmla="val 81818"/>
            </a:avLst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38382" y="5447455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Ultrasonic Sensor</a:t>
            </a:r>
            <a:endParaRPr lang="en-IN" sz="1100" dirty="0"/>
          </a:p>
        </p:txBody>
      </p:sp>
      <p:cxnSp>
        <p:nvCxnSpPr>
          <p:cNvPr id="64" name="Connector: Elbow 63"/>
          <p:cNvCxnSpPr/>
          <p:nvPr/>
        </p:nvCxnSpPr>
        <p:spPr>
          <a:xfrm rot="16200000" flipV="1">
            <a:off x="8708643" y="4321239"/>
            <a:ext cx="2199231" cy="587900"/>
          </a:xfrm>
          <a:prstGeom prst="bentConnector3">
            <a:avLst>
              <a:gd name="adj1" fmla="val 100170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610553" y="5644429"/>
            <a:ext cx="11015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Temperature</a:t>
            </a:r>
          </a:p>
          <a:p>
            <a:pPr algn="ctr"/>
            <a:r>
              <a:rPr lang="en-US" sz="1100" dirty="0"/>
              <a:t>Sensor (Inner)</a:t>
            </a:r>
            <a:endParaRPr lang="en-IN" sz="1100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11113398" y="4800087"/>
            <a:ext cx="0" cy="117306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0811873" y="5927348"/>
            <a:ext cx="625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Buzzer</a:t>
            </a:r>
          </a:p>
          <a:p>
            <a:r>
              <a:rPr lang="en-US" sz="1100" dirty="0"/>
              <a:t>(Inner)</a:t>
            </a:r>
            <a:endParaRPr lang="en-IN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0500838" y="2172934"/>
            <a:ext cx="0" cy="39146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029138" y="1758027"/>
            <a:ext cx="942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Vibrating</a:t>
            </a:r>
          </a:p>
          <a:p>
            <a:pPr algn="ctr"/>
            <a:r>
              <a:rPr lang="en-US" sz="1100" dirty="0"/>
              <a:t>Disc (Inner)</a:t>
            </a:r>
            <a:endParaRPr lang="en-IN" sz="1100" dirty="0"/>
          </a:p>
        </p:txBody>
      </p:sp>
      <p:cxnSp>
        <p:nvCxnSpPr>
          <p:cNvPr id="112" name="Connector: Elbow 111"/>
          <p:cNvCxnSpPr/>
          <p:nvPr/>
        </p:nvCxnSpPr>
        <p:spPr>
          <a:xfrm rot="5400000">
            <a:off x="10766167" y="2725316"/>
            <a:ext cx="807381" cy="322049"/>
          </a:xfrm>
          <a:prstGeom prst="bentConnector3">
            <a:avLst>
              <a:gd name="adj1" fmla="val 100580"/>
            </a:avLst>
          </a:prstGeom>
          <a:ln w="1905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726561" y="2117004"/>
            <a:ext cx="1188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Bluetooth</a:t>
            </a:r>
          </a:p>
          <a:p>
            <a:pPr algn="ctr"/>
            <a:r>
              <a:rPr lang="en-US" sz="1100" dirty="0"/>
              <a:t>Module (Inner)</a:t>
            </a:r>
            <a:endParaRPr lang="en-IN"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27" grpId="0"/>
      <p:bldP spid="39" grpId="0"/>
      <p:bldP spid="54" grpId="0"/>
      <p:bldP spid="81" grpId="0"/>
      <p:bldP spid="101" grpId="0"/>
      <p:bldP spid="111" grpId="0"/>
      <p:bldP spid="1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5899"/>
            <a:ext cx="8610600" cy="1293028"/>
          </a:xfrm>
        </p:spPr>
        <p:txBody>
          <a:bodyPr>
            <a:normAutofit/>
          </a:bodyPr>
          <a:lstStyle/>
          <a:p>
            <a:pPr algn="r"/>
            <a:r>
              <a:rPr lang="en-IN" altLang="en-US" sz="4000" dirty="0"/>
              <a:t>Module-wise Functionality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0415" y="1580225"/>
            <a:ext cx="11034943" cy="4841876"/>
          </a:xfrm>
          <a:ln w="1905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Microcontroller</a:t>
            </a:r>
            <a:r>
              <a:rPr lang="en-IN" altLang="en-US" dirty="0"/>
              <a:t>: It processes and controls the flow of data that we receive from various modules</a:t>
            </a:r>
          </a:p>
          <a:p>
            <a:pPr marL="0" indent="0">
              <a:buNone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Distancing Module</a:t>
            </a:r>
            <a:r>
              <a:rPr lang="en-IN" altLang="en-US" dirty="0"/>
              <a:t>: It helps in maintaining safe distance from other humans</a:t>
            </a:r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Self-Monitoring Module</a:t>
            </a:r>
            <a:r>
              <a:rPr lang="en-IN" altLang="en-US" dirty="0"/>
              <a:t>: It keeps tracks of various health aspects of  the user like blood O</a:t>
            </a:r>
            <a:r>
              <a:rPr lang="en-IN" altLang="en-US" baseline="-25000" dirty="0"/>
              <a:t>2</a:t>
            </a:r>
            <a:r>
              <a:rPr lang="en-IN" altLang="en-US" dirty="0"/>
              <a:t> level, heart rate and body temperature</a:t>
            </a:r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Contactless Thermometer Module</a:t>
            </a:r>
            <a:r>
              <a:rPr lang="en-IN" altLang="en-US" dirty="0"/>
              <a:t>: It helps in identifying a possible Covid patient</a:t>
            </a:r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Sleep-Analysing Module</a:t>
            </a:r>
            <a:r>
              <a:rPr lang="en-IN" altLang="en-US" dirty="0"/>
              <a:t>: It analyses user’s sleep quality</a:t>
            </a:r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  <a:p>
            <a:pPr>
              <a:buFont typeface="Wingdings" panose="05000000000000000000" charset="0"/>
              <a:buChar char="Ø"/>
            </a:pPr>
            <a:r>
              <a:rPr lang="en-IN" altLang="en-US" u="sng" dirty="0"/>
              <a:t>Bluetooth Module</a:t>
            </a:r>
            <a:r>
              <a:rPr lang="en-IN" altLang="en-US" dirty="0"/>
              <a:t>: It displays the data and allows controls (</a:t>
            </a:r>
            <a:r>
              <a:rPr lang="en-IN" altLang="en-US" dirty="0" err="1"/>
              <a:t>eg</a:t>
            </a:r>
            <a:r>
              <a:rPr lang="en-IN" altLang="en-US" dirty="0"/>
              <a:t>: turning ON a locator buzzer) of the CAP on the smartphone</a:t>
            </a:r>
          </a:p>
          <a:p>
            <a:pPr>
              <a:buFont typeface="Wingdings" panose="05000000000000000000" charset="0"/>
              <a:buChar char="Ø"/>
            </a:pPr>
            <a:endParaRPr lang="en-I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95600" y="556260"/>
            <a:ext cx="8610599" cy="1295400"/>
          </a:xfrm>
        </p:spPr>
        <p:txBody>
          <a:bodyPr/>
          <a:lstStyle/>
          <a:p>
            <a:r>
              <a:rPr lang="en-IN" altLang="en-US" dirty="0"/>
              <a:t>Hardware &amp; Software to be </a:t>
            </a:r>
            <a:r>
              <a:rPr lang="en-IN" altLang="en-US" dirty="0" err="1"/>
              <a:t>USed</a:t>
            </a:r>
            <a:r>
              <a:rPr lang="en-IN" alt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IN" altLang="en-US" sz="4000"/>
              <a:t>Hardware Used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1935" y="1961964"/>
            <a:ext cx="11783695" cy="46420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lillypad"/>
          <p:cNvPicPr>
            <a:picLocks noGrp="1" noChangeAspect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xfrm>
            <a:off x="574408" y="2195159"/>
            <a:ext cx="1823720" cy="986790"/>
          </a:xfrm>
          <a:prstGeom prst="rect">
            <a:avLst/>
          </a:prstGeom>
        </p:spPr>
      </p:pic>
      <p:pic>
        <p:nvPicPr>
          <p:cNvPr id="12" name="Picture Placeholder 11" descr="Bluetooth Module"/>
          <p:cNvPicPr>
            <a:picLocks noGrp="1" noChangeAspect="1"/>
          </p:cNvPicPr>
          <p:nvPr>
            <p:ph type="pic" idx="22"/>
          </p:nvPr>
        </p:nvPicPr>
        <p:blipFill>
          <a:blip r:embed="rId3"/>
          <a:stretch>
            <a:fillRect/>
          </a:stretch>
        </p:blipFill>
        <p:spPr>
          <a:xfrm>
            <a:off x="992822" y="5245100"/>
            <a:ext cx="935990" cy="881380"/>
          </a:xfrm>
          <a:prstGeom prst="rect">
            <a:avLst/>
          </a:prstGeom>
        </p:spPr>
      </p:pic>
      <p:pic>
        <p:nvPicPr>
          <p:cNvPr id="9" name="Picture Placeholder 8" descr="61pd2miNnWL._SX342_"/>
          <p:cNvPicPr>
            <a:picLocks noGrp="1" noChangeAspect="1"/>
          </p:cNvPicPr>
          <p:nvPr>
            <p:ph type="pic" idx="21"/>
          </p:nvPr>
        </p:nvPicPr>
        <p:blipFill>
          <a:blip r:embed="rId4"/>
          <a:stretch>
            <a:fillRect/>
          </a:stretch>
        </p:blipFill>
        <p:spPr>
          <a:xfrm>
            <a:off x="687705" y="3525448"/>
            <a:ext cx="1546225" cy="1524000"/>
          </a:xfrm>
          <a:prstGeom prst="rect">
            <a:avLst/>
          </a:prstGeom>
          <a:effectLst/>
        </p:spPr>
      </p:pic>
      <p:pic>
        <p:nvPicPr>
          <p:cNvPr id="19" name="Picture 18" descr="Remove BG Pro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300" y="2331304"/>
            <a:ext cx="1403985" cy="865273"/>
          </a:xfrm>
          <a:prstGeom prst="rect">
            <a:avLst/>
          </a:prstGeom>
        </p:spPr>
      </p:pic>
      <p:pic>
        <p:nvPicPr>
          <p:cNvPr id="20" name="Picture 19" descr="Remove PG I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256" y="3638352"/>
            <a:ext cx="1108075" cy="1108075"/>
          </a:xfrm>
          <a:prstGeom prst="rect">
            <a:avLst/>
          </a:prstGeom>
        </p:spPr>
      </p:pic>
      <p:pic>
        <p:nvPicPr>
          <p:cNvPr id="21" name="Picture 20" descr="Remov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2228" y="5249511"/>
            <a:ext cx="973455" cy="925830"/>
          </a:xfrm>
          <a:prstGeom prst="rect">
            <a:avLst/>
          </a:prstGeom>
        </p:spPr>
      </p:pic>
      <p:pic>
        <p:nvPicPr>
          <p:cNvPr id="23" name="Picture 22" descr="download__2_-removebg-preview"/>
          <p:cNvPicPr>
            <a:picLocks noChangeAspect="1"/>
          </p:cNvPicPr>
          <p:nvPr/>
        </p:nvPicPr>
        <p:blipFill>
          <a:blip r:embed="rId8"/>
          <a:srcRect l="16178" t="16889" r="12652" b="18993"/>
          <a:stretch>
            <a:fillRect/>
          </a:stretch>
        </p:blipFill>
        <p:spPr>
          <a:xfrm>
            <a:off x="6748261" y="3794595"/>
            <a:ext cx="1059180" cy="954405"/>
          </a:xfrm>
          <a:prstGeom prst="rect">
            <a:avLst/>
          </a:prstGeom>
        </p:spPr>
      </p:pic>
      <p:pic>
        <p:nvPicPr>
          <p:cNvPr id="24" name="Picture 23" descr="remove buzz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4464" y="5279038"/>
            <a:ext cx="866775" cy="86677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687705" y="3275330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>
                <a:solidFill>
                  <a:schemeClr val="bg2"/>
                </a:solidFill>
              </a:rPr>
              <a:t>Arduino Lillypad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821308" y="4673918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 Gyroscope 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636282" y="6080760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 Bluetooth Module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3550054" y="3158313"/>
            <a:ext cx="2517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Ultrasonic Sensor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3253047" y="4673917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IR-Temperature Sensor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3354504" y="6123755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Temperature Sensor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6283362" y="3059943"/>
            <a:ext cx="1867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1400" b="1" dirty="0" err="1">
                <a:solidFill>
                  <a:schemeClr val="bg2"/>
                </a:solidFill>
              </a:rPr>
              <a:t>Oxymeter</a:t>
            </a:r>
            <a:r>
              <a:rPr lang="en-IN" altLang="en-US" sz="1400" b="1" dirty="0">
                <a:solidFill>
                  <a:schemeClr val="bg2"/>
                </a:solidFill>
              </a:rPr>
              <a:t> and </a:t>
            </a:r>
          </a:p>
          <a:p>
            <a:pPr algn="ctr"/>
            <a:r>
              <a:rPr lang="en-IN" altLang="en-US" sz="1400" b="1" dirty="0">
                <a:solidFill>
                  <a:schemeClr val="bg2"/>
                </a:solidFill>
              </a:rPr>
              <a:t>Heart Pulse Sensor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6587172" y="4746427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Vibration Disc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6932880" y="6138346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Buzzer</a:t>
            </a:r>
          </a:p>
        </p:txBody>
      </p:sp>
      <p:pic>
        <p:nvPicPr>
          <p:cNvPr id="35" name="Picture 34" descr="remove battery"/>
          <p:cNvPicPr>
            <a:picLocks noChangeAspect="1"/>
          </p:cNvPicPr>
          <p:nvPr/>
        </p:nvPicPr>
        <p:blipFill>
          <a:blip r:embed="rId10"/>
          <a:srcRect l="26757" r="23559"/>
          <a:stretch>
            <a:fillRect/>
          </a:stretch>
        </p:blipFill>
        <p:spPr>
          <a:xfrm>
            <a:off x="9007367" y="2196447"/>
            <a:ext cx="757555" cy="88138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8895309" y="3108994"/>
            <a:ext cx="251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Battery </a:t>
            </a:r>
          </a:p>
        </p:txBody>
      </p:sp>
      <p:pic>
        <p:nvPicPr>
          <p:cNvPr id="38" name="Picture 37" descr="download (2)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7429" y="4867085"/>
            <a:ext cx="3054550" cy="1410022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8550910" y="4214800"/>
            <a:ext cx="313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u="sng" dirty="0">
                <a:solidFill>
                  <a:schemeClr val="accent1"/>
                </a:solidFill>
              </a:rPr>
              <a:t>Software and </a:t>
            </a:r>
            <a:r>
              <a:rPr lang="en-IN" altLang="en-US" u="sng" dirty="0" err="1">
                <a:solidFill>
                  <a:schemeClr val="accent1"/>
                </a:solidFill>
              </a:rPr>
              <a:t>Languange</a:t>
            </a:r>
            <a:endParaRPr lang="en-IN" altLang="en-US" u="sng" dirty="0">
              <a:solidFill>
                <a:schemeClr val="accent1"/>
              </a:solidFill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10250946" y="3114618"/>
            <a:ext cx="143178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 dirty="0">
                <a:solidFill>
                  <a:schemeClr val="bg2"/>
                </a:solidFill>
              </a:rPr>
              <a:t>Smart-Phone</a:t>
            </a:r>
          </a:p>
        </p:txBody>
      </p:sp>
      <p:pic>
        <p:nvPicPr>
          <p:cNvPr id="42" name="Picture 41" descr="Phone"/>
          <p:cNvPicPr>
            <a:picLocks noChangeAspect="1"/>
          </p:cNvPicPr>
          <p:nvPr/>
        </p:nvPicPr>
        <p:blipFill>
          <a:blip r:embed="rId12"/>
          <a:srcRect l="23578" r="23578"/>
          <a:stretch>
            <a:fillRect/>
          </a:stretch>
        </p:blipFill>
        <p:spPr>
          <a:xfrm>
            <a:off x="10486285" y="2114867"/>
            <a:ext cx="803275" cy="1034415"/>
          </a:xfrm>
          <a:prstGeom prst="rect">
            <a:avLst/>
          </a:prstGeom>
        </p:spPr>
      </p:pic>
      <p:pic>
        <p:nvPicPr>
          <p:cNvPr id="1026" name="Picture 2" descr="Buy MAX30100 Heart Rate Sensor Oximeter Sensor Module | Robu.in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9" t="26999" r="23136" b="28934"/>
          <a:stretch>
            <a:fillRect/>
          </a:stretch>
        </p:blipFill>
        <p:spPr bwMode="auto">
          <a:xfrm>
            <a:off x="6654046" y="2325400"/>
            <a:ext cx="1057193" cy="82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116</TotalTime>
  <Words>254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</vt:lpstr>
      <vt:lpstr>Vapor Trail</vt:lpstr>
      <vt:lpstr>Fitness Cap</vt:lpstr>
      <vt:lpstr>Problem Statement</vt:lpstr>
      <vt:lpstr>Project Working/Methodology   </vt:lpstr>
      <vt:lpstr>Module-wise Functionality</vt:lpstr>
      <vt:lpstr>Hardware &amp; Software to be USed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Cap</dc:title>
  <dc:creator>Mohammed Ayaz Quadri</dc:creator>
  <cp:lastModifiedBy>Mohammed Ayaz Quadri</cp:lastModifiedBy>
  <cp:revision>21</cp:revision>
  <cp:lastPrinted>2021-07-27T17:57:00Z</cp:lastPrinted>
  <dcterms:created xsi:type="dcterms:W3CDTF">2021-07-26T16:44:00Z</dcterms:created>
  <dcterms:modified xsi:type="dcterms:W3CDTF">2021-07-28T17:37:12Z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