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8" r:id="rId3"/>
    <p:sldId id="263" r:id="rId4"/>
    <p:sldId id="264" r:id="rId5"/>
    <p:sldId id="268" r:id="rId6"/>
    <p:sldId id="266" r:id="rId7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A6B1957-20A7-4746-989E-9DA96702C8C1}">
          <p14:sldIdLst>
            <p14:sldId id="258"/>
            <p14:sldId id="263"/>
            <p14:sldId id="264"/>
            <p14:sldId id="268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43BA6-C6CA-4457-A582-4BF90B315BC4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F75ED-B219-49AD-A17C-24880AB47DB4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1792170-43D9-4477-9781-AF3C81F5EB1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913662F-903B-4E8A-9703-AEAA86152A5C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2170-43D9-4477-9781-AF3C81F5EB1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662F-903B-4E8A-9703-AEAA86152A5C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792170-43D9-4477-9781-AF3C81F5EB1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13662F-903B-4E8A-9703-AEAA86152A5C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792170-43D9-4477-9781-AF3C81F5EB1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13662F-903B-4E8A-9703-AEAA86152A5C}" type="slidenum">
              <a:rPr lang="en-IN" smtClean="0"/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792170-43D9-4477-9781-AF3C81F5EB1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13662F-903B-4E8A-9703-AEAA86152A5C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2170-43D9-4477-9781-AF3C81F5EB12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662F-903B-4E8A-9703-AEAA86152A5C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2170-43D9-4477-9781-AF3C81F5EB12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662F-903B-4E8A-9703-AEAA86152A5C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2170-43D9-4477-9781-AF3C81F5EB1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662F-903B-4E8A-9703-AEAA86152A5C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792170-43D9-4477-9781-AF3C81F5EB1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13662F-903B-4E8A-9703-AEAA86152A5C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2170-43D9-4477-9781-AF3C81F5EB1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662F-903B-4E8A-9703-AEAA86152A5C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792170-43D9-4477-9781-AF3C81F5EB1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13662F-903B-4E8A-9703-AEAA86152A5C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2170-43D9-4477-9781-AF3C81F5EB1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662F-903B-4E8A-9703-AEAA86152A5C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2170-43D9-4477-9781-AF3C81F5EB12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662F-903B-4E8A-9703-AEAA86152A5C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2170-43D9-4477-9781-AF3C81F5EB12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662F-903B-4E8A-9703-AEAA86152A5C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2170-43D9-4477-9781-AF3C81F5EB12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662F-903B-4E8A-9703-AEAA86152A5C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2170-43D9-4477-9781-AF3C81F5EB1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662F-903B-4E8A-9703-AEAA86152A5C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2170-43D9-4477-9781-AF3C81F5EB1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662F-903B-4E8A-9703-AEAA86152A5C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2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92170-43D9-4477-9781-AF3C81F5EB1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3662F-903B-4E8A-9703-AEAA86152A5C}" type="slidenum">
              <a:rPr lang="en-IN" smtClean="0"/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3" Type="http://schemas.openxmlformats.org/officeDocument/2006/relationships/slideLayout" Target="../slideLayouts/slideLayout15.xml"/><Relationship Id="rId12" Type="http://schemas.openxmlformats.org/officeDocument/2006/relationships/image" Target="../media/image27.jpeg"/><Relationship Id="rId11" Type="http://schemas.openxmlformats.org/officeDocument/2006/relationships/image" Target="../media/image26.png"/><Relationship Id="rId10" Type="http://schemas.openxmlformats.org/officeDocument/2006/relationships/image" Target="../media/image25.pn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71600" y="1137580"/>
            <a:ext cx="9448800" cy="1825096"/>
          </a:xfrm>
        </p:spPr>
        <p:txBody>
          <a:bodyPr/>
          <a:lstStyle/>
          <a:p>
            <a:r>
              <a:rPr lang="en-US" dirty="0"/>
              <a:t>Fitness Cap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1" t="9819" r="7307" b="7068"/>
          <a:stretch>
            <a:fillRect/>
          </a:stretch>
        </p:blipFill>
        <p:spPr>
          <a:xfrm>
            <a:off x="2049242" y="3477805"/>
            <a:ext cx="850548" cy="8345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2212" y="533554"/>
            <a:ext cx="8610600" cy="922384"/>
          </a:xfrm>
        </p:spPr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0" t="14898" r="34759" b="14260"/>
          <a:stretch>
            <a:fillRect/>
          </a:stretch>
        </p:blipFill>
        <p:spPr>
          <a:xfrm>
            <a:off x="2111070" y="1969320"/>
            <a:ext cx="798904" cy="6955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8" b="4174"/>
          <a:stretch>
            <a:fillRect/>
          </a:stretch>
        </p:blipFill>
        <p:spPr>
          <a:xfrm>
            <a:off x="6463098" y="3449322"/>
            <a:ext cx="933253" cy="8789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1" t="4312" r="2033" b="3769"/>
          <a:stretch>
            <a:fillRect/>
          </a:stretch>
        </p:blipFill>
        <p:spPr>
          <a:xfrm>
            <a:off x="6404030" y="5089403"/>
            <a:ext cx="1051387" cy="83450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15670" y="1855407"/>
            <a:ext cx="2863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solidFill>
                  <a:schemeClr val="tx1"/>
                </a:solidFill>
              </a:rPr>
              <a:t>People want to monitor each and every health aspect due to Covid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15670" y="3522085"/>
            <a:ext cx="2755815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000"/>
            </a:pPr>
            <a:r>
              <a:rPr lang="en-US" sz="1800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Existing Devices are very expensive and unaffordable</a:t>
            </a:r>
            <a:endParaRPr lang="en-IN" sz="1800" dirty="0">
              <a:effectLst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36247" y="3427115"/>
            <a:ext cx="2755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solidFill>
                  <a:schemeClr val="tx1"/>
                </a:solidFill>
              </a:rPr>
              <a:t>There isn’t any ‘single’ device with all the required features 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36247" y="5125291"/>
            <a:ext cx="2871225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000"/>
            </a:pPr>
            <a:r>
              <a:rPr lang="en-US" sz="1800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We have designed a Cap with all the necessary features</a:t>
            </a:r>
            <a:endParaRPr lang="en-US" sz="1800" kern="1200" dirty="0">
              <a:solidFill>
                <a:srgbClr val="FFFFFF"/>
              </a:solidFill>
              <a:effectLst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" t="14559" r="40932" b="28379"/>
          <a:stretch>
            <a:fillRect/>
          </a:stretch>
        </p:blipFill>
        <p:spPr>
          <a:xfrm>
            <a:off x="6423513" y="1945986"/>
            <a:ext cx="1012424" cy="74217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536248" y="1879804"/>
            <a:ext cx="2755815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000"/>
            </a:pPr>
            <a:r>
              <a:rPr lang="en-US" dirty="0">
                <a:solidFill>
                  <a:srgbClr val="FFFFFF"/>
                </a:solidFill>
                <a:latin typeface="Century Gothic" panose="020B0502020202020204" pitchFamily="34" charset="0"/>
              </a:rPr>
              <a:t>Social distance is very important, but people forget about it easily</a:t>
            </a:r>
            <a:endParaRPr lang="en-US" sz="1800" kern="1200" dirty="0">
              <a:solidFill>
                <a:srgbClr val="FFFFFF"/>
              </a:solidFill>
              <a:effectLst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265" y="5131020"/>
            <a:ext cx="834501" cy="83450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015669" y="5125291"/>
            <a:ext cx="2755815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000"/>
            </a:pPr>
            <a:r>
              <a:rPr lang="en-US" sz="1800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Predicting a possibility of Covid patient is also very important</a:t>
            </a:r>
            <a:endParaRPr lang="en-IN" sz="1800" dirty="0"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4109" y="1774006"/>
            <a:ext cx="4459229" cy="44592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442400"/>
            <a:ext cx="8610599" cy="1295400"/>
          </a:xfrm>
        </p:spPr>
        <p:txBody>
          <a:bodyPr/>
          <a:lstStyle/>
          <a:p>
            <a:r>
              <a:rPr lang="en-IN" altLang="en-US" dirty="0"/>
              <a:t>Project Working/Methodology   </a:t>
            </a:r>
            <a:endParaRPr lang="en-IN" altLang="en-US" dirty="0"/>
          </a:p>
        </p:txBody>
      </p:sp>
      <p:pic>
        <p:nvPicPr>
          <p:cNvPr id="4" name="Picture Placeholder 3" descr="unnamed-removebg-preview"/>
          <p:cNvPicPr>
            <a:picLocks noGrp="1" noChangeAspect="1"/>
          </p:cNvPicPr>
          <p:nvPr>
            <p:ph type="pic" idx="15"/>
          </p:nvPr>
        </p:nvPicPr>
        <p:blipFill>
          <a:blip r:embed="rId2"/>
          <a:stretch>
            <a:fillRect/>
          </a:stretch>
        </p:blipFill>
        <p:spPr>
          <a:xfrm>
            <a:off x="363855" y="5023925"/>
            <a:ext cx="1903095" cy="1137285"/>
          </a:xfrm>
          <a:prstGeom prst="rect">
            <a:avLst/>
          </a:prstGeom>
        </p:spPr>
      </p:pic>
      <p:pic>
        <p:nvPicPr>
          <p:cNvPr id="5" name="Picture Placeholder 4" descr="Body-Temp"/>
          <p:cNvPicPr>
            <a:picLocks noGrp="1" noChangeAspect="1"/>
          </p:cNvPicPr>
          <p:nvPr>
            <p:ph type="pic" idx="21"/>
          </p:nvPr>
        </p:nvPicPr>
        <p:blipFill>
          <a:blip r:embed="rId3"/>
          <a:srcRect l="11085" r="-42925"/>
          <a:stretch>
            <a:fillRect/>
          </a:stretch>
        </p:blipFill>
        <p:spPr>
          <a:xfrm>
            <a:off x="657225" y="1737800"/>
            <a:ext cx="2127885" cy="1539240"/>
          </a:xfrm>
          <a:prstGeom prst="rect">
            <a:avLst/>
          </a:prstGeom>
        </p:spPr>
      </p:pic>
      <p:pic>
        <p:nvPicPr>
          <p:cNvPr id="6" name="Picture Placeholder 5" descr="Cartoon-of-a-man-sleeping-during-an-EEG-polysomnography-sleep-study.jpg"/>
          <p:cNvPicPr>
            <a:picLocks noGrp="1" noChangeAspect="1"/>
          </p:cNvPicPr>
          <p:nvPr>
            <p:ph type="pic" idx="22"/>
          </p:nvPr>
        </p:nvPicPr>
        <p:blipFill>
          <a:blip r:embed="rId4"/>
          <a:stretch>
            <a:fillRect/>
          </a:stretch>
        </p:blipFill>
        <p:spPr>
          <a:xfrm>
            <a:off x="3076575" y="3692965"/>
            <a:ext cx="1245235" cy="738505"/>
          </a:xfrm>
          <a:prstGeom prst="rect">
            <a:avLst/>
          </a:prstGeom>
        </p:spPr>
      </p:pic>
      <p:pic>
        <p:nvPicPr>
          <p:cNvPr id="13" name="Picture 12" descr="IR Sensor"/>
          <p:cNvPicPr>
            <a:picLocks noChangeAspect="1"/>
          </p:cNvPicPr>
          <p:nvPr/>
        </p:nvPicPr>
        <p:blipFill>
          <a:blip r:embed="rId5"/>
          <a:srcRect l="24413" t="13453" r="25973" b="18160"/>
          <a:stretch>
            <a:fillRect/>
          </a:stretch>
        </p:blipFill>
        <p:spPr>
          <a:xfrm>
            <a:off x="3482975" y="2025455"/>
            <a:ext cx="697865" cy="963295"/>
          </a:xfrm>
          <a:prstGeom prst="rect">
            <a:avLst/>
          </a:prstGeom>
        </p:spPr>
      </p:pic>
      <p:pic>
        <p:nvPicPr>
          <p:cNvPr id="14" name="Picture 13" descr="Oxymeter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225" y="3468175"/>
            <a:ext cx="1315720" cy="1187450"/>
          </a:xfrm>
          <a:prstGeom prst="rect">
            <a:avLst/>
          </a:prstGeom>
        </p:spPr>
      </p:pic>
      <p:pic>
        <p:nvPicPr>
          <p:cNvPr id="16" name="Picture 15" descr="ear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6575" y="5023925"/>
            <a:ext cx="1104265" cy="1104265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363855" y="3099875"/>
            <a:ext cx="2329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/>
              <a:t>Tempreture Sensor</a:t>
            </a:r>
            <a:endParaRPr lang="en-IN" altLang="en-US"/>
          </a:p>
        </p:txBody>
      </p:sp>
      <p:sp>
        <p:nvSpPr>
          <p:cNvPr id="19" name="Text Box 18"/>
          <p:cNvSpPr txBox="1"/>
          <p:nvPr/>
        </p:nvSpPr>
        <p:spPr>
          <a:xfrm>
            <a:off x="363855" y="4655625"/>
            <a:ext cx="2329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/>
              <a:t>Pulse and Oxymeter</a:t>
            </a:r>
            <a:endParaRPr lang="en-IN" altLang="en-US"/>
          </a:p>
        </p:txBody>
      </p:sp>
      <p:sp>
        <p:nvSpPr>
          <p:cNvPr id="20" name="Text Box 19"/>
          <p:cNvSpPr txBox="1"/>
          <p:nvPr/>
        </p:nvSpPr>
        <p:spPr>
          <a:xfrm>
            <a:off x="455295" y="6170100"/>
            <a:ext cx="2329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/>
              <a:t>Proxymity Sensor</a:t>
            </a:r>
            <a:endParaRPr lang="en-IN" altLang="en-US"/>
          </a:p>
        </p:txBody>
      </p:sp>
      <p:sp>
        <p:nvSpPr>
          <p:cNvPr id="21" name="Text Box 20"/>
          <p:cNvSpPr txBox="1"/>
          <p:nvPr/>
        </p:nvSpPr>
        <p:spPr>
          <a:xfrm>
            <a:off x="2693670" y="3099875"/>
            <a:ext cx="2672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/>
              <a:t>IR Tempreture Sensor</a:t>
            </a:r>
            <a:endParaRPr lang="en-IN" altLang="en-US"/>
          </a:p>
        </p:txBody>
      </p:sp>
      <p:sp>
        <p:nvSpPr>
          <p:cNvPr id="22" name="Text Box 21"/>
          <p:cNvSpPr txBox="1"/>
          <p:nvPr/>
        </p:nvSpPr>
        <p:spPr>
          <a:xfrm>
            <a:off x="2785110" y="4655625"/>
            <a:ext cx="2672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/>
              <a:t>Sleep-Monitoring</a:t>
            </a:r>
            <a:endParaRPr lang="en-IN" altLang="en-US"/>
          </a:p>
        </p:txBody>
      </p:sp>
      <p:sp>
        <p:nvSpPr>
          <p:cNvPr id="23" name="Text Box 22"/>
          <p:cNvSpPr txBox="1"/>
          <p:nvPr/>
        </p:nvSpPr>
        <p:spPr>
          <a:xfrm>
            <a:off x="2875915" y="6128190"/>
            <a:ext cx="2672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dirty="0"/>
              <a:t>Buzzer Locator</a:t>
            </a:r>
            <a:endParaRPr lang="en-IN" alt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400175" y="2445825"/>
            <a:ext cx="1952625" cy="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653540" y="3966015"/>
            <a:ext cx="1222375" cy="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832610" y="5679880"/>
            <a:ext cx="1341120" cy="1524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3" idx="3"/>
          </p:cNvCxnSpPr>
          <p:nvPr/>
        </p:nvCxnSpPr>
        <p:spPr>
          <a:xfrm>
            <a:off x="4180840" y="2507420"/>
            <a:ext cx="2317115" cy="1503045"/>
          </a:xfrm>
          <a:prstGeom prst="bentConnector3">
            <a:avLst>
              <a:gd name="adj1" fmla="val 50014"/>
            </a:avLst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flipV="1">
            <a:off x="4244340" y="4010465"/>
            <a:ext cx="2253615" cy="1580516"/>
          </a:xfrm>
          <a:prstGeom prst="bentConnector3">
            <a:avLst>
              <a:gd name="adj1" fmla="val 48424"/>
            </a:avLst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321810" y="4010465"/>
            <a:ext cx="983615" cy="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835806" y="3258942"/>
            <a:ext cx="754602" cy="0"/>
          </a:xfrm>
          <a:prstGeom prst="straightConnector1">
            <a:avLst/>
          </a:prstGeom>
          <a:ln w="1905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416030" y="2317067"/>
            <a:ext cx="781235" cy="0"/>
          </a:xfrm>
          <a:prstGeom prst="straightConnector1">
            <a:avLst/>
          </a:prstGeom>
          <a:ln w="190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713235" y="2101623"/>
            <a:ext cx="9444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Gyroscope</a:t>
            </a:r>
            <a:endParaRPr lang="en-US" sz="1100" dirty="0"/>
          </a:p>
          <a:p>
            <a:r>
              <a:rPr lang="en-US" sz="1100" dirty="0"/>
              <a:t>(Inner)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5676010" y="3128138"/>
            <a:ext cx="12458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Arduino Lilypad</a:t>
            </a:r>
            <a:endParaRPr lang="en-IN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6890758" y="4725238"/>
            <a:ext cx="298934" cy="1373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539561" y="4517237"/>
            <a:ext cx="15536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Pulse and Oxymeter</a:t>
            </a:r>
            <a:endParaRPr lang="en-US" sz="1100" dirty="0"/>
          </a:p>
          <a:p>
            <a:pPr algn="ctr"/>
            <a:r>
              <a:rPr lang="en-US" sz="1100" dirty="0"/>
              <a:t>Sensor</a:t>
            </a:r>
            <a:endParaRPr lang="en-IN" sz="1100" dirty="0"/>
          </a:p>
        </p:txBody>
      </p:sp>
      <p:cxnSp>
        <p:nvCxnSpPr>
          <p:cNvPr id="33" name="Straight Arrow Connector 32"/>
          <p:cNvCxnSpPr>
            <a:stCxn id="39" idx="0"/>
          </p:cNvCxnSpPr>
          <p:nvPr/>
        </p:nvCxnSpPr>
        <p:spPr>
          <a:xfrm flipH="1" flipV="1">
            <a:off x="9425162" y="5299966"/>
            <a:ext cx="1310" cy="687048"/>
          </a:xfrm>
          <a:prstGeom prst="straightConnector1">
            <a:avLst/>
          </a:prstGeom>
          <a:ln w="1905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818773" y="5987014"/>
            <a:ext cx="12153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IR Temperature</a:t>
            </a:r>
            <a:endParaRPr lang="en-US" sz="1100" dirty="0"/>
          </a:p>
          <a:p>
            <a:pPr algn="ctr"/>
            <a:r>
              <a:rPr lang="en-US" sz="1100" dirty="0"/>
              <a:t>Sensor</a:t>
            </a:r>
            <a:endParaRPr lang="en-IN" sz="1100" dirty="0"/>
          </a:p>
        </p:txBody>
      </p:sp>
      <p:cxnSp>
        <p:nvCxnSpPr>
          <p:cNvPr id="45" name="Connector: Elbow 44"/>
          <p:cNvCxnSpPr/>
          <p:nvPr/>
        </p:nvCxnSpPr>
        <p:spPr>
          <a:xfrm flipV="1">
            <a:off x="7101625" y="3877166"/>
            <a:ext cx="1869407" cy="1698891"/>
          </a:xfrm>
          <a:prstGeom prst="bentConnector3">
            <a:avLst>
              <a:gd name="adj1" fmla="val 81818"/>
            </a:avLst>
          </a:prstGeom>
          <a:ln w="190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838382" y="5447455"/>
            <a:ext cx="13227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Ultrasonic Sensor</a:t>
            </a:r>
            <a:endParaRPr lang="en-IN" sz="1100" dirty="0"/>
          </a:p>
        </p:txBody>
      </p:sp>
      <p:cxnSp>
        <p:nvCxnSpPr>
          <p:cNvPr id="64" name="Connector: Elbow 63"/>
          <p:cNvCxnSpPr/>
          <p:nvPr/>
        </p:nvCxnSpPr>
        <p:spPr>
          <a:xfrm rot="16200000" flipV="1">
            <a:off x="8708643" y="4321239"/>
            <a:ext cx="2199231" cy="587900"/>
          </a:xfrm>
          <a:prstGeom prst="bentConnector3">
            <a:avLst>
              <a:gd name="adj1" fmla="val 100170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9610553" y="5644429"/>
            <a:ext cx="11015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Temperature</a:t>
            </a:r>
            <a:endParaRPr lang="en-US" sz="1100" dirty="0"/>
          </a:p>
          <a:p>
            <a:pPr algn="ctr"/>
            <a:r>
              <a:rPr lang="en-US" sz="1100" dirty="0"/>
              <a:t>Sensor (Inner)</a:t>
            </a:r>
            <a:endParaRPr lang="en-IN" sz="1100" dirty="0"/>
          </a:p>
        </p:txBody>
      </p:sp>
      <p:cxnSp>
        <p:nvCxnSpPr>
          <p:cNvPr id="99" name="Straight Arrow Connector 98"/>
          <p:cNvCxnSpPr/>
          <p:nvPr/>
        </p:nvCxnSpPr>
        <p:spPr>
          <a:xfrm flipV="1">
            <a:off x="11113398" y="4800087"/>
            <a:ext cx="0" cy="1173060"/>
          </a:xfrm>
          <a:prstGeom prst="straightConnector1">
            <a:avLst/>
          </a:prstGeom>
          <a:ln w="190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0811873" y="5927348"/>
            <a:ext cx="6254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Buzzer</a:t>
            </a:r>
            <a:endParaRPr lang="en-US" sz="1100" dirty="0"/>
          </a:p>
          <a:p>
            <a:r>
              <a:rPr lang="en-US" sz="1100" dirty="0"/>
              <a:t>(Inner)</a:t>
            </a:r>
            <a:endParaRPr lang="en-IN" sz="1100" dirty="0"/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10500838" y="2172934"/>
            <a:ext cx="0" cy="39146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0029138" y="1758027"/>
            <a:ext cx="9428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Vibrating</a:t>
            </a:r>
            <a:endParaRPr lang="en-US" sz="1100" dirty="0"/>
          </a:p>
          <a:p>
            <a:pPr algn="ctr"/>
            <a:r>
              <a:rPr lang="en-US" sz="1100" dirty="0"/>
              <a:t>Disc (Inner)</a:t>
            </a:r>
            <a:endParaRPr lang="en-IN" sz="1100" dirty="0"/>
          </a:p>
        </p:txBody>
      </p:sp>
      <p:cxnSp>
        <p:nvCxnSpPr>
          <p:cNvPr id="112" name="Connector: Elbow 111"/>
          <p:cNvCxnSpPr/>
          <p:nvPr/>
        </p:nvCxnSpPr>
        <p:spPr>
          <a:xfrm rot="5400000">
            <a:off x="10766167" y="2725316"/>
            <a:ext cx="807381" cy="322049"/>
          </a:xfrm>
          <a:prstGeom prst="bentConnector3">
            <a:avLst>
              <a:gd name="adj1" fmla="val 100580"/>
            </a:avLst>
          </a:prstGeom>
          <a:ln w="1905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10726561" y="2117004"/>
            <a:ext cx="11881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Bluetooth</a:t>
            </a:r>
            <a:endParaRPr lang="en-US" sz="1100" dirty="0"/>
          </a:p>
          <a:p>
            <a:pPr algn="ctr"/>
            <a:r>
              <a:rPr lang="en-US" sz="1100" dirty="0"/>
              <a:t>Module (Inner)</a:t>
            </a:r>
            <a:endParaRPr lang="en-IN" sz="11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0" grpId="0"/>
      <p:bldP spid="27" grpId="0"/>
      <p:bldP spid="39" grpId="0"/>
      <p:bldP spid="54" grpId="0"/>
      <p:bldP spid="81" grpId="0"/>
      <p:bldP spid="101" grpId="0"/>
      <p:bldP spid="111" grpId="0"/>
      <p:bldP spid="1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435899"/>
            <a:ext cx="8610600" cy="1293028"/>
          </a:xfrm>
        </p:spPr>
        <p:txBody>
          <a:bodyPr>
            <a:normAutofit/>
          </a:bodyPr>
          <a:lstStyle/>
          <a:p>
            <a:pPr algn="r"/>
            <a:r>
              <a:rPr lang="en-IN" altLang="en-US" sz="4000" dirty="0"/>
              <a:t>Module-wise Functionality</a:t>
            </a:r>
            <a:endParaRPr lang="en-IN" alt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50415" y="1580225"/>
            <a:ext cx="11034943" cy="4841876"/>
          </a:xfrm>
          <a:ln w="19050">
            <a:solidFill>
              <a:srgbClr val="FF006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Font typeface="Wingdings" panose="05000000000000000000" charset="0"/>
              <a:buChar char="Ø"/>
            </a:pPr>
            <a:r>
              <a:rPr lang="en-IN" altLang="en-US" u="sng" dirty="0"/>
              <a:t>Microcontroller</a:t>
            </a:r>
            <a:r>
              <a:rPr lang="en-IN" altLang="en-US" dirty="0"/>
              <a:t>: It processes and controls the flow of data that we receive from various modules</a:t>
            </a:r>
            <a:endParaRPr lang="en-IN" altLang="en-US" dirty="0"/>
          </a:p>
          <a:p>
            <a:pPr marL="0" indent="0">
              <a:buNone/>
            </a:pPr>
            <a:endParaRPr lang="en-IN" altLang="en-US" dirty="0"/>
          </a:p>
          <a:p>
            <a:pPr>
              <a:buFont typeface="Wingdings" panose="05000000000000000000" charset="0"/>
              <a:buChar char="Ø"/>
            </a:pPr>
            <a:r>
              <a:rPr lang="en-IN" altLang="en-US" u="sng" dirty="0"/>
              <a:t>Distancing Module</a:t>
            </a:r>
            <a:r>
              <a:rPr lang="en-IN" altLang="en-US" dirty="0"/>
              <a:t>: It helps in maintaining safe distance from other humans</a:t>
            </a:r>
            <a:endParaRPr lang="en-IN" altLang="en-US" dirty="0"/>
          </a:p>
          <a:p>
            <a:pPr>
              <a:buFont typeface="Wingdings" panose="05000000000000000000" charset="0"/>
              <a:buChar char="Ø"/>
            </a:pPr>
            <a:endParaRPr lang="en-IN" altLang="en-US" dirty="0"/>
          </a:p>
          <a:p>
            <a:pPr>
              <a:buFont typeface="Wingdings" panose="05000000000000000000" charset="0"/>
              <a:buChar char="Ø"/>
            </a:pPr>
            <a:r>
              <a:rPr lang="en-IN" altLang="en-US" u="sng" dirty="0"/>
              <a:t>Self-Monitoring Module</a:t>
            </a:r>
            <a:r>
              <a:rPr lang="en-IN" altLang="en-US" dirty="0"/>
              <a:t>: It keeps tracks of various health aspects of  the user like blood O</a:t>
            </a:r>
            <a:r>
              <a:rPr lang="en-IN" altLang="en-US" baseline="-25000" dirty="0"/>
              <a:t>2</a:t>
            </a:r>
            <a:r>
              <a:rPr lang="en-IN" altLang="en-US" dirty="0"/>
              <a:t> level, heart rate and body temperature</a:t>
            </a:r>
            <a:endParaRPr lang="en-IN" altLang="en-US" dirty="0"/>
          </a:p>
          <a:p>
            <a:pPr>
              <a:buFont typeface="Wingdings" panose="05000000000000000000" charset="0"/>
              <a:buChar char="Ø"/>
            </a:pPr>
            <a:endParaRPr lang="en-IN" altLang="en-US" dirty="0"/>
          </a:p>
          <a:p>
            <a:pPr>
              <a:buFont typeface="Wingdings" panose="05000000000000000000" charset="0"/>
              <a:buChar char="Ø"/>
            </a:pPr>
            <a:r>
              <a:rPr lang="en-IN" altLang="en-US" u="sng" dirty="0"/>
              <a:t>Contactless Thermometer Module</a:t>
            </a:r>
            <a:r>
              <a:rPr lang="en-IN" altLang="en-US" dirty="0"/>
              <a:t>: It helps in identifying a possible Covid patient</a:t>
            </a:r>
            <a:endParaRPr lang="en-IN" altLang="en-US" dirty="0"/>
          </a:p>
          <a:p>
            <a:pPr>
              <a:buFont typeface="Wingdings" panose="05000000000000000000" charset="0"/>
              <a:buChar char="Ø"/>
            </a:pPr>
            <a:endParaRPr lang="en-IN" altLang="en-US" dirty="0"/>
          </a:p>
          <a:p>
            <a:pPr>
              <a:buFont typeface="Wingdings" panose="05000000000000000000" charset="0"/>
              <a:buChar char="Ø"/>
            </a:pPr>
            <a:r>
              <a:rPr lang="en-IN" altLang="en-US" u="sng" dirty="0"/>
              <a:t>Sleep-Analysing Module</a:t>
            </a:r>
            <a:r>
              <a:rPr lang="en-IN" altLang="en-US" dirty="0"/>
              <a:t>: It analyses user’s sleep quality</a:t>
            </a:r>
            <a:endParaRPr lang="en-IN" altLang="en-US" dirty="0"/>
          </a:p>
          <a:p>
            <a:pPr>
              <a:buFont typeface="Wingdings" panose="05000000000000000000" charset="0"/>
              <a:buChar char="Ø"/>
            </a:pPr>
            <a:endParaRPr lang="en-IN" altLang="en-US" dirty="0"/>
          </a:p>
          <a:p>
            <a:pPr>
              <a:buFont typeface="Wingdings" panose="05000000000000000000" charset="0"/>
              <a:buChar char="Ø"/>
            </a:pPr>
            <a:r>
              <a:rPr lang="en-IN" altLang="en-US" u="sng" dirty="0"/>
              <a:t>Bluetooth Module</a:t>
            </a:r>
            <a:r>
              <a:rPr lang="en-IN" altLang="en-US" dirty="0"/>
              <a:t>: It displays the data and allows controls (</a:t>
            </a:r>
            <a:r>
              <a:rPr lang="en-IN" altLang="en-US" dirty="0" err="1"/>
              <a:t>eg</a:t>
            </a:r>
            <a:r>
              <a:rPr lang="en-IN" altLang="en-US" dirty="0"/>
              <a:t>: turning ON a locator buzzer) of the CAP on the smartphone</a:t>
            </a:r>
            <a:endParaRPr lang="en-IN" altLang="en-US" dirty="0"/>
          </a:p>
          <a:p>
            <a:pPr>
              <a:buFont typeface="Wingdings" panose="05000000000000000000" charset="0"/>
              <a:buChar char="Ø"/>
            </a:pPr>
            <a:endParaRPr lang="en-I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895600" y="556260"/>
            <a:ext cx="8610599" cy="1295400"/>
          </a:xfrm>
        </p:spPr>
        <p:txBody>
          <a:bodyPr/>
          <a:lstStyle/>
          <a:p>
            <a:r>
              <a:rPr lang="en-IN" altLang="en-US" dirty="0"/>
              <a:t>Hardware &amp; Software to be </a:t>
            </a:r>
            <a:r>
              <a:rPr lang="en-IN" altLang="en-US" dirty="0" err="1"/>
              <a:t>USed</a:t>
            </a:r>
            <a:r>
              <a:rPr lang="en-IN" altLang="en-US" dirty="0"/>
              <a:t> </a:t>
            </a:r>
            <a:endParaRPr lang="en-IN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IN" altLang="en-US" sz="4000"/>
              <a:t>Hardware Used</a:t>
            </a:r>
            <a:endParaRPr lang="en-IN" altLang="en-US" sz="4000"/>
          </a:p>
        </p:txBody>
      </p:sp>
      <p:sp>
        <p:nvSpPr>
          <p:cNvPr id="6" name="Rounded Rectangle 5"/>
          <p:cNvSpPr/>
          <p:nvPr/>
        </p:nvSpPr>
        <p:spPr>
          <a:xfrm>
            <a:off x="241935" y="1961964"/>
            <a:ext cx="11783695" cy="464203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Placeholder 6" descr="lillypad"/>
          <p:cNvPicPr>
            <a:picLocks noGrp="1" noChangeAspect="1"/>
          </p:cNvPicPr>
          <p:nvPr>
            <p:ph type="pic" idx="15"/>
          </p:nvPr>
        </p:nvPicPr>
        <p:blipFill>
          <a:blip r:embed="rId1"/>
          <a:stretch>
            <a:fillRect/>
          </a:stretch>
        </p:blipFill>
        <p:spPr>
          <a:xfrm>
            <a:off x="574408" y="2195159"/>
            <a:ext cx="1823720" cy="986790"/>
          </a:xfrm>
          <a:prstGeom prst="rect">
            <a:avLst/>
          </a:prstGeom>
        </p:spPr>
      </p:pic>
      <p:pic>
        <p:nvPicPr>
          <p:cNvPr id="12" name="Picture Placeholder 11" descr="Bluetooth Module"/>
          <p:cNvPicPr>
            <a:picLocks noGrp="1" noChangeAspect="1"/>
          </p:cNvPicPr>
          <p:nvPr>
            <p:ph type="pic" idx="22"/>
          </p:nvPr>
        </p:nvPicPr>
        <p:blipFill>
          <a:blip r:embed="rId2"/>
          <a:stretch>
            <a:fillRect/>
          </a:stretch>
        </p:blipFill>
        <p:spPr>
          <a:xfrm>
            <a:off x="992822" y="5245100"/>
            <a:ext cx="935990" cy="881380"/>
          </a:xfrm>
          <a:prstGeom prst="rect">
            <a:avLst/>
          </a:prstGeom>
        </p:spPr>
      </p:pic>
      <p:pic>
        <p:nvPicPr>
          <p:cNvPr id="9" name="Picture Placeholder 8" descr="61pd2miNnWL._SX342_"/>
          <p:cNvPicPr>
            <a:picLocks noGrp="1" noChangeAspect="1"/>
          </p:cNvPicPr>
          <p:nvPr>
            <p:ph type="pic" idx="21"/>
          </p:nvPr>
        </p:nvPicPr>
        <p:blipFill>
          <a:blip r:embed="rId3"/>
          <a:stretch>
            <a:fillRect/>
          </a:stretch>
        </p:blipFill>
        <p:spPr>
          <a:xfrm>
            <a:off x="687705" y="3525448"/>
            <a:ext cx="1546225" cy="1524000"/>
          </a:xfrm>
          <a:prstGeom prst="rect">
            <a:avLst/>
          </a:prstGeom>
          <a:effectLst/>
        </p:spPr>
      </p:pic>
      <p:pic>
        <p:nvPicPr>
          <p:cNvPr id="19" name="Picture 18" descr="Remove BG Prox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5300" y="2331304"/>
            <a:ext cx="1403985" cy="865273"/>
          </a:xfrm>
          <a:prstGeom prst="rect">
            <a:avLst/>
          </a:prstGeom>
        </p:spPr>
      </p:pic>
      <p:pic>
        <p:nvPicPr>
          <p:cNvPr id="20" name="Picture 19" descr="Remove PG IR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3256" y="3638352"/>
            <a:ext cx="1108075" cy="1108075"/>
          </a:xfrm>
          <a:prstGeom prst="rect">
            <a:avLst/>
          </a:prstGeom>
        </p:spPr>
      </p:pic>
      <p:pic>
        <p:nvPicPr>
          <p:cNvPr id="21" name="Picture 20" descr="Remov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2228" y="5249511"/>
            <a:ext cx="973455" cy="925830"/>
          </a:xfrm>
          <a:prstGeom prst="rect">
            <a:avLst/>
          </a:prstGeom>
        </p:spPr>
      </p:pic>
      <p:pic>
        <p:nvPicPr>
          <p:cNvPr id="23" name="Picture 22" descr="download__2_-removebg-preview"/>
          <p:cNvPicPr>
            <a:picLocks noChangeAspect="1"/>
          </p:cNvPicPr>
          <p:nvPr/>
        </p:nvPicPr>
        <p:blipFill>
          <a:blip r:embed="rId7"/>
          <a:srcRect l="16178" t="16889" r="12652" b="18993"/>
          <a:stretch>
            <a:fillRect/>
          </a:stretch>
        </p:blipFill>
        <p:spPr>
          <a:xfrm>
            <a:off x="6748261" y="3794595"/>
            <a:ext cx="1059180" cy="954405"/>
          </a:xfrm>
          <a:prstGeom prst="rect">
            <a:avLst/>
          </a:prstGeom>
        </p:spPr>
      </p:pic>
      <p:pic>
        <p:nvPicPr>
          <p:cNvPr id="24" name="Picture 23" descr="remove buzzer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4464" y="5279038"/>
            <a:ext cx="866775" cy="866775"/>
          </a:xfrm>
          <a:prstGeom prst="rect">
            <a:avLst/>
          </a:prstGeom>
        </p:spPr>
      </p:pic>
      <p:sp>
        <p:nvSpPr>
          <p:cNvPr id="25" name="Text Box 24"/>
          <p:cNvSpPr txBox="1"/>
          <p:nvPr/>
        </p:nvSpPr>
        <p:spPr>
          <a:xfrm>
            <a:off x="687705" y="3275330"/>
            <a:ext cx="25177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1400" b="1">
                <a:solidFill>
                  <a:schemeClr val="bg2"/>
                </a:solidFill>
              </a:rPr>
              <a:t>Arduino Lillypad</a:t>
            </a:r>
            <a:endParaRPr lang="en-IN" altLang="en-US" sz="1400" b="1">
              <a:solidFill>
                <a:schemeClr val="bg2"/>
              </a:solidFill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821308" y="4673918"/>
            <a:ext cx="25177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1400" b="1" dirty="0">
                <a:solidFill>
                  <a:schemeClr val="bg2"/>
                </a:solidFill>
              </a:rPr>
              <a:t> Gyroscope </a:t>
            </a:r>
            <a:endParaRPr lang="en-IN" altLang="en-US" sz="1400" b="1" dirty="0">
              <a:solidFill>
                <a:schemeClr val="bg2"/>
              </a:solidFill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636282" y="6080760"/>
            <a:ext cx="25177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1400" b="1" dirty="0">
                <a:solidFill>
                  <a:schemeClr val="bg2"/>
                </a:solidFill>
              </a:rPr>
              <a:t> Bluetooth Module</a:t>
            </a:r>
            <a:endParaRPr lang="en-IN" altLang="en-US" sz="1400" b="1" dirty="0">
              <a:solidFill>
                <a:schemeClr val="bg2"/>
              </a:solidFill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3550054" y="3158313"/>
            <a:ext cx="2517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1400" b="1" dirty="0">
                <a:solidFill>
                  <a:schemeClr val="bg2"/>
                </a:solidFill>
              </a:rPr>
              <a:t>Ultrasonic Sensor</a:t>
            </a:r>
            <a:endParaRPr lang="en-IN" altLang="en-US" sz="1400" b="1" dirty="0">
              <a:solidFill>
                <a:schemeClr val="bg2"/>
              </a:solidFill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3253047" y="4673917"/>
            <a:ext cx="25177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1400" b="1" dirty="0">
                <a:solidFill>
                  <a:schemeClr val="bg2"/>
                </a:solidFill>
              </a:rPr>
              <a:t>IR-Temperature Sensor</a:t>
            </a:r>
            <a:endParaRPr lang="en-IN" altLang="en-US" sz="1400" b="1" dirty="0">
              <a:solidFill>
                <a:schemeClr val="bg2"/>
              </a:solidFill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3354504" y="6123755"/>
            <a:ext cx="25177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1400" b="1" dirty="0">
                <a:solidFill>
                  <a:schemeClr val="bg2"/>
                </a:solidFill>
              </a:rPr>
              <a:t>Temperature Sensor</a:t>
            </a:r>
            <a:endParaRPr lang="en-IN" altLang="en-US" sz="1400" b="1" dirty="0">
              <a:solidFill>
                <a:schemeClr val="bg2"/>
              </a:solidFill>
            </a:endParaRPr>
          </a:p>
        </p:txBody>
      </p:sp>
      <p:sp>
        <p:nvSpPr>
          <p:cNvPr id="31" name="Text Box 30"/>
          <p:cNvSpPr txBox="1"/>
          <p:nvPr/>
        </p:nvSpPr>
        <p:spPr>
          <a:xfrm>
            <a:off x="6283362" y="3059943"/>
            <a:ext cx="1867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1400" b="1" dirty="0" err="1">
                <a:solidFill>
                  <a:schemeClr val="bg2"/>
                </a:solidFill>
              </a:rPr>
              <a:t>Oxymeter</a:t>
            </a:r>
            <a:r>
              <a:rPr lang="en-IN" altLang="en-US" sz="1400" b="1" dirty="0">
                <a:solidFill>
                  <a:schemeClr val="bg2"/>
                </a:solidFill>
              </a:rPr>
              <a:t> and </a:t>
            </a:r>
            <a:endParaRPr lang="en-IN" altLang="en-US" sz="1400" b="1" dirty="0">
              <a:solidFill>
                <a:schemeClr val="bg2"/>
              </a:solidFill>
            </a:endParaRPr>
          </a:p>
          <a:p>
            <a:pPr algn="ctr"/>
            <a:r>
              <a:rPr lang="en-IN" altLang="en-US" sz="1400" b="1" dirty="0">
                <a:solidFill>
                  <a:schemeClr val="bg2"/>
                </a:solidFill>
              </a:rPr>
              <a:t>Heart Pulse Sensor</a:t>
            </a:r>
            <a:endParaRPr lang="en-IN" altLang="en-US" sz="1400" b="1" dirty="0">
              <a:solidFill>
                <a:schemeClr val="bg2"/>
              </a:solidFill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6587172" y="4746427"/>
            <a:ext cx="25177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1400" b="1" dirty="0">
                <a:solidFill>
                  <a:schemeClr val="bg2"/>
                </a:solidFill>
              </a:rPr>
              <a:t>Vibration Disc</a:t>
            </a:r>
            <a:endParaRPr lang="en-IN" altLang="en-US" sz="1400" b="1" dirty="0">
              <a:solidFill>
                <a:schemeClr val="bg2"/>
              </a:solidFill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6932880" y="6138346"/>
            <a:ext cx="25177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1400" b="1" dirty="0">
                <a:solidFill>
                  <a:schemeClr val="bg2"/>
                </a:solidFill>
              </a:rPr>
              <a:t>Buzzer</a:t>
            </a:r>
            <a:endParaRPr lang="en-IN" altLang="en-US" sz="1400" b="1" dirty="0">
              <a:solidFill>
                <a:schemeClr val="bg2"/>
              </a:solidFill>
            </a:endParaRPr>
          </a:p>
        </p:txBody>
      </p:sp>
      <p:pic>
        <p:nvPicPr>
          <p:cNvPr id="35" name="Picture 34" descr="remove battery"/>
          <p:cNvPicPr>
            <a:picLocks noChangeAspect="1"/>
          </p:cNvPicPr>
          <p:nvPr/>
        </p:nvPicPr>
        <p:blipFill>
          <a:blip r:embed="rId9"/>
          <a:srcRect l="26757" r="23559"/>
          <a:stretch>
            <a:fillRect/>
          </a:stretch>
        </p:blipFill>
        <p:spPr>
          <a:xfrm>
            <a:off x="9007367" y="2196447"/>
            <a:ext cx="757555" cy="881380"/>
          </a:xfrm>
          <a:prstGeom prst="rect">
            <a:avLst/>
          </a:prstGeom>
        </p:spPr>
      </p:pic>
      <p:sp>
        <p:nvSpPr>
          <p:cNvPr id="37" name="Text Box 36"/>
          <p:cNvSpPr txBox="1"/>
          <p:nvPr/>
        </p:nvSpPr>
        <p:spPr>
          <a:xfrm>
            <a:off x="8895309" y="3108994"/>
            <a:ext cx="25177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1400" b="1" dirty="0">
                <a:solidFill>
                  <a:schemeClr val="bg2"/>
                </a:solidFill>
              </a:rPr>
              <a:t>Battery </a:t>
            </a:r>
            <a:endParaRPr lang="en-IN" altLang="en-US" sz="1400" b="1" dirty="0">
              <a:solidFill>
                <a:schemeClr val="bg2"/>
              </a:solidFill>
            </a:endParaRPr>
          </a:p>
        </p:txBody>
      </p:sp>
      <p:pic>
        <p:nvPicPr>
          <p:cNvPr id="38" name="Picture 37" descr="download (2)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47429" y="4867085"/>
            <a:ext cx="3054550" cy="1410022"/>
          </a:xfrm>
          <a:prstGeom prst="rect">
            <a:avLst/>
          </a:prstGeom>
        </p:spPr>
      </p:pic>
      <p:sp>
        <p:nvSpPr>
          <p:cNvPr id="39" name="Text Box 38"/>
          <p:cNvSpPr txBox="1"/>
          <p:nvPr/>
        </p:nvSpPr>
        <p:spPr>
          <a:xfrm>
            <a:off x="8550910" y="4214800"/>
            <a:ext cx="3131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u="sng" dirty="0">
                <a:solidFill>
                  <a:schemeClr val="accent1"/>
                </a:solidFill>
              </a:rPr>
              <a:t>Software and </a:t>
            </a:r>
            <a:r>
              <a:rPr lang="en-IN" altLang="en-US" u="sng" dirty="0" err="1">
                <a:solidFill>
                  <a:schemeClr val="accent1"/>
                </a:solidFill>
              </a:rPr>
              <a:t>Languange</a:t>
            </a:r>
            <a:endParaRPr lang="en-IN" altLang="en-US" u="sng" dirty="0">
              <a:solidFill>
                <a:schemeClr val="accent1"/>
              </a:solidFill>
            </a:endParaRPr>
          </a:p>
        </p:txBody>
      </p:sp>
      <p:sp>
        <p:nvSpPr>
          <p:cNvPr id="41" name="Text Box 40"/>
          <p:cNvSpPr txBox="1"/>
          <p:nvPr/>
        </p:nvSpPr>
        <p:spPr>
          <a:xfrm>
            <a:off x="10250946" y="3114618"/>
            <a:ext cx="143178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1400" b="1" dirty="0">
                <a:solidFill>
                  <a:schemeClr val="bg2"/>
                </a:solidFill>
              </a:rPr>
              <a:t>Smart-Phone</a:t>
            </a:r>
            <a:endParaRPr lang="en-IN" altLang="en-US" sz="1400" b="1" dirty="0">
              <a:solidFill>
                <a:schemeClr val="bg2"/>
              </a:solidFill>
            </a:endParaRPr>
          </a:p>
        </p:txBody>
      </p:sp>
      <p:pic>
        <p:nvPicPr>
          <p:cNvPr id="42" name="Picture 41" descr="Phone"/>
          <p:cNvPicPr>
            <a:picLocks noChangeAspect="1"/>
          </p:cNvPicPr>
          <p:nvPr/>
        </p:nvPicPr>
        <p:blipFill>
          <a:blip r:embed="rId11"/>
          <a:srcRect l="23578" r="23578"/>
          <a:stretch>
            <a:fillRect/>
          </a:stretch>
        </p:blipFill>
        <p:spPr>
          <a:xfrm>
            <a:off x="10486285" y="2114867"/>
            <a:ext cx="803275" cy="1034415"/>
          </a:xfrm>
          <a:prstGeom prst="rect">
            <a:avLst/>
          </a:prstGeom>
        </p:spPr>
      </p:pic>
      <p:pic>
        <p:nvPicPr>
          <p:cNvPr id="1026" name="Picture 2" descr="Buy MAX30100 Heart Rate Sensor Oximeter Sensor Module | Robu.in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19" t="26999" r="23136" b="28934"/>
          <a:stretch>
            <a:fillRect/>
          </a:stretch>
        </p:blipFill>
        <p:spPr bwMode="auto">
          <a:xfrm>
            <a:off x="6654046" y="2325400"/>
            <a:ext cx="1057193" cy="82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0</TotalTime>
  <Words>1517</Words>
  <Application>WPS Presentation</Application>
  <PresentationFormat>Widescreen</PresentationFormat>
  <Paragraphs>99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SimSun</vt:lpstr>
      <vt:lpstr>Wingdings</vt:lpstr>
      <vt:lpstr>Century Gothic</vt:lpstr>
      <vt:lpstr>Wingdings</vt:lpstr>
      <vt:lpstr>Microsoft YaHei</vt:lpstr>
      <vt:lpstr>Arial Unicode MS</vt:lpstr>
      <vt:lpstr>Calibri</vt:lpstr>
      <vt:lpstr>Vapor Trail</vt:lpstr>
      <vt:lpstr>Fitness Cap</vt:lpstr>
      <vt:lpstr>Problem Statement</vt:lpstr>
      <vt:lpstr>Project Working/Methodology   </vt:lpstr>
      <vt:lpstr>Module-wise Functionality</vt:lpstr>
      <vt:lpstr>Hardware &amp; Software to be USed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Fitness Cap</dc:title>
  <dc:creator>Mohammed Ayaz Quadri</dc:creator>
  <cp:lastModifiedBy>srinivas sivakumar</cp:lastModifiedBy>
  <cp:revision>25</cp:revision>
  <cp:lastPrinted>2021-07-27T17:57:00Z</cp:lastPrinted>
  <dcterms:created xsi:type="dcterms:W3CDTF">2021-07-26T16:44:00Z</dcterms:created>
  <dcterms:modified xsi:type="dcterms:W3CDTF">2021-11-27T16:32:28Z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1033-11.2.0.10382</vt:lpwstr>
  </property>
  <property fmtid="{D5CDD505-2E9C-101B-9397-08002B2CF9AE}" pid="3" name="ICV">
    <vt:lpwstr>9A25D812540744C580D7DE9A57F0F32C</vt:lpwstr>
  </property>
</Properties>
</file>