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72" r:id="rId5"/>
    <p:sldId id="259" r:id="rId6"/>
    <p:sldId id="273" r:id="rId7"/>
    <p:sldId id="260" r:id="rId8"/>
    <p:sldId id="274" r:id="rId9"/>
    <p:sldId id="261" r:id="rId10"/>
    <p:sldId id="262" r:id="rId11"/>
    <p:sldId id="263" r:id="rId12"/>
    <p:sldId id="264" r:id="rId13"/>
    <p:sldId id="265" r:id="rId14"/>
    <p:sldId id="271" r:id="rId15"/>
    <p:sldId id="266" r:id="rId16"/>
    <p:sldId id="275" r:id="rId17"/>
    <p:sldId id="267" r:id="rId18"/>
    <p:sldId id="268" r:id="rId19"/>
    <p:sldId id="276" r:id="rId20"/>
    <p:sldId id="277" r:id="rId21"/>
    <p:sldId id="278" r:id="rId22"/>
    <p:sldId id="269" r:id="rId23"/>
    <p:sldId id="270"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4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FFBE62B-200E-43B9-B806-FA3646E17DA7}" type="datetimeFigureOut">
              <a:rPr lang="en-US" smtClean="0"/>
              <a:pPr/>
              <a:t>5/4/2021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BFFDA6A-D99F-4640-8BD9-B5EC7830D9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FFBE62B-200E-43B9-B806-FA3646E17DA7}" type="datetimeFigureOut">
              <a:rPr lang="en-US" smtClean="0"/>
              <a:pPr/>
              <a:t>5/4/2021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BFFDA6A-D99F-4640-8BD9-B5EC7830D9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FFBE62B-200E-43B9-B806-FA3646E17DA7}" type="datetimeFigureOut">
              <a:rPr lang="en-US" smtClean="0"/>
              <a:pPr/>
              <a:t>5/4/2021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BFFDA6A-D99F-4640-8BD9-B5EC7830D9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FFBE62B-200E-43B9-B806-FA3646E17DA7}" type="datetimeFigureOut">
              <a:rPr lang="en-US" smtClean="0"/>
              <a:pPr/>
              <a:t>5/4/2021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BFFDA6A-D99F-4640-8BD9-B5EC7830D934}"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FFBE62B-200E-43B9-B806-FA3646E17DA7}" type="datetimeFigureOut">
              <a:rPr lang="en-US" smtClean="0"/>
              <a:pPr/>
              <a:t>5/4/2021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BFFDA6A-D99F-4640-8BD9-B5EC7830D934}"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FFBE62B-200E-43B9-B806-FA3646E17DA7}" type="datetimeFigureOut">
              <a:rPr lang="en-US" smtClean="0"/>
              <a:pPr/>
              <a:t>5/4/2021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BFFDA6A-D99F-4640-8BD9-B5EC7830D934}"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FFBE62B-200E-43B9-B806-FA3646E17DA7}" type="datetimeFigureOut">
              <a:rPr lang="en-US" smtClean="0"/>
              <a:pPr/>
              <a:t>5/4/2021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BFFDA6A-D99F-4640-8BD9-B5EC7830D93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FFBE62B-200E-43B9-B806-FA3646E17DA7}" type="datetimeFigureOut">
              <a:rPr lang="en-US" smtClean="0"/>
              <a:pPr/>
              <a:t>5/4/2021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BFFDA6A-D99F-4640-8BD9-B5EC7830D934}"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FFBE62B-200E-43B9-B806-FA3646E17DA7}" type="datetimeFigureOut">
              <a:rPr lang="en-US" smtClean="0"/>
              <a:pPr/>
              <a:t>5/4/2021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BFFDA6A-D99F-4640-8BD9-B5EC7830D9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FFBE62B-200E-43B9-B806-FA3646E17DA7}" type="datetimeFigureOut">
              <a:rPr lang="en-US" smtClean="0"/>
              <a:pPr/>
              <a:t>5/4/2021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BFFDA6A-D99F-4640-8BD9-B5EC7830D93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FFBE62B-200E-43B9-B806-FA3646E17DA7}" type="datetimeFigureOut">
              <a:rPr lang="en-US" smtClean="0"/>
              <a:pPr/>
              <a:t>5/4/2021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BFFDA6A-D99F-4640-8BD9-B5EC7830D934}"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FFBE62B-200E-43B9-B806-FA3646E17DA7}" type="datetimeFigureOut">
              <a:rPr lang="en-US" smtClean="0"/>
              <a:pPr/>
              <a:t>5/4/2021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BFFDA6A-D99F-4640-8BD9-B5EC7830D9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609601"/>
            <a:ext cx="7772400" cy="1371599"/>
          </a:xfrm>
        </p:spPr>
        <p:txBody>
          <a:bodyPr>
            <a:noAutofit/>
          </a:bodyPr>
          <a:lstStyle/>
          <a:p>
            <a:pPr algn="ctr"/>
            <a:r>
              <a:rPr lang="en-US" sz="4400" dirty="0" smtClean="0">
                <a:solidFill>
                  <a:schemeClr val="accent4">
                    <a:lumMod val="50000"/>
                  </a:schemeClr>
                </a:solidFill>
                <a:latin typeface="Times New Roman" pitchFamily="18" charset="0"/>
                <a:cs typeface="Times New Roman" pitchFamily="18" charset="0"/>
              </a:rPr>
              <a:t>Plant Disease </a:t>
            </a:r>
            <a:r>
              <a:rPr lang="en-US" sz="4400" dirty="0" smtClean="0">
                <a:solidFill>
                  <a:schemeClr val="accent4">
                    <a:lumMod val="50000"/>
                  </a:schemeClr>
                </a:solidFill>
                <a:latin typeface="Times New Roman" pitchFamily="18" charset="0"/>
                <a:cs typeface="Times New Roman" pitchFamily="18" charset="0"/>
              </a:rPr>
              <a:t>Detection </a:t>
            </a:r>
            <a:r>
              <a:rPr lang="en-US" sz="4400" dirty="0" smtClean="0">
                <a:solidFill>
                  <a:schemeClr val="accent4">
                    <a:lumMod val="50000"/>
                  </a:schemeClr>
                </a:solidFill>
                <a:latin typeface="Times New Roman" pitchFamily="18" charset="0"/>
                <a:cs typeface="Times New Roman" pitchFamily="18" charset="0"/>
              </a:rPr>
              <a:t>Using CNN</a:t>
            </a:r>
            <a:endParaRPr lang="en-US" sz="4400" dirty="0">
              <a:solidFill>
                <a:schemeClr val="accent4">
                  <a:lumMod val="50000"/>
                </a:schemeClr>
              </a:solidFill>
              <a:latin typeface="Times New Roman" pitchFamily="18" charset="0"/>
              <a:cs typeface="Times New Roman" pitchFamily="18" charset="0"/>
            </a:endParaRPr>
          </a:p>
        </p:txBody>
      </p:sp>
      <p:sp>
        <p:nvSpPr>
          <p:cNvPr id="2" name="Subtitle 1"/>
          <p:cNvSpPr>
            <a:spLocks noGrp="1"/>
          </p:cNvSpPr>
          <p:nvPr>
            <p:ph type="subTitle" idx="1"/>
          </p:nvPr>
        </p:nvSpPr>
        <p:spPr>
          <a:xfrm>
            <a:off x="762000" y="2133600"/>
            <a:ext cx="7467600" cy="2819400"/>
          </a:xfrm>
        </p:spPr>
        <p:txBody>
          <a:bodyPr>
            <a:normAutofit fontScale="92500"/>
          </a:bodyPr>
          <a:lstStyle/>
          <a:p>
            <a:pPr algn="l"/>
            <a:r>
              <a:rPr lang="en-US" sz="2400" dirty="0" smtClean="0">
                <a:solidFill>
                  <a:schemeClr val="tx1"/>
                </a:solidFill>
              </a:rPr>
              <a:t>Team Mentor:                                 Team Members:</a:t>
            </a:r>
          </a:p>
          <a:p>
            <a:pPr algn="l"/>
            <a:r>
              <a:rPr lang="en-US" sz="2400" dirty="0" smtClean="0">
                <a:solidFill>
                  <a:schemeClr val="tx1"/>
                </a:solidFill>
              </a:rPr>
              <a:t>Mr. C.V.S. Satyamurty                        G. Srinivas</a:t>
            </a:r>
          </a:p>
          <a:p>
            <a:pPr algn="l"/>
            <a:r>
              <a:rPr lang="en-US" sz="2400" dirty="0" smtClean="0">
                <a:solidFill>
                  <a:schemeClr val="tx1"/>
                </a:solidFill>
              </a:rPr>
              <a:t> Associate Professor </a:t>
            </a:r>
            <a:r>
              <a:rPr lang="en-US" sz="2400" dirty="0">
                <a:solidFill>
                  <a:schemeClr val="tx1"/>
                </a:solidFill>
              </a:rPr>
              <a:t>	</a:t>
            </a:r>
            <a:r>
              <a:rPr lang="en-US" sz="2400" dirty="0" smtClean="0">
                <a:solidFill>
                  <a:schemeClr val="tx1"/>
                </a:solidFill>
              </a:rPr>
              <a:t>	     (17B81A12A3)</a:t>
            </a:r>
          </a:p>
          <a:p>
            <a:pPr algn="l"/>
            <a:r>
              <a:rPr lang="en-US" sz="2400" dirty="0" smtClean="0">
                <a:solidFill>
                  <a:schemeClr val="tx1"/>
                </a:solidFill>
              </a:rPr>
              <a:t>IT Department 		               </a:t>
            </a:r>
            <a:r>
              <a:rPr lang="en-US" sz="2400" dirty="0" err="1" smtClean="0">
                <a:solidFill>
                  <a:schemeClr val="tx1"/>
                </a:solidFill>
              </a:rPr>
              <a:t>J.Sai</a:t>
            </a:r>
            <a:r>
              <a:rPr lang="en-US" sz="2400" dirty="0" smtClean="0">
                <a:solidFill>
                  <a:schemeClr val="tx1"/>
                </a:solidFill>
              </a:rPr>
              <a:t> Surya Reddy</a:t>
            </a:r>
          </a:p>
          <a:p>
            <a:pPr algn="l"/>
            <a:r>
              <a:rPr lang="en-US" sz="2400" dirty="0">
                <a:solidFill>
                  <a:schemeClr val="tx1"/>
                </a:solidFill>
              </a:rPr>
              <a:t> </a:t>
            </a:r>
            <a:r>
              <a:rPr lang="en-US" sz="2400" dirty="0" smtClean="0">
                <a:solidFill>
                  <a:schemeClr val="tx1"/>
                </a:solidFill>
              </a:rPr>
              <a:t>                                                       (17B81A1274)</a:t>
            </a:r>
          </a:p>
          <a:p>
            <a:pPr algn="l"/>
            <a:r>
              <a:rPr lang="en-US" sz="2400" dirty="0">
                <a:solidFill>
                  <a:schemeClr val="tx1"/>
                </a:solidFill>
              </a:rPr>
              <a:t> </a:t>
            </a:r>
            <a:r>
              <a:rPr lang="en-US" sz="2400" dirty="0" smtClean="0">
                <a:solidFill>
                  <a:schemeClr val="tx1"/>
                </a:solidFill>
              </a:rPr>
              <a:t>                                                       B. Shivakumar</a:t>
            </a:r>
          </a:p>
          <a:p>
            <a:pPr algn="l"/>
            <a:r>
              <a:rPr lang="en-US" sz="2400" dirty="0">
                <a:solidFill>
                  <a:schemeClr val="tx1"/>
                </a:solidFill>
              </a:rPr>
              <a:t> </a:t>
            </a:r>
            <a:r>
              <a:rPr lang="en-US" sz="2400" dirty="0" smtClean="0">
                <a:solidFill>
                  <a:schemeClr val="tx1"/>
                </a:solidFill>
              </a:rPr>
              <a:t>                                                       (17B81A1289) </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724399"/>
          </a:xfrm>
        </p:spPr>
        <p:txBody>
          <a:bodyPr>
            <a:normAutofit/>
          </a:bodyPr>
          <a:lstStyle/>
          <a:p>
            <a:r>
              <a:rPr lang="en-US" sz="2200" dirty="0" smtClean="0"/>
              <a:t>Now a days  new age ‘Farmers’ who are  exhibiting their interest in farming  struggles to identify the crop disease extensively . This web application could be a helping hand.</a:t>
            </a:r>
          </a:p>
          <a:p>
            <a:endParaRPr lang="en-US" sz="2200" dirty="0"/>
          </a:p>
          <a:p>
            <a:pPr>
              <a:buNone/>
            </a:pPr>
            <a:r>
              <a:rPr lang="en-US" sz="3200" b="1" dirty="0" smtClean="0">
                <a:solidFill>
                  <a:schemeClr val="accent4">
                    <a:lumMod val="50000"/>
                  </a:schemeClr>
                </a:solidFill>
                <a:latin typeface="Times New Roman" pitchFamily="18" charset="0"/>
                <a:cs typeface="Times New Roman" pitchFamily="18" charset="0"/>
              </a:rPr>
              <a:t>SCOPE</a:t>
            </a:r>
            <a:endParaRPr lang="en-US" sz="3200" dirty="0" smtClean="0"/>
          </a:p>
          <a:p>
            <a:pPr lvl="0"/>
            <a:r>
              <a:rPr lang="en-US" sz="2200" dirty="0" smtClean="0">
                <a:solidFill>
                  <a:srgbClr val="000000"/>
                </a:solidFill>
              </a:rPr>
              <a:t>It will serve as a platform for farmers and person with no knowledge about diseases.</a:t>
            </a:r>
          </a:p>
          <a:p>
            <a:pPr lvl="0">
              <a:buNone/>
            </a:pPr>
            <a:endParaRPr lang="en-US" sz="2200" dirty="0" smtClean="0">
              <a:solidFill>
                <a:srgbClr val="000000"/>
              </a:solidFill>
            </a:endParaRPr>
          </a:p>
          <a:p>
            <a:r>
              <a:rPr lang="en-US" sz="2200" dirty="0" smtClean="0">
                <a:solidFill>
                  <a:schemeClr val="dk1"/>
                </a:solidFill>
                <a:highlight>
                  <a:srgbClr val="FFFFFF"/>
                </a:highlight>
              </a:rPr>
              <a:t>Web application is deployed with a trained model which is flexible to use and get the information about the tomato plant disease.</a:t>
            </a:r>
          </a:p>
          <a:p>
            <a:pPr lvl="0"/>
            <a:endParaRPr lang="en-US" sz="2200" dirty="0" smtClean="0">
              <a:solidFill>
                <a:srgbClr val="000000"/>
              </a:solidFill>
            </a:endParaRPr>
          </a:p>
          <a:p>
            <a:endParaRPr lang="en-US" sz="2200" dirty="0"/>
          </a:p>
        </p:txBody>
      </p:sp>
      <p:sp>
        <p:nvSpPr>
          <p:cNvPr id="2" name="Title 1"/>
          <p:cNvSpPr>
            <a:spLocks noGrp="1"/>
          </p:cNvSpPr>
          <p:nvPr>
            <p:ph type="title"/>
          </p:nvPr>
        </p:nvSpPr>
        <p:spPr>
          <a:xfrm>
            <a:off x="457200" y="274638"/>
            <a:ext cx="8229600" cy="944562"/>
          </a:xfrm>
        </p:spPr>
        <p:txBody>
          <a:bodyPr>
            <a:normAutofit/>
          </a:bodyPr>
          <a:lstStyle/>
          <a:p>
            <a:pPr algn="ctr"/>
            <a:r>
              <a:rPr lang="en-US" sz="3200" dirty="0" smtClean="0">
                <a:solidFill>
                  <a:schemeClr val="accent4">
                    <a:lumMod val="50000"/>
                  </a:schemeClr>
                </a:solidFill>
                <a:latin typeface="Times New Roman" pitchFamily="18" charset="0"/>
                <a:cs typeface="Times New Roman" pitchFamily="18" charset="0"/>
              </a:rPr>
              <a:t>MOTIVATION</a:t>
            </a:r>
            <a:endParaRPr lang="en-US"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fontScale="92500"/>
          </a:bodyPr>
          <a:lstStyle/>
          <a:p>
            <a:pPr marL="0" lvl="0" indent="0">
              <a:spcBef>
                <a:spcPts val="0"/>
              </a:spcBef>
              <a:buNone/>
            </a:pPr>
            <a:r>
              <a:rPr lang="en-US" sz="2800" b="1" dirty="0" smtClean="0">
                <a:solidFill>
                  <a:srgbClr val="000000"/>
                </a:solidFill>
                <a:latin typeface="Times New Roman" pitchFamily="18" charset="0"/>
                <a:cs typeface="Times New Roman" pitchFamily="18" charset="0"/>
              </a:rPr>
              <a:t>CNN Algorithm Module:</a:t>
            </a:r>
          </a:p>
          <a:p>
            <a:pPr marL="457200" indent="-311150">
              <a:spcBef>
                <a:spcPts val="1200"/>
              </a:spcBef>
              <a:buClr>
                <a:srgbClr val="222222"/>
              </a:buClr>
              <a:buSzPts val="1300"/>
            </a:pPr>
            <a:r>
              <a:rPr lang="en-US" sz="2400" dirty="0" smtClean="0">
                <a:solidFill>
                  <a:srgbClr val="222222"/>
                </a:solidFill>
                <a:highlight>
                  <a:srgbClr val="FFFFFF"/>
                </a:highlight>
              </a:rPr>
              <a:t>The dataset is collected then split into two parts, normally into 80% of training and 20% of validation set. </a:t>
            </a:r>
          </a:p>
          <a:p>
            <a:pPr marL="457200" indent="-311150">
              <a:spcBef>
                <a:spcPts val="1200"/>
              </a:spcBef>
              <a:buClr>
                <a:srgbClr val="222222"/>
              </a:buClr>
              <a:buSzPts val="1300"/>
            </a:pPr>
            <a:endParaRPr lang="en-US" sz="2400" dirty="0" smtClean="0">
              <a:solidFill>
                <a:srgbClr val="222222"/>
              </a:solidFill>
              <a:highlight>
                <a:srgbClr val="FFFFFF"/>
              </a:highlight>
            </a:endParaRPr>
          </a:p>
          <a:p>
            <a:pPr marL="457200" indent="-311150">
              <a:spcBef>
                <a:spcPts val="1200"/>
              </a:spcBef>
              <a:buClr>
                <a:srgbClr val="222222"/>
              </a:buClr>
              <a:buSzPts val="1300"/>
            </a:pPr>
            <a:r>
              <a:rPr lang="en-US" sz="2400" dirty="0" smtClean="0">
                <a:solidFill>
                  <a:srgbClr val="222222"/>
                </a:solidFill>
                <a:highlight>
                  <a:srgbClr val="FFFFFF"/>
                </a:highlight>
              </a:rPr>
              <a:t>The dataset is preprocessed such as Image reshaping, resizing and conversion to an array form.</a:t>
            </a:r>
          </a:p>
          <a:p>
            <a:pPr marL="457200" indent="-311150">
              <a:spcBef>
                <a:spcPts val="1200"/>
              </a:spcBef>
              <a:buClr>
                <a:srgbClr val="222222"/>
              </a:buClr>
              <a:buSzPts val="1300"/>
              <a:buNone/>
            </a:pPr>
            <a:endParaRPr lang="en-US" sz="2400" dirty="0" smtClean="0">
              <a:solidFill>
                <a:srgbClr val="222222"/>
              </a:solidFill>
              <a:highlight>
                <a:srgbClr val="FFFFFF"/>
              </a:highlight>
            </a:endParaRPr>
          </a:p>
          <a:p>
            <a:pPr marL="457200" indent="-311150">
              <a:spcBef>
                <a:spcPts val="0"/>
              </a:spcBef>
              <a:buClr>
                <a:srgbClr val="222222"/>
              </a:buClr>
              <a:buSzPts val="1300"/>
            </a:pPr>
            <a:r>
              <a:rPr lang="en-US" sz="2400" dirty="0" smtClean="0">
                <a:solidFill>
                  <a:srgbClr val="222222"/>
                </a:solidFill>
                <a:highlight>
                  <a:srgbClr val="FFFFFF"/>
                </a:highlight>
              </a:rPr>
              <a:t>The train dataset is used to train the model (CNN) so that it can identify the test image and the disease it has. </a:t>
            </a:r>
          </a:p>
          <a:p>
            <a:pPr marL="457200" indent="-311150">
              <a:spcBef>
                <a:spcPts val="0"/>
              </a:spcBef>
              <a:buClr>
                <a:srgbClr val="222222"/>
              </a:buClr>
              <a:buSzPts val="1300"/>
              <a:buNone/>
            </a:pPr>
            <a:endParaRPr lang="en-US" sz="2400" dirty="0" smtClean="0">
              <a:solidFill>
                <a:srgbClr val="222222"/>
              </a:solidFill>
              <a:highlight>
                <a:srgbClr val="FFFFFF"/>
              </a:highlight>
            </a:endParaRPr>
          </a:p>
          <a:p>
            <a:pPr marL="457200" indent="-311150">
              <a:spcBef>
                <a:spcPts val="0"/>
              </a:spcBef>
              <a:buClr>
                <a:srgbClr val="222222"/>
              </a:buClr>
              <a:buSzPts val="1300"/>
            </a:pPr>
            <a:r>
              <a:rPr lang="en-US" sz="2400" dirty="0" smtClean="0">
                <a:solidFill>
                  <a:srgbClr val="222222"/>
                </a:solidFill>
                <a:highlight>
                  <a:srgbClr val="FFFFFF"/>
                </a:highlight>
              </a:rPr>
              <a:t>If we give a new image to the model to predict its outcome belong to any one of the classes.</a:t>
            </a:r>
          </a:p>
          <a:p>
            <a:pPr marL="457200" lvl="0" indent="0">
              <a:spcBef>
                <a:spcPts val="1200"/>
              </a:spcBef>
              <a:buNone/>
            </a:pPr>
            <a:endParaRPr lang="en-US" sz="3600" dirty="0" smtClean="0">
              <a:solidFill>
                <a:srgbClr val="222222"/>
              </a:solidFill>
              <a:highlight>
                <a:srgbClr val="FFFFFF"/>
              </a:highlight>
            </a:endParaRPr>
          </a:p>
          <a:p>
            <a:endParaRPr lang="en-US" sz="2200" dirty="0"/>
          </a:p>
        </p:txBody>
      </p:sp>
      <p:sp>
        <p:nvSpPr>
          <p:cNvPr id="2" name="Title 1"/>
          <p:cNvSpPr>
            <a:spLocks noGrp="1"/>
          </p:cNvSpPr>
          <p:nvPr>
            <p:ph type="title"/>
          </p:nvPr>
        </p:nvSpPr>
        <p:spPr>
          <a:xfrm>
            <a:off x="457200" y="228600"/>
            <a:ext cx="8229600" cy="914400"/>
          </a:xfrm>
        </p:spPr>
        <p:txBody>
          <a:bodyPr>
            <a:normAutofit/>
          </a:bodyPr>
          <a:lstStyle/>
          <a:p>
            <a:pPr algn="ctr"/>
            <a:r>
              <a:rPr lang="en-US" sz="3200" dirty="0" smtClean="0">
                <a:solidFill>
                  <a:schemeClr val="accent4">
                    <a:lumMod val="50000"/>
                  </a:schemeClr>
                </a:solidFill>
                <a:latin typeface="Times New Roman" pitchFamily="18" charset="0"/>
                <a:cs typeface="Times New Roman" pitchFamily="18" charset="0"/>
              </a:rPr>
              <a:t>MODULES</a:t>
            </a:r>
            <a:endParaRPr lang="en-US" sz="3200" dirty="0">
              <a:solidFill>
                <a:schemeClr val="accent4">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28600"/>
            <a:ext cx="7924800" cy="5791200"/>
          </a:xfrm>
        </p:spPr>
        <p:txBody>
          <a:bodyPr>
            <a:normAutofit lnSpcReduction="10000"/>
          </a:bodyPr>
          <a:lstStyle/>
          <a:p>
            <a:pPr marL="0" indent="0">
              <a:buNone/>
            </a:pPr>
            <a:endParaRPr lang="en-US" dirty="0">
              <a:latin typeface="Times New Roman" panose="02020603050405020304" pitchFamily="18" charset="0"/>
              <a:cs typeface="Times New Roman" panose="02020603050405020304" pitchFamily="18" charset="0"/>
            </a:endParaRPr>
          </a:p>
          <a:p>
            <a:pPr>
              <a:buNone/>
            </a:pPr>
            <a:r>
              <a:rPr lang="en-US" sz="2800" b="1" dirty="0" smtClean="0">
                <a:solidFill>
                  <a:schemeClr val="tx1"/>
                </a:solidFill>
                <a:latin typeface="Times New Roman" panose="02020603050405020304" pitchFamily="18" charset="0"/>
                <a:cs typeface="Times New Roman" panose="02020603050405020304" pitchFamily="18" charset="0"/>
              </a:rPr>
              <a:t>Django Module:</a:t>
            </a:r>
          </a:p>
          <a:p>
            <a:r>
              <a:rPr lang="en-US" sz="2200" dirty="0" smtClean="0">
                <a:solidFill>
                  <a:schemeClr val="tx1"/>
                </a:solidFill>
                <a:latin typeface="+mj-lt"/>
                <a:cs typeface="Times New Roman" panose="02020603050405020304" pitchFamily="18" charset="0"/>
              </a:rPr>
              <a:t>This module acts as a server for the  web application .</a:t>
            </a:r>
          </a:p>
          <a:p>
            <a:endParaRPr lang="en-US" sz="2200" dirty="0" smtClean="0">
              <a:solidFill>
                <a:schemeClr val="tx1"/>
              </a:solidFill>
              <a:latin typeface="+mj-lt"/>
              <a:cs typeface="Times New Roman" panose="02020603050405020304" pitchFamily="18" charset="0"/>
            </a:endParaRPr>
          </a:p>
          <a:p>
            <a:r>
              <a:rPr lang="en-US" sz="2200" dirty="0" smtClean="0">
                <a:solidFill>
                  <a:schemeClr val="tx1"/>
                </a:solidFill>
                <a:latin typeface="+mj-lt"/>
                <a:cs typeface="Times New Roman" panose="02020603050405020304" pitchFamily="18" charset="0"/>
              </a:rPr>
              <a:t>It stores and load the model which in turn returns the predicted disease  to the user.</a:t>
            </a:r>
          </a:p>
          <a:p>
            <a:pPr>
              <a:buNone/>
            </a:pPr>
            <a:r>
              <a:rPr lang="en-US" sz="2800" b="1" dirty="0" smtClean="0">
                <a:solidFill>
                  <a:schemeClr val="tx1"/>
                </a:solidFill>
                <a:latin typeface="Times New Roman" panose="02020603050405020304" pitchFamily="18" charset="0"/>
                <a:cs typeface="Times New Roman" panose="02020603050405020304" pitchFamily="18" charset="0"/>
              </a:rPr>
              <a:t>Translation Module:</a:t>
            </a:r>
          </a:p>
          <a:p>
            <a:r>
              <a:rPr lang="en-US" sz="2200" dirty="0" smtClean="0">
                <a:solidFill>
                  <a:schemeClr val="tx1"/>
                </a:solidFill>
                <a:cs typeface="Times New Roman" panose="02020603050405020304" pitchFamily="18" charset="0"/>
              </a:rPr>
              <a:t>This module consists of  language translation.</a:t>
            </a:r>
          </a:p>
          <a:p>
            <a:pPr>
              <a:buFont typeface="Wingdings" pitchFamily="2" charset="2"/>
              <a:buChar char="Ø"/>
            </a:pPr>
            <a:endParaRPr lang="en-US" sz="2200" dirty="0" smtClean="0">
              <a:solidFill>
                <a:schemeClr val="tx1"/>
              </a:solidFill>
              <a:cs typeface="Times New Roman" panose="02020603050405020304" pitchFamily="18" charset="0"/>
            </a:endParaRPr>
          </a:p>
          <a:p>
            <a:r>
              <a:rPr lang="en-US" sz="2200" dirty="0" smtClean="0">
                <a:solidFill>
                  <a:schemeClr val="tx1"/>
                </a:solidFill>
                <a:cs typeface="Times New Roman" panose="02020603050405020304" pitchFamily="18" charset="0"/>
              </a:rPr>
              <a:t>Translation API  is used in this module.</a:t>
            </a:r>
          </a:p>
          <a:p>
            <a:pPr marL="0" lvl="0" indent="0">
              <a:spcBef>
                <a:spcPts val="1200"/>
              </a:spcBef>
              <a:buNone/>
            </a:pPr>
            <a:r>
              <a:rPr lang="en-US" sz="2800" b="1" dirty="0" smtClean="0">
                <a:highlight>
                  <a:srgbClr val="FFFFFF"/>
                </a:highlight>
                <a:latin typeface="Times New Roman" pitchFamily="18" charset="0"/>
                <a:cs typeface="Times New Roman" pitchFamily="18" charset="0"/>
              </a:rPr>
              <a:t>  UI Module:</a:t>
            </a:r>
            <a:endParaRPr lang="en-US" sz="2800" b="1" dirty="0" smtClean="0">
              <a:solidFill>
                <a:srgbClr val="222222"/>
              </a:solidFill>
              <a:highlight>
                <a:srgbClr val="FFFFFF"/>
              </a:highlight>
              <a:latin typeface="Times New Roman" pitchFamily="18" charset="0"/>
              <a:cs typeface="Times New Roman" pitchFamily="18" charset="0"/>
            </a:endParaRPr>
          </a:p>
          <a:p>
            <a:pPr marL="284163" indent="-284163">
              <a:spcBef>
                <a:spcPts val="1200"/>
              </a:spcBef>
            </a:pPr>
            <a:r>
              <a:rPr lang="en-US" sz="2400" dirty="0" smtClean="0">
                <a:highlight>
                  <a:srgbClr val="FFFFFF"/>
                </a:highlight>
              </a:rPr>
              <a:t>This module facilitates the user by predicting the   disease of uploaded image and also with some basic remedies to it.</a:t>
            </a:r>
          </a:p>
          <a:p>
            <a:pPr marL="457200" indent="-311150">
              <a:spcBef>
                <a:spcPts val="1200"/>
              </a:spcBef>
              <a:buClr>
                <a:srgbClr val="222222"/>
              </a:buClr>
              <a:buSzPts val="1300"/>
              <a:buNone/>
            </a:pP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ctr">
              <a:buNone/>
            </a:pPr>
            <a:r>
              <a:rPr lang="en-US" sz="3200" dirty="0" smtClean="0">
                <a:solidFill>
                  <a:schemeClr val="accent4">
                    <a:lumMod val="50000"/>
                  </a:schemeClr>
                </a:solidFill>
                <a:latin typeface="Times New Roman" pitchFamily="18" charset="0"/>
                <a:cs typeface="Times New Roman" pitchFamily="18" charset="0"/>
              </a:rPr>
              <a:t>HARDWARE REQUIREMENTS</a:t>
            </a:r>
            <a:endParaRPr lang="en-US" sz="3200" dirty="0" smtClean="0">
              <a:latin typeface="+mj-lt"/>
            </a:endParaRPr>
          </a:p>
          <a:p>
            <a:pPr>
              <a:buNone/>
            </a:pPr>
            <a:r>
              <a:rPr lang="en-US" dirty="0" smtClean="0">
                <a:solidFill>
                  <a:schemeClr val="tx2">
                    <a:lumMod val="75000"/>
                  </a:schemeClr>
                </a:solidFill>
                <a:latin typeface="+mj-lt"/>
              </a:rPr>
              <a:t>(Developer):</a:t>
            </a:r>
          </a:p>
          <a:p>
            <a:r>
              <a:rPr lang="en-US" sz="2200" dirty="0" smtClean="0"/>
              <a:t>GPU :NVIDIA-SMI  460.32</a:t>
            </a:r>
          </a:p>
          <a:p>
            <a:r>
              <a:rPr lang="en-US" sz="2200" dirty="0" smtClean="0">
                <a:solidFill>
                  <a:srgbClr val="000000"/>
                </a:solidFill>
                <a:highlight>
                  <a:srgbClr val="FFFFFF"/>
                </a:highlight>
              </a:rPr>
              <a:t>Intel(R) Core™ i3-1005G1 CPU @ 1.20GHz</a:t>
            </a:r>
          </a:p>
          <a:p>
            <a:r>
              <a:rPr lang="en-US" sz="2200" dirty="0" smtClean="0">
                <a:solidFill>
                  <a:srgbClr val="000000"/>
                </a:solidFill>
                <a:highlight>
                  <a:srgbClr val="FFFFFF"/>
                </a:highlight>
              </a:rPr>
              <a:t>8 GB RAM.</a:t>
            </a:r>
          </a:p>
          <a:p>
            <a:r>
              <a:rPr lang="en-US" sz="2200" dirty="0" smtClean="0">
                <a:solidFill>
                  <a:srgbClr val="000000"/>
                </a:solidFill>
                <a:highlight>
                  <a:srgbClr val="FFFFFF"/>
                </a:highlight>
              </a:rPr>
              <a:t>25 GB HDD free space.</a:t>
            </a:r>
          </a:p>
          <a:p>
            <a:r>
              <a:rPr lang="en-US" sz="2200" dirty="0" smtClean="0">
                <a:solidFill>
                  <a:srgbClr val="000000"/>
                </a:solidFill>
                <a:highlight>
                  <a:srgbClr val="FFFFFF"/>
                </a:highlight>
              </a:rPr>
              <a:t>Windows (7 or higher) or Linux (</a:t>
            </a:r>
            <a:r>
              <a:rPr lang="en-US" sz="2200" dirty="0" err="1" smtClean="0">
                <a:solidFill>
                  <a:srgbClr val="000000"/>
                </a:solidFill>
                <a:highlight>
                  <a:srgbClr val="FFFFFF"/>
                </a:highlight>
              </a:rPr>
              <a:t>Ubuntu</a:t>
            </a:r>
            <a:r>
              <a:rPr lang="en-US" sz="2200" dirty="0" smtClean="0">
                <a:solidFill>
                  <a:srgbClr val="000000"/>
                </a:solidFill>
                <a:highlight>
                  <a:srgbClr val="FFFFFF"/>
                </a:highlight>
              </a:rPr>
              <a:t> 18.04 or equivalent ) </a:t>
            </a:r>
          </a:p>
          <a:p>
            <a:pPr>
              <a:buNone/>
            </a:pPr>
            <a:endParaRPr lang="en-US" sz="2200" dirty="0" smtClean="0">
              <a:solidFill>
                <a:srgbClr val="000000"/>
              </a:solidFill>
              <a:highlight>
                <a:srgbClr val="FFFFFF"/>
              </a:highlight>
            </a:endParaRPr>
          </a:p>
          <a:p>
            <a:pPr>
              <a:buNone/>
            </a:pPr>
            <a:r>
              <a:rPr lang="en-US" dirty="0" smtClean="0">
                <a:solidFill>
                  <a:schemeClr val="tx2">
                    <a:lumMod val="75000"/>
                  </a:schemeClr>
                </a:solidFill>
                <a:highlight>
                  <a:srgbClr val="FFFFFF"/>
                </a:highlight>
              </a:rPr>
              <a:t>(User):</a:t>
            </a:r>
          </a:p>
          <a:p>
            <a:r>
              <a:rPr lang="en-US" sz="2200" dirty="0" smtClean="0"/>
              <a:t>1.9 (GHz) x64-bit dual core processor</a:t>
            </a:r>
          </a:p>
          <a:p>
            <a:r>
              <a:rPr lang="en-US" sz="2200" dirty="0" smtClean="0">
                <a:solidFill>
                  <a:srgbClr val="000000"/>
                </a:solidFill>
                <a:highlight>
                  <a:srgbClr val="FFFFFF"/>
                </a:highlight>
              </a:rPr>
              <a:t>2 GB RAM</a:t>
            </a:r>
          </a:p>
          <a:p>
            <a:r>
              <a:rPr lang="en-US" sz="2200" dirty="0" smtClean="0">
                <a:solidFill>
                  <a:srgbClr val="000000"/>
                </a:solidFill>
                <a:highlight>
                  <a:srgbClr val="FFFFFF"/>
                </a:highlight>
              </a:rPr>
              <a:t>Windows or Linux (OS)</a:t>
            </a:r>
          </a:p>
          <a:p>
            <a:pPr>
              <a:buNone/>
            </a:pPr>
            <a:endParaRPr lang="en-US" sz="2200" dirty="0" smtClean="0">
              <a:solidFill>
                <a:srgbClr val="000000"/>
              </a:solidFill>
              <a:highlight>
                <a:srgbClr val="FFFFFF"/>
              </a:highlight>
            </a:endParaRPr>
          </a:p>
          <a:p>
            <a:pPr>
              <a:buNone/>
            </a:pPr>
            <a:endParaRPr lang="en-US" sz="2200" dirty="0" smtClean="0">
              <a:solidFill>
                <a:srgbClr val="000000"/>
              </a:solidFill>
              <a:highlight>
                <a:srgbClr val="FFFFFF"/>
              </a:highlight>
            </a:endParaRPr>
          </a:p>
          <a:p>
            <a:pPr>
              <a:buNone/>
            </a:pPr>
            <a:endParaRPr lang="en-US" sz="2200" dirty="0" smtClean="0">
              <a:solidFill>
                <a:srgbClr val="000000"/>
              </a:solidFill>
              <a:highlight>
                <a:srgbClr val="FFFFFF"/>
              </a:highlight>
            </a:endParaRPr>
          </a:p>
          <a:p>
            <a:pPr>
              <a:buNone/>
            </a:pPr>
            <a:endParaRPr lang="en-US" sz="2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lstStyle/>
          <a:p>
            <a:pPr algn="ctr">
              <a:buNone/>
            </a:pPr>
            <a:r>
              <a:rPr lang="en-US" sz="3200" dirty="0" smtClean="0">
                <a:solidFill>
                  <a:schemeClr val="accent4">
                    <a:lumMod val="50000"/>
                  </a:schemeClr>
                </a:solidFill>
                <a:latin typeface="Times New Roman" pitchFamily="18" charset="0"/>
                <a:cs typeface="Times New Roman" pitchFamily="18" charset="0"/>
              </a:rPr>
              <a:t>SOFTWARE REQUIREMENTS</a:t>
            </a:r>
            <a:endParaRPr lang="en-US" sz="3200" dirty="0" smtClean="0"/>
          </a:p>
          <a:p>
            <a:r>
              <a:rPr lang="en-US" sz="2200" dirty="0" smtClean="0"/>
              <a:t>Python(3.7)</a:t>
            </a:r>
          </a:p>
          <a:p>
            <a:r>
              <a:rPr lang="en-US" sz="2200" dirty="0" err="1" smtClean="0"/>
              <a:t>TensorFlow</a:t>
            </a:r>
            <a:r>
              <a:rPr lang="en-US" sz="2200" dirty="0" smtClean="0"/>
              <a:t>(2.4.1)</a:t>
            </a:r>
          </a:p>
          <a:p>
            <a:r>
              <a:rPr lang="en-US" sz="2200" dirty="0" err="1" smtClean="0"/>
              <a:t>Keras</a:t>
            </a:r>
            <a:r>
              <a:rPr lang="en-US" sz="2200" dirty="0" smtClean="0"/>
              <a:t>(2.4.3)</a:t>
            </a:r>
          </a:p>
          <a:p>
            <a:r>
              <a:rPr lang="en-US" sz="2200" dirty="0" err="1" smtClean="0"/>
              <a:t>Keras</a:t>
            </a:r>
            <a:r>
              <a:rPr lang="en-US" sz="2200" dirty="0" smtClean="0"/>
              <a:t>-Preprocessing(1.1.2)</a:t>
            </a:r>
          </a:p>
          <a:p>
            <a:r>
              <a:rPr lang="en-US" sz="2200" dirty="0" smtClean="0"/>
              <a:t>Google-API</a:t>
            </a:r>
          </a:p>
          <a:p>
            <a:r>
              <a:rPr lang="en-US" sz="2200" dirty="0" smtClean="0"/>
              <a:t>React JS(</a:t>
            </a:r>
            <a:r>
              <a:rPr lang="en-US" sz="2400" dirty="0" smtClean="0"/>
              <a:t>17.0.2 </a:t>
            </a:r>
            <a:r>
              <a:rPr lang="en-US" sz="2200" dirty="0" smtClean="0"/>
              <a:t>)</a:t>
            </a:r>
          </a:p>
          <a:p>
            <a:r>
              <a:rPr lang="en-US" sz="2200" dirty="0" smtClean="0"/>
              <a:t>Django REST framework</a:t>
            </a:r>
          </a:p>
          <a:p>
            <a:r>
              <a:rPr lang="en-US" sz="2200" dirty="0" smtClean="0"/>
              <a:t>Bootstrap 4</a:t>
            </a:r>
          </a:p>
          <a:p>
            <a:r>
              <a:rPr lang="en-US" sz="2200" dirty="0" smtClean="0"/>
              <a:t>JavaScript</a:t>
            </a:r>
          </a:p>
          <a:p>
            <a:r>
              <a:rPr lang="en-US" sz="2200" dirty="0" smtClean="0"/>
              <a:t>HTML5</a:t>
            </a:r>
          </a:p>
          <a:p>
            <a:r>
              <a:rPr lang="en-US" sz="2200" dirty="0" smtClean="0"/>
              <a:t>CSS3</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81000" y="457200"/>
            <a:ext cx="8153400" cy="400110"/>
          </a:xfrm>
          <a:prstGeom prst="rect">
            <a:avLst/>
          </a:prstGeom>
          <a:noFill/>
        </p:spPr>
        <p:txBody>
          <a:bodyPr wrap="square" rtlCol="0">
            <a:spAutoFit/>
          </a:bodyPr>
          <a:lstStyle/>
          <a:p>
            <a:pPr algn="ctr"/>
            <a:r>
              <a:rPr lang="en-US" sz="2000" b="1" dirty="0" smtClean="0">
                <a:solidFill>
                  <a:schemeClr val="bg1">
                    <a:lumMod val="50000"/>
                  </a:schemeClr>
                </a:solidFill>
                <a:latin typeface="+mj-lt"/>
                <a:cs typeface="Times New Roman" pitchFamily="18" charset="0"/>
              </a:rPr>
              <a:t>USE CASE Diagram</a:t>
            </a:r>
            <a:endParaRPr lang="en-US" sz="2000" b="1" dirty="0">
              <a:solidFill>
                <a:schemeClr val="bg1">
                  <a:lumMod val="50000"/>
                </a:schemeClr>
              </a:solidFill>
              <a:latin typeface="+mj-lt"/>
              <a:cs typeface="Times New Roman" pitchFamily="18" charset="0"/>
            </a:endParaRPr>
          </a:p>
        </p:txBody>
      </p:sp>
      <p:pic>
        <p:nvPicPr>
          <p:cNvPr id="6" name="Content Placeholder 5" descr="major usecase.jpg"/>
          <p:cNvPicPr>
            <a:picLocks noGrp="1" noChangeAspect="1"/>
          </p:cNvPicPr>
          <p:nvPr>
            <p:ph idx="1"/>
          </p:nvPr>
        </p:nvPicPr>
        <p:blipFill>
          <a:blip r:embed="rId2" cstate="print"/>
          <a:stretch>
            <a:fillRect/>
          </a:stretch>
        </p:blipFill>
        <p:spPr>
          <a:xfrm>
            <a:off x="1524000" y="914400"/>
            <a:ext cx="6172200" cy="5167423"/>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jor sequence.jpg"/>
          <p:cNvPicPr>
            <a:picLocks noGrp="1" noChangeAspect="1"/>
          </p:cNvPicPr>
          <p:nvPr>
            <p:ph idx="1"/>
          </p:nvPr>
        </p:nvPicPr>
        <p:blipFill>
          <a:blip r:embed="rId2"/>
          <a:stretch>
            <a:fillRect/>
          </a:stretch>
        </p:blipFill>
        <p:spPr>
          <a:xfrm>
            <a:off x="838200" y="1219200"/>
            <a:ext cx="7391400" cy="4787900"/>
          </a:xfrm>
        </p:spPr>
      </p:pic>
      <p:sp>
        <p:nvSpPr>
          <p:cNvPr id="3" name="Title 2"/>
          <p:cNvSpPr>
            <a:spLocks noGrp="1"/>
          </p:cNvSpPr>
          <p:nvPr>
            <p:ph type="title"/>
          </p:nvPr>
        </p:nvSpPr>
        <p:spPr>
          <a:xfrm>
            <a:off x="457200" y="274638"/>
            <a:ext cx="8229600" cy="715962"/>
          </a:xfrm>
        </p:spPr>
        <p:txBody>
          <a:bodyPr>
            <a:normAutofit/>
          </a:bodyPr>
          <a:lstStyle/>
          <a:p>
            <a:pPr algn="ctr"/>
            <a:r>
              <a:rPr lang="en-US" sz="2000" dirty="0" smtClean="0"/>
              <a:t>Sequence Diagram</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dirty="0" smtClean="0">
                <a:solidFill>
                  <a:schemeClr val="bg1">
                    <a:lumMod val="50000"/>
                  </a:schemeClr>
                </a:solidFill>
                <a:latin typeface="Times New Roman" pitchFamily="18" charset="0"/>
                <a:cs typeface="Times New Roman" pitchFamily="18" charset="0"/>
              </a:rPr>
              <a:t>Activity Diagram</a:t>
            </a:r>
            <a:endParaRPr lang="en-US" sz="2000" dirty="0">
              <a:solidFill>
                <a:schemeClr val="bg1">
                  <a:lumMod val="50000"/>
                </a:schemeClr>
              </a:solidFill>
              <a:latin typeface="Times New Roman" pitchFamily="18" charset="0"/>
              <a:cs typeface="Times New Roman" pitchFamily="18" charset="0"/>
            </a:endParaRPr>
          </a:p>
        </p:txBody>
      </p:sp>
      <p:pic>
        <p:nvPicPr>
          <p:cNvPr id="6" name="Content Placeholder 5" descr="major activity.jpg"/>
          <p:cNvPicPr>
            <a:picLocks noGrp="1" noChangeAspect="1"/>
          </p:cNvPicPr>
          <p:nvPr>
            <p:ph idx="1"/>
          </p:nvPr>
        </p:nvPicPr>
        <p:blipFill>
          <a:blip r:embed="rId2" cstate="print"/>
          <a:stretch>
            <a:fillRect/>
          </a:stretch>
        </p:blipFill>
        <p:spPr>
          <a:xfrm>
            <a:off x="1450417" y="1066800"/>
            <a:ext cx="6243165" cy="494030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dirty="0" smtClean="0">
                <a:solidFill>
                  <a:schemeClr val="bg1">
                    <a:lumMod val="50000"/>
                  </a:schemeClr>
                </a:solidFill>
                <a:latin typeface="Times New Roman" pitchFamily="18" charset="0"/>
                <a:cs typeface="Times New Roman" pitchFamily="18" charset="0"/>
              </a:rPr>
              <a:t>Architectural Diagram</a:t>
            </a:r>
            <a:endParaRPr lang="en-US" sz="2000" dirty="0">
              <a:solidFill>
                <a:schemeClr val="bg1">
                  <a:lumMod val="50000"/>
                </a:schemeClr>
              </a:solidFill>
              <a:latin typeface="Times New Roman" pitchFamily="18" charset="0"/>
              <a:cs typeface="Times New Roman" pitchFamily="18" charset="0"/>
            </a:endParaRPr>
          </a:p>
        </p:txBody>
      </p:sp>
      <p:pic>
        <p:nvPicPr>
          <p:cNvPr id="6" name="Content Placeholder 5" descr="major architectural.jpg"/>
          <p:cNvPicPr>
            <a:picLocks noGrp="1" noChangeAspect="1"/>
          </p:cNvPicPr>
          <p:nvPr>
            <p:ph idx="1"/>
          </p:nvPr>
        </p:nvPicPr>
        <p:blipFill>
          <a:blip r:embed="rId2"/>
          <a:stretch>
            <a:fillRect/>
          </a:stretch>
        </p:blipFill>
        <p:spPr>
          <a:xfrm>
            <a:off x="1447800" y="1219200"/>
            <a:ext cx="6096000" cy="4787900"/>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Convolution</a:t>
            </a:r>
          </a:p>
          <a:p>
            <a:endParaRPr lang="en-US" sz="2400" dirty="0" smtClean="0"/>
          </a:p>
          <a:p>
            <a:r>
              <a:rPr lang="en-US" sz="2400" dirty="0" smtClean="0"/>
              <a:t>Activation(</a:t>
            </a:r>
            <a:r>
              <a:rPr lang="en-US" sz="2400" dirty="0" err="1" smtClean="0"/>
              <a:t>relu</a:t>
            </a:r>
            <a:r>
              <a:rPr lang="en-US" sz="2400" dirty="0" smtClean="0"/>
              <a:t> )</a:t>
            </a:r>
          </a:p>
          <a:p>
            <a:endParaRPr lang="en-US" sz="2400" dirty="0" smtClean="0"/>
          </a:p>
          <a:p>
            <a:r>
              <a:rPr lang="en-US" sz="2400" dirty="0" smtClean="0"/>
              <a:t>Pooling</a:t>
            </a:r>
          </a:p>
          <a:p>
            <a:endParaRPr lang="en-US" sz="2400" dirty="0" smtClean="0"/>
          </a:p>
          <a:p>
            <a:r>
              <a:rPr lang="en-US" sz="2400" dirty="0" smtClean="0"/>
              <a:t>Flattening</a:t>
            </a:r>
          </a:p>
          <a:p>
            <a:pPr>
              <a:buNone/>
            </a:pPr>
            <a:endParaRPr lang="en-US" sz="2400" dirty="0" smtClean="0"/>
          </a:p>
          <a:p>
            <a:r>
              <a:rPr lang="en-US" sz="2400" dirty="0" smtClean="0"/>
              <a:t>Dense</a:t>
            </a:r>
            <a:endParaRPr lang="en-US" dirty="0"/>
          </a:p>
        </p:txBody>
      </p:sp>
      <p:sp>
        <p:nvSpPr>
          <p:cNvPr id="3" name="Title 2"/>
          <p:cNvSpPr>
            <a:spLocks noGrp="1"/>
          </p:cNvSpPr>
          <p:nvPr>
            <p:ph type="title"/>
          </p:nvPr>
        </p:nvSpPr>
        <p:spPr/>
        <p:txBody>
          <a:bodyPr/>
          <a:lstStyle/>
          <a:p>
            <a:pPr algn="ctr"/>
            <a:r>
              <a:rPr lang="en-US" dirty="0" smtClean="0"/>
              <a:t>CNN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419599"/>
          </a:xfrm>
        </p:spPr>
        <p:txBody>
          <a:bodyPr>
            <a:noAutofit/>
          </a:bodyPr>
          <a:lstStyle/>
          <a:p>
            <a:pPr algn="just">
              <a:buNone/>
            </a:pPr>
            <a:r>
              <a:rPr lang="en-US" sz="2200" dirty="0" smtClean="0"/>
              <a:t>   Plant diseases are of numerous kinds. Recognizing each one of them would be a tedious task for a human being, but a machine can solve this issue. The Machine Learning deals with classification and used to classify healthy and unhealthy plants. Classification can be done by using decision tree, neural network etc. We are proposing a web application which helps in identifying the disease type for the given input from a trained data set using “</a:t>
            </a:r>
            <a:r>
              <a:rPr lang="en-US" sz="2200" dirty="0" err="1" smtClean="0"/>
              <a:t>Convolutional</a:t>
            </a:r>
            <a:r>
              <a:rPr lang="en-US" sz="2200" dirty="0" smtClean="0"/>
              <a:t> Neural Network”, a deep learning algorithm. </a:t>
            </a:r>
            <a:endParaRPr lang="en-US" sz="2200" dirty="0"/>
          </a:p>
        </p:txBody>
      </p:sp>
      <p:sp>
        <p:nvSpPr>
          <p:cNvPr id="2" name="Title 1"/>
          <p:cNvSpPr>
            <a:spLocks noGrp="1"/>
          </p:cNvSpPr>
          <p:nvPr>
            <p:ph type="title"/>
          </p:nvPr>
        </p:nvSpPr>
        <p:spPr/>
        <p:txBody>
          <a:bodyPr>
            <a:normAutofit/>
          </a:bodyPr>
          <a:lstStyle/>
          <a:p>
            <a:pPr algn="ctr"/>
            <a:r>
              <a:rPr lang="en-US" sz="3200" dirty="0" smtClean="0">
                <a:solidFill>
                  <a:schemeClr val="accent4">
                    <a:lumMod val="50000"/>
                  </a:schemeClr>
                </a:solidFill>
                <a:latin typeface="Times New Roman" pitchFamily="18" charset="0"/>
                <a:cs typeface="Times New Roman" pitchFamily="18" charset="0"/>
              </a:rPr>
              <a:t>ABSTRACT</a:t>
            </a:r>
            <a:endParaRPr lang="en-US" sz="3200" dirty="0">
              <a:solidFill>
                <a:schemeClr val="accent4">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nn process.jpeg"/>
          <p:cNvPicPr>
            <a:picLocks noGrp="1" noChangeAspect="1"/>
          </p:cNvPicPr>
          <p:nvPr>
            <p:ph idx="1"/>
          </p:nvPr>
        </p:nvPicPr>
        <p:blipFill>
          <a:blip r:embed="rId2"/>
          <a:stretch>
            <a:fillRect/>
          </a:stretch>
        </p:blipFill>
        <p:spPr>
          <a:xfrm>
            <a:off x="457200" y="1105780"/>
            <a:ext cx="8229600" cy="4405139"/>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8610600" cy="5029200"/>
          </a:xfrm>
        </p:spPr>
        <p:txBody>
          <a:bodyPr>
            <a:normAutofit fontScale="32500" lnSpcReduction="20000"/>
          </a:bodyPr>
          <a:lstStyle/>
          <a:p>
            <a:r>
              <a:rPr lang="en-US" dirty="0" smtClean="0"/>
              <a:t>Epoch 1/10</a:t>
            </a:r>
          </a:p>
          <a:p>
            <a:r>
              <a:rPr lang="en-US" dirty="0" smtClean="0"/>
              <a:t>574/574 [==============================] - 562s 979ms/step - loss: 0.3985 - accuracy: 0.8886 - val_loss: 1.0299 - val_accuracy: 0.6678</a:t>
            </a:r>
          </a:p>
          <a:p>
            <a:r>
              <a:rPr lang="en-US" dirty="0" smtClean="0"/>
              <a:t>Epoch 2/10</a:t>
            </a:r>
          </a:p>
          <a:p>
            <a:r>
              <a:rPr lang="en-US" dirty="0" smtClean="0"/>
              <a:t>574/574 [==============================] - 571s 995ms/step - loss: 0.3210 - accuracy: 0.9079 - val_loss: 0.9085 - val_accuracy: 0.7202</a:t>
            </a:r>
          </a:p>
          <a:p>
            <a:r>
              <a:rPr lang="en-US" dirty="0" smtClean="0"/>
              <a:t>Epoch 3/10</a:t>
            </a:r>
          </a:p>
          <a:p>
            <a:r>
              <a:rPr lang="en-US" dirty="0" smtClean="0"/>
              <a:t>574/574 [==============================] - 588s 1s/step - loss: 0.2627 - accuracy: 0.9284 - val_loss: 0.1849 - val_accuracy: 0.9430</a:t>
            </a:r>
          </a:p>
          <a:p>
            <a:r>
              <a:rPr lang="en-US" dirty="0" smtClean="0"/>
              <a:t>Epoch 4/10</a:t>
            </a:r>
          </a:p>
          <a:p>
            <a:r>
              <a:rPr lang="en-US" dirty="0" smtClean="0"/>
              <a:t>574/574 [==============================] - 577s 1s/step - loss: 0.2257 - accuracy: 0.9388 - val_loss: 0.6800 - val_accuracy: 0.7906</a:t>
            </a:r>
          </a:p>
          <a:p>
            <a:r>
              <a:rPr lang="en-US" dirty="0" smtClean="0"/>
              <a:t>Epoch 5/10</a:t>
            </a:r>
          </a:p>
          <a:p>
            <a:r>
              <a:rPr lang="en-US" dirty="0" smtClean="0"/>
              <a:t>574/574 [==============================] - 571s 995ms/step - loss: 0.2129 - accuracy: 0.9401 - val_loss: 0.8434 - val_accuracy: 0.7515</a:t>
            </a:r>
          </a:p>
          <a:p>
            <a:r>
              <a:rPr lang="en-US" dirty="0" smtClean="0"/>
              <a:t>Epoch 6/10</a:t>
            </a:r>
          </a:p>
          <a:p>
            <a:r>
              <a:rPr lang="en-US" dirty="0" smtClean="0"/>
              <a:t>574/574 [==============================] - 562s 980ms/step - loss: 0.1753 - accuracy: 0.9532 - val_loss: 1.5146 - val_accuracy: 0.5580</a:t>
            </a:r>
          </a:p>
          <a:p>
            <a:r>
              <a:rPr lang="en-US" dirty="0" smtClean="0"/>
              <a:t>Epoch 7/10</a:t>
            </a:r>
          </a:p>
          <a:p>
            <a:r>
              <a:rPr lang="en-US" dirty="0" smtClean="0"/>
              <a:t>574/574 [==============================] - 562s 979ms/step - loss: 0.1514 - accuracy: 0.9603 - val_loss: 0.2547 - val_accuracy: 0.9247</a:t>
            </a:r>
          </a:p>
          <a:p>
            <a:r>
              <a:rPr lang="en-US" dirty="0" smtClean="0"/>
              <a:t>Epoch 8/10</a:t>
            </a:r>
          </a:p>
          <a:p>
            <a:r>
              <a:rPr lang="en-US" dirty="0" smtClean="0"/>
              <a:t>574/574 [==============================] - 564s 983ms/step - loss: 0.1400 - accuracy: 0.9621 - val_loss: 0.1561 - val_accuracy: 0.9503</a:t>
            </a:r>
          </a:p>
          <a:p>
            <a:r>
              <a:rPr lang="en-US" dirty="0" smtClean="0"/>
              <a:t>Epoch 9/10</a:t>
            </a:r>
          </a:p>
          <a:p>
            <a:r>
              <a:rPr lang="en-US" dirty="0" smtClean="0"/>
              <a:t>574/574 [==============================] - 571s 996ms/step - loss: 0.1290 - accuracy: 0.9636 - val_loss: 0.5355 - val_accuracy: 0.8404</a:t>
            </a:r>
          </a:p>
          <a:p>
            <a:r>
              <a:rPr lang="en-US" dirty="0" smtClean="0"/>
              <a:t>Epoch 10/10</a:t>
            </a:r>
          </a:p>
          <a:p>
            <a:r>
              <a:rPr lang="en-US" dirty="0" smtClean="0"/>
              <a:t>574/574 [==============================] - 563s 981ms/step - loss: 0.1334 - accuracy: 0.9632 - val_loss: 0.0728 - val_accuracy: 0.9791</a:t>
            </a:r>
            <a:endParaRPr lang="en-US" dirty="0"/>
          </a:p>
        </p:txBody>
      </p:sp>
      <p:sp>
        <p:nvSpPr>
          <p:cNvPr id="3" name="Title 2"/>
          <p:cNvSpPr>
            <a:spLocks noGrp="1"/>
          </p:cNvSpPr>
          <p:nvPr>
            <p:ph type="title"/>
          </p:nvPr>
        </p:nvSpPr>
        <p:spPr>
          <a:xfrm>
            <a:off x="457200" y="274638"/>
            <a:ext cx="8229600" cy="944562"/>
          </a:xfrm>
        </p:spPr>
        <p:txBody>
          <a:bodyPr>
            <a:normAutofit/>
          </a:bodyPr>
          <a:lstStyle/>
          <a:p>
            <a:pPr algn="ctr"/>
            <a:r>
              <a:rPr lang="en-US" sz="3200" dirty="0" smtClean="0"/>
              <a:t>Model Accuracy</a:t>
            </a:r>
            <a:endParaRPr lang="en-US" sz="3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200" dirty="0" smtClean="0"/>
              <a:t>Tomato leaf disease prediction is deployed through a website for a user friendly interaction to the users.</a:t>
            </a:r>
          </a:p>
          <a:p>
            <a:pPr>
              <a:buNone/>
            </a:pPr>
            <a:endParaRPr lang="en-US" sz="2200" dirty="0" smtClean="0"/>
          </a:p>
          <a:p>
            <a:r>
              <a:rPr lang="en-US" sz="2200" dirty="0" smtClean="0"/>
              <a:t>It looks forward to help and encourage a farmer who has interest in cultivation but drags back for small  practical issues faced in the process.</a:t>
            </a:r>
          </a:p>
          <a:p>
            <a:pPr>
              <a:buNone/>
            </a:pPr>
            <a:endParaRPr lang="en-US" sz="2200" dirty="0" smtClean="0"/>
          </a:p>
          <a:p>
            <a:r>
              <a:rPr lang="en-US" sz="2200" dirty="0" smtClean="0"/>
              <a:t>This website is a helping hand for those who are willing to start farming .  </a:t>
            </a:r>
            <a:endParaRPr lang="en-US" sz="2200" dirty="0"/>
          </a:p>
        </p:txBody>
      </p:sp>
      <p:sp>
        <p:nvSpPr>
          <p:cNvPr id="2" name="Title 1"/>
          <p:cNvSpPr>
            <a:spLocks noGrp="1"/>
          </p:cNvSpPr>
          <p:nvPr>
            <p:ph type="title"/>
          </p:nvPr>
        </p:nvSpPr>
        <p:spPr/>
        <p:txBody>
          <a:bodyPr>
            <a:normAutofit/>
          </a:bodyPr>
          <a:lstStyle/>
          <a:p>
            <a:pPr algn="ctr"/>
            <a:r>
              <a:rPr lang="en-US" sz="3200" dirty="0" smtClean="0">
                <a:solidFill>
                  <a:schemeClr val="accent4">
                    <a:lumMod val="50000"/>
                  </a:schemeClr>
                </a:solidFill>
                <a:latin typeface="Times New Roman" pitchFamily="18" charset="0"/>
                <a:cs typeface="Times New Roman" pitchFamily="18" charset="0"/>
              </a:rPr>
              <a:t>CONCLUSION</a:t>
            </a:r>
            <a:endParaRPr lang="en-US" sz="3200" dirty="0">
              <a:solidFill>
                <a:schemeClr val="accent4">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600" dirty="0" smtClean="0"/>
              <a:t>IEEE paper based on Plant Disease Prediction using Deep Learning ,Issued in 2019.</a:t>
            </a:r>
          </a:p>
          <a:p>
            <a:pPr>
              <a:buNone/>
            </a:pPr>
            <a:endParaRPr lang="en-US" sz="1600" dirty="0" smtClean="0"/>
          </a:p>
          <a:p>
            <a:pPr>
              <a:buNone/>
            </a:pPr>
            <a:r>
              <a:rPr lang="en-US" sz="1600" dirty="0" smtClean="0"/>
              <a:t>[1] </a:t>
            </a:r>
            <a:r>
              <a:rPr lang="en-US" sz="1600" dirty="0" err="1" smtClean="0"/>
              <a:t>J.D.Pujari</a:t>
            </a:r>
            <a:r>
              <a:rPr lang="en-US" sz="1600" dirty="0" smtClean="0"/>
              <a:t>, </a:t>
            </a:r>
            <a:r>
              <a:rPr lang="en-US" sz="1600" dirty="0" err="1" smtClean="0"/>
              <a:t>R.Yakkundimath</a:t>
            </a:r>
            <a:r>
              <a:rPr lang="en-US" sz="1600" dirty="0" smtClean="0"/>
              <a:t> and A.S. </a:t>
            </a:r>
            <a:r>
              <a:rPr lang="en-US" sz="1600" dirty="0" err="1" smtClean="0"/>
              <a:t>Byadgi</a:t>
            </a:r>
            <a:r>
              <a:rPr lang="en-US" sz="1600" dirty="0" smtClean="0"/>
              <a:t>,  </a:t>
            </a:r>
            <a:r>
              <a:rPr lang="en-US" sz="1600" b="1" dirty="0" smtClean="0"/>
              <a:t>“Identification and classification of fungal disease affected on agriculture/horticulture crops using image processing techniques,”</a:t>
            </a:r>
            <a:r>
              <a:rPr lang="en-US" sz="1600" dirty="0" smtClean="0"/>
              <a:t> IEEE International Conference on the Computational Intelligence and Computing Research, 2014.</a:t>
            </a:r>
          </a:p>
          <a:p>
            <a:pPr>
              <a:buNone/>
            </a:pPr>
            <a:endParaRPr lang="en-US" sz="1600" dirty="0" smtClean="0"/>
          </a:p>
          <a:p>
            <a:pPr>
              <a:buNone/>
            </a:pPr>
            <a:r>
              <a:rPr lang="en-US" sz="1600" dirty="0" smtClean="0"/>
              <a:t>[2] S. </a:t>
            </a:r>
            <a:r>
              <a:rPr lang="en-US" sz="1600" dirty="0" err="1" smtClean="0"/>
              <a:t>Arivazhagan</a:t>
            </a:r>
            <a:r>
              <a:rPr lang="en-US" sz="1600" dirty="0" smtClean="0"/>
              <a:t>, R. </a:t>
            </a:r>
            <a:r>
              <a:rPr lang="en-US" sz="1600" dirty="0" err="1" smtClean="0"/>
              <a:t>Newlin</a:t>
            </a:r>
            <a:r>
              <a:rPr lang="en-US" sz="1600" dirty="0" smtClean="0"/>
              <a:t> </a:t>
            </a:r>
            <a:r>
              <a:rPr lang="en-US" sz="1600" dirty="0" err="1" smtClean="0"/>
              <a:t>Shebiah</a:t>
            </a:r>
            <a:r>
              <a:rPr lang="en-US" sz="1600" dirty="0" smtClean="0"/>
              <a:t>, S. </a:t>
            </a:r>
            <a:r>
              <a:rPr lang="en-US" sz="1600" dirty="0" err="1" smtClean="0"/>
              <a:t>Ananthi</a:t>
            </a:r>
            <a:r>
              <a:rPr lang="en-US" sz="1600" dirty="0" smtClean="0"/>
              <a:t> and  S. Vishnu </a:t>
            </a:r>
            <a:r>
              <a:rPr lang="en-US" sz="1600" dirty="0" err="1" smtClean="0"/>
              <a:t>Varthini</a:t>
            </a:r>
            <a:r>
              <a:rPr lang="en-US" sz="1600" dirty="0" smtClean="0"/>
              <a:t>, </a:t>
            </a:r>
            <a:r>
              <a:rPr lang="en-US" sz="1600" b="1" dirty="0" smtClean="0"/>
              <a:t>“Detection of unhealthy region of plant leaves and classification of plant leaf diseases using texture features,” </a:t>
            </a:r>
            <a:r>
              <a:rPr lang="en-US" sz="1600" dirty="0" smtClean="0"/>
              <a:t>Commission </a:t>
            </a:r>
            <a:r>
              <a:rPr lang="en-US" sz="1600" dirty="0" err="1" smtClean="0"/>
              <a:t>Internationale</a:t>
            </a:r>
            <a:r>
              <a:rPr lang="en-US" sz="1600" dirty="0" smtClean="0"/>
              <a:t> du Genie Rural(CIGR) journal, vol. 15, no. 1, pp. 211-217, 2013. </a:t>
            </a:r>
          </a:p>
          <a:p>
            <a:pPr>
              <a:buNone/>
            </a:pPr>
            <a:endParaRPr lang="en-US" sz="2000" dirty="0" smtClean="0"/>
          </a:p>
          <a:p>
            <a:pPr>
              <a:buNone/>
            </a:pPr>
            <a:endParaRPr lang="en-US" sz="2000" dirty="0" smtClean="0">
              <a:solidFill>
                <a:schemeClr val="tx1"/>
              </a:solidFill>
              <a:latin typeface="Times New Roman" panose="02020603050405020304" pitchFamily="18" charset="0"/>
              <a:cs typeface="Times New Roman" panose="02020603050405020304" pitchFamily="18" charset="0"/>
            </a:endParaRPr>
          </a:p>
          <a:p>
            <a:endParaRPr lang="en-US" sz="2200" dirty="0"/>
          </a:p>
        </p:txBody>
      </p:sp>
      <p:sp>
        <p:nvSpPr>
          <p:cNvPr id="2" name="Title 1"/>
          <p:cNvSpPr>
            <a:spLocks noGrp="1"/>
          </p:cNvSpPr>
          <p:nvPr>
            <p:ph type="title"/>
          </p:nvPr>
        </p:nvSpPr>
        <p:spPr/>
        <p:txBody>
          <a:bodyPr>
            <a:normAutofit/>
          </a:bodyPr>
          <a:lstStyle/>
          <a:p>
            <a:pPr algn="ctr"/>
            <a:r>
              <a:rPr lang="en-US" sz="3200" dirty="0" smtClean="0">
                <a:solidFill>
                  <a:schemeClr val="accent4">
                    <a:lumMod val="50000"/>
                  </a:schemeClr>
                </a:solidFill>
                <a:latin typeface="Times New Roman" pitchFamily="18" charset="0"/>
                <a:cs typeface="Times New Roman" pitchFamily="18" charset="0"/>
              </a:rPr>
              <a:t>REFERENCES</a:t>
            </a:r>
            <a:endParaRPr lang="en-US" sz="3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normAutofit/>
          </a:bodyPr>
          <a:lstStyle/>
          <a:p>
            <a:pPr>
              <a:buNone/>
            </a:pPr>
            <a:r>
              <a:rPr lang="en-US" sz="1600" dirty="0" smtClean="0">
                <a:latin typeface="Times New Roman" panose="02020603050405020304" pitchFamily="18" charset="0"/>
                <a:cs typeface="Times New Roman" panose="02020603050405020304" pitchFamily="18" charset="0"/>
              </a:rPr>
              <a:t>   [3]</a:t>
            </a:r>
            <a:r>
              <a:rPr lang="en-US" sz="1600" b="1" dirty="0" smtClean="0">
                <a:latin typeface="Times New Roman" panose="02020603050405020304" pitchFamily="18" charset="0"/>
                <a:cs typeface="Times New Roman" panose="02020603050405020304" pitchFamily="18" charset="0"/>
              </a:rPr>
              <a:t> “React Getting Started”</a:t>
            </a:r>
            <a:r>
              <a:rPr lang="en-US" sz="1600" dirty="0" smtClean="0">
                <a:latin typeface="Times New Roman" panose="02020603050405020304" pitchFamily="18" charset="0"/>
                <a:cs typeface="Times New Roman" panose="02020603050405020304" pitchFamily="18" charset="0"/>
              </a:rPr>
              <a:t> [online] Available at: https://reactjs.org/docs/getting-started.html [Accessed: 01- Mar- 2021]. </a:t>
            </a:r>
          </a:p>
          <a:p>
            <a:pPr>
              <a:buNone/>
            </a:pPr>
            <a:endParaRPr lang="en-US" sz="1600" dirty="0" smtClean="0">
              <a:latin typeface="Times New Roman" panose="02020603050405020304" pitchFamily="18" charset="0"/>
              <a:cs typeface="Times New Roman" panose="02020603050405020304" pitchFamily="18" charset="0"/>
            </a:endParaRPr>
          </a:p>
          <a:p>
            <a:pPr>
              <a:buNone/>
            </a:pPr>
            <a:r>
              <a:rPr lang="en-US" sz="1600" dirty="0" smtClean="0">
                <a:latin typeface="Times New Roman" panose="02020603050405020304" pitchFamily="18" charset="0"/>
                <a:cs typeface="Times New Roman" panose="02020603050405020304" pitchFamily="18" charset="0"/>
              </a:rPr>
              <a:t>   [4]</a:t>
            </a:r>
            <a:r>
              <a:rPr lang="en-US" sz="1600" b="1" dirty="0" smtClean="0">
                <a:latin typeface="Times New Roman" panose="02020603050405020304" pitchFamily="18" charset="0"/>
                <a:cs typeface="Times New Roman" panose="02020603050405020304" pitchFamily="18" charset="0"/>
              </a:rPr>
              <a:t>“</a:t>
            </a:r>
            <a:r>
              <a:rPr lang="en-US" sz="1600" b="1" dirty="0" err="1" smtClean="0">
                <a:latin typeface="Times New Roman" panose="02020603050405020304" pitchFamily="18" charset="0"/>
                <a:cs typeface="Times New Roman" panose="02020603050405020304" pitchFamily="18" charset="0"/>
              </a:rPr>
              <a:t>Django</a:t>
            </a:r>
            <a:r>
              <a:rPr lang="en-US" sz="1600" b="1" dirty="0" smtClean="0">
                <a:latin typeface="Times New Roman" panose="02020603050405020304" pitchFamily="18" charset="0"/>
                <a:cs typeface="Times New Roman" panose="02020603050405020304" pitchFamily="18" charset="0"/>
              </a:rPr>
              <a:t> Rest framework”[</a:t>
            </a:r>
            <a:r>
              <a:rPr lang="en-US" sz="1600" dirty="0" smtClean="0">
                <a:latin typeface="Times New Roman" panose="02020603050405020304" pitchFamily="18" charset="0"/>
                <a:cs typeface="Times New Roman" panose="02020603050405020304" pitchFamily="18" charset="0"/>
              </a:rPr>
              <a:t>online</a:t>
            </a:r>
            <a:r>
              <a:rPr lang="en-US" sz="1600" b="1" dirty="0" smtClean="0">
                <a:latin typeface="Times New Roman" panose="02020603050405020304" pitchFamily="18" charset="0"/>
                <a:cs typeface="Times New Roman" panose="02020603050405020304" pitchFamily="18" charset="0"/>
              </a:rPr>
              <a:t>]</a:t>
            </a:r>
            <a:r>
              <a:rPr lang="en-US" sz="1600" dirty="0" smtClean="0"/>
              <a:t> </a:t>
            </a:r>
            <a:r>
              <a:rPr lang="en-US" sz="1600" dirty="0" smtClean="0">
                <a:latin typeface="Times New Roman" pitchFamily="18" charset="0"/>
                <a:cs typeface="Times New Roman" pitchFamily="18" charset="0"/>
              </a:rPr>
              <a:t>Available</a:t>
            </a:r>
            <a:r>
              <a:rPr lang="en-US" sz="1600" dirty="0" smtClean="0"/>
              <a:t> at:</a:t>
            </a:r>
          </a:p>
          <a:p>
            <a:pPr>
              <a:buNone/>
            </a:pPr>
            <a:r>
              <a:rPr lang="en-US" sz="1600" dirty="0" smtClean="0"/>
              <a:t>   </a:t>
            </a:r>
            <a:r>
              <a:rPr lang="en-US" sz="1600" dirty="0" smtClean="0">
                <a:latin typeface="Times New Roman" pitchFamily="18" charset="0"/>
                <a:cs typeface="Times New Roman" pitchFamily="18" charset="0"/>
              </a:rPr>
              <a:t>https://www.django-rest-framework.org  [Accessed :  05-Mar-2021].</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[5] “</a:t>
            </a:r>
            <a:r>
              <a:rPr lang="en-US" sz="1600" b="1" dirty="0" smtClean="0">
                <a:latin typeface="Times New Roman" pitchFamily="18" charset="0"/>
                <a:cs typeface="Times New Roman" pitchFamily="18" charset="0"/>
              </a:rPr>
              <a:t>Bootstrap tutorial w3schools</a:t>
            </a:r>
            <a:r>
              <a:rPr lang="en-US" sz="1600" dirty="0" smtClean="0">
                <a:latin typeface="Times New Roman" pitchFamily="18" charset="0"/>
                <a:cs typeface="Times New Roman" pitchFamily="18" charset="0"/>
              </a:rPr>
              <a:t>” [online] Available:  https://www.w3schools.com/bootstrap4/ [Accessed: 03- Mar- 2021].  </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[6] “</a:t>
            </a:r>
            <a:r>
              <a:rPr lang="en-US" sz="1600" b="1" dirty="0" smtClean="0">
                <a:latin typeface="Times New Roman" pitchFamily="18" charset="0"/>
                <a:cs typeface="Times New Roman" pitchFamily="18" charset="0"/>
              </a:rPr>
              <a:t>Google translate</a:t>
            </a:r>
            <a:r>
              <a:rPr lang="en-US" sz="1600" dirty="0" smtClean="0">
                <a:latin typeface="Times New Roman" pitchFamily="18" charset="0"/>
                <a:cs typeface="Times New Roman" pitchFamily="18" charset="0"/>
              </a:rPr>
              <a:t>” [online] Available at:</a:t>
            </a:r>
          </a:p>
          <a:p>
            <a:pPr>
              <a:buNone/>
            </a:pPr>
            <a:r>
              <a:rPr lang="en-US" sz="1600" dirty="0" smtClean="0">
                <a:latin typeface="Times New Roman" pitchFamily="18" charset="0"/>
                <a:cs typeface="Times New Roman" pitchFamily="18" charset="0"/>
              </a:rPr>
              <a:t>    https://translate.google.co.in/ [Accessed: 17- Mar- 2021]. </a:t>
            </a:r>
            <a:endParaRPr lang="en-US"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200" dirty="0"/>
              <a:t>Plant disease has long been one of the major threats to food security because it dramatically reduces the crop yield and compromises its quality</a:t>
            </a:r>
            <a:r>
              <a:rPr lang="en-US" sz="2200" dirty="0" smtClean="0"/>
              <a:t>.</a:t>
            </a:r>
          </a:p>
          <a:p>
            <a:pPr>
              <a:buNone/>
            </a:pPr>
            <a:endParaRPr lang="en-US" sz="2200" dirty="0" smtClean="0"/>
          </a:p>
          <a:p>
            <a:r>
              <a:rPr lang="en-US" sz="2200" dirty="0" smtClean="0"/>
              <a:t>They are classified into many categories based on plant types.</a:t>
            </a:r>
          </a:p>
          <a:p>
            <a:endParaRPr lang="en-US" sz="2200" dirty="0"/>
          </a:p>
          <a:p>
            <a:r>
              <a:rPr lang="en-US" sz="2200" dirty="0"/>
              <a:t>Identification of plant diseases has relied on human annotation by visual </a:t>
            </a:r>
            <a:r>
              <a:rPr lang="en-US" sz="2200" dirty="0" smtClean="0"/>
              <a:t>inspection .</a:t>
            </a:r>
          </a:p>
          <a:p>
            <a:pPr>
              <a:buNone/>
            </a:pPr>
            <a:endParaRPr lang="en-US" sz="2200" dirty="0" smtClean="0"/>
          </a:p>
          <a:p>
            <a:r>
              <a:rPr lang="en-US" sz="2200" dirty="0" smtClean="0"/>
              <a:t> Later array </a:t>
            </a:r>
            <a:r>
              <a:rPr lang="en-US" sz="2200" dirty="0"/>
              <a:t>of image-based diagnosis has been evolved.</a:t>
            </a:r>
          </a:p>
          <a:p>
            <a:endParaRPr lang="en-US" sz="2400" dirty="0"/>
          </a:p>
          <a:p>
            <a:endParaRPr lang="en-US" sz="2400" dirty="0"/>
          </a:p>
        </p:txBody>
      </p:sp>
      <p:sp>
        <p:nvSpPr>
          <p:cNvPr id="2" name="Title 1"/>
          <p:cNvSpPr>
            <a:spLocks noGrp="1"/>
          </p:cNvSpPr>
          <p:nvPr>
            <p:ph type="title"/>
          </p:nvPr>
        </p:nvSpPr>
        <p:spPr/>
        <p:txBody>
          <a:bodyPr>
            <a:normAutofit/>
          </a:bodyPr>
          <a:lstStyle/>
          <a:p>
            <a:pPr algn="ctr"/>
            <a:r>
              <a:rPr lang="en-US" sz="3200" dirty="0" smtClean="0">
                <a:solidFill>
                  <a:schemeClr val="accent4">
                    <a:lumMod val="50000"/>
                  </a:schemeClr>
                </a:solidFill>
                <a:latin typeface="Times New Roman" pitchFamily="18" charset="0"/>
                <a:cs typeface="Times New Roman" pitchFamily="18" charset="0"/>
              </a:rPr>
              <a:t>INTRODUCTION</a:t>
            </a:r>
            <a:endParaRPr lang="en-US" sz="3200" dirty="0">
              <a:solidFill>
                <a:schemeClr val="accent4">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lstStyle/>
          <a:p>
            <a:pPr algn="just"/>
            <a:r>
              <a:rPr lang="en-US" sz="2200" dirty="0" smtClean="0"/>
              <a:t>Deep learning is a branch of machine learning which is completely based on artificial neural networks.</a:t>
            </a:r>
          </a:p>
          <a:p>
            <a:pPr algn="just"/>
            <a:endParaRPr lang="en-US" sz="2200" dirty="0" smtClean="0"/>
          </a:p>
          <a:p>
            <a:pPr algn="just"/>
            <a:r>
              <a:rPr lang="en-US" sz="2200" dirty="0" smtClean="0"/>
              <a:t>It’s  a kind of mimic of human brain.</a:t>
            </a:r>
          </a:p>
          <a:p>
            <a:endParaRPr lang="en-US" sz="2200" dirty="0" smtClean="0"/>
          </a:p>
          <a:p>
            <a:r>
              <a:rPr lang="en-US" sz="2200" dirty="0" smtClean="0"/>
              <a:t>In these scenario, deep learning is typically used and among various network architectures CNN is opted.</a:t>
            </a:r>
          </a:p>
          <a:p>
            <a:pPr>
              <a:buNone/>
            </a:pPr>
            <a:endParaRPr lang="en-US" sz="2200" dirty="0" smtClean="0"/>
          </a:p>
          <a:p>
            <a:r>
              <a:rPr lang="en-US" sz="2200" dirty="0" smtClean="0"/>
              <a:t> </a:t>
            </a:r>
            <a:r>
              <a:rPr lang="en-US" sz="2200" dirty="0" err="1" smtClean="0"/>
              <a:t>Convolutional</a:t>
            </a:r>
            <a:r>
              <a:rPr lang="en-US" sz="2200" dirty="0" smtClean="0"/>
              <a:t> Neural Networks (CNN) are widely used in image classification, recognition etc.</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2400" dirty="0"/>
              <a:t>Traditionally  plant pathologists often help to identify the disease manually when a sample is given to them</a:t>
            </a:r>
            <a:r>
              <a:rPr lang="en-US" sz="2400" dirty="0" smtClean="0"/>
              <a:t>.</a:t>
            </a:r>
          </a:p>
          <a:p>
            <a:pPr>
              <a:buNone/>
            </a:pPr>
            <a:endParaRPr lang="en-US" sz="2400" dirty="0"/>
          </a:p>
          <a:p>
            <a:r>
              <a:rPr lang="en-US" sz="2400" dirty="0"/>
              <a:t>One of the methods related to Machine learning named k-means clustering gives greater efficiency when applied on large </a:t>
            </a:r>
            <a:r>
              <a:rPr lang="en-US" sz="2400" dirty="0" smtClean="0"/>
              <a:t>datasets , and  </a:t>
            </a:r>
            <a:r>
              <a:rPr lang="en-US" sz="2400" dirty="0"/>
              <a:t>SVM is used for </a:t>
            </a:r>
            <a:r>
              <a:rPr lang="en-US" sz="2400" dirty="0" smtClean="0"/>
              <a:t>classification in this process.</a:t>
            </a:r>
          </a:p>
          <a:p>
            <a:pPr>
              <a:buNone/>
            </a:pPr>
            <a:endParaRPr lang="en-US" sz="2400" dirty="0" smtClean="0"/>
          </a:p>
          <a:p>
            <a:r>
              <a:rPr lang="en-US" sz="2400" dirty="0"/>
              <a:t>The training time of Support vector machine is slow but they are highly </a:t>
            </a:r>
            <a:r>
              <a:rPr lang="en-US" sz="2400" dirty="0" smtClean="0"/>
              <a:t>accurate.</a:t>
            </a:r>
          </a:p>
          <a:p>
            <a:pPr>
              <a:buNone/>
            </a:pPr>
            <a:endParaRPr lang="en-US" sz="2400" dirty="0" smtClean="0"/>
          </a:p>
          <a:p>
            <a:r>
              <a:rPr lang="en-US" sz="2400" dirty="0" smtClean="0"/>
              <a:t>Training </a:t>
            </a:r>
            <a:r>
              <a:rPr lang="en-US" sz="2400" dirty="0" smtClean="0"/>
              <a:t>time for traditional SVM algorithms increases with the huge data. So, not feasible for large data sets.</a:t>
            </a:r>
            <a:endParaRPr lang="en-US" sz="2400" dirty="0"/>
          </a:p>
        </p:txBody>
      </p:sp>
      <p:sp>
        <p:nvSpPr>
          <p:cNvPr id="2" name="Title 1"/>
          <p:cNvSpPr>
            <a:spLocks noGrp="1"/>
          </p:cNvSpPr>
          <p:nvPr>
            <p:ph type="title"/>
          </p:nvPr>
        </p:nvSpPr>
        <p:spPr/>
        <p:txBody>
          <a:bodyPr/>
          <a:lstStyle/>
          <a:p>
            <a:pPr algn="ctr"/>
            <a:r>
              <a:rPr lang="en-US" sz="3200" dirty="0" smtClean="0">
                <a:solidFill>
                  <a:schemeClr val="accent4">
                    <a:lumMod val="50000"/>
                  </a:schemeClr>
                </a:solidFill>
                <a:latin typeface="Times New Roman" pitchFamily="18" charset="0"/>
                <a:cs typeface="Times New Roman" pitchFamily="18" charset="0"/>
              </a:rPr>
              <a:t>LITERATURE REVIEW</a:t>
            </a:r>
            <a:endParaRPr lang="en-US" sz="3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457200" y="914400"/>
            <a:ext cx="8229600" cy="5092700"/>
          </a:xfrm>
        </p:spPr>
        <p:txBody>
          <a:bodyPr>
            <a:normAutofit/>
          </a:bodyPr>
          <a:lstStyle/>
          <a:p>
            <a:r>
              <a:rPr lang="en-US" sz="2200" dirty="0" smtClean="0"/>
              <a:t>Many disease exhibit general symptoms that are caused by different pathogens produced by leaves, roots etc.</a:t>
            </a:r>
          </a:p>
          <a:p>
            <a:endParaRPr lang="en-US" sz="2200" dirty="0" smtClean="0"/>
          </a:p>
          <a:p>
            <a:r>
              <a:rPr lang="en-US" sz="2200" dirty="0" smtClean="0"/>
              <a:t>Images often do not posses sufficient details to assist in diagnosis.</a:t>
            </a:r>
          </a:p>
          <a:p>
            <a:endParaRPr lang="en-US" sz="2200" dirty="0" smtClean="0"/>
          </a:p>
          <a:p>
            <a:r>
              <a:rPr lang="en-US" sz="2200" dirty="0" smtClean="0"/>
              <a:t>“Identification and classification of fungal disease affected on agriculture/horticulture crops using image processing techniques”</a:t>
            </a:r>
          </a:p>
          <a:p>
            <a:endParaRPr lang="en-US" sz="2200" dirty="0" smtClean="0"/>
          </a:p>
          <a:p>
            <a:r>
              <a:rPr lang="en-US" sz="2200" dirty="0" smtClean="0"/>
              <a:t>Detection of unhealthy region in plant leaves and classification of diseases using textural features also available.</a:t>
            </a:r>
            <a:endParaRPr lang="en-US" sz="2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r>
              <a:rPr lang="en-US" sz="2200" dirty="0"/>
              <a:t>User can choose their preferred and convenient language</a:t>
            </a:r>
            <a:r>
              <a:rPr lang="en-US" sz="2200" dirty="0" smtClean="0"/>
              <a:t>.</a:t>
            </a:r>
          </a:p>
          <a:p>
            <a:pPr>
              <a:buNone/>
            </a:pPr>
            <a:endParaRPr lang="en-US" sz="2200" dirty="0"/>
          </a:p>
          <a:p>
            <a:r>
              <a:rPr lang="en-US" sz="2200" dirty="0"/>
              <a:t>User can upload the testing plant sample image into the website</a:t>
            </a:r>
            <a:r>
              <a:rPr lang="en-US" sz="2200" dirty="0" smtClean="0"/>
              <a:t>.</a:t>
            </a:r>
          </a:p>
          <a:p>
            <a:pPr>
              <a:buNone/>
            </a:pPr>
            <a:endParaRPr lang="en-US" sz="2200" dirty="0"/>
          </a:p>
          <a:p>
            <a:r>
              <a:rPr lang="en-US" sz="2200" dirty="0"/>
              <a:t>User can get remedies to prevent the particular </a:t>
            </a:r>
            <a:r>
              <a:rPr lang="en-US" sz="2200" dirty="0" smtClean="0"/>
              <a:t>disease.</a:t>
            </a:r>
          </a:p>
          <a:p>
            <a:pPr>
              <a:buNone/>
            </a:pPr>
            <a:endParaRPr lang="en-US" sz="2400" dirty="0" smtClean="0"/>
          </a:p>
          <a:p>
            <a:pPr>
              <a:buNone/>
            </a:pPr>
            <a:endParaRPr lang="en-US" sz="2200" dirty="0"/>
          </a:p>
        </p:txBody>
      </p:sp>
      <p:sp>
        <p:nvSpPr>
          <p:cNvPr id="2" name="Title 1"/>
          <p:cNvSpPr>
            <a:spLocks noGrp="1"/>
          </p:cNvSpPr>
          <p:nvPr>
            <p:ph type="title"/>
          </p:nvPr>
        </p:nvSpPr>
        <p:spPr>
          <a:xfrm>
            <a:off x="457200" y="274638"/>
            <a:ext cx="8229600" cy="715962"/>
          </a:xfrm>
        </p:spPr>
        <p:txBody>
          <a:bodyPr>
            <a:noAutofit/>
          </a:bodyPr>
          <a:lstStyle/>
          <a:p>
            <a:pPr algn="ctr"/>
            <a:r>
              <a:rPr lang="en-US" dirty="0" smtClean="0">
                <a:solidFill>
                  <a:schemeClr val="accent4">
                    <a:lumMod val="50000"/>
                  </a:schemeClr>
                </a:solidFill>
                <a:latin typeface="Times New Roman" pitchFamily="18" charset="0"/>
                <a:cs typeface="Times New Roman" pitchFamily="18" charset="0"/>
              </a:rPr>
              <a:t> </a:t>
            </a:r>
            <a:r>
              <a:rPr lang="en-US" sz="3200" dirty="0" smtClean="0">
                <a:solidFill>
                  <a:schemeClr val="accent4">
                    <a:lumMod val="50000"/>
                  </a:schemeClr>
                </a:solidFill>
                <a:latin typeface="Times New Roman" pitchFamily="18" charset="0"/>
                <a:cs typeface="Times New Roman" pitchFamily="18" charset="0"/>
              </a:rPr>
              <a:t>FUNCTIONAL REQUREMENTS</a:t>
            </a:r>
            <a:endParaRPr lang="en-US"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normAutofit/>
          </a:bodyPr>
          <a:lstStyle/>
          <a:p>
            <a:pPr algn="ctr">
              <a:buNone/>
            </a:pPr>
            <a:r>
              <a:rPr lang="en-US" sz="3200" b="1" dirty="0" smtClean="0">
                <a:solidFill>
                  <a:schemeClr val="accent4">
                    <a:lumMod val="50000"/>
                  </a:schemeClr>
                </a:solidFill>
                <a:latin typeface="Times New Roman" pitchFamily="18" charset="0"/>
                <a:cs typeface="Times New Roman" pitchFamily="18" charset="0"/>
              </a:rPr>
              <a:t>NON FUNCTIONAL REQUIREMENTS</a:t>
            </a:r>
            <a:endParaRPr lang="en-US" sz="3200" b="1" dirty="0" smtClean="0"/>
          </a:p>
          <a:p>
            <a:pPr>
              <a:buNone/>
            </a:pPr>
            <a:endParaRPr lang="en-US" sz="2800" b="1" dirty="0" smtClean="0"/>
          </a:p>
          <a:p>
            <a:r>
              <a:rPr lang="en-US" sz="2200" b="1" dirty="0" smtClean="0"/>
              <a:t>Performance</a:t>
            </a:r>
            <a:r>
              <a:rPr lang="en-US" sz="2200" dirty="0" smtClean="0"/>
              <a:t>: User will get the desired output within couple of minutes, without getting interrupted.</a:t>
            </a:r>
          </a:p>
          <a:p>
            <a:pPr>
              <a:buNone/>
            </a:pPr>
            <a:endParaRPr lang="en-US" sz="2200" dirty="0" smtClean="0"/>
          </a:p>
          <a:p>
            <a:r>
              <a:rPr lang="en-US" sz="2200" b="1" dirty="0" smtClean="0"/>
              <a:t>Compatible</a:t>
            </a:r>
            <a:r>
              <a:rPr lang="en-US" sz="2200" dirty="0" smtClean="0"/>
              <a:t>: website is compatible with multiple browsers.</a:t>
            </a:r>
          </a:p>
          <a:p>
            <a:pPr>
              <a:buNone/>
            </a:pPr>
            <a:endParaRPr lang="en-US" sz="2200" dirty="0" smtClean="0"/>
          </a:p>
          <a:p>
            <a:r>
              <a:rPr lang="en-US" sz="2200" b="1" dirty="0" smtClean="0"/>
              <a:t>Scalability</a:t>
            </a:r>
            <a:r>
              <a:rPr lang="en-US" sz="2200" dirty="0" smtClean="0"/>
              <a:t>: the algorithm can handle large data sets. </a:t>
            </a:r>
          </a:p>
          <a:p>
            <a:pPr>
              <a:buNone/>
            </a:pPr>
            <a:endParaRPr lang="en-US" sz="2200" dirty="0" smtClean="0"/>
          </a:p>
          <a:p>
            <a:r>
              <a:rPr lang="en-US" sz="2200" b="1" dirty="0" smtClean="0"/>
              <a:t>Reliability</a:t>
            </a:r>
            <a:r>
              <a:rPr lang="en-US" sz="2200" dirty="0" smtClean="0"/>
              <a:t>: the probability of  accurate disease prediction is more because  the algorithm is well organized.</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200" dirty="0" smtClean="0">
                <a:solidFill>
                  <a:srgbClr val="000000"/>
                </a:solidFill>
              </a:rPr>
              <a:t>Plant diseases are the major issue which can affect the agriculture and results in  huge loss on the crop yield.</a:t>
            </a:r>
          </a:p>
          <a:p>
            <a:endParaRPr lang="en-US" sz="2200" dirty="0" smtClean="0">
              <a:solidFill>
                <a:srgbClr val="000000"/>
              </a:solidFill>
            </a:endParaRPr>
          </a:p>
          <a:p>
            <a:r>
              <a:rPr lang="en-US" sz="2200" dirty="0" smtClean="0">
                <a:solidFill>
                  <a:srgbClr val="000000"/>
                </a:solidFill>
              </a:rPr>
              <a:t>So, How to find a solution that could detect  a plant disease specifically (</a:t>
            </a:r>
            <a:r>
              <a:rPr lang="en-US" sz="2200" b="1" dirty="0" smtClean="0">
                <a:solidFill>
                  <a:srgbClr val="000000"/>
                </a:solidFill>
              </a:rPr>
              <a:t>tomato plant</a:t>
            </a:r>
            <a:r>
              <a:rPr lang="en-US" sz="2200" dirty="0" smtClean="0">
                <a:solidFill>
                  <a:srgbClr val="000000"/>
                </a:solidFill>
              </a:rPr>
              <a:t>) accurately without  any physical inspection?</a:t>
            </a:r>
          </a:p>
          <a:p>
            <a:pPr>
              <a:buNone/>
            </a:pPr>
            <a:endParaRPr lang="en-US" sz="2200" dirty="0" smtClean="0">
              <a:solidFill>
                <a:srgbClr val="000000"/>
              </a:solidFill>
            </a:endParaRPr>
          </a:p>
          <a:p>
            <a:r>
              <a:rPr lang="en-US" sz="2200" dirty="0" smtClean="0"/>
              <a:t>Can Evolution of Technology helps us to find the solution for this problem?</a:t>
            </a:r>
            <a:endParaRPr lang="en-US" sz="2200" dirty="0"/>
          </a:p>
        </p:txBody>
      </p:sp>
      <p:sp>
        <p:nvSpPr>
          <p:cNvPr id="2" name="Title 1"/>
          <p:cNvSpPr>
            <a:spLocks noGrp="1"/>
          </p:cNvSpPr>
          <p:nvPr>
            <p:ph type="title"/>
          </p:nvPr>
        </p:nvSpPr>
        <p:spPr/>
        <p:txBody>
          <a:bodyPr>
            <a:normAutofit/>
          </a:bodyPr>
          <a:lstStyle/>
          <a:p>
            <a:pPr algn="ctr"/>
            <a:r>
              <a:rPr lang="en-US" sz="3200" dirty="0" smtClean="0">
                <a:solidFill>
                  <a:schemeClr val="accent4">
                    <a:lumMod val="50000"/>
                  </a:schemeClr>
                </a:solidFill>
                <a:latin typeface="Times New Roman" pitchFamily="18" charset="0"/>
                <a:cs typeface="Times New Roman" pitchFamily="18" charset="0"/>
              </a:rPr>
              <a:t>PROBLEM STATEMENT</a:t>
            </a:r>
            <a:endParaRPr lang="en-US" sz="32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466</TotalTime>
  <Words>1368</Words>
  <Application>Microsoft Office PowerPoint</Application>
  <PresentationFormat>On-screen Show (4:3)</PresentationFormat>
  <Paragraphs>171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Concourse</vt:lpstr>
      <vt:lpstr>Plant Disease Detection Using CNN</vt:lpstr>
      <vt:lpstr>ABSTRACT</vt:lpstr>
      <vt:lpstr>INTRODUCTION</vt:lpstr>
      <vt:lpstr>Slide 4</vt:lpstr>
      <vt:lpstr>LITERATURE REVIEW</vt:lpstr>
      <vt:lpstr>Slide 6</vt:lpstr>
      <vt:lpstr> FUNCTIONAL REQUREMENTS</vt:lpstr>
      <vt:lpstr>Slide 8</vt:lpstr>
      <vt:lpstr>PROBLEM STATEMENT</vt:lpstr>
      <vt:lpstr>MOTIVATION</vt:lpstr>
      <vt:lpstr>MODULES</vt:lpstr>
      <vt:lpstr>Slide 12</vt:lpstr>
      <vt:lpstr>Slide 13</vt:lpstr>
      <vt:lpstr>Slide 14</vt:lpstr>
      <vt:lpstr>Slide 15</vt:lpstr>
      <vt:lpstr>Sequence Diagram</vt:lpstr>
      <vt:lpstr>Activity Diagram</vt:lpstr>
      <vt:lpstr>Architectural Diagram</vt:lpstr>
      <vt:lpstr>CNN</vt:lpstr>
      <vt:lpstr>Slide 20</vt:lpstr>
      <vt:lpstr>Model Accuracy</vt:lpstr>
      <vt:lpstr>CONCLUSION</vt:lpstr>
      <vt:lpstr>REFERENCES</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47</cp:revision>
  <dcterms:created xsi:type="dcterms:W3CDTF">2021-03-30T16:45:18Z</dcterms:created>
  <dcterms:modified xsi:type="dcterms:W3CDTF">2021-05-04T18:22:09Z</dcterms:modified>
</cp:coreProperties>
</file>