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2"/>
  </p:notesMasterIdLst>
  <p:handoutMasterIdLst>
    <p:handoutMasterId r:id="rId113"/>
  </p:handoutMasterIdLst>
  <p:sldIdLst>
    <p:sldId id="256" r:id="rId2"/>
    <p:sldId id="269" r:id="rId3"/>
    <p:sldId id="268" r:id="rId4"/>
    <p:sldId id="257" r:id="rId5"/>
    <p:sldId id="258" r:id="rId6"/>
    <p:sldId id="275" r:id="rId7"/>
    <p:sldId id="27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6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8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7" r:id="rId60"/>
    <p:sldId id="316" r:id="rId61"/>
    <p:sldId id="315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6" r:id="rId80"/>
    <p:sldId id="335" r:id="rId81"/>
    <p:sldId id="337" r:id="rId82"/>
    <p:sldId id="338" r:id="rId83"/>
    <p:sldId id="341" r:id="rId84"/>
    <p:sldId id="339" r:id="rId85"/>
    <p:sldId id="340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5" r:id="rId99"/>
    <p:sldId id="356" r:id="rId100"/>
    <p:sldId id="358" r:id="rId101"/>
    <p:sldId id="357" r:id="rId102"/>
    <p:sldId id="359" r:id="rId103"/>
    <p:sldId id="364" r:id="rId104"/>
    <p:sldId id="360" r:id="rId105"/>
    <p:sldId id="361" r:id="rId106"/>
    <p:sldId id="362" r:id="rId107"/>
    <p:sldId id="363" r:id="rId108"/>
    <p:sldId id="365" r:id="rId109"/>
    <p:sldId id="366" r:id="rId110"/>
    <p:sldId id="367" r:id="rId1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7D1F08-ED2C-4F5E-AC4C-F0F192419C1A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664E73D-9222-47D3-835E-55E4A6053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AEA93-F0E7-4021-B40F-EEBD0C4D0ED2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A44E0-DAEC-4C7B-9F09-559654BEB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3304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3386328"/>
            <a:ext cx="2249424" cy="7132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3377184"/>
            <a:ext cx="6784848" cy="7132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1371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3383037"/>
            <a:ext cx="6781800" cy="685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3401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065B263-9A0F-4C90-9325-335CA84127AD}" type="datetime3">
              <a:rPr lang="en-US" smtClean="0"/>
              <a:t>22 August 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 Noor Mahammad Sk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098B-9540-47C2-984F-6E6E667CB036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5D4FAC2-898F-4276-B327-E600A56B7444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6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0090-DC3A-44DC-96BD-9518F74B7354}" type="datetime3">
              <a:rPr lang="en-US" smtClean="0"/>
              <a:t>22 August 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B3A7-E0F8-46EB-8D12-669DFF41AB76}" type="datetime3">
              <a:rPr lang="en-US" smtClean="0"/>
              <a:t>22 August 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3CD67B9-00D5-4F8A-85BF-8639C4C9C036}" type="datetime3">
              <a:rPr lang="en-US" smtClean="0"/>
              <a:t>22 August 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539F2C-653F-456D-A576-D9646AF5BD53}" type="datetime3">
              <a:rPr lang="en-US" smtClean="0"/>
              <a:t>22 August 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B558-5039-48FC-A2A7-444FD3BACCB6}" type="datetime3">
              <a:rPr lang="en-US" smtClean="0"/>
              <a:t>22 August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39CE-B971-48BF-A75F-920627F44B54}" type="datetime3">
              <a:rPr lang="en-US" smtClean="0"/>
              <a:t>22 August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E421-FCA2-44C9-9965-4AA6BF759DFB}" type="datetime3">
              <a:rPr lang="en-US" smtClean="0"/>
              <a:t>22 August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C97E601-143A-4DE5-BEB7-C4EF9A3EF8B8}" type="datetime3">
              <a:rPr lang="en-US" smtClean="0"/>
              <a:t>22 August 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00994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C91C52-7AB6-4403-AAEA-BD19F6E5B432}" type="datetime3">
              <a:rPr lang="en-US" smtClean="0"/>
              <a:t>22 August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52800" y="6400800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COM302: </a:t>
            </a:r>
            <a:br>
              <a:rPr lang="en-US" dirty="0" smtClean="0"/>
            </a:br>
            <a:r>
              <a:rPr lang="en-US" dirty="0" smtClean="0"/>
              <a:t>Computer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9EAF-50B0-4A15-B827-BA68D8867552}" type="datetime3">
              <a:rPr lang="en-US" smtClean="0"/>
              <a:t>22 August 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– Direct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Point-to-point</a:t>
            </a:r>
            <a:r>
              <a:rPr lang="en-US" dirty="0" smtClean="0"/>
              <a:t>: physical links are sometimes limited to a pair of nodes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Multiple Access</a:t>
            </a:r>
            <a:r>
              <a:rPr lang="en-US" dirty="0" smtClean="0"/>
              <a:t>: more than two nodes may share a single physical link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28800" y="2590800"/>
            <a:ext cx="5181600" cy="914400"/>
            <a:chOff x="1828800" y="2667000"/>
            <a:chExt cx="5181600" cy="914400"/>
          </a:xfrm>
        </p:grpSpPr>
        <p:sp>
          <p:nvSpPr>
            <p:cNvPr id="1026" name="computr2"/>
            <p:cNvSpPr>
              <a:spLocks noEditPoints="1" noChangeArrowheads="1"/>
            </p:cNvSpPr>
            <p:nvPr/>
          </p:nvSpPr>
          <p:spPr bwMode="auto">
            <a:xfrm>
              <a:off x="5715000" y="2667000"/>
              <a:ext cx="1295400" cy="914400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computr2"/>
            <p:cNvSpPr>
              <a:spLocks noEditPoints="1" noChangeArrowheads="1"/>
            </p:cNvSpPr>
            <p:nvPr/>
          </p:nvSpPr>
          <p:spPr bwMode="auto">
            <a:xfrm>
              <a:off x="1828800" y="2667000"/>
              <a:ext cx="1295400" cy="914400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" name="Straight Connector 6"/>
            <p:cNvCxnSpPr>
              <a:stCxn id="5" idx="8"/>
              <a:endCxn id="1026" idx="9"/>
            </p:cNvCxnSpPr>
            <p:nvPr/>
          </p:nvCxnSpPr>
          <p:spPr>
            <a:xfrm>
              <a:off x="2957957" y="3335232"/>
              <a:ext cx="2923286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524000" y="4572000"/>
            <a:ext cx="6629400" cy="1371600"/>
            <a:chOff x="1524000" y="4572000"/>
            <a:chExt cx="6629400" cy="1371600"/>
          </a:xfrm>
        </p:grpSpPr>
        <p:sp>
          <p:nvSpPr>
            <p:cNvPr id="10" name="computr2"/>
            <p:cNvSpPr>
              <a:spLocks noEditPoints="1" noChangeArrowheads="1"/>
            </p:cNvSpPr>
            <p:nvPr/>
          </p:nvSpPr>
          <p:spPr bwMode="auto">
            <a:xfrm>
              <a:off x="3124200" y="4572000"/>
              <a:ext cx="1295400" cy="914400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mputr2"/>
            <p:cNvSpPr>
              <a:spLocks noEditPoints="1" noChangeArrowheads="1"/>
            </p:cNvSpPr>
            <p:nvPr/>
          </p:nvSpPr>
          <p:spPr bwMode="auto">
            <a:xfrm>
              <a:off x="1524000" y="4572000"/>
              <a:ext cx="1295400" cy="914400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752600" y="5942012"/>
              <a:ext cx="6047486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computr2"/>
            <p:cNvSpPr>
              <a:spLocks noEditPoints="1" noChangeArrowheads="1"/>
            </p:cNvSpPr>
            <p:nvPr/>
          </p:nvSpPr>
          <p:spPr bwMode="auto">
            <a:xfrm>
              <a:off x="6858000" y="4572000"/>
              <a:ext cx="1295400" cy="914400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computr2"/>
            <p:cNvSpPr>
              <a:spLocks noEditPoints="1" noChangeArrowheads="1"/>
            </p:cNvSpPr>
            <p:nvPr/>
          </p:nvSpPr>
          <p:spPr bwMode="auto">
            <a:xfrm>
              <a:off x="4648200" y="4572000"/>
              <a:ext cx="1295400" cy="914400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096000" y="5029200"/>
              <a:ext cx="609600" cy="158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1905794" y="5714206"/>
              <a:ext cx="457200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3505994" y="5714206"/>
              <a:ext cx="457200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5106194" y="5714206"/>
              <a:ext cx="457200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7315994" y="5714206"/>
              <a:ext cx="457200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1AE4-4AB4-44F6-A21A-89BB192FBE24}" type="datetime3">
              <a:rPr lang="en-US" smtClean="0"/>
              <a:t>22 August 2023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Internet Architecture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6E9B-CFD8-4676-8A7F-CEE4091614DD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also called as TCP/IP architecture</a:t>
            </a:r>
          </a:p>
          <a:p>
            <a:r>
              <a:rPr lang="en-US" dirty="0" smtClean="0"/>
              <a:t>Internet architecture evolved out of experiences with an earlier packet-switched network called the ARPANET</a:t>
            </a:r>
          </a:p>
          <a:p>
            <a:r>
              <a:rPr lang="en-US" dirty="0" smtClean="0"/>
              <a:t>Both the Internet and the ARPANET  were funded by the Advanced Research Project Agency (ARPA) – US Defense</a:t>
            </a:r>
          </a:p>
          <a:p>
            <a:r>
              <a:rPr lang="en-US" dirty="0" smtClean="0"/>
              <a:t>The Internet and ARPANET were around before the OSI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57EB-FC93-4607-AEC6-9FFF8486391B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four layer model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B701-094A-4298-8B86-FBD9D4A15B68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  <p:pic>
        <p:nvPicPr>
          <p:cNvPr id="7" name="Picture 4" descr="01f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362200"/>
            <a:ext cx="3429000" cy="26032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86000" y="5105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Internet Protocol Graph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648200"/>
            <a:ext cx="8153400" cy="144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alternative view to the Internet architecture</a:t>
            </a:r>
          </a:p>
          <a:p>
            <a:r>
              <a:rPr lang="en-US" dirty="0" smtClean="0"/>
              <a:t>The “network” layer shown here is sometimes referred to as the “</a:t>
            </a:r>
            <a:r>
              <a:rPr lang="en-US" dirty="0" err="1" smtClean="0"/>
              <a:t>subnetwork</a:t>
            </a:r>
            <a:r>
              <a:rPr lang="en-US" dirty="0" smtClean="0"/>
              <a:t>” or “link” layer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4323-6608-49B6-9A80-DFE285387784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590800" y="1828800"/>
            <a:ext cx="4191000" cy="2667000"/>
            <a:chOff x="2590800" y="2743200"/>
            <a:chExt cx="4191000" cy="2667000"/>
          </a:xfrm>
        </p:grpSpPr>
        <p:sp>
          <p:nvSpPr>
            <p:cNvPr id="8" name="Rectangle 7"/>
            <p:cNvSpPr/>
            <p:nvPr/>
          </p:nvSpPr>
          <p:spPr>
            <a:xfrm>
              <a:off x="2590800" y="2743200"/>
              <a:ext cx="4191000" cy="2667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/>
                <a:t>Application</a:t>
              </a:r>
              <a:endParaRPr lang="en-US" sz="24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0800" y="4800600"/>
              <a:ext cx="4191000" cy="6096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NETWORK</a:t>
              </a:r>
              <a:endParaRPr lang="en-US" sz="28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0800" y="4114800"/>
              <a:ext cx="3124200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IP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90800" y="3429000"/>
              <a:ext cx="1295400" cy="685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TCP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86200" y="3429000"/>
              <a:ext cx="1219200" cy="685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UDP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 the lowest level are a wide variety  of network protocols, denoted NET</a:t>
            </a:r>
            <a:r>
              <a:rPr lang="en-US" baseline="-25000" dirty="0" smtClean="0"/>
              <a:t>1 </a:t>
            </a:r>
            <a:r>
              <a:rPr lang="en-US" dirty="0" smtClean="0"/>
              <a:t>, NET</a:t>
            </a:r>
            <a:r>
              <a:rPr lang="en-US" baseline="-25000" dirty="0" smtClean="0"/>
              <a:t>2</a:t>
            </a:r>
            <a:r>
              <a:rPr lang="en-US" dirty="0" smtClean="0"/>
              <a:t> and so on</a:t>
            </a:r>
          </a:p>
          <a:p>
            <a:r>
              <a:rPr lang="en-US" dirty="0" smtClean="0"/>
              <a:t>In practice these protocols are implemented by a combination of hardware (e.g., network adaptor) and software (e.g., a network device driver)</a:t>
            </a:r>
          </a:p>
          <a:p>
            <a:r>
              <a:rPr lang="en-US" dirty="0" smtClean="0"/>
              <a:t>For example: Ethernet or Fiber Distributed Data Transfer (FDDI) protocols at this layer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13B5-0A76-4692-8D79-97EFC2DDF7B4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second layer consists of a single protocol – Internet Protocol(IP)</a:t>
            </a:r>
          </a:p>
          <a:p>
            <a:pPr lvl="1"/>
            <a:r>
              <a:rPr lang="en-US" dirty="0" smtClean="0"/>
              <a:t>This protocol supports the multiple networking technologies into a single logical internetwork</a:t>
            </a:r>
          </a:p>
          <a:p>
            <a:r>
              <a:rPr lang="en-US" dirty="0" smtClean="0"/>
              <a:t>The third layer contains two main protocols </a:t>
            </a:r>
          </a:p>
          <a:p>
            <a:pPr lvl="1"/>
            <a:r>
              <a:rPr lang="en-US" dirty="0" smtClean="0"/>
              <a:t>The Transmission Control Protocol (TCP)</a:t>
            </a:r>
          </a:p>
          <a:p>
            <a:pPr lvl="1"/>
            <a:r>
              <a:rPr lang="en-US" dirty="0" smtClean="0"/>
              <a:t>The User Datagram Protocol (UDP)</a:t>
            </a:r>
          </a:p>
          <a:p>
            <a:pPr lvl="1"/>
            <a:r>
              <a:rPr lang="en-US" dirty="0" smtClean="0"/>
              <a:t>TCP and UDP provide alternative logical channels to application programs</a:t>
            </a:r>
          </a:p>
          <a:p>
            <a:pPr lvl="1"/>
            <a:r>
              <a:rPr lang="en-US" dirty="0" smtClean="0"/>
              <a:t>TCP provides reliable byte-stream channel</a:t>
            </a:r>
          </a:p>
          <a:p>
            <a:pPr lvl="1"/>
            <a:r>
              <a:rPr lang="en-US" dirty="0" smtClean="0"/>
              <a:t>UDP provides an unreliable datagram delivery channel</a:t>
            </a:r>
          </a:p>
          <a:p>
            <a:pPr lvl="1"/>
            <a:r>
              <a:rPr lang="en-US" dirty="0" smtClean="0"/>
              <a:t>UDP and TCP protocols are also called as end-to-end protocols</a:t>
            </a:r>
          </a:p>
          <a:p>
            <a:pPr lvl="1"/>
            <a:r>
              <a:rPr lang="en-US" dirty="0" smtClean="0"/>
              <a:t>We can refer this layer or protocol as Transfer protocol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D5C9-8A12-4273-A016-093FB3A59B82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Above the transport layer/protocol is Application protocols</a:t>
            </a:r>
          </a:p>
          <a:p>
            <a:r>
              <a:rPr lang="en-US" dirty="0" smtClean="0"/>
              <a:t>Such as </a:t>
            </a:r>
          </a:p>
          <a:p>
            <a:pPr lvl="1"/>
            <a:r>
              <a:rPr lang="en-US" dirty="0" smtClean="0"/>
              <a:t>FTP, TFTP (Trivial File Transport Protocol)</a:t>
            </a:r>
          </a:p>
          <a:p>
            <a:pPr lvl="1"/>
            <a:r>
              <a:rPr lang="en-US" dirty="0" smtClean="0"/>
              <a:t>Telnet (remote login)</a:t>
            </a:r>
          </a:p>
          <a:p>
            <a:pPr lvl="1"/>
            <a:r>
              <a:rPr lang="en-US" dirty="0" smtClean="0"/>
              <a:t>SMTP (Simple Mail Transfer Protocol, or electronic mail)</a:t>
            </a:r>
          </a:p>
          <a:p>
            <a:pPr lvl="1"/>
            <a:r>
              <a:rPr lang="en-US" dirty="0" smtClean="0"/>
              <a:t>HTTP (Hyper Text Transfer Protocol)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EEBC-0483-4458-8182-8387719FDCC2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Architecture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 features</a:t>
            </a:r>
          </a:p>
          <a:p>
            <a:r>
              <a:rPr lang="en-US" dirty="0" smtClean="0"/>
              <a:t>The internet layering does not imply strict layering</a:t>
            </a:r>
          </a:p>
          <a:p>
            <a:pPr lvl="1"/>
            <a:r>
              <a:rPr lang="en-US" dirty="0" smtClean="0"/>
              <a:t>The application is free to bypass  the defined transport layers and to directly use IP or one of the underlying networks</a:t>
            </a:r>
          </a:p>
          <a:p>
            <a:pPr lvl="1"/>
            <a:r>
              <a:rPr lang="en-US" dirty="0" smtClean="0"/>
              <a:t>Programmers are free to define new channel abstractions or applications that run on top of any of the existing protocols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CAAE-99BD-4CA7-98CD-235D44AC8D9A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Architecture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Protocol graph looks like a hourglass shape</a:t>
            </a:r>
          </a:p>
          <a:p>
            <a:pPr lvl="1"/>
            <a:r>
              <a:rPr lang="en-US" dirty="0" smtClean="0"/>
              <a:t>Wide at the top, narrow in the middle, and wide at the bottom</a:t>
            </a:r>
          </a:p>
          <a:p>
            <a:pPr lvl="1"/>
            <a:r>
              <a:rPr lang="en-US" dirty="0" smtClean="0"/>
              <a:t>This shape actually reflects the central philosophy of the architecture</a:t>
            </a:r>
          </a:p>
          <a:p>
            <a:pPr lvl="2"/>
            <a:r>
              <a:rPr lang="en-US" dirty="0" smtClean="0"/>
              <a:t>i.e., IP serves as the focal point for the architecture</a:t>
            </a:r>
          </a:p>
          <a:p>
            <a:pPr lvl="2"/>
            <a:r>
              <a:rPr lang="en-US" dirty="0" smtClean="0"/>
              <a:t>It defines a common method for exchanging packets among a wide collection networks</a:t>
            </a:r>
          </a:p>
          <a:p>
            <a:pPr lvl="1"/>
            <a:r>
              <a:rPr lang="en-US" dirty="0" smtClean="0"/>
              <a:t>Above IP can be arbitrarily many transport protocols, each offering different channel abstraction to application programs</a:t>
            </a:r>
          </a:p>
          <a:p>
            <a:pPr lvl="1"/>
            <a:r>
              <a:rPr lang="en-US" dirty="0" smtClean="0"/>
              <a:t>Below IP, the architecture allows for arbitrarily many different network technologies ranging from Ethernet to wireless to single point-to-point links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1F57-986C-4767-9C5E-52ACCDE7B994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Architecture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new protocol is officially (IETF) included in the architecture</a:t>
            </a:r>
          </a:p>
          <a:p>
            <a:pPr lvl="1"/>
            <a:r>
              <a:rPr lang="en-US" dirty="0" smtClean="0"/>
              <a:t>There needs to be both a protocol specification and at least one (and preferably two) representative implementations of the specification</a:t>
            </a:r>
          </a:p>
          <a:p>
            <a:pPr lvl="1"/>
            <a:r>
              <a:rPr lang="en-US" dirty="0" smtClean="0"/>
              <a:t>This IETF cultural assumption of the design community helps to ensure that the architecture’s protocols can be efficiently implemented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8865-4D61-4C29-B8A9-F0BCA0537472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Direct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computer networks were limited to situations in which all nodes are directly connected to each other over a common physical medium</a:t>
            </a:r>
          </a:p>
          <a:p>
            <a:r>
              <a:rPr lang="en-US" dirty="0" smtClean="0"/>
              <a:t>Then networks would either be very limited in the number of computers they could connect</a:t>
            </a:r>
          </a:p>
          <a:p>
            <a:r>
              <a:rPr lang="en-US" dirty="0" smtClean="0"/>
              <a:t>Or the number of wires coming out of the back of each node would quickly become both unmanageable and very expensive</a:t>
            </a:r>
          </a:p>
          <a:p>
            <a:r>
              <a:rPr lang="en-US" dirty="0" smtClean="0"/>
              <a:t>Fortunately, connectivity between two nodes does not necessarily imply a direct physical connection between them</a:t>
            </a:r>
          </a:p>
          <a:p>
            <a:r>
              <a:rPr lang="en-US" dirty="0" smtClean="0"/>
              <a:t>Indirect connection may be achieved among a set of  cooperating nodes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39F9-4E75-4C48-AD2B-705E566CE3D2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Larry L Peterson &amp; B S Davie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Computer Networks: A Systems Approach</a:t>
            </a:r>
            <a:r>
              <a:rPr lang="en-US" dirty="0" smtClean="0"/>
              <a:t>, 4 </a:t>
            </a:r>
            <a:r>
              <a:rPr lang="en-US" dirty="0" err="1" smtClean="0"/>
              <a:t>Edn</a:t>
            </a:r>
            <a:r>
              <a:rPr lang="en-US" dirty="0" smtClean="0"/>
              <a:t>, Morgan Kauffman Publishers, 2007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4980-9C98-458A-9B65-F1250D27DF5E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Connectivity – Indirectly connected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111752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Figure shows a set of nodes, each of which is attached to one or more point-to-point links</a:t>
            </a:r>
          </a:p>
          <a:p>
            <a:r>
              <a:rPr lang="en-US" sz="2400" dirty="0" smtClean="0"/>
              <a:t>Those nodes that are attached to at least two links run software that forwards data received on one link out of another</a:t>
            </a:r>
          </a:p>
          <a:p>
            <a:r>
              <a:rPr lang="en-US" sz="2400" dirty="0" smtClean="0"/>
              <a:t>If organized in a systematic way, these forwarding nodes form a switched network</a:t>
            </a:r>
            <a:endParaRPr lang="en-US" sz="2400" dirty="0"/>
          </a:p>
        </p:txBody>
      </p:sp>
      <p:pic>
        <p:nvPicPr>
          <p:cNvPr id="4" name="Picture 4" descr="01f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9361" y="2209800"/>
            <a:ext cx="4096039" cy="3429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F886-A47F-4AA8-A533-25679E968CAE}" type="datetime3">
              <a:rPr lang="en-US" smtClean="0"/>
              <a:t>22 August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most common types are:</a:t>
            </a:r>
          </a:p>
          <a:p>
            <a:pPr lvl="1"/>
            <a:r>
              <a:rPr lang="en-US" dirty="0" smtClean="0"/>
              <a:t>Circuit switched</a:t>
            </a:r>
          </a:p>
          <a:p>
            <a:pPr lvl="2"/>
            <a:r>
              <a:rPr lang="en-US" dirty="0" smtClean="0"/>
              <a:t>Employed by the Telephone Systems</a:t>
            </a:r>
          </a:p>
          <a:p>
            <a:pPr lvl="1"/>
            <a:r>
              <a:rPr lang="en-US" dirty="0" smtClean="0"/>
              <a:t>Packet switched</a:t>
            </a:r>
          </a:p>
          <a:p>
            <a:pPr lvl="2"/>
            <a:r>
              <a:rPr lang="en-US" dirty="0" smtClean="0"/>
              <a:t>Computer networks</a:t>
            </a:r>
          </a:p>
          <a:p>
            <a:r>
              <a:rPr lang="en-US" dirty="0" smtClean="0"/>
              <a:t>Packet Switched Network</a:t>
            </a:r>
          </a:p>
          <a:p>
            <a:pPr lvl="1"/>
            <a:r>
              <a:rPr lang="en-US" dirty="0" smtClean="0"/>
              <a:t>The nodes in such a network send discrete blocks of data to each other</a:t>
            </a:r>
          </a:p>
          <a:p>
            <a:pPr lvl="1"/>
            <a:r>
              <a:rPr lang="en-US" dirty="0" smtClean="0"/>
              <a:t>These blocks of data corresponding to some piece application data such as a file, a piece of email, or an image</a:t>
            </a:r>
          </a:p>
          <a:p>
            <a:pPr lvl="1"/>
            <a:r>
              <a:rPr lang="en-US" dirty="0" smtClean="0"/>
              <a:t>We call each block of data either a packet or a message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610-D94C-4BB1-BD7C-E4BC45C6FFAF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Switched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Typically use a strategy called </a:t>
            </a:r>
            <a:r>
              <a:rPr lang="en-US" i="1" dirty="0" smtClean="0"/>
              <a:t>store-and-forward</a:t>
            </a:r>
          </a:p>
          <a:p>
            <a:r>
              <a:rPr lang="en-US" dirty="0" smtClean="0"/>
              <a:t>Each node in a store-and-forward network first receives a complete packet over some link</a:t>
            </a:r>
          </a:p>
          <a:p>
            <a:r>
              <a:rPr lang="en-US" dirty="0" smtClean="0"/>
              <a:t>Stores the packet in its internal memory, and then forwards the complete packet to the next node</a:t>
            </a:r>
          </a:p>
          <a:p>
            <a:r>
              <a:rPr lang="en-US" dirty="0" smtClean="0"/>
              <a:t>In contrast, a circuit switched network first establishes a dedicated circuit across a sequence of links </a:t>
            </a:r>
          </a:p>
          <a:p>
            <a:pPr lvl="1"/>
            <a:r>
              <a:rPr lang="en-US" dirty="0" smtClean="0"/>
              <a:t>and then allows the source node to send a stream of bits across this circuit to a destination node</a:t>
            </a:r>
          </a:p>
          <a:p>
            <a:r>
              <a:rPr lang="en-US" dirty="0" smtClean="0"/>
              <a:t>The major reason for using packet switching rather than circuit switching in a computer network is efficiency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8F21-10F1-4D59-BD83-8ADA172022E6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Cloud is one of the important icons of computer networking</a:t>
            </a:r>
          </a:p>
          <a:p>
            <a:pPr lvl="1"/>
            <a:r>
              <a:rPr lang="en-US" dirty="0" smtClean="0"/>
              <a:t>Commonly called switches, and their primary function is to store and forward packets</a:t>
            </a:r>
          </a:p>
          <a:p>
            <a:r>
              <a:rPr lang="en-US" dirty="0" smtClean="0"/>
              <a:t>In general we use a cloud to denote any type of network, whether it is a</a:t>
            </a:r>
          </a:p>
          <a:p>
            <a:pPr lvl="1"/>
            <a:r>
              <a:rPr lang="en-US" dirty="0" smtClean="0"/>
              <a:t>Single point-to-point link</a:t>
            </a:r>
          </a:p>
          <a:p>
            <a:pPr lvl="1"/>
            <a:r>
              <a:rPr lang="en-US" dirty="0" smtClean="0"/>
              <a:t>Multiple-access link</a:t>
            </a:r>
          </a:p>
          <a:p>
            <a:pPr lvl="1"/>
            <a:r>
              <a:rPr lang="en-US" dirty="0" smtClean="0"/>
              <a:t>Or a switched network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F3A3-8CAC-47CF-A6F7-A21CBDFE8780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Interconnection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set of independent networks(clouds) are interconnected to form an internetwork, or internet</a:t>
            </a:r>
          </a:p>
          <a:p>
            <a:endParaRPr lang="en-US" dirty="0"/>
          </a:p>
        </p:txBody>
      </p:sp>
      <p:pic>
        <p:nvPicPr>
          <p:cNvPr id="4" name="Picture 4" descr="01f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900" y="2546606"/>
            <a:ext cx="4102100" cy="339699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25D3-CAC8-4D07-BA89-DBD605850694}" type="datetime3">
              <a:rPr lang="en-US" smtClean="0"/>
              <a:t>22 August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Interconnection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set of computers can be indirectly connected</a:t>
            </a:r>
          </a:p>
          <a:p>
            <a:r>
              <a:rPr lang="en-US" dirty="0" smtClean="0"/>
              <a:t>A node that is connected to two or more networks is commonly called a router or gateway</a:t>
            </a:r>
          </a:p>
          <a:p>
            <a:pPr lvl="1"/>
            <a:r>
              <a:rPr lang="en-US" dirty="0" smtClean="0"/>
              <a:t>It plays same role as a switch</a:t>
            </a:r>
          </a:p>
          <a:p>
            <a:pPr lvl="1"/>
            <a:r>
              <a:rPr lang="en-US" dirty="0" smtClean="0"/>
              <a:t>It forwards messages from one network to another</a:t>
            </a:r>
          </a:p>
          <a:p>
            <a:r>
              <a:rPr lang="en-US" dirty="0" smtClean="0"/>
              <a:t>Internet itself can be viewed as another kind of networks</a:t>
            </a:r>
          </a:p>
          <a:p>
            <a:pPr lvl="1"/>
            <a:r>
              <a:rPr lang="en-US" dirty="0" smtClean="0"/>
              <a:t>An internet built from an interconnection of internets</a:t>
            </a:r>
          </a:p>
          <a:p>
            <a:r>
              <a:rPr lang="en-US" dirty="0" smtClean="0"/>
              <a:t>Thus one can recursively build arbitrary large networks by interconnecting clouds to form larger cloud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607B-4D78-4A9A-80D3-4D0E2478602C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-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set of hosts are directly or indirectly connected to each other does not mean that we have succeeded in providing host-to-host connectivity</a:t>
            </a:r>
          </a:p>
          <a:p>
            <a:r>
              <a:rPr lang="en-US" dirty="0" smtClean="0"/>
              <a:t>The final requirement is that each node must be able to state which of the other nodes on the network it wants to communicate with</a:t>
            </a:r>
          </a:p>
          <a:p>
            <a:r>
              <a:rPr lang="en-US" dirty="0" smtClean="0"/>
              <a:t>This is done by assigning an </a:t>
            </a:r>
            <a:r>
              <a:rPr lang="en-US" i="1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 to each node</a:t>
            </a:r>
          </a:p>
          <a:p>
            <a:r>
              <a:rPr lang="en-US" dirty="0" smtClean="0"/>
              <a:t>An address is a byte string that identifies a node</a:t>
            </a:r>
          </a:p>
          <a:p>
            <a:r>
              <a:rPr lang="en-US" dirty="0" smtClean="0"/>
              <a:t>The network can use a node’s address to distinguish it from the other nodes connected to the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4D95-17F4-4F60-AA03-29C5B50FF31E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– routing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source node wants the network to deliver a message to a certain destination node</a:t>
            </a:r>
          </a:p>
          <a:p>
            <a:pPr lvl="1"/>
            <a:r>
              <a:rPr lang="en-US" dirty="0" smtClean="0"/>
              <a:t>It specifies the address of the destination node</a:t>
            </a:r>
          </a:p>
          <a:p>
            <a:r>
              <a:rPr lang="en-US" dirty="0" smtClean="0"/>
              <a:t>If the sending and receiving nodes are not directly connected</a:t>
            </a:r>
          </a:p>
          <a:p>
            <a:pPr lvl="1"/>
            <a:r>
              <a:rPr lang="en-US" dirty="0" smtClean="0"/>
              <a:t>Then the switches and routers of the network use this address to decide how to forward the message toward the destination</a:t>
            </a:r>
          </a:p>
          <a:p>
            <a:r>
              <a:rPr lang="en-US" dirty="0" smtClean="0"/>
              <a:t>The process of determining systematically how to forward messages toward the destination node based on its address is called routing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F2BD-AFC6-401E-9A9F-A60C42CE5D2E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Network – Requirements – Network architecture – Implementing network software – Performance</a:t>
            </a:r>
          </a:p>
          <a:p>
            <a:r>
              <a:rPr lang="en-US" dirty="0" smtClean="0"/>
              <a:t>Direct link networks – Encoding – Framing – Error detection – Reliable transmission – Ethernet – Token rings – Wireless</a:t>
            </a:r>
          </a:p>
          <a:p>
            <a:r>
              <a:rPr lang="en-US" dirty="0" smtClean="0"/>
              <a:t>Packet switching – Forwarding – Bridges – Cell switching – Internetworking – Datagram forwarding – ARP – DHCP – Routing – Multicast</a:t>
            </a:r>
          </a:p>
          <a:p>
            <a:r>
              <a:rPr lang="en-US" dirty="0" smtClean="0"/>
              <a:t>Protocols – UDP – TCP – Remote procedure call – Congestion control – Congestion avoidance – </a:t>
            </a:r>
            <a:r>
              <a:rPr lang="en-US" dirty="0" err="1" smtClean="0"/>
              <a:t>QoS</a:t>
            </a:r>
            <a:endParaRPr lang="en-US" dirty="0" smtClean="0"/>
          </a:p>
          <a:p>
            <a:r>
              <a:rPr lang="en-US" dirty="0" smtClean="0"/>
              <a:t>Presentation formatting – Data compression – Cryptographic algorithms – Security mechanisms – Firewalls – Name service and other applications</a:t>
            </a:r>
          </a:p>
          <a:p>
            <a:r>
              <a:rPr lang="en-US" dirty="0" smtClean="0"/>
              <a:t>Network Management</a:t>
            </a:r>
          </a:p>
          <a:p>
            <a:r>
              <a:rPr lang="en-US" dirty="0" smtClean="0"/>
              <a:t>Practical aspect of Networking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514-8A13-4D9C-AF22-E1F46E0667D3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Unicast</a:t>
            </a:r>
            <a:r>
              <a:rPr lang="en-US" dirty="0" smtClean="0"/>
              <a:t>, Broadcast and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Unicast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The source node wants to send a message to a single destination node</a:t>
            </a:r>
          </a:p>
          <a:p>
            <a:r>
              <a:rPr lang="en-US" dirty="0" smtClean="0"/>
              <a:t>Broadcast: </a:t>
            </a:r>
          </a:p>
          <a:p>
            <a:pPr lvl="1"/>
            <a:r>
              <a:rPr lang="en-US" dirty="0" smtClean="0"/>
              <a:t>The source node might want to broadcast a message to all the nodes on the network</a:t>
            </a:r>
          </a:p>
          <a:p>
            <a:r>
              <a:rPr lang="en-US" dirty="0" smtClean="0"/>
              <a:t>Multicast: 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A source node might want to send a message to some other subset of the other nodes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But not all of them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7EBC-6A11-4342-A59D-DB00DABCEDAF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Cost-Effective Resource Sharing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Requirement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9ECE-AF3D-448D-89A3-0F269EA3A76F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hosts share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one pair of hosts can exchange the messages across a sequence of links and nodes</a:t>
            </a:r>
          </a:p>
          <a:p>
            <a:r>
              <a:rPr lang="en-US" dirty="0" smtClean="0"/>
              <a:t>Will network support more than one pair of communication between the hosts</a:t>
            </a:r>
          </a:p>
          <a:p>
            <a:r>
              <a:rPr lang="en-US" dirty="0" smtClean="0"/>
              <a:t>Multiplexing:</a:t>
            </a:r>
          </a:p>
          <a:p>
            <a:pPr lvl="1"/>
            <a:r>
              <a:rPr lang="en-US" dirty="0" smtClean="0"/>
              <a:t>A system resource is shared among multiple users</a:t>
            </a:r>
          </a:p>
          <a:p>
            <a:pPr lvl="1"/>
            <a:r>
              <a:rPr lang="en-US" dirty="0" smtClean="0"/>
              <a:t>Analogy to a timesharing computer system</a:t>
            </a:r>
          </a:p>
          <a:p>
            <a:pPr lvl="1"/>
            <a:r>
              <a:rPr lang="en-US" dirty="0" smtClean="0"/>
              <a:t>Data being sent by multiple users can be multiplexed over the physical links that make up a network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167D-E9F2-4559-988E-278A99F19269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 hosts on the left side of the network (senders S1 – S3) are sending data to the three hosts on the right (receivers R1 – R3) by sharing switched networks that contains only one physical link</a:t>
            </a:r>
            <a:endParaRPr lang="en-US" dirty="0"/>
          </a:p>
        </p:txBody>
      </p:sp>
      <p:pic>
        <p:nvPicPr>
          <p:cNvPr id="4" name="Picture 4" descr="01f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600" y="3517900"/>
            <a:ext cx="5473071" cy="2425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A1A3-AE1B-4BAC-AC85-ECFF9F5AA359}" type="datetime3">
              <a:rPr lang="en-US" smtClean="0"/>
              <a:t>22 August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 flows of data – corresponding to the three pairs of hosts – are multiplexed onto a single physical link by switch1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demultiplexed</a:t>
            </a:r>
            <a:r>
              <a:rPr lang="en-US" dirty="0" smtClean="0"/>
              <a:t> back into separate flows by switch 2</a:t>
            </a:r>
          </a:p>
          <a:p>
            <a:r>
              <a:rPr lang="en-US" dirty="0" smtClean="0"/>
              <a:t>Multiplexing Methods</a:t>
            </a:r>
          </a:p>
          <a:p>
            <a:pPr lvl="1"/>
            <a:r>
              <a:rPr lang="en-US" dirty="0" smtClean="0"/>
              <a:t>Synchronous time division multiplexing (STDM)</a:t>
            </a:r>
          </a:p>
          <a:p>
            <a:pPr lvl="1"/>
            <a:r>
              <a:rPr lang="en-US" dirty="0" smtClean="0"/>
              <a:t>Frequency division multiplexing (FDM)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F76E-FAC2-442A-A80C-16DD35BF1E23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 is to divide time into equal-sized quanta and, in a round-robin fashion, give each flow a chance to send its data over the physical link</a:t>
            </a:r>
          </a:p>
          <a:p>
            <a:r>
              <a:rPr lang="en-US" dirty="0" smtClean="0"/>
              <a:t>In other words, during </a:t>
            </a:r>
          </a:p>
          <a:p>
            <a:pPr lvl="1"/>
            <a:r>
              <a:rPr lang="en-US" dirty="0" smtClean="0"/>
              <a:t>Time quantum 1, data from S1 to R1 is transmitted</a:t>
            </a:r>
          </a:p>
          <a:p>
            <a:pPr lvl="1"/>
            <a:r>
              <a:rPr lang="en-US" dirty="0" smtClean="0"/>
              <a:t>Time quantum 2, data from S2 to R2 is transmitted</a:t>
            </a:r>
          </a:p>
          <a:p>
            <a:pPr lvl="1"/>
            <a:r>
              <a:rPr lang="en-US" dirty="0" smtClean="0"/>
              <a:t>In time quantum 3, data from S3 to R3 is transmitted</a:t>
            </a:r>
          </a:p>
          <a:p>
            <a:pPr lvl="1"/>
            <a:r>
              <a:rPr lang="en-US" dirty="0" smtClean="0"/>
              <a:t>In the next time quantum, the first flow (S1 to R1) gets go again, </a:t>
            </a:r>
          </a:p>
          <a:p>
            <a:pPr lvl="1"/>
            <a:r>
              <a:rPr lang="en-US" dirty="0" smtClean="0"/>
              <a:t>and the process repeats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F509-028B-48C1-90DB-BA26B58D5D80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idea is to transmit each flow over the physical link at different frequency</a:t>
            </a:r>
          </a:p>
          <a:p>
            <a:r>
              <a:rPr lang="en-US" dirty="0" smtClean="0"/>
              <a:t>Much the same way that the signals for different TV stations are transmitted at a different frequency on a physical cable TV link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CB98-5B96-45D7-A06C-BD030F671D2F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STDM and FDM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one of the flows (host pairs) does not have any data to send, </a:t>
            </a:r>
          </a:p>
          <a:p>
            <a:pPr lvl="1"/>
            <a:r>
              <a:rPr lang="en-US" dirty="0" smtClean="0"/>
              <a:t>Its share of the physical link</a:t>
            </a:r>
          </a:p>
          <a:p>
            <a:pPr lvl="1"/>
            <a:r>
              <a:rPr lang="en-US" dirty="0" smtClean="0"/>
              <a:t>That is, its time quantum or its frequency – remain idle</a:t>
            </a:r>
          </a:p>
          <a:p>
            <a:pPr lvl="1"/>
            <a:r>
              <a:rPr lang="en-US" dirty="0" smtClean="0"/>
              <a:t>Even if one of the other flows has data to transmit</a:t>
            </a:r>
          </a:p>
          <a:p>
            <a:r>
              <a:rPr lang="en-US" dirty="0" smtClean="0"/>
              <a:t>For computer communication, the amount of time that a link is idle can be very large</a:t>
            </a:r>
          </a:p>
          <a:p>
            <a:pPr lvl="1"/>
            <a:r>
              <a:rPr lang="en-US" dirty="0" smtClean="0"/>
              <a:t>Example: consider the time you spend reading  a web page (leave the link idle) compared to the time you spend fetching the page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F50-E385-4153-A553-F9215A000098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STDM and FDM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maximum number of flows is fixed and known ahead of time</a:t>
            </a:r>
          </a:p>
          <a:p>
            <a:pPr lvl="1"/>
            <a:r>
              <a:rPr lang="en-US" dirty="0" smtClean="0"/>
              <a:t>It is not practical to resize the quantum or to add additional quanta in the case of STDM </a:t>
            </a:r>
          </a:p>
          <a:p>
            <a:pPr lvl="1"/>
            <a:r>
              <a:rPr lang="en-US" dirty="0" smtClean="0"/>
              <a:t>or to add new frequencies in the case of FDM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BEF-1BA7-4EAA-BB69-B398D5F4A8FA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like STDM in that the physical link is shared over time</a:t>
            </a:r>
          </a:p>
          <a:p>
            <a:pPr lvl="1"/>
            <a:r>
              <a:rPr lang="en-US" dirty="0" smtClean="0"/>
              <a:t>First data from one flow is transmitted over the physical link, then data from another flow is transmitted, and so on.</a:t>
            </a:r>
          </a:p>
          <a:p>
            <a:r>
              <a:rPr lang="en-US" dirty="0" smtClean="0"/>
              <a:t>Data is transmitted from each flow on demand rather than during a predetermined time slot</a:t>
            </a:r>
          </a:p>
          <a:p>
            <a:pPr lvl="1"/>
            <a:r>
              <a:rPr lang="en-US" dirty="0" smtClean="0"/>
              <a:t>If only one flow has data to send, it gets to transmit that data without waiting for its quantum to come around</a:t>
            </a:r>
          </a:p>
          <a:p>
            <a:pPr lvl="1"/>
            <a:r>
              <a:rPr lang="en-US" dirty="0" smtClean="0"/>
              <a:t>Thus without having to watch the quanta assigned to the other flows go by unused</a:t>
            </a:r>
          </a:p>
          <a:p>
            <a:r>
              <a:rPr lang="en-US" dirty="0" smtClean="0"/>
              <a:t>It is avoidance of idle time that gives packet switching its efficiency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D96C-3F4E-4494-86DE-6F0D65077D16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 regular to classes and Labs</a:t>
            </a:r>
          </a:p>
          <a:p>
            <a:r>
              <a:rPr lang="en-US" dirty="0" smtClean="0"/>
              <a:t>Course Timings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429000"/>
          <a:ext cx="624840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Theory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Practical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11.00</a:t>
                      </a:r>
                      <a:r>
                        <a:rPr lang="en-US" baseline="0" dirty="0" smtClean="0"/>
                        <a:t>  Hrs 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11.00</a:t>
                      </a:r>
                      <a:r>
                        <a:rPr lang="en-US" baseline="0" dirty="0" smtClean="0"/>
                        <a:t>  Hrs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Thu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</a:rPr>
                        <a:t>09.00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Hrs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Fri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09.00 Hrs</a:t>
                      </a:r>
                      <a:r>
                        <a:rPr lang="en-US" baseline="0" dirty="0" smtClean="0"/>
                        <a:t> to 12.00 Hrs</a:t>
                      </a:r>
                    </a:p>
                    <a:p>
                      <a:pPr algn="ctr"/>
                      <a:r>
                        <a:rPr lang="en-US" dirty="0" smtClean="0"/>
                        <a:t>COM302P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3B65-D096-4C30-B60B-5D4F8F3043F5}" type="datetime3">
              <a:rPr lang="en-US" smtClean="0"/>
              <a:t>22 August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Statistical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mechanism to ensure that all the flows eventually get their turn to transmit over the physical link</a:t>
            </a:r>
          </a:p>
          <a:p>
            <a:r>
              <a:rPr lang="en-US" dirty="0" smtClean="0"/>
              <a:t>Once flow begins sending a data, we need some way to limit the transmission, so that the other flows can have a turn</a:t>
            </a:r>
          </a:p>
          <a:p>
            <a:r>
              <a:rPr lang="en-US" dirty="0" smtClean="0"/>
              <a:t>An upper bound on the size of the block of data that each flow is permitted to transmit at a given time</a:t>
            </a:r>
          </a:p>
          <a:p>
            <a:r>
              <a:rPr lang="en-US" dirty="0" smtClean="0"/>
              <a:t>This limited size block of data is typically referred to as a packet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C31-EC3F-4641-B9FF-A6810C25A67F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Packet switched network limits the maximum size of packets</a:t>
            </a:r>
          </a:p>
          <a:p>
            <a:r>
              <a:rPr lang="en-US" dirty="0" smtClean="0"/>
              <a:t>A host may not be able to send a complete message in one packet</a:t>
            </a:r>
          </a:p>
          <a:p>
            <a:r>
              <a:rPr lang="en-US" dirty="0" smtClean="0"/>
              <a:t>The source may need to fragment the message into several packets, with the receiver reassembling the packets back into the original message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05C6-4972-45E9-AD7C-7325E9AC4E44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Shared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flow sends a sequence of packets over the physical link, with a decision made on a packet-by-packet basis as to which flow’s packet to send next</a:t>
            </a:r>
          </a:p>
          <a:p>
            <a:r>
              <a:rPr lang="en-US" dirty="0" smtClean="0"/>
              <a:t>If only one flow has data to send, then it can send a sequence of packets back-to-back</a:t>
            </a:r>
          </a:p>
          <a:p>
            <a:r>
              <a:rPr lang="en-US" dirty="0" smtClean="0"/>
              <a:t>If more than one of the flows have data to send, then their packets are interleaved on the link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509-C9FA-449E-9262-FE1B1B3BC1AE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flows on a Shared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715000"/>
            <a:ext cx="8153400" cy="381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A Switch multiplexing Packets from Multiple Sources onto one Shared Link</a:t>
            </a:r>
            <a:endParaRPr lang="en-US" b="1" dirty="0"/>
          </a:p>
        </p:txBody>
      </p:sp>
      <p:pic>
        <p:nvPicPr>
          <p:cNvPr id="4" name="Picture 4" descr="01f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477000" cy="379830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C734-9A54-4532-A1C7-EFF6D7DC942E}" type="datetime3">
              <a:rPr lang="en-US" smtClean="0"/>
              <a:t>22 August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Switching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switch in a packet switched network makes this decision independently, on a packet-by-packet basis</a:t>
            </a:r>
          </a:p>
          <a:p>
            <a:r>
              <a:rPr lang="en-US" dirty="0" smtClean="0"/>
              <a:t>One of the issues that faces a network designer is how to make decision in a fair manner</a:t>
            </a:r>
          </a:p>
          <a:p>
            <a:r>
              <a:rPr lang="en-US" dirty="0" smtClean="0"/>
              <a:t>A switch could be designed to service packets</a:t>
            </a:r>
          </a:p>
          <a:p>
            <a:pPr lvl="1"/>
            <a:r>
              <a:rPr lang="en-US" dirty="0" smtClean="0"/>
              <a:t>On a first-in-first-out (FIFO) basis</a:t>
            </a:r>
          </a:p>
          <a:p>
            <a:pPr lvl="1"/>
            <a:r>
              <a:rPr lang="en-US" dirty="0" smtClean="0"/>
              <a:t>Round-robin manner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EC43-FB20-453D-8344-0AC75796DA35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Switching might be done to ensure that certain flows receive a particular share of the link’s bandwidth,</a:t>
            </a:r>
          </a:p>
          <a:p>
            <a:r>
              <a:rPr lang="en-US" dirty="0" smtClean="0"/>
              <a:t>Or that they never have their packets delayed in the switch for more than a certain length of time</a:t>
            </a:r>
          </a:p>
          <a:p>
            <a:r>
              <a:rPr lang="en-US" dirty="0" smtClean="0"/>
              <a:t>A network that attempts to allocate bandwidth to particular flows is sometimes said to support </a:t>
            </a:r>
            <a:r>
              <a:rPr lang="en-US" i="1" dirty="0" smtClean="0"/>
              <a:t>quality of service (</a:t>
            </a:r>
            <a:r>
              <a:rPr lang="en-US" i="1" dirty="0" err="1" smtClean="0"/>
              <a:t>QoS</a:t>
            </a:r>
            <a:r>
              <a:rPr lang="en-US" i="1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A8D8-7C96-4C20-8867-7E4A7FD827C1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the above example the switch has to multiplex three incoming packet streams onto one outgoing link</a:t>
            </a:r>
          </a:p>
          <a:p>
            <a:r>
              <a:rPr lang="en-US" dirty="0" smtClean="0"/>
              <a:t>It is possible that the switch will receive packets faster than the shared link</a:t>
            </a:r>
          </a:p>
          <a:p>
            <a:pPr lvl="1"/>
            <a:r>
              <a:rPr lang="en-US" dirty="0" smtClean="0"/>
              <a:t>In this case this case, the switch is forced to buffer these packets in its memory</a:t>
            </a:r>
          </a:p>
          <a:p>
            <a:r>
              <a:rPr lang="en-US" dirty="0" smtClean="0"/>
              <a:t>Switch receive packets faster than it can send them for an extended period of time</a:t>
            </a:r>
          </a:p>
          <a:p>
            <a:r>
              <a:rPr lang="en-US" dirty="0" smtClean="0"/>
              <a:t>Switch will eventually run out of buffer space, and some packets will have to be dropped</a:t>
            </a:r>
          </a:p>
          <a:p>
            <a:r>
              <a:rPr lang="en-US" dirty="0" smtClean="0"/>
              <a:t>This state of switch operation is called as </a:t>
            </a:r>
            <a:r>
              <a:rPr lang="en-US" i="1" dirty="0" smtClean="0">
                <a:solidFill>
                  <a:srgbClr val="FF0000"/>
                </a:solidFill>
              </a:rPr>
              <a:t>congested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DCF3-3251-401B-8A98-57E6499BB2CE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for Common Services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3328-665C-47E3-856A-DE352592EB18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Programs on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simple the computer network is delivering  packets among a collection of computers</a:t>
            </a:r>
          </a:p>
          <a:p>
            <a:r>
              <a:rPr lang="en-US" dirty="0" smtClean="0"/>
              <a:t>A network as providing the means for a set of application processes that are distributed over those computers to communicate</a:t>
            </a:r>
          </a:p>
          <a:p>
            <a:r>
              <a:rPr lang="en-US" dirty="0" smtClean="0"/>
              <a:t>The application programs running on the hosts connected to the network must be able to communicate in a meaningful way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B1D0-A5D2-4F3B-BB3E-3B7F62027DFC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Programs on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two applications need to communicate with each other</a:t>
            </a:r>
          </a:p>
          <a:p>
            <a:r>
              <a:rPr lang="en-US" dirty="0" smtClean="0"/>
              <a:t>There are a lot of complicated things that need to happen beyond simply sending a message from one host to another</a:t>
            </a:r>
          </a:p>
          <a:p>
            <a:r>
              <a:rPr lang="en-US" dirty="0" smtClean="0"/>
              <a:t>One option would be for application designers to build all that complicated functionality into each application program</a:t>
            </a:r>
          </a:p>
          <a:p>
            <a:r>
              <a:rPr lang="en-US" dirty="0" smtClean="0"/>
              <a:t>Many applications need common services, it is much more logical to implement those common services once</a:t>
            </a:r>
          </a:p>
          <a:p>
            <a:pPr lvl="1"/>
            <a:r>
              <a:rPr lang="en-US" dirty="0" smtClean="0"/>
              <a:t>Such that application designer build the application using those services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3DE-9CC7-4D82-B984-61A3B5A6338F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Reference Books</a:t>
            </a:r>
            <a:endParaRPr lang="en-US" dirty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Larry L Peterson </a:t>
            </a:r>
            <a:r>
              <a:rPr lang="en-US" dirty="0" smtClean="0">
                <a:latin typeface="Calibri" pitchFamily="34" charset="0"/>
              </a:rPr>
              <a:t>&amp; B. S Davie,  Computer Networks A systems Approach, 4</a:t>
            </a:r>
            <a:r>
              <a:rPr lang="en-US" baseline="30000" dirty="0" smtClean="0">
                <a:latin typeface="Calibri" pitchFamily="34" charset="0"/>
              </a:rPr>
              <a:t>Th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Edn</a:t>
            </a:r>
            <a:r>
              <a:rPr lang="en-US" dirty="0" smtClean="0">
                <a:latin typeface="Calibri" pitchFamily="34" charset="0"/>
              </a:rPr>
              <a:t>, Morgan Kauffman Publishers.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William Stallings</a:t>
            </a:r>
            <a:r>
              <a:rPr lang="en-US" dirty="0" smtClean="0">
                <a:latin typeface="Calibri" pitchFamily="34" charset="0"/>
              </a:rPr>
              <a:t>, Data and Computer Communications, Pearson Education Publishers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Tenenbaum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A. S</a:t>
            </a:r>
            <a:r>
              <a:rPr lang="en-US" dirty="0" smtClean="0">
                <a:latin typeface="Calibri" pitchFamily="34" charset="0"/>
              </a:rPr>
              <a:t>, Computer Networks, 4</a:t>
            </a:r>
            <a:r>
              <a:rPr lang="en-US" baseline="30000" dirty="0" smtClean="0">
                <a:latin typeface="Calibri" pitchFamily="34" charset="0"/>
              </a:rPr>
              <a:t>Th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Edn</a:t>
            </a:r>
            <a:r>
              <a:rPr lang="en-US" dirty="0" smtClean="0">
                <a:latin typeface="Calibri" pitchFamily="34" charset="0"/>
              </a:rPr>
              <a:t>, Prentice Hall.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</a:rPr>
              <a:t>Keshav</a:t>
            </a:r>
            <a:r>
              <a:rPr lang="en-US" dirty="0" smtClean="0">
                <a:latin typeface="Calibri" pitchFamily="34" charset="0"/>
              </a:rPr>
              <a:t>, An Engineering Approach to Computer Networks, Addison Wesley.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E863-E1BB-42A7-B82C-8CB2398AE0EE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Common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Network provides logical channels over which application-level processes can communicate with each other</a:t>
            </a:r>
          </a:p>
          <a:p>
            <a:r>
              <a:rPr lang="en-US" dirty="0" smtClean="0"/>
              <a:t>Each channel provides the set of services required by that application</a:t>
            </a:r>
          </a:p>
          <a:p>
            <a:r>
              <a:rPr lang="en-US" dirty="0" smtClean="0"/>
              <a:t>A cloud is abstractly represent connectivity among a set of computers</a:t>
            </a:r>
          </a:p>
          <a:p>
            <a:r>
              <a:rPr lang="en-US" dirty="0" smtClean="0"/>
              <a:t>A channel connects one process to another</a:t>
            </a:r>
          </a:p>
          <a:p>
            <a:r>
              <a:rPr lang="en-US" dirty="0" smtClean="0"/>
              <a:t>A channel is like a pipe connecting two applications</a:t>
            </a:r>
          </a:p>
          <a:p>
            <a:pPr lvl="1"/>
            <a:r>
              <a:rPr lang="en-US" dirty="0" smtClean="0"/>
              <a:t>Sending application can put data in one end and expect that data to be delivered by the network to the application at the other end of the pipe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2015-5F20-4A25-A750-DEA531A25BF0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715000"/>
            <a:ext cx="8153400" cy="3810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dirty="0" smtClean="0"/>
              <a:t>Processes communicating over an abstract channel</a:t>
            </a:r>
            <a:endParaRPr lang="en-US" dirty="0"/>
          </a:p>
        </p:txBody>
      </p:sp>
      <p:pic>
        <p:nvPicPr>
          <p:cNvPr id="5" name="Picture 4" descr="01f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2901" y="1627187"/>
            <a:ext cx="5549900" cy="383444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B499-21C1-4B44-A0BE-AD149D402490}" type="datetime3">
              <a:rPr lang="en-US" smtClean="0"/>
              <a:t>22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Identifying Common Communication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Involves</a:t>
            </a:r>
          </a:p>
          <a:p>
            <a:pPr lvl="1"/>
            <a:r>
              <a:rPr lang="en-US" dirty="0" smtClean="0"/>
              <a:t>Understanding the common needs of a representative collection of applications</a:t>
            </a:r>
          </a:p>
          <a:p>
            <a:pPr lvl="1"/>
            <a:r>
              <a:rPr lang="en-US" dirty="0" smtClean="0"/>
              <a:t>Extracting their common communication requirements</a:t>
            </a:r>
          </a:p>
          <a:p>
            <a:pPr lvl="1"/>
            <a:r>
              <a:rPr lang="en-US" dirty="0" smtClean="0"/>
              <a:t>Incorporating the functionality that meets these requirements in the network</a:t>
            </a:r>
          </a:p>
          <a:p>
            <a:r>
              <a:rPr lang="en-US" dirty="0" smtClean="0"/>
              <a:t>One of the earliest applications supported  on any network is a file access program</a:t>
            </a:r>
          </a:p>
          <a:p>
            <a:pPr lvl="1"/>
            <a:r>
              <a:rPr lang="en-US" dirty="0" smtClean="0"/>
              <a:t>FTP</a:t>
            </a:r>
          </a:p>
          <a:p>
            <a:pPr lvl="1"/>
            <a:r>
              <a:rPr lang="en-US" dirty="0" smtClean="0"/>
              <a:t>NFS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DA83-6622-444D-AE12-B17AE5EACF98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Identifying Common Communication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FTP/ NFS</a:t>
            </a:r>
          </a:p>
          <a:p>
            <a:pPr lvl="1"/>
            <a:r>
              <a:rPr lang="en-US" dirty="0" smtClean="0"/>
              <a:t>Whole files are transferred across the network or only single blocks of the file are read/written at a given time</a:t>
            </a:r>
          </a:p>
          <a:p>
            <a:r>
              <a:rPr lang="en-US" dirty="0" smtClean="0"/>
              <a:t>The communication component of remote file access is characterized by a pair of processes</a:t>
            </a:r>
          </a:p>
          <a:p>
            <a:pPr lvl="1"/>
            <a:r>
              <a:rPr lang="en-US" dirty="0" smtClean="0"/>
              <a:t>One that requests that a file be read or written</a:t>
            </a:r>
          </a:p>
          <a:p>
            <a:pPr lvl="2"/>
            <a:r>
              <a:rPr lang="en-US" dirty="0" smtClean="0"/>
              <a:t>Client </a:t>
            </a:r>
          </a:p>
          <a:p>
            <a:pPr lvl="1"/>
            <a:r>
              <a:rPr lang="en-US" dirty="0" smtClean="0"/>
              <a:t>A second process that honors this request</a:t>
            </a:r>
          </a:p>
          <a:p>
            <a:pPr lvl="2"/>
            <a:r>
              <a:rPr lang="en-US" dirty="0" smtClean="0"/>
              <a:t>Server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AEF4-728E-41DE-A972-1FEE0330A2C8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and Write – Server &amp;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 file involves </a:t>
            </a:r>
          </a:p>
          <a:p>
            <a:pPr lvl="1"/>
            <a:r>
              <a:rPr lang="en-US" dirty="0" smtClean="0"/>
              <a:t>The client sending a small request message to a server  </a:t>
            </a:r>
          </a:p>
          <a:p>
            <a:pPr lvl="1"/>
            <a:r>
              <a:rPr lang="en-US" dirty="0" smtClean="0"/>
              <a:t>The server responding with a large message that contains the data in the file</a:t>
            </a:r>
          </a:p>
          <a:p>
            <a:r>
              <a:rPr lang="en-US" dirty="0" smtClean="0"/>
              <a:t>Writing works in opposite way</a:t>
            </a:r>
          </a:p>
          <a:p>
            <a:pPr lvl="1"/>
            <a:r>
              <a:rPr lang="en-US" dirty="0" smtClean="0"/>
              <a:t>The client sends a large message containing the data to be written to the server</a:t>
            </a:r>
          </a:p>
          <a:p>
            <a:pPr lvl="1"/>
            <a:r>
              <a:rPr lang="en-US" dirty="0" smtClean="0"/>
              <a:t>The server responds with a small message confirming that the write to disk has taken place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3577-9E3E-4CA0-9E56-1712DEC5C112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 of applications</a:t>
            </a:r>
          </a:p>
          <a:p>
            <a:pPr lvl="1"/>
            <a:r>
              <a:rPr lang="en-US" dirty="0" smtClean="0"/>
              <a:t>Videoconferencing</a:t>
            </a:r>
          </a:p>
          <a:p>
            <a:pPr lvl="1"/>
            <a:r>
              <a:rPr lang="en-US" dirty="0" smtClean="0"/>
              <a:t>Video on demand</a:t>
            </a:r>
          </a:p>
          <a:p>
            <a:r>
              <a:rPr lang="en-US" dirty="0" smtClean="0"/>
              <a:t>Channels are</a:t>
            </a:r>
          </a:p>
          <a:p>
            <a:pPr lvl="1"/>
            <a:r>
              <a:rPr lang="en-US" dirty="0" smtClean="0"/>
              <a:t>Request/reply channels</a:t>
            </a:r>
          </a:p>
          <a:p>
            <a:pPr lvl="1"/>
            <a:r>
              <a:rPr lang="en-US" dirty="0" smtClean="0"/>
              <a:t>Message stream channels</a:t>
            </a:r>
          </a:p>
          <a:p>
            <a:r>
              <a:rPr lang="en-US" dirty="0" smtClean="0"/>
              <a:t>Request/reply channel would be used by the file transfer and digital library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74F-0C51-4315-8A78-854A71498ACE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Request/reply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would guarantee that every message sent by one side is received by the other side</a:t>
            </a:r>
          </a:p>
          <a:p>
            <a:pPr lvl="1"/>
            <a:r>
              <a:rPr lang="en-US" dirty="0" smtClean="0"/>
              <a:t>only one copy of each message is delivered</a:t>
            </a:r>
          </a:p>
          <a:p>
            <a:r>
              <a:rPr lang="en-US" dirty="0" smtClean="0"/>
              <a:t>The request/reply channel might also protect the privacy and integrity of the data that flows over it</a:t>
            </a:r>
          </a:p>
          <a:p>
            <a:pPr lvl="1"/>
            <a:r>
              <a:rPr lang="en-US" dirty="0" smtClean="0"/>
              <a:t>Unauthorized parties cannot read or modify the data being exchanged between the client and server processes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E453-52DE-425E-9E36-5A2236DB56C9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Stream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by both the vide-on-demand and videoconferencing applications</a:t>
            </a:r>
          </a:p>
          <a:p>
            <a:r>
              <a:rPr lang="en-US" dirty="0" smtClean="0"/>
              <a:t>It is parameterized to support both one-way and two-way traffic and to support different delay properties</a:t>
            </a:r>
          </a:p>
          <a:p>
            <a:r>
              <a:rPr lang="en-US" dirty="0" smtClean="0"/>
              <a:t>The message stream channel might not need to guarantee that all messages are delivered</a:t>
            </a:r>
          </a:p>
          <a:p>
            <a:r>
              <a:rPr lang="en-US" dirty="0" smtClean="0"/>
              <a:t>A video application can operate adequately even if some video frame is not received</a:t>
            </a:r>
          </a:p>
          <a:p>
            <a:r>
              <a:rPr lang="en-US" dirty="0" smtClean="0"/>
              <a:t>The message stream channel might need to support multicast</a:t>
            </a:r>
          </a:p>
          <a:p>
            <a:pPr lvl="1"/>
            <a:r>
              <a:rPr lang="en-US" dirty="0" smtClean="0"/>
              <a:t>So that multiple parties can participate in the teleconference or view the video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564-22F7-4205-A7A7-FE993CC233CF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Channels/pipes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network designer to strive for the smallest number of abstract channel types that can serve the largest number of applications</a:t>
            </a:r>
          </a:p>
          <a:p>
            <a:pPr lvl="1"/>
            <a:r>
              <a:rPr lang="en-US" dirty="0" smtClean="0"/>
              <a:t>There is danger in trying to get away with too few channel abstractions</a:t>
            </a:r>
          </a:p>
          <a:p>
            <a:r>
              <a:rPr lang="en-US" dirty="0" smtClean="0"/>
              <a:t>With change in application the network designers will probably be inventing new types of channels and adding options to existing channels </a:t>
            </a:r>
          </a:p>
          <a:p>
            <a:pPr lvl="1"/>
            <a:r>
              <a:rPr lang="en-US" dirty="0" smtClean="0"/>
              <a:t>for as long as application programmers are inventing new applications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C940-DD1D-4E7F-A701-42FA4D58839F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easiest to view host-to-host connectivity of the underlying network as simply providing a bit pipe</a:t>
            </a:r>
          </a:p>
          <a:p>
            <a:pPr lvl="1"/>
            <a:r>
              <a:rPr lang="en-US" dirty="0" smtClean="0"/>
              <a:t>With any high-level communication semantics provided at the end hosts</a:t>
            </a:r>
          </a:p>
          <a:p>
            <a:r>
              <a:rPr lang="en-US" dirty="0" smtClean="0"/>
              <a:t>The advantage of this approach is it keeps the switches in the middle of the network as simple as possible</a:t>
            </a:r>
          </a:p>
          <a:p>
            <a:pPr lvl="1"/>
            <a:r>
              <a:rPr lang="en-US" dirty="0" smtClean="0"/>
              <a:t>They simply forward packets</a:t>
            </a:r>
          </a:p>
          <a:p>
            <a:pPr lvl="1"/>
            <a:r>
              <a:rPr lang="en-US" dirty="0" smtClean="0"/>
              <a:t>But it requires the end hosts to take on much of the burden of supporting semantically rich process-to-process channels</a:t>
            </a:r>
          </a:p>
          <a:p>
            <a:r>
              <a:rPr lang="en-US" dirty="0" smtClean="0"/>
              <a:t>The alternative is to push additional functionality onto the switches, thereby allowing the end hosts to be “dumb” devices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10A4-D613-47E4-A78E-58D2CAA9DDC0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Heterogeneous systems need to talk to each other:</a:t>
            </a:r>
          </a:p>
          <a:p>
            <a:pPr lvl="1"/>
            <a:r>
              <a:rPr lang="en-US" dirty="0" smtClean="0"/>
              <a:t>Media to connect</a:t>
            </a:r>
          </a:p>
          <a:p>
            <a:pPr lvl="2"/>
            <a:r>
              <a:rPr lang="en-US" dirty="0" smtClean="0"/>
              <a:t>Wired – twisted pair, coaxial cable, </a:t>
            </a:r>
            <a:r>
              <a:rPr lang="en-US" dirty="0" err="1" smtClean="0"/>
              <a:t>fibre</a:t>
            </a:r>
            <a:endParaRPr lang="en-US" dirty="0" smtClean="0"/>
          </a:p>
          <a:p>
            <a:pPr lvl="2"/>
            <a:r>
              <a:rPr lang="en-US" dirty="0" smtClean="0"/>
              <a:t>Wireless – radio </a:t>
            </a:r>
          </a:p>
          <a:p>
            <a:pPr lvl="1"/>
            <a:r>
              <a:rPr lang="en-US" dirty="0" smtClean="0"/>
              <a:t>Topology of the Network</a:t>
            </a:r>
          </a:p>
          <a:p>
            <a:pPr lvl="1"/>
            <a:r>
              <a:rPr lang="en-US" dirty="0" smtClean="0"/>
              <a:t>Protocols and Software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D685-8B02-4074-80F4-B6D4DC9857F3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Reliable message delivery is one of the most important functions that a network can provide</a:t>
            </a:r>
          </a:p>
          <a:p>
            <a:r>
              <a:rPr lang="en-US" dirty="0" smtClean="0"/>
              <a:t>It is difficult determine how to provide this reliability </a:t>
            </a:r>
          </a:p>
          <a:p>
            <a:pPr lvl="1"/>
            <a:r>
              <a:rPr lang="en-US" dirty="0" smtClean="0"/>
              <a:t>Without understanding how networks can fail</a:t>
            </a:r>
          </a:p>
          <a:p>
            <a:r>
              <a:rPr lang="en-US" dirty="0" smtClean="0"/>
              <a:t>The computer networks do not exist in a perfect world</a:t>
            </a:r>
          </a:p>
          <a:p>
            <a:pPr lvl="1"/>
            <a:r>
              <a:rPr lang="en-US" dirty="0" smtClean="0"/>
              <a:t>Physical Problems</a:t>
            </a:r>
          </a:p>
          <a:p>
            <a:pPr lvl="2"/>
            <a:r>
              <a:rPr lang="en-US" dirty="0" smtClean="0"/>
              <a:t>Machine crash and later are rebooted</a:t>
            </a:r>
          </a:p>
          <a:p>
            <a:pPr lvl="2"/>
            <a:r>
              <a:rPr lang="en-US" dirty="0" smtClean="0"/>
              <a:t>Fiber are cut</a:t>
            </a:r>
          </a:p>
          <a:p>
            <a:pPr lvl="2"/>
            <a:r>
              <a:rPr lang="en-US" dirty="0" smtClean="0"/>
              <a:t>Electrical interference corrupts bits in the data being transmitted</a:t>
            </a:r>
          </a:p>
          <a:p>
            <a:pPr lvl="2"/>
            <a:r>
              <a:rPr lang="en-US" dirty="0" smtClean="0"/>
              <a:t>Switches run out of buffer space</a:t>
            </a:r>
          </a:p>
          <a:p>
            <a:pPr lvl="1"/>
            <a:r>
              <a:rPr lang="en-US" dirty="0" smtClean="0"/>
              <a:t>Software</a:t>
            </a:r>
          </a:p>
          <a:p>
            <a:pPr lvl="2"/>
            <a:r>
              <a:rPr lang="en-US" dirty="0" smtClean="0"/>
              <a:t>The software that manages the hardware sometimes forwards packets into oblivion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493D-21E6-4794-B907-6AA7CBF7CCF4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– Bit Level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major requirement of a network is to recover from certain kind of failures</a:t>
            </a:r>
          </a:p>
          <a:p>
            <a:r>
              <a:rPr lang="en-US" dirty="0" smtClean="0"/>
              <a:t>Three general cases of failures in the network is</a:t>
            </a:r>
          </a:p>
          <a:p>
            <a:r>
              <a:rPr lang="en-US" dirty="0" smtClean="0"/>
              <a:t>Bit Errors</a:t>
            </a:r>
          </a:p>
          <a:p>
            <a:pPr lvl="1"/>
            <a:r>
              <a:rPr lang="en-US" dirty="0" smtClean="0"/>
              <a:t>The packet transmitted over a physical link, bit errors may be introduced into the data</a:t>
            </a:r>
          </a:p>
          <a:p>
            <a:pPr lvl="2"/>
            <a:r>
              <a:rPr lang="en-US" dirty="0" smtClean="0"/>
              <a:t>i.e., 1 is turned into a 0 or vice versa</a:t>
            </a:r>
          </a:p>
          <a:p>
            <a:r>
              <a:rPr lang="en-US" dirty="0" smtClean="0"/>
              <a:t>Burst error – several consecutive bits are corrupted</a:t>
            </a:r>
          </a:p>
          <a:p>
            <a:r>
              <a:rPr lang="en-US" dirty="0" smtClean="0"/>
              <a:t>Bit errors typically occurs because the outside forces</a:t>
            </a:r>
          </a:p>
          <a:p>
            <a:pPr lvl="1"/>
            <a:r>
              <a:rPr lang="en-US" dirty="0" smtClean="0"/>
              <a:t>Such as lightening strikes, power surges and microwave ovens, interface with the transmission of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DC23-522E-4358-921B-EAE903F21624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good news is that bit errors are fairly rare</a:t>
            </a:r>
          </a:p>
          <a:p>
            <a:pPr lvl="1"/>
            <a:r>
              <a:rPr lang="en-US" dirty="0" smtClean="0"/>
              <a:t>Affecting on average only one out of every 10</a:t>
            </a:r>
            <a:r>
              <a:rPr lang="en-US" baseline="30000" dirty="0" smtClean="0"/>
              <a:t>6</a:t>
            </a:r>
            <a:r>
              <a:rPr lang="en-US" dirty="0" smtClean="0"/>
              <a:t> to10</a:t>
            </a:r>
            <a:r>
              <a:rPr lang="en-US" baseline="30000" dirty="0" smtClean="0"/>
              <a:t>7</a:t>
            </a:r>
            <a:r>
              <a:rPr lang="en-US" dirty="0" smtClean="0"/>
              <a:t> bits on a typical copper base cable </a:t>
            </a:r>
          </a:p>
          <a:p>
            <a:pPr lvl="1"/>
            <a:r>
              <a:rPr lang="en-US" dirty="0" smtClean="0"/>
              <a:t>One out of every 10</a:t>
            </a:r>
            <a:r>
              <a:rPr lang="en-US" baseline="30000" dirty="0" smtClean="0"/>
              <a:t>12</a:t>
            </a:r>
            <a:r>
              <a:rPr lang="en-US" dirty="0" smtClean="0"/>
              <a:t> to 10</a:t>
            </a:r>
            <a:r>
              <a:rPr lang="en-US" baseline="30000" dirty="0" smtClean="0"/>
              <a:t>14</a:t>
            </a:r>
            <a:r>
              <a:rPr lang="en-US" dirty="0" smtClean="0"/>
              <a:t> bits on a typical optical fiber</a:t>
            </a:r>
          </a:p>
          <a:p>
            <a:r>
              <a:rPr lang="en-US" dirty="0" smtClean="0"/>
              <a:t>There are techniques that detect these bit errors with high probability</a:t>
            </a:r>
          </a:p>
          <a:p>
            <a:r>
              <a:rPr lang="en-US" dirty="0" smtClean="0"/>
              <a:t>It is sometimes possible to correct for such errors</a:t>
            </a:r>
          </a:p>
          <a:p>
            <a:r>
              <a:rPr lang="en-US" dirty="0" smtClean="0"/>
              <a:t>If damage is so bad, than it is necessary to discard the entire packet</a:t>
            </a:r>
          </a:p>
          <a:p>
            <a:pPr lvl="1"/>
            <a:r>
              <a:rPr lang="en-US" dirty="0" smtClean="0"/>
              <a:t>In such a case, the sender may be expected to retransmit the packet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10E-1FED-47FF-BD40-3F22696B0906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– Packet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Failure is at the packet, rather than the bit level</a:t>
            </a:r>
          </a:p>
          <a:p>
            <a:r>
              <a:rPr lang="en-US" dirty="0" smtClean="0"/>
              <a:t>i.e., a complete packet is lost by network</a:t>
            </a:r>
          </a:p>
          <a:p>
            <a:r>
              <a:rPr lang="en-US" dirty="0" smtClean="0"/>
              <a:t>One reason this can happen is that the packet contains an uncorrectable bit error and therefore has to be discarded</a:t>
            </a:r>
          </a:p>
          <a:p>
            <a:r>
              <a:rPr lang="en-US" dirty="0" smtClean="0"/>
              <a:t>A switch that is forwarding it from one link to another – is so over loaded that it has no place to store the packet, and therefore is forced to drop it (congestion)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B329-72F2-4EE1-8DCE-5676EB072180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– Packet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running on one of the nodes that handles the packet makes a mistake</a:t>
            </a:r>
          </a:p>
          <a:p>
            <a:pPr lvl="1"/>
            <a:r>
              <a:rPr lang="en-US" dirty="0" smtClean="0"/>
              <a:t>It might incorrectly forward a packet out on the wrong link</a:t>
            </a:r>
          </a:p>
          <a:p>
            <a:pPr lvl="1"/>
            <a:r>
              <a:rPr lang="en-US" dirty="0" smtClean="0"/>
              <a:t>So packet never finds its way to the ultimate destination</a:t>
            </a:r>
          </a:p>
          <a:p>
            <a:r>
              <a:rPr lang="en-US" dirty="0" smtClean="0"/>
              <a:t>One of the main difficulties in dealing with  lost packets is distinguished between a packet that is indeed lost and one that is merely late in arriving at the destination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6CED-9B92-4452-9857-DBC4E66A25CE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– Node and Link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Failure is at node and link level</a:t>
            </a:r>
          </a:p>
          <a:p>
            <a:r>
              <a:rPr lang="en-US" dirty="0" smtClean="0"/>
              <a:t>A physical link is cut or the computer it is connected to crashes</a:t>
            </a:r>
          </a:p>
          <a:p>
            <a:r>
              <a:rPr lang="en-US" dirty="0" smtClean="0"/>
              <a:t>This can be caused by software that crashes a power failure, or a reckless backhoe operator</a:t>
            </a:r>
          </a:p>
          <a:p>
            <a:r>
              <a:rPr lang="en-US" dirty="0" smtClean="0"/>
              <a:t>Failure due to </a:t>
            </a:r>
            <a:r>
              <a:rPr lang="en-US" dirty="0" err="1" smtClean="0"/>
              <a:t>misconfiguration</a:t>
            </a:r>
            <a:r>
              <a:rPr lang="en-US" dirty="0" smtClean="0"/>
              <a:t> of a network device are also common</a:t>
            </a:r>
          </a:p>
          <a:p>
            <a:r>
              <a:rPr lang="en-US" dirty="0" smtClean="0"/>
              <a:t>Any of these failures can eventually be corrected, they can have a dramatic effect on the network for an extended period of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B04C-FA05-480A-AE56-7304A2F57A8F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– Node and Link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a packet switched network, it is sometimes possible to route around a failure node or link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B0FE-5116-4F6C-B6FB-A540B9B909AA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C1FB-A70F-4C77-99D5-C06B23F9B032}" type="datetime3">
              <a:rPr lang="en-US" smtClean="0"/>
              <a:t>22 August 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computer network must provide general, cost-effective, fair, and robust connectivity among a large number of computers</a:t>
            </a:r>
          </a:p>
          <a:p>
            <a:r>
              <a:rPr lang="en-US" dirty="0" smtClean="0"/>
              <a:t>To deal with the network complexity, network designers have to develop a general blueprint – usually called network architectures</a:t>
            </a:r>
          </a:p>
          <a:p>
            <a:r>
              <a:rPr lang="en-US" dirty="0" smtClean="0"/>
              <a:t>Network architectures guide the design and implementation of network</a:t>
            </a:r>
          </a:p>
          <a:p>
            <a:r>
              <a:rPr lang="en-US" dirty="0" smtClean="0"/>
              <a:t>Two of the most widely referenced architectures – </a:t>
            </a:r>
          </a:p>
          <a:p>
            <a:pPr lvl="1"/>
            <a:r>
              <a:rPr lang="en-US" dirty="0" smtClean="0"/>
              <a:t>The OSI architecture </a:t>
            </a:r>
          </a:p>
          <a:p>
            <a:pPr lvl="1"/>
            <a:r>
              <a:rPr lang="en-US" dirty="0" smtClean="0"/>
              <a:t>The Internet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00A9-53CD-418D-8E69-AB63B645E979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Layering and Protocols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6515-E084-4912-AF9B-C85B5E99ED95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</a:p>
          <a:p>
            <a:r>
              <a:rPr lang="en-US" dirty="0" smtClean="0"/>
              <a:t>Cost-Effective Resource Sharing</a:t>
            </a:r>
          </a:p>
          <a:p>
            <a:r>
              <a:rPr lang="en-US" dirty="0" smtClean="0"/>
              <a:t>Support for Common Services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7F88-BA12-4C36-B20B-3A20A646567A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– Abstraction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 system gets complex, the system designer introduces another level of abstraction</a:t>
            </a:r>
          </a:p>
          <a:p>
            <a:r>
              <a:rPr lang="en-US" dirty="0" smtClean="0"/>
              <a:t>An abstraction is to define a unifying model that can capture some important aspect of the system</a:t>
            </a:r>
          </a:p>
          <a:p>
            <a:r>
              <a:rPr lang="en-US" dirty="0" smtClean="0"/>
              <a:t>An abstraction for applications that hides the complexity of the network from application writers</a:t>
            </a:r>
          </a:p>
          <a:p>
            <a:r>
              <a:rPr lang="en-US" dirty="0" smtClean="0"/>
              <a:t>Abstraction normally leads to layering in network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8C-D428-4AA7-BED7-D10B4E9891E6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general idea is to start with the services offered by the underlying hardware and</a:t>
            </a:r>
          </a:p>
          <a:p>
            <a:r>
              <a:rPr lang="en-US" dirty="0" smtClean="0"/>
              <a:t>Add a sequence of layers, each providing a higher (more abstract) level of service.</a:t>
            </a:r>
          </a:p>
          <a:p>
            <a:r>
              <a:rPr lang="en-US" dirty="0" smtClean="0"/>
              <a:t>The services provided at the high layers are implemented in terms of the services provided by the low layers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C5A2-9719-4B81-B449-ADC9E92608DA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network as having two layers of abstraction sandwiched between the application program and underlying hardware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362200" y="3200400"/>
            <a:ext cx="4191000" cy="2438400"/>
            <a:chOff x="2362200" y="3429000"/>
            <a:chExt cx="4191000" cy="2438400"/>
          </a:xfrm>
        </p:grpSpPr>
        <p:sp>
          <p:nvSpPr>
            <p:cNvPr id="4" name="Rectangle 3"/>
            <p:cNvSpPr/>
            <p:nvPr/>
          </p:nvSpPr>
          <p:spPr>
            <a:xfrm>
              <a:off x="2362200" y="3429000"/>
              <a:ext cx="4191000" cy="609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Application Programs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62200" y="4038600"/>
              <a:ext cx="41910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Process-to-process Channels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62200" y="4648200"/>
              <a:ext cx="4191000" cy="609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Host-to-host Connectivity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62200" y="5257800"/>
              <a:ext cx="4191000" cy="609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Hardware</a:t>
              </a:r>
              <a:endParaRPr lang="en-US" sz="2400" dirty="0">
                <a:latin typeface="Calibri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09800" y="57912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Example of a layered network system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A-DDC2-4832-AB01-8731D01008F4}" type="datetime3">
              <a:rPr lang="en-US" smtClean="0"/>
              <a:t>22 August 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layer immediate above the hardware in this case might provide host-to-host connectivity</a:t>
            </a:r>
          </a:p>
          <a:p>
            <a:pPr lvl="1"/>
            <a:r>
              <a:rPr lang="en-US" dirty="0" smtClean="0"/>
              <a:t>Abstracting away the fact that there may be an arbitrarily complex network topology between any two hosts</a:t>
            </a:r>
          </a:p>
          <a:p>
            <a:r>
              <a:rPr lang="en-US" dirty="0" smtClean="0"/>
              <a:t>The next layer up builds on the available host-to-host communication service and provides support for process-to-process channels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1D97-1F16-40FF-8EA8-47F7011D6B2A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Layering offers two features</a:t>
            </a:r>
          </a:p>
          <a:p>
            <a:r>
              <a:rPr lang="en-US" dirty="0" smtClean="0"/>
              <a:t>it decomposes the problem of building a network into more manageable components</a:t>
            </a:r>
          </a:p>
          <a:p>
            <a:pPr lvl="1"/>
            <a:r>
              <a:rPr lang="en-US" dirty="0" smtClean="0"/>
              <a:t>One can implement several layers, each of which solves one part of the problem</a:t>
            </a:r>
          </a:p>
          <a:p>
            <a:r>
              <a:rPr lang="en-US" dirty="0" smtClean="0"/>
              <a:t>It provides a more modular design</a:t>
            </a:r>
          </a:p>
          <a:p>
            <a:pPr lvl="1"/>
            <a:r>
              <a:rPr lang="en-US" dirty="0" smtClean="0"/>
              <a:t>If you want to add some new services, you may only need to modify the functionality at one layer</a:t>
            </a:r>
          </a:p>
          <a:p>
            <a:pPr lvl="1"/>
            <a:r>
              <a:rPr lang="en-US" dirty="0" smtClean="0"/>
              <a:t>By reusing the functions provided at all the other layers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9ED-44E9-43F5-B4CF-D7DB91BDD3BB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– Multiple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Multiple abstractions are provided at any given level of the system</a:t>
            </a:r>
          </a:p>
          <a:p>
            <a:pPr lvl="1"/>
            <a:r>
              <a:rPr lang="en-US" dirty="0" smtClean="0"/>
              <a:t>Each provides a different services to the higher layers but building on the same low-level abstractions</a:t>
            </a:r>
          </a:p>
          <a:p>
            <a:r>
              <a:rPr lang="en-US" dirty="0" smtClean="0"/>
              <a:t>Lets consider the two channels </a:t>
            </a:r>
          </a:p>
          <a:p>
            <a:pPr lvl="1"/>
            <a:r>
              <a:rPr lang="en-US" dirty="0" smtClean="0"/>
              <a:t>A request/reply services</a:t>
            </a:r>
          </a:p>
          <a:p>
            <a:pPr lvl="1"/>
            <a:r>
              <a:rPr lang="en-US" dirty="0" smtClean="0"/>
              <a:t>A message stream services</a:t>
            </a:r>
          </a:p>
          <a:p>
            <a:r>
              <a:rPr lang="en-US" dirty="0" smtClean="0"/>
              <a:t>These two channels might be alternative offerings at some level of a multilevel networking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6A5F-3CD7-4976-935A-F7375E38D6AD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– Multiple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0200" y="1981202"/>
            <a:ext cx="5486400" cy="3048000"/>
            <a:chOff x="2362200" y="3429000"/>
            <a:chExt cx="4191000" cy="2566736"/>
          </a:xfrm>
        </p:grpSpPr>
        <p:sp>
          <p:nvSpPr>
            <p:cNvPr id="5" name="Rectangle 4"/>
            <p:cNvSpPr/>
            <p:nvPr/>
          </p:nvSpPr>
          <p:spPr>
            <a:xfrm>
              <a:off x="2362200" y="3429000"/>
              <a:ext cx="4191000" cy="609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Application Programs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62200" y="4070683"/>
              <a:ext cx="2095500" cy="7700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Request/reply Channel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62200" y="4776536"/>
              <a:ext cx="4191000" cy="609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Host-to-host Connectivity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2200" y="5386136"/>
              <a:ext cx="4191000" cy="609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Hardware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7700" y="4070682"/>
              <a:ext cx="2095500" cy="7058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Message Stream Channel</a:t>
              </a:r>
              <a:endParaRPr lang="en-US" sz="2400" dirty="0">
                <a:latin typeface="Calibri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00200" y="51054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Layered System with alternative abstraction available at a given layer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EE1-1D08-4B51-B43D-C56E6CC7B6A1}" type="datetime3">
              <a:rPr lang="en-US" smtClean="0"/>
              <a:t>22 August 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abstract objects that make up the layers of a network system are called protocols</a:t>
            </a:r>
          </a:p>
          <a:p>
            <a:r>
              <a:rPr lang="en-US" dirty="0" smtClean="0"/>
              <a:t>A protocol provides a communication service that higher-level objects use to exchange the messages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Imagine a network that supports a request/reply protocol and a message stream protocol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519-2D61-4A57-AACD-BB1BE67A6BE9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Protocol – Interfaces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protocol defines two different interfaces</a:t>
            </a:r>
          </a:p>
          <a:p>
            <a:r>
              <a:rPr lang="en-US" dirty="0" smtClean="0"/>
              <a:t>It defines a </a:t>
            </a:r>
            <a:r>
              <a:rPr lang="en-US" i="1" dirty="0" smtClean="0">
                <a:solidFill>
                  <a:srgbClr val="FF0000"/>
                </a:solidFill>
              </a:rPr>
              <a:t>service interface </a:t>
            </a:r>
            <a:r>
              <a:rPr lang="en-US" dirty="0" smtClean="0"/>
              <a:t>to the other objects on the same computer that want to use its communication services</a:t>
            </a:r>
          </a:p>
          <a:p>
            <a:pPr lvl="1"/>
            <a:r>
              <a:rPr lang="en-US" dirty="0" smtClean="0"/>
              <a:t>This service interface defines the operations that local objects can perform on the protocol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A request/reply protocol would support operations by which an application can send and receive messages</a:t>
            </a:r>
          </a:p>
          <a:p>
            <a:pPr lvl="1"/>
            <a:r>
              <a:rPr lang="en-US" dirty="0" smtClean="0"/>
              <a:t>An implementation of HTTP protocol support an operation to fetch a page of hypertext from a remote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98CE-19FB-4BAC-A0F1-35ADA8ABD0F6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– Interfaces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protocol defines a </a:t>
            </a:r>
            <a:r>
              <a:rPr lang="en-US" i="1" dirty="0" smtClean="0">
                <a:solidFill>
                  <a:srgbClr val="FF0000"/>
                </a:solidFill>
              </a:rPr>
              <a:t>peer interface </a:t>
            </a:r>
            <a:r>
              <a:rPr lang="en-US" dirty="0" smtClean="0"/>
              <a:t>to its counterpart (peer) on another machine</a:t>
            </a:r>
          </a:p>
          <a:p>
            <a:r>
              <a:rPr lang="en-US" dirty="0" smtClean="0"/>
              <a:t>This interface defines the form and meaning of messages exchanged between protocol peers to implement the communication service</a:t>
            </a:r>
          </a:p>
          <a:p>
            <a:pPr lvl="1"/>
            <a:r>
              <a:rPr lang="en-US" dirty="0" smtClean="0"/>
              <a:t>This would determine the way in which a request/reply protocol on one machine communicates with its peer on another machine</a:t>
            </a:r>
          </a:p>
          <a:p>
            <a:r>
              <a:rPr lang="en-US" dirty="0" smtClean="0"/>
              <a:t>Example: In the case of HTTP</a:t>
            </a:r>
          </a:p>
          <a:p>
            <a:pPr lvl="1"/>
            <a:r>
              <a:rPr lang="en-US" dirty="0" smtClean="0"/>
              <a:t>The protocol specification defines in detail how a “GET” command is formatted</a:t>
            </a:r>
          </a:p>
          <a:p>
            <a:pPr lvl="1"/>
            <a:r>
              <a:rPr lang="en-US" dirty="0" smtClean="0"/>
              <a:t>What arguments can be used with command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3A25-B863-4190-82A5-656D6897CA83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Requirement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CECE-BF15-46EB-B413-5A70E3833344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7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protocol defines a communication services that it exports locally (the service interface) </a:t>
            </a:r>
          </a:p>
          <a:p>
            <a:r>
              <a:rPr lang="en-US" dirty="0" smtClean="0"/>
              <a:t>Along with a set of rules governing the messages that the protocol exchanges with its peer(s) to implement this service (the peer interface)</a:t>
            </a:r>
            <a:endParaRPr lang="en-US" dirty="0"/>
          </a:p>
        </p:txBody>
      </p:sp>
      <p:pic>
        <p:nvPicPr>
          <p:cNvPr id="4" name="Picture 4" descr="01f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429000"/>
            <a:ext cx="4887913" cy="26908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6404-D4F1-434B-B5BE-458C386F8BB4}" type="datetime3">
              <a:rPr lang="en-US" smtClean="0"/>
              <a:t>22 August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Peer-to-peer communication is indirect</a:t>
            </a:r>
          </a:p>
          <a:p>
            <a:pPr lvl="1"/>
            <a:r>
              <a:rPr lang="en-US" dirty="0" smtClean="0"/>
              <a:t>Except at the hardware level where peers directly communicate with each other over a link</a:t>
            </a:r>
          </a:p>
          <a:p>
            <a:r>
              <a:rPr lang="en-US" dirty="0" smtClean="0"/>
              <a:t>Each protocol communicates with its peer by passing messages to some lower-level protocol</a:t>
            </a:r>
          </a:p>
          <a:p>
            <a:pPr lvl="1"/>
            <a:r>
              <a:rPr lang="en-US" dirty="0" smtClean="0"/>
              <a:t>Which in turn delivers the message to its peers</a:t>
            </a:r>
          </a:p>
          <a:p>
            <a:r>
              <a:rPr lang="en-US" dirty="0" smtClean="0"/>
              <a:t>In addition, there are potentially multiple protocols at any given level, each providing a different communication service</a:t>
            </a:r>
          </a:p>
          <a:p>
            <a:r>
              <a:rPr lang="en-US" dirty="0" smtClean="0"/>
              <a:t>Therefore represent suite of protocols that make up a network system with a protocol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C349-4B98-41CC-963E-C2A2968EDBCF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nodes of the graph correspond to protocols, and the edges represent a </a:t>
            </a:r>
            <a:r>
              <a:rPr lang="en-US" i="1" dirty="0" smtClean="0">
                <a:solidFill>
                  <a:srgbClr val="FF0000"/>
                </a:solidFill>
              </a:rPr>
              <a:t>depends on </a:t>
            </a:r>
            <a:r>
              <a:rPr lang="en-US" dirty="0" smtClean="0"/>
              <a:t>relation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The request/reply protocol (RRP) and message stream protocol (MSP) implement two different types of process-to-process channels</a:t>
            </a:r>
          </a:p>
          <a:p>
            <a:r>
              <a:rPr lang="en-US" dirty="0" smtClean="0"/>
              <a:t>Both depend on Host-to-host protocol (HHP), which provides a host-to-host connectivity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DA2E-EBC4-42F9-9A6C-06B4F206E016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Graph – Example </a:t>
            </a:r>
            <a:endParaRPr lang="en-US" dirty="0"/>
          </a:p>
        </p:txBody>
      </p:sp>
      <p:pic>
        <p:nvPicPr>
          <p:cNvPr id="5" name="Content Placeholder 4" descr="01f1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467599" cy="449914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44B23-D223-4327-8BBD-219CD692407E}" type="datetime3">
              <a:rPr lang="en-US" smtClean="0"/>
              <a:t>22 August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Graph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Host 1:</a:t>
            </a:r>
          </a:p>
          <a:p>
            <a:pPr lvl="1"/>
            <a:r>
              <a:rPr lang="en-US" dirty="0" smtClean="0"/>
              <a:t>The file access program on host 1 wants to send a message to its peer on host 2 using communication services offered by protocol RRP</a:t>
            </a:r>
          </a:p>
          <a:p>
            <a:pPr lvl="1"/>
            <a:r>
              <a:rPr lang="en-US" dirty="0" smtClean="0"/>
              <a:t>In this case, the file application asks RRP to send the message on its behalf</a:t>
            </a:r>
          </a:p>
          <a:p>
            <a:pPr lvl="1"/>
            <a:r>
              <a:rPr lang="en-US" dirty="0" smtClean="0"/>
              <a:t>To communicate with its peer, RRP then invokes the services of HHP</a:t>
            </a:r>
          </a:p>
          <a:p>
            <a:pPr lvl="2"/>
            <a:r>
              <a:rPr lang="en-US" dirty="0" smtClean="0"/>
              <a:t>which in turn transmits the message to its peer on the other machine</a:t>
            </a:r>
          </a:p>
          <a:p>
            <a:r>
              <a:rPr lang="en-US" dirty="0" smtClean="0"/>
              <a:t>Host 2:</a:t>
            </a:r>
          </a:p>
          <a:p>
            <a:pPr lvl="1"/>
            <a:r>
              <a:rPr lang="en-US" dirty="0" smtClean="0"/>
              <a:t>Once the message has arrived at protocol HHP on host 2</a:t>
            </a:r>
          </a:p>
          <a:p>
            <a:pPr lvl="1"/>
            <a:r>
              <a:rPr lang="en-US" dirty="0" smtClean="0"/>
              <a:t>HHP passes the message up to RRP, which in turn delivers the message to the file application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E710-7E34-4E73-AFEF-52C3EE71E608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– Interface Vs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Protocols is used in two different ways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Interfaces</a:t>
            </a:r>
            <a:r>
              <a:rPr lang="en-US" dirty="0" smtClean="0"/>
              <a:t> – the operations defined by the service interface and the form and meaning of messages  exchanged between peers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Modules</a:t>
            </a:r>
            <a:r>
              <a:rPr lang="en-US" dirty="0" smtClean="0"/>
              <a:t> – that actually implements required interfaces</a:t>
            </a:r>
          </a:p>
          <a:p>
            <a:r>
              <a:rPr lang="en-US" dirty="0" smtClean="0"/>
              <a:t>Protocol specification distinguish the given protocol is an interface type or module type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61C6-AB96-4E7C-8BD9-3FAE6FDC85A7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–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Generally expressed using combination of </a:t>
            </a:r>
          </a:p>
          <a:p>
            <a:pPr lvl="1"/>
            <a:r>
              <a:rPr lang="en-US" dirty="0" smtClean="0"/>
              <a:t>prose, </a:t>
            </a:r>
            <a:r>
              <a:rPr lang="en-US" dirty="0" err="1" smtClean="0"/>
              <a:t>pseudocode</a:t>
            </a:r>
            <a:r>
              <a:rPr lang="en-US" dirty="0" smtClean="0"/>
              <a:t>, state transition diagrams, pictures of packet formats and other abstract notations</a:t>
            </a:r>
          </a:p>
          <a:p>
            <a:r>
              <a:rPr lang="en-US" dirty="0" smtClean="0"/>
              <a:t>A given protocol can be implemented in different ways by different programmers</a:t>
            </a:r>
          </a:p>
          <a:p>
            <a:r>
              <a:rPr lang="en-US" dirty="0" smtClean="0"/>
              <a:t>The challenge is to ensuring that two different implementations of the same specification can successfully exchange messages</a:t>
            </a:r>
          </a:p>
          <a:p>
            <a:r>
              <a:rPr lang="en-US" dirty="0" smtClean="0"/>
              <a:t>Two or more protocol modules that do accurately implement a protocol specification are said to </a:t>
            </a:r>
            <a:r>
              <a:rPr lang="en-US" i="1" dirty="0" smtClean="0">
                <a:solidFill>
                  <a:srgbClr val="FF0000"/>
                </a:solidFill>
              </a:rPr>
              <a:t>interoperate</a:t>
            </a:r>
            <a:r>
              <a:rPr lang="en-US" dirty="0" smtClean="0"/>
              <a:t> with each other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114B-6333-438D-8AF1-3F74A4F5935B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imagine many different protocols and protocol graphs that satisfy the communication requirements of a collection of applications</a:t>
            </a:r>
          </a:p>
          <a:p>
            <a:r>
              <a:rPr lang="en-US" dirty="0" smtClean="0"/>
              <a:t>Standardization:</a:t>
            </a:r>
          </a:p>
          <a:p>
            <a:pPr lvl="1"/>
            <a:r>
              <a:rPr lang="en-US" dirty="0" smtClean="0"/>
              <a:t>International Standard Organization (ISO)</a:t>
            </a:r>
          </a:p>
          <a:p>
            <a:pPr lvl="1"/>
            <a:r>
              <a:rPr lang="en-US" dirty="0" smtClean="0"/>
              <a:t>Internet Engineering Task Force (IETF)</a:t>
            </a:r>
          </a:p>
          <a:p>
            <a:r>
              <a:rPr lang="en-US" dirty="0" smtClean="0"/>
              <a:t>Establish/defines policies for a particular protocol graph</a:t>
            </a:r>
          </a:p>
          <a:p>
            <a:r>
              <a:rPr lang="en-US" dirty="0" smtClean="0"/>
              <a:t>Network Architecture:  The set of rules governing, the form and content of a protocol graph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C20-4AE9-4110-BC3E-55FC834573B5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F4B7-1C14-4AB4-9B5D-DE5303AF6542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 protocol Graph </a:t>
            </a:r>
            <a:endParaRPr lang="en-US" dirty="0"/>
          </a:p>
        </p:txBody>
      </p:sp>
      <p:pic>
        <p:nvPicPr>
          <p:cNvPr id="5" name="Content Placeholder 4" descr="01f1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467599" cy="449914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5910-774D-42E8-879A-F0BDCA367CCF}" type="datetime3">
              <a:rPr lang="en-US" smtClean="0"/>
              <a:t>22 August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network must provide connectivity among a set of computers</a:t>
            </a:r>
          </a:p>
          <a:p>
            <a:r>
              <a:rPr lang="en-US" dirty="0" smtClean="0"/>
              <a:t>Sometimes it is enough to build a limited network that connects only a few select machines</a:t>
            </a:r>
          </a:p>
          <a:p>
            <a:pPr lvl="1"/>
            <a:r>
              <a:rPr lang="en-US" dirty="0" smtClean="0"/>
              <a:t>For the reasons of privacy and security </a:t>
            </a:r>
          </a:p>
          <a:p>
            <a:pPr lvl="1"/>
            <a:r>
              <a:rPr lang="en-US" dirty="0" smtClean="0"/>
              <a:t>Many corporate networks</a:t>
            </a:r>
          </a:p>
          <a:p>
            <a:r>
              <a:rPr lang="en-US" dirty="0" smtClean="0"/>
              <a:t>Networks are designed to grow (scale) in a way that allows them the potential to connect all the computers in the world</a:t>
            </a:r>
          </a:p>
          <a:p>
            <a:pPr lvl="1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002B-DEAA-4C04-9903-D5D6BDA865F6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one of the application programs sends a message to its peer by passing the message to protocol RRP</a:t>
            </a:r>
          </a:p>
          <a:p>
            <a:r>
              <a:rPr lang="en-US" dirty="0" smtClean="0"/>
              <a:t>From RRP perspective, the message it is given by the application is an </a:t>
            </a:r>
            <a:r>
              <a:rPr lang="en-US" dirty="0" err="1" smtClean="0"/>
              <a:t>uninterpreted</a:t>
            </a:r>
            <a:r>
              <a:rPr lang="en-US" dirty="0" smtClean="0"/>
              <a:t> string of bytes</a:t>
            </a:r>
          </a:p>
          <a:p>
            <a:r>
              <a:rPr lang="en-US" dirty="0" smtClean="0"/>
              <a:t>RRP does not care that these bytes represent an array of integers, an email message, a digital image, or whatever</a:t>
            </a:r>
          </a:p>
          <a:p>
            <a:pPr lvl="1"/>
            <a:r>
              <a:rPr lang="en-US" dirty="0" smtClean="0"/>
              <a:t>It simply charged with sending them to its peer</a:t>
            </a:r>
          </a:p>
          <a:p>
            <a:r>
              <a:rPr lang="en-US" dirty="0" smtClean="0"/>
              <a:t>However, RRP must communicate control information to its peer, instructing it how to handle the message when it is received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CE87-A58E-4AFB-88AA-160F07227617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RRP does this by attaching a header to the message</a:t>
            </a:r>
          </a:p>
          <a:p>
            <a:r>
              <a:rPr lang="en-US" dirty="0" smtClean="0"/>
              <a:t>A header is a small data structure</a:t>
            </a:r>
          </a:p>
          <a:p>
            <a:pPr lvl="1"/>
            <a:r>
              <a:rPr lang="en-US" dirty="0" smtClean="0"/>
              <a:t>From a few bytes to a few dozen bytes</a:t>
            </a:r>
          </a:p>
          <a:p>
            <a:pPr lvl="1"/>
            <a:r>
              <a:rPr lang="en-US" dirty="0" smtClean="0"/>
              <a:t>Used among peers to communicate with each other</a:t>
            </a:r>
          </a:p>
          <a:p>
            <a:r>
              <a:rPr lang="en-US" dirty="0" smtClean="0"/>
              <a:t>Headers are usually attached to the front of a message </a:t>
            </a:r>
          </a:p>
          <a:p>
            <a:r>
              <a:rPr lang="en-US" dirty="0" smtClean="0"/>
              <a:t>In some cases, this peer-to-peer control information is sent at the end of the message</a:t>
            </a:r>
          </a:p>
          <a:p>
            <a:pPr lvl="1"/>
            <a:r>
              <a:rPr lang="en-US" dirty="0" smtClean="0"/>
              <a:t>Called as a trailer</a:t>
            </a:r>
          </a:p>
          <a:p>
            <a:r>
              <a:rPr lang="en-US" dirty="0" smtClean="0"/>
              <a:t>The exact format for the header attached by the RRP is defined by its protocol specification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FC49-6D6D-4D07-899C-72C803E7F89A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rest of the message</a:t>
            </a:r>
          </a:p>
          <a:p>
            <a:pPr lvl="1"/>
            <a:r>
              <a:rPr lang="en-US" dirty="0" smtClean="0"/>
              <a:t>The data being transmitted on behalf of the application is called the message’s </a:t>
            </a:r>
            <a:r>
              <a:rPr lang="en-US" i="1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rgbClr val="FF0000"/>
                </a:solidFill>
              </a:rPr>
              <a:t>payload</a:t>
            </a:r>
          </a:p>
          <a:p>
            <a:pPr lvl="1"/>
            <a:r>
              <a:rPr lang="en-US" dirty="0" smtClean="0"/>
              <a:t>It means application’s data is encapsulated in the new message created by protocol RRP</a:t>
            </a:r>
          </a:p>
          <a:p>
            <a:r>
              <a:rPr lang="en-US" dirty="0" smtClean="0"/>
              <a:t>This process of encapsulation is then repeated at each level of the protocol graph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947-C403-40A2-9B82-88D93F9809FE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Example</a:t>
            </a:r>
            <a:endParaRPr lang="en-US" dirty="0"/>
          </a:p>
        </p:txBody>
      </p:sp>
      <p:pic>
        <p:nvPicPr>
          <p:cNvPr id="4" name="Picture 4" descr="01f1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96194" y="1600200"/>
            <a:ext cx="5186561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0" y="6096000"/>
            <a:ext cx="627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High level messages are encapsulated inside of low-level message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0226-5E49-4180-BF07-E43E7B29B935}" type="datetime3">
              <a:rPr lang="en-US" smtClean="0"/>
              <a:t>22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HHP encapsulate RRP’s message by attaching a header of its own</a:t>
            </a:r>
          </a:p>
          <a:p>
            <a:pPr lvl="1"/>
            <a:r>
              <a:rPr lang="en-US" dirty="0" smtClean="0"/>
              <a:t>If we now assume that HHP sends the message to its peer over some network</a:t>
            </a:r>
          </a:p>
          <a:p>
            <a:pPr lvl="1"/>
            <a:r>
              <a:rPr lang="en-US" dirty="0" smtClean="0"/>
              <a:t>Then when the message arrives at the destination host, it process it in the opposite order</a:t>
            </a:r>
          </a:p>
          <a:p>
            <a:r>
              <a:rPr lang="en-US" dirty="0" smtClean="0"/>
              <a:t>HHP first interprets the HHP header at the front of the message (i.e., takes whatever action is appropriate given the contents of the header),</a:t>
            </a:r>
          </a:p>
          <a:p>
            <a:r>
              <a:rPr lang="en-US" dirty="0" smtClean="0"/>
              <a:t>Passes the body of the message (but not the HHP header) up to the application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4356-CEFE-47C5-A50E-E32E6695B07A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message passed up from RRP to the application on host 2 is exactly the same message as the application passed down to RRP on host 1</a:t>
            </a:r>
          </a:p>
          <a:p>
            <a:r>
              <a:rPr lang="en-US" dirty="0" smtClean="0"/>
              <a:t>The application does not see any of the headers that have been attached to it to implement the lower-level communication services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Node</a:t>
            </a:r>
            <a:r>
              <a:rPr lang="en-US" dirty="0" smtClean="0"/>
              <a:t> in the network (e.g., switches and router) may inspect the HHP header at the front of the message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461E-4AB5-44E2-AE1C-E109EC84EC90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low-level protocol does not interpret the message it is given by some high-level protocol</a:t>
            </a:r>
          </a:p>
          <a:p>
            <a:r>
              <a:rPr lang="en-US" dirty="0" smtClean="0"/>
              <a:t>It does not know how to extract any meaning from the data contained in the message</a:t>
            </a:r>
          </a:p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The low-level protocol applies some simple transformation to the data it is given, such as to compress or encrypt it</a:t>
            </a:r>
          </a:p>
          <a:p>
            <a:pPr lvl="1"/>
            <a:r>
              <a:rPr lang="en-US" dirty="0" smtClean="0"/>
              <a:t>In this case, the protocol is transforming the entire body of the message, including both the original </a:t>
            </a:r>
            <a:r>
              <a:rPr lang="en-US" i="1" dirty="0" smtClean="0">
                <a:solidFill>
                  <a:srgbClr val="FF0000"/>
                </a:solidFill>
              </a:rPr>
              <a:t>application’s data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FF0000"/>
                </a:solidFill>
              </a:rPr>
              <a:t>all the headers </a:t>
            </a:r>
            <a:r>
              <a:rPr lang="en-US" dirty="0" smtClean="0"/>
              <a:t>attached to that data by higher-level protocols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B522-1CE6-4F26-906A-DBD6BF53C2E7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Multiplexing and </a:t>
            </a:r>
            <a:r>
              <a:rPr lang="en-US" dirty="0" err="1" smtClean="0"/>
              <a:t>Demultiplexing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7B63-835B-4EDE-9F0F-ACBF7018BEB9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 and </a:t>
            </a:r>
            <a:r>
              <a:rPr lang="en-US" dirty="0" err="1" smtClean="0"/>
              <a:t>Demultiplexing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fundamental idea of packet switching is to multiplex multiple flows of data over a single physical link</a:t>
            </a:r>
          </a:p>
          <a:p>
            <a:r>
              <a:rPr lang="en-US" dirty="0" smtClean="0"/>
              <a:t>The same idea applies up and down the protocol graph, not to switching nodes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8E4E-B3E1-4789-991B-901FF34D51D6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4" descr="01f1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5672" y="1600200"/>
            <a:ext cx="6167605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9F1A-96A2-4252-BB82-663304935938}" type="datetime3">
              <a:rPr lang="en-US" smtClean="0"/>
              <a:t>22 August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– Links,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 the lowest level</a:t>
            </a:r>
          </a:p>
          <a:p>
            <a:r>
              <a:rPr lang="en-US" dirty="0" smtClean="0"/>
              <a:t>A network can consist  of two or more computers directly connected by some physical medium</a:t>
            </a:r>
          </a:p>
          <a:p>
            <a:pPr lvl="1"/>
            <a:r>
              <a:rPr lang="en-US" dirty="0" smtClean="0"/>
              <a:t>A coaxial cable or an optical fiber</a:t>
            </a:r>
          </a:p>
          <a:p>
            <a:r>
              <a:rPr lang="en-US" dirty="0" smtClean="0"/>
              <a:t>We call such a physical medium a link</a:t>
            </a:r>
          </a:p>
          <a:p>
            <a:r>
              <a:rPr lang="en-US" dirty="0" smtClean="0"/>
              <a:t>Node: is a specialized piece of hardware rather than a computer</a:t>
            </a:r>
          </a:p>
          <a:p>
            <a:pPr lvl="1"/>
            <a:r>
              <a:rPr lang="en-US" dirty="0" smtClean="0"/>
              <a:t>We often refer computer as a node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8F67-A1A5-4AE0-8057-6C2272146BE0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 and </a:t>
            </a:r>
            <a:r>
              <a:rPr lang="en-US" dirty="0" err="1" smtClean="0"/>
              <a:t>Demultiplexing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RRP implementing a logical communication channel, with message from two different applications multiplexed over this channel at the source host </a:t>
            </a:r>
          </a:p>
          <a:p>
            <a:r>
              <a:rPr lang="en-US" dirty="0" smtClean="0"/>
              <a:t>And then </a:t>
            </a:r>
            <a:r>
              <a:rPr lang="en-US" dirty="0" err="1" smtClean="0"/>
              <a:t>demultiplexed</a:t>
            </a:r>
            <a:r>
              <a:rPr lang="en-US" dirty="0" smtClean="0"/>
              <a:t> back to the appropriate application at the destination host</a:t>
            </a:r>
          </a:p>
          <a:p>
            <a:r>
              <a:rPr lang="en-US" dirty="0" smtClean="0"/>
              <a:t>Practically</a:t>
            </a:r>
          </a:p>
          <a:p>
            <a:pPr lvl="1"/>
            <a:r>
              <a:rPr lang="en-US" dirty="0" smtClean="0"/>
              <a:t>A header that RRP attaches to its message contains an </a:t>
            </a:r>
            <a:r>
              <a:rPr lang="en-US" dirty="0" smtClean="0">
                <a:solidFill>
                  <a:srgbClr val="FF0000"/>
                </a:solidFill>
              </a:rPr>
              <a:t>identifier </a:t>
            </a:r>
            <a:r>
              <a:rPr lang="en-US" dirty="0" smtClean="0"/>
              <a:t>that records the application to which the message belongs</a:t>
            </a:r>
          </a:p>
          <a:p>
            <a:pPr lvl="1"/>
            <a:r>
              <a:rPr lang="en-US" dirty="0" smtClean="0"/>
              <a:t>This identifier is called as RRP’s </a:t>
            </a:r>
            <a:r>
              <a:rPr lang="en-US" i="1" dirty="0" err="1" smtClean="0">
                <a:solidFill>
                  <a:srgbClr val="FF0000"/>
                </a:solidFill>
              </a:rPr>
              <a:t>demultiplexing</a:t>
            </a:r>
            <a:r>
              <a:rPr lang="en-US" i="1" dirty="0" smtClean="0">
                <a:solidFill>
                  <a:srgbClr val="FF0000"/>
                </a:solidFill>
              </a:rPr>
              <a:t> key </a:t>
            </a:r>
            <a:r>
              <a:rPr lang="en-US" dirty="0" smtClean="0"/>
              <a:t>or </a:t>
            </a:r>
            <a:r>
              <a:rPr lang="en-US" i="1" dirty="0" err="1" smtClean="0">
                <a:solidFill>
                  <a:srgbClr val="FF0000"/>
                </a:solidFill>
              </a:rPr>
              <a:t>demux</a:t>
            </a:r>
            <a:r>
              <a:rPr lang="en-US" i="1" dirty="0" smtClean="0">
                <a:solidFill>
                  <a:srgbClr val="FF0000"/>
                </a:solidFill>
              </a:rPr>
              <a:t> key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6581-793A-407B-9309-E935DBB178FB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 and </a:t>
            </a:r>
            <a:r>
              <a:rPr lang="en-US" dirty="0" err="1" smtClean="0"/>
              <a:t>Demultiplexing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 the source host, RRP includes the appropriate </a:t>
            </a:r>
            <a:r>
              <a:rPr lang="en-US" dirty="0" err="1" smtClean="0"/>
              <a:t>demux</a:t>
            </a:r>
            <a:r>
              <a:rPr lang="en-US" dirty="0" smtClean="0"/>
              <a:t> key in its header</a:t>
            </a:r>
          </a:p>
          <a:p>
            <a:r>
              <a:rPr lang="en-US" dirty="0" smtClean="0"/>
              <a:t>When the message is delivered to RRP on the destination host</a:t>
            </a:r>
          </a:p>
          <a:p>
            <a:pPr lvl="1"/>
            <a:r>
              <a:rPr lang="en-US" dirty="0" smtClean="0"/>
              <a:t>It strips its header, examines the </a:t>
            </a:r>
            <a:r>
              <a:rPr lang="en-US" dirty="0" err="1" smtClean="0"/>
              <a:t>demux</a:t>
            </a:r>
            <a:r>
              <a:rPr lang="en-US" dirty="0" smtClean="0"/>
              <a:t> key and </a:t>
            </a:r>
            <a:r>
              <a:rPr lang="en-US" dirty="0" err="1" smtClean="0"/>
              <a:t>demultiplexes</a:t>
            </a:r>
            <a:r>
              <a:rPr lang="en-US" dirty="0" smtClean="0"/>
              <a:t> the message to the correct application</a:t>
            </a:r>
          </a:p>
          <a:p>
            <a:r>
              <a:rPr lang="en-US" dirty="0" smtClean="0"/>
              <a:t>RRP is not unique in its support for multiplexing</a:t>
            </a:r>
          </a:p>
          <a:p>
            <a:pPr lvl="1"/>
            <a:r>
              <a:rPr lang="en-US" dirty="0" smtClean="0"/>
              <a:t>Nearly every protocol implements this mechanism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HHP has its own </a:t>
            </a:r>
            <a:r>
              <a:rPr lang="en-US" dirty="0" err="1" smtClean="0"/>
              <a:t>demux</a:t>
            </a:r>
            <a:r>
              <a:rPr lang="en-US" dirty="0" smtClean="0"/>
              <a:t> key to determine which messages to pass up to RRP and which to pass up to MSP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C04-A69E-4E76-AE00-4E1361D68045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 and </a:t>
            </a:r>
            <a:r>
              <a:rPr lang="en-US" dirty="0" err="1" smtClean="0"/>
              <a:t>Demultiplexing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There is no uniform agreement among protocols</a:t>
            </a:r>
          </a:p>
          <a:p>
            <a:r>
              <a:rPr lang="en-US" sz="3100" dirty="0" smtClean="0"/>
              <a:t>Even those within a single network architecture</a:t>
            </a:r>
          </a:p>
          <a:p>
            <a:pPr lvl="1"/>
            <a:r>
              <a:rPr lang="en-US" dirty="0" smtClean="0"/>
              <a:t>On exactly what constitutes a </a:t>
            </a:r>
            <a:r>
              <a:rPr lang="en-US" dirty="0" err="1" smtClean="0"/>
              <a:t>demux</a:t>
            </a:r>
            <a:r>
              <a:rPr lang="en-US" dirty="0" smtClean="0"/>
              <a:t> key</a:t>
            </a:r>
          </a:p>
          <a:p>
            <a:r>
              <a:rPr lang="en-US" sz="3100" dirty="0" smtClean="0"/>
              <a:t>Some protocols use 8-bit field (meaning they can support only 256 high-level protocols) and others use 16- or 32-bit fields</a:t>
            </a:r>
          </a:p>
          <a:p>
            <a:r>
              <a:rPr lang="en-US" sz="3100" dirty="0" smtClean="0"/>
              <a:t>Some protocols have </a:t>
            </a:r>
            <a:r>
              <a:rPr lang="en-US" sz="3100" dirty="0" smtClean="0">
                <a:solidFill>
                  <a:srgbClr val="FF0000"/>
                </a:solidFill>
              </a:rPr>
              <a:t>a single </a:t>
            </a:r>
            <a:r>
              <a:rPr lang="en-US" sz="3100" dirty="0" err="1" smtClean="0"/>
              <a:t>demultiplexing</a:t>
            </a:r>
            <a:r>
              <a:rPr lang="en-US" sz="3100" dirty="0" smtClean="0"/>
              <a:t> field in their header</a:t>
            </a:r>
          </a:p>
          <a:p>
            <a:pPr lvl="1"/>
            <a:r>
              <a:rPr lang="en-US" dirty="0" smtClean="0"/>
              <a:t>The same </a:t>
            </a:r>
            <a:r>
              <a:rPr lang="en-US" dirty="0" err="1" smtClean="0"/>
              <a:t>demux</a:t>
            </a:r>
            <a:r>
              <a:rPr lang="en-US" dirty="0" smtClean="0"/>
              <a:t> key is used on both sides of the communication</a:t>
            </a:r>
          </a:p>
          <a:p>
            <a:r>
              <a:rPr lang="en-US" sz="3100" dirty="0" smtClean="0"/>
              <a:t>Some protocols have </a:t>
            </a:r>
            <a:r>
              <a:rPr lang="en-US" sz="3100" dirty="0" smtClean="0">
                <a:solidFill>
                  <a:srgbClr val="FF0000"/>
                </a:solidFill>
              </a:rPr>
              <a:t>a pair of </a:t>
            </a:r>
            <a:r>
              <a:rPr lang="en-US" sz="3100" dirty="0" err="1" smtClean="0"/>
              <a:t>demultiplexing</a:t>
            </a:r>
            <a:r>
              <a:rPr lang="en-US" sz="3100" dirty="0" smtClean="0"/>
              <a:t> fields in their header</a:t>
            </a:r>
          </a:p>
          <a:p>
            <a:pPr lvl="1"/>
            <a:r>
              <a:rPr lang="en-US" dirty="0" smtClean="0"/>
              <a:t>Each sides uses a different key to identify the high-level protocol (or application program) to which the message is to be delivered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868-7787-439B-B83E-70270746F961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OSI Architecture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8676-F0EC-4A7E-9758-95D6C8EB1356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ISO formally define a common way to connect computers</a:t>
            </a:r>
          </a:p>
          <a:p>
            <a:pPr lvl="1"/>
            <a:r>
              <a:rPr lang="en-US" dirty="0" smtClean="0"/>
              <a:t>OSI: Open System Architecture</a:t>
            </a:r>
          </a:p>
          <a:p>
            <a:r>
              <a:rPr lang="en-US" dirty="0" smtClean="0"/>
              <a:t>OSI defines a partitioning of network functionality into seven layers</a:t>
            </a:r>
          </a:p>
          <a:p>
            <a:pPr lvl="1"/>
            <a:r>
              <a:rPr lang="en-US" dirty="0" smtClean="0"/>
              <a:t>Where one or more protocols to implement the functionality assigned to a given layer</a:t>
            </a:r>
          </a:p>
          <a:p>
            <a:r>
              <a:rPr lang="en-US" dirty="0" smtClean="0"/>
              <a:t>ISO and ITU publishes a series of protocol specifications based on the OSI architecture</a:t>
            </a:r>
          </a:p>
          <a:p>
            <a:pPr lvl="1"/>
            <a:r>
              <a:rPr lang="en-US" dirty="0" smtClean="0"/>
              <a:t>This series sometimes called “</a:t>
            </a:r>
            <a:r>
              <a:rPr lang="en-US" dirty="0" err="1" smtClean="0"/>
              <a:t>Xdot</a:t>
            </a:r>
            <a:r>
              <a:rPr lang="en-US" dirty="0" smtClean="0"/>
              <a:t>” series</a:t>
            </a:r>
          </a:p>
          <a:p>
            <a:pPr lvl="1"/>
            <a:r>
              <a:rPr lang="en-US" dirty="0" smtClean="0"/>
              <a:t>X.25, X.400, X.500 and so 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0B9-2EAA-4C3D-8A8A-FE806A6D1884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Network Architecture</a:t>
            </a:r>
            <a:endParaRPr lang="en-US" dirty="0"/>
          </a:p>
        </p:txBody>
      </p:sp>
      <p:pic>
        <p:nvPicPr>
          <p:cNvPr id="4" name="Picture 4" descr="01f1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540020" cy="49110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D398-7570-4F69-A5D7-B5C7B1B744DC}" type="datetime3">
              <a:rPr lang="en-US" smtClean="0"/>
              <a:t>22 August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Network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Physical layer handles the transmission of raw bits over communication link</a:t>
            </a:r>
          </a:p>
          <a:p>
            <a:r>
              <a:rPr lang="en-US" dirty="0" smtClean="0"/>
              <a:t>Data link layer then collects a stream of bits into a large aggregate called a frame</a:t>
            </a:r>
          </a:p>
          <a:p>
            <a:pPr lvl="1"/>
            <a:r>
              <a:rPr lang="en-US" dirty="0" smtClean="0"/>
              <a:t>Network adaptors, along with device drivers running in the node’s OS, typically implement the data link level</a:t>
            </a:r>
          </a:p>
          <a:p>
            <a:pPr lvl="1"/>
            <a:r>
              <a:rPr lang="en-US" dirty="0" smtClean="0"/>
              <a:t>This means that frames, not raw bits, are actually delivered to hosts</a:t>
            </a:r>
          </a:p>
          <a:p>
            <a:r>
              <a:rPr lang="en-US" dirty="0" smtClean="0"/>
              <a:t>The network layer handles routing among nodes within a packet-switched network</a:t>
            </a:r>
          </a:p>
          <a:p>
            <a:pPr lvl="1"/>
            <a:r>
              <a:rPr lang="en-US" dirty="0" smtClean="0"/>
              <a:t>At this layer, the unit of data exchanged among nodes is typically called a packet rather than a frame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8F11-80CB-4269-B53B-31352B15CCAF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Network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lower three layers are implemented on all network nodes, including switches within the network and hosts connected along the exterior the network</a:t>
            </a:r>
          </a:p>
          <a:p>
            <a:r>
              <a:rPr lang="en-US" dirty="0" smtClean="0"/>
              <a:t>Transport layer implements a process-to-process channel</a:t>
            </a:r>
          </a:p>
          <a:p>
            <a:pPr lvl="1"/>
            <a:r>
              <a:rPr lang="en-US" dirty="0" smtClean="0"/>
              <a:t>Here, the unit of data exchanged is commonly called a </a:t>
            </a:r>
            <a:r>
              <a:rPr lang="en-US" dirty="0" smtClean="0">
                <a:solidFill>
                  <a:srgbClr val="FF0000"/>
                </a:solidFill>
              </a:rPr>
              <a:t>message</a:t>
            </a:r>
            <a:r>
              <a:rPr lang="en-US" dirty="0" smtClean="0"/>
              <a:t> rather than a packet or a frame</a:t>
            </a:r>
          </a:p>
          <a:p>
            <a:pPr lvl="1"/>
            <a:r>
              <a:rPr lang="en-US" dirty="0" smtClean="0"/>
              <a:t>The transport layer and higher layers typically run only on the end hosts and not on the intermediate switches or routers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4D8F-E843-409B-A0EC-701CF88C02A6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Layer is the top (seventh) layer</a:t>
            </a:r>
          </a:p>
          <a:p>
            <a:pPr lvl="1"/>
            <a:r>
              <a:rPr lang="en-US" dirty="0" smtClean="0"/>
              <a:t>Application layer protocols include things like the File Transfer Protocol (FTP)</a:t>
            </a:r>
          </a:p>
          <a:p>
            <a:pPr lvl="1"/>
            <a:r>
              <a:rPr lang="en-US" dirty="0" smtClean="0"/>
              <a:t>Which defines a protocol by which file transfer application can interoperate</a:t>
            </a:r>
          </a:p>
          <a:p>
            <a:r>
              <a:rPr lang="en-US" dirty="0" smtClean="0"/>
              <a:t>Presentation Layer is concerned with the format of exchanged between peers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Whether an integer is 16, 32, or 64 bits long and whether the most significant byte is </a:t>
            </a:r>
            <a:r>
              <a:rPr lang="en-US" i="1" dirty="0" smtClean="0">
                <a:solidFill>
                  <a:srgbClr val="FF0000"/>
                </a:solidFill>
              </a:rPr>
              <a:t>transmitted </a:t>
            </a:r>
            <a:r>
              <a:rPr lang="en-US" dirty="0" smtClean="0"/>
              <a:t>first or last or how video stream is formatted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4657-E62D-4AE6-80C9-8398149C706A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Session Layer provides name space that is used to tie together the potentially different transport streams that are part of a single application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: It might manage an audio stream and a video stream that are being combined in a teleconferencing application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321B-09DD-4006-8FF4-BBF21D74A578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30000622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example4</Template>
  <TotalTime>5346</TotalTime>
  <Words>6249</Words>
  <Application>Microsoft Office PowerPoint</Application>
  <PresentationFormat>On-screen Show (4:3)</PresentationFormat>
  <Paragraphs>823</Paragraphs>
  <Slides>110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6" baseType="lpstr">
      <vt:lpstr>Arial</vt:lpstr>
      <vt:lpstr>Calibri</vt:lpstr>
      <vt:lpstr>Tw Cen MT</vt:lpstr>
      <vt:lpstr>Wingdings</vt:lpstr>
      <vt:lpstr>Wingdings 2</vt:lpstr>
      <vt:lpstr>TS030000622</vt:lpstr>
      <vt:lpstr>COM302:  Computer Networks</vt:lpstr>
      <vt:lpstr>Course Content</vt:lpstr>
      <vt:lpstr>Course</vt:lpstr>
      <vt:lpstr>Reference Books</vt:lpstr>
      <vt:lpstr>Computer Networks</vt:lpstr>
      <vt:lpstr>Network Requirements</vt:lpstr>
      <vt:lpstr>Network Requirement</vt:lpstr>
      <vt:lpstr>Connectivity</vt:lpstr>
      <vt:lpstr>Connectivity – Links, Nodes</vt:lpstr>
      <vt:lpstr>Connectivity – Direct Links</vt:lpstr>
      <vt:lpstr>Limitations of Direct Link</vt:lpstr>
      <vt:lpstr>Connectivity – Indirectly connected links</vt:lpstr>
      <vt:lpstr>Switched Networks</vt:lpstr>
      <vt:lpstr>Packet Switched Networks</vt:lpstr>
      <vt:lpstr>Connectivity </vt:lpstr>
      <vt:lpstr>Interconnection of Networks</vt:lpstr>
      <vt:lpstr>Interconnection of Networks</vt:lpstr>
      <vt:lpstr>Connectivity - Address</vt:lpstr>
      <vt:lpstr>Connectivity – routing </vt:lpstr>
      <vt:lpstr>Unicast, Broadcast and Multicast</vt:lpstr>
      <vt:lpstr>Network Requirement</vt:lpstr>
      <vt:lpstr>How hosts share a Network</vt:lpstr>
      <vt:lpstr>Multiplexing </vt:lpstr>
      <vt:lpstr>Multiplexing</vt:lpstr>
      <vt:lpstr>STDM</vt:lpstr>
      <vt:lpstr>FDM</vt:lpstr>
      <vt:lpstr>Limitations of STDM and FDM</vt:lpstr>
      <vt:lpstr>Limitations of STDM and FDM</vt:lpstr>
      <vt:lpstr>Statistical Multiplexing</vt:lpstr>
      <vt:lpstr>Limitations of Statistical Multiplexing</vt:lpstr>
      <vt:lpstr>Packets </vt:lpstr>
      <vt:lpstr>Single Shared Link</vt:lpstr>
      <vt:lpstr>Multiple flows on a Shared Link</vt:lpstr>
      <vt:lpstr>Packet Switching Decision</vt:lpstr>
      <vt:lpstr>QoS</vt:lpstr>
      <vt:lpstr>Congestion </vt:lpstr>
      <vt:lpstr>Requirements </vt:lpstr>
      <vt:lpstr>Applications Programs on Networks</vt:lpstr>
      <vt:lpstr>Applications Programs on Networks</vt:lpstr>
      <vt:lpstr>Network Common Services</vt:lpstr>
      <vt:lpstr>Channel</vt:lpstr>
      <vt:lpstr>Identifying Common Communication Patterns</vt:lpstr>
      <vt:lpstr>Identifying Common Communication Patterns</vt:lpstr>
      <vt:lpstr>Read and Write – Server &amp; Client</vt:lpstr>
      <vt:lpstr>Video Applications</vt:lpstr>
      <vt:lpstr>Request/reply Channel</vt:lpstr>
      <vt:lpstr>Message Stream Channels</vt:lpstr>
      <vt:lpstr>Channels/pipes</vt:lpstr>
      <vt:lpstr>Bit Pipe</vt:lpstr>
      <vt:lpstr>Reliability </vt:lpstr>
      <vt:lpstr>Reliability – Bit Level Failure</vt:lpstr>
      <vt:lpstr>Reliability </vt:lpstr>
      <vt:lpstr>Reliability – Packet Failure</vt:lpstr>
      <vt:lpstr>Reliability – Packet Failure</vt:lpstr>
      <vt:lpstr>Reliability – Node and Link Failure</vt:lpstr>
      <vt:lpstr>Reliability – Node and Link Failure</vt:lpstr>
      <vt:lpstr>Network architecture</vt:lpstr>
      <vt:lpstr>Network Architecture</vt:lpstr>
      <vt:lpstr>Network Architecture</vt:lpstr>
      <vt:lpstr>Layering – Abstraction </vt:lpstr>
      <vt:lpstr>Layering</vt:lpstr>
      <vt:lpstr>Layering – Example </vt:lpstr>
      <vt:lpstr>Layering – Example </vt:lpstr>
      <vt:lpstr>Layering</vt:lpstr>
      <vt:lpstr>Layering – Multiple Abstraction</vt:lpstr>
      <vt:lpstr>Layering – Multiple Abstraction</vt:lpstr>
      <vt:lpstr>Protocol</vt:lpstr>
      <vt:lpstr>Protocol – Interfaces </vt:lpstr>
      <vt:lpstr>Protocol – Interfaces </vt:lpstr>
      <vt:lpstr>Protocol</vt:lpstr>
      <vt:lpstr>Protocol</vt:lpstr>
      <vt:lpstr>Protocol Graph</vt:lpstr>
      <vt:lpstr>Protocol Graph – Example </vt:lpstr>
      <vt:lpstr>Protocol Graph – Example </vt:lpstr>
      <vt:lpstr>Protocol – Interface Vs Module</vt:lpstr>
      <vt:lpstr>Protocol – Specifications</vt:lpstr>
      <vt:lpstr>Protocols </vt:lpstr>
      <vt:lpstr>Network Architecture</vt:lpstr>
      <vt:lpstr>Example – A protocol Graph </vt:lpstr>
      <vt:lpstr>Encapsulation </vt:lpstr>
      <vt:lpstr>Encapsulation </vt:lpstr>
      <vt:lpstr>Encapsulation </vt:lpstr>
      <vt:lpstr>Encapsulation Example</vt:lpstr>
      <vt:lpstr>Example </vt:lpstr>
      <vt:lpstr>Example</vt:lpstr>
      <vt:lpstr>Encapsulation </vt:lpstr>
      <vt:lpstr>Network Architecture</vt:lpstr>
      <vt:lpstr>Multiplexing and Demultiplexing</vt:lpstr>
      <vt:lpstr>Example</vt:lpstr>
      <vt:lpstr>Multiplexing and Demultiplexing</vt:lpstr>
      <vt:lpstr>Multiplexing and Demultiplexing</vt:lpstr>
      <vt:lpstr>Multiplexing and Demultiplexing</vt:lpstr>
      <vt:lpstr>Network Architecture</vt:lpstr>
      <vt:lpstr>OSI Architecture</vt:lpstr>
      <vt:lpstr>OSI Network Architecture</vt:lpstr>
      <vt:lpstr>OSI Network Architecture</vt:lpstr>
      <vt:lpstr>OSI Network Architecture</vt:lpstr>
      <vt:lpstr>OSI Architecture</vt:lpstr>
      <vt:lpstr>OSI Architecture</vt:lpstr>
      <vt:lpstr>Network Architecture</vt:lpstr>
      <vt:lpstr>Internet Architecture</vt:lpstr>
      <vt:lpstr>Internet Architecture</vt:lpstr>
      <vt:lpstr>Internet Architecture</vt:lpstr>
      <vt:lpstr>Internet Architecture</vt:lpstr>
      <vt:lpstr>Internet Architecture</vt:lpstr>
      <vt:lpstr>Internet Architecture</vt:lpstr>
      <vt:lpstr>Internet Architecture Features</vt:lpstr>
      <vt:lpstr>Internet Architecture features</vt:lpstr>
      <vt:lpstr>Internet Architecture features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COM302:  Computer Networks</dc:title>
  <dc:creator/>
  <cp:lastModifiedBy>acer</cp:lastModifiedBy>
  <cp:revision>300</cp:revision>
  <dcterms:created xsi:type="dcterms:W3CDTF">2006-08-16T00:00:00Z</dcterms:created>
  <dcterms:modified xsi:type="dcterms:W3CDTF">2023-08-22T04:57:53Z</dcterms:modified>
</cp:coreProperties>
</file>