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82" r:id="rId38"/>
    <p:sldId id="297" r:id="rId39"/>
    <p:sldId id="298" r:id="rId40"/>
    <p:sldId id="299" r:id="rId41"/>
    <p:sldId id="267" r:id="rId42"/>
    <p:sldId id="266" r:id="rId43"/>
    <p:sldId id="26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21" r:id="rId63"/>
    <p:sldId id="323" r:id="rId64"/>
    <p:sldId id="322" r:id="rId65"/>
    <p:sldId id="324" r:id="rId66"/>
    <p:sldId id="319" r:id="rId67"/>
    <p:sldId id="325" r:id="rId6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9B14A-CB07-4E49-AAC7-AB0619D847E5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30E1B-F38D-4460-ACB3-0F18B216A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3304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3386328"/>
            <a:ext cx="2249424" cy="7132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3377184"/>
            <a:ext cx="6784848" cy="7132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1371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3383037"/>
            <a:ext cx="6781800" cy="685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3401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E61400-41C8-4826-AF18-31B7EB381312}" type="datetime3">
              <a:rPr lang="en-US" smtClean="0"/>
              <a:t>22 August 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BCE53A-17FF-4FC9-92BA-14B26D8DB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51E5-58DE-4DD3-AE3D-9213E1502489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E53A-17FF-4FC9-92BA-14B26D8DB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8054F2D-2675-43A7-A41C-29C64337F3C9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2BCE53A-17FF-4FC9-92BA-14B26D8DB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6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5988-D954-4F2E-B468-643E4CA8BC24}" type="datetime3">
              <a:rPr lang="en-US" smtClean="0"/>
              <a:t>22 August 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CE53A-17FF-4FC9-92BA-14B26D8DB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A22D-E817-4BF4-94A4-DFE3EF9A0884}" type="datetime3">
              <a:rPr lang="en-US" smtClean="0"/>
              <a:t>22 August 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2BCE53A-17FF-4FC9-92BA-14B26D8DB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D1382A6-4E72-4249-9950-74C9DAA38948}" type="datetime3">
              <a:rPr lang="en-US" smtClean="0"/>
              <a:t>22 August 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BCE53A-17FF-4FC9-92BA-14B26D8DB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B66B187-C0BA-42F8-B867-B1A87764815F}" type="datetime3">
              <a:rPr lang="en-US" smtClean="0"/>
              <a:t>22 August 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BCE53A-17FF-4FC9-92BA-14B26D8DB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2E2A-987F-4C55-B007-7CBAFBD392CC}" type="datetime3">
              <a:rPr lang="en-US" smtClean="0"/>
              <a:t>22 August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BCE53A-17FF-4FC9-92BA-14B26D8DB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71DE-70D5-4956-9600-B802941D3507}" type="datetime3">
              <a:rPr lang="en-US" smtClean="0"/>
              <a:t>22 August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BCE53A-17FF-4FC9-92BA-14B26D8DB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50E-884D-4F0D-959C-78D7A50FEF3E}" type="datetime3">
              <a:rPr lang="en-US" smtClean="0"/>
              <a:t>22 August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BCE53A-17FF-4FC9-92BA-14B26D8DB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741405E-016B-4CB6-B484-B7775EBF7CD9}" type="datetime3">
              <a:rPr lang="en-US" smtClean="0"/>
              <a:t>22 August 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2BCE53A-17FF-4FC9-92BA-14B26D8DB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00994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3E221D-8879-44BC-9132-C9977547489A}" type="datetime3">
              <a:rPr lang="en-US" smtClean="0"/>
              <a:t>22 August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800" y="6400800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2BCE53A-17FF-4FC9-92BA-14B26D8DB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www.cn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port-numbe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iitdm.ac.in:8080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Network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96E9-DC6F-4BD5-9813-55C6D82DF09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E53A-17FF-4FC9-92BA-14B26D8DBAD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Programming Interface (Sockets)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Server usually listens for messages on a well-known port, a client typically does not care which port it uses for itself</a:t>
            </a:r>
          </a:p>
          <a:p>
            <a:pPr lvl="1"/>
            <a:r>
              <a:rPr lang="en-US" dirty="0" smtClean="0"/>
              <a:t>The OS simply selects an unused one</a:t>
            </a:r>
          </a:p>
          <a:p>
            <a:r>
              <a:rPr lang="en-US" dirty="0" smtClean="0"/>
              <a:t>Once connection is established, the application processes invoke the following two operations to send and receive data</a:t>
            </a:r>
          </a:p>
          <a:p>
            <a:pPr lvl="1"/>
            <a:r>
              <a:rPr lang="en-US" i="1" dirty="0" err="1" smtClean="0"/>
              <a:t>int</a:t>
            </a:r>
            <a:r>
              <a:rPr lang="en-US" i="1" dirty="0" smtClean="0"/>
              <a:t> send(</a:t>
            </a:r>
            <a:r>
              <a:rPr lang="en-US" i="1" dirty="0" err="1" smtClean="0"/>
              <a:t>int</a:t>
            </a:r>
            <a:r>
              <a:rPr lang="en-US" i="1" dirty="0" smtClean="0"/>
              <a:t> socket, char *message,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msg_len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flags)</a:t>
            </a:r>
          </a:p>
          <a:p>
            <a:pPr lvl="2"/>
            <a:r>
              <a:rPr lang="en-US" dirty="0" smtClean="0"/>
              <a:t>Sends the given message over the specified socket</a:t>
            </a:r>
          </a:p>
          <a:p>
            <a:pPr lvl="1"/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recv</a:t>
            </a:r>
            <a:r>
              <a:rPr lang="en-US" i="1" dirty="0" smtClean="0"/>
              <a:t>(</a:t>
            </a:r>
            <a:r>
              <a:rPr lang="en-US" i="1" dirty="0" err="1" smtClean="0"/>
              <a:t>int</a:t>
            </a:r>
            <a:r>
              <a:rPr lang="en-US" i="1" dirty="0" smtClean="0"/>
              <a:t> socket, char *buffer,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buf_len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flags)</a:t>
            </a:r>
          </a:p>
          <a:p>
            <a:pPr lvl="2"/>
            <a:r>
              <a:rPr lang="en-US" dirty="0" smtClean="0"/>
              <a:t>Receives a message from the specified socket into the given buffer</a:t>
            </a:r>
          </a:p>
          <a:p>
            <a:pPr lvl="1"/>
            <a:r>
              <a:rPr lang="en-US" dirty="0" smtClean="0"/>
              <a:t>Both the operations take a set of flags that control certain details of the operation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6FF1-D297-451B-9728-2C5EE2F49615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System: Computer on the ‘Net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oud"/>
          <p:cNvSpPr>
            <a:spLocks noChangeAspect="1" noEditPoints="1" noChangeArrowheads="1"/>
          </p:cNvSpPr>
          <p:nvPr/>
        </p:nvSpPr>
        <p:spPr bwMode="auto">
          <a:xfrm>
            <a:off x="2498725" y="2430463"/>
            <a:ext cx="3868738" cy="25923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Courier New" pitchFamily="-105" charset="0"/>
              <a:ea typeface="+mn-ea"/>
            </a:endParaRPr>
          </a:p>
        </p:txBody>
      </p:sp>
      <p:pic>
        <p:nvPicPr>
          <p:cNvPr id="5" name="Picture 6" descr="j02857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0" y="4511675"/>
            <a:ext cx="2497138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738" y="1508125"/>
            <a:ext cx="1868487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1652588" y="4733925"/>
            <a:ext cx="1498600" cy="654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536825" y="2430463"/>
            <a:ext cx="614363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5954713" y="2774950"/>
            <a:ext cx="1497012" cy="77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 flipV="1">
            <a:off x="5762625" y="4540250"/>
            <a:ext cx="730250" cy="615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205163" y="3333750"/>
            <a:ext cx="2139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Internet</a:t>
            </a:r>
          </a:p>
        </p:txBody>
      </p:sp>
      <p:pic>
        <p:nvPicPr>
          <p:cNvPr id="12" name="Picture 16" descr="MCj0396912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43725" y="1597025"/>
            <a:ext cx="1738313" cy="24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7" descr="MMj0395781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615950" y="3965575"/>
            <a:ext cx="16637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036763" y="6110288"/>
            <a:ext cx="5076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CC0000"/>
                </a:solidFill>
              </a:rPr>
              <a:t>Also known as a “host”…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01B6-69DA-44F4-90FC-8CF9BC755627}" type="datetime3">
              <a:rPr lang="en-US" smtClean="0"/>
              <a:t>22 August 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 and Servers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24000"/>
            <a:ext cx="4152900" cy="201771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Client program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Running on end host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Requests service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E.g., Web browser</a:t>
            </a:r>
          </a:p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762500" y="1524000"/>
            <a:ext cx="4152900" cy="2133600"/>
          </a:xfrm>
          <a:prstGeom prst="rect">
            <a:avLst/>
          </a:prstGeom>
        </p:spPr>
        <p:txBody>
          <a:bodyPr/>
          <a:lstStyle/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Server program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Running on end host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Provides service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E.g., Web server</a:t>
            </a:r>
          </a:p>
        </p:txBody>
      </p:sp>
      <p:pic>
        <p:nvPicPr>
          <p:cNvPr id="6" name="Picture 5" descr="j02920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4016375"/>
            <a:ext cx="1868488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02857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6613" y="4292600"/>
            <a:ext cx="2497137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7"/>
          <p:cNvSpPr>
            <a:spLocks/>
          </p:cNvSpPr>
          <p:nvPr/>
        </p:nvSpPr>
        <p:spPr bwMode="auto">
          <a:xfrm>
            <a:off x="2652713" y="3817938"/>
            <a:ext cx="3571875" cy="774700"/>
          </a:xfrm>
          <a:custGeom>
            <a:avLst/>
            <a:gdLst>
              <a:gd name="T0" fmla="*/ 0 w 2250"/>
              <a:gd name="T1" fmla="*/ 774700 h 488"/>
              <a:gd name="T2" fmla="*/ 1728788 w 2250"/>
              <a:gd name="T3" fmla="*/ 6350 h 488"/>
              <a:gd name="T4" fmla="*/ 3571875 w 2250"/>
              <a:gd name="T5" fmla="*/ 736600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2652713" y="5475288"/>
            <a:ext cx="3571875" cy="774700"/>
          </a:xfrm>
          <a:custGeom>
            <a:avLst/>
            <a:gdLst>
              <a:gd name="T0" fmla="*/ 0 w 2250"/>
              <a:gd name="T1" fmla="*/ 774700 h 488"/>
              <a:gd name="T2" fmla="*/ 1728788 w 2250"/>
              <a:gd name="T3" fmla="*/ 6350 h 488"/>
              <a:gd name="T4" fmla="*/ 3571875 w 2250"/>
              <a:gd name="T5" fmla="*/ 736600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963863" y="3429000"/>
            <a:ext cx="2922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GET /index.html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103438" y="6275388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“Site under construction”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A17-9824-485D-BC3F-BBD58BB00772}" type="datetime3">
              <a:rPr lang="en-US" smtClean="0"/>
              <a:t>22 August 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Communication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422400"/>
            <a:ext cx="4495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Client “sometimes on”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Initiates a request to the server when interested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E.g., Web browser on your laptop or cell phone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Doesn’t communicate directly with other clients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Needs to know server’s address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0" y="1422400"/>
            <a:ext cx="4495800" cy="4525963"/>
          </a:xfrm>
          <a:prstGeom prst="rect">
            <a:avLst/>
          </a:prstGeom>
        </p:spPr>
        <p:txBody>
          <a:bodyPr/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Server is “always on”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Services requests from many client hosts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E.g., Web server for the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hlinkClick r:id="rId2"/>
              </a:rPr>
              <a:t>www.iiitdm.ac.in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Web site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Doesn’t initiate contact with the clients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Needs fixed, known address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6" name="Picture 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5105400"/>
            <a:ext cx="1600200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028575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92800" y="5365750"/>
            <a:ext cx="2138363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7"/>
          <p:cNvSpPr>
            <a:spLocks/>
          </p:cNvSpPr>
          <p:nvPr/>
        </p:nvSpPr>
        <p:spPr bwMode="auto">
          <a:xfrm>
            <a:off x="3097213" y="5124450"/>
            <a:ext cx="3059112" cy="728662"/>
          </a:xfrm>
          <a:custGeom>
            <a:avLst/>
            <a:gdLst>
              <a:gd name="T0" fmla="*/ 0 w 2250"/>
              <a:gd name="T1" fmla="*/ 728662 h 488"/>
              <a:gd name="T2" fmla="*/ 1480610 w 2250"/>
              <a:gd name="T3" fmla="*/ 5973 h 488"/>
              <a:gd name="T4" fmla="*/ 3059112 w 2250"/>
              <a:gd name="T5" fmla="*/ 692826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097213" y="5989637"/>
            <a:ext cx="3059112" cy="728663"/>
          </a:xfrm>
          <a:custGeom>
            <a:avLst/>
            <a:gdLst>
              <a:gd name="T0" fmla="*/ 0 w 2250"/>
              <a:gd name="T1" fmla="*/ 728663 h 488"/>
              <a:gd name="T2" fmla="*/ 1480610 w 2250"/>
              <a:gd name="T3" fmla="*/ 5973 h 488"/>
              <a:gd name="T4" fmla="*/ 3059112 w 2250"/>
              <a:gd name="T5" fmla="*/ 692827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AADB-2B5D-4E6D-BC27-B6AA91946826}" type="datetime3">
              <a:rPr lang="en-US" smtClean="0"/>
              <a:t>22 August 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Peer-to-Peer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No always-on server at the center of it all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Hosts can come and go, and change addresses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Hosts may have a different address each time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Example: peer-to-peer file sharing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Any host can request files, send files, query to find a file’s location, respond to queries, …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Scalability by harnessing millions of peers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peer acting as both a client and server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562D-A34E-4B00-AB96-5B03D65E7401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and Server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Program vs. process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Program: collection of code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Process: a running program on a host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Communication between processes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Same end host: inter-process communication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Governed by the operating system on the end host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Different end hosts: exchanging messages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Governed by the network protocols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Client and server processes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Client process: process that initiates communication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Server process: process that waits to be contacted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4FAE-1E2D-4831-8C07-D1AB3A01C57B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Delivering the Data: 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Deliver data packet to the destination host</a:t>
            </a:r>
          </a:p>
          <a:p>
            <a:pPr lvl="1"/>
            <a:r>
              <a:rPr lang="en-US" dirty="0" smtClean="0"/>
              <a:t>Based on the destination IP address</a:t>
            </a:r>
          </a:p>
          <a:p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Deliver data to the destination socket</a:t>
            </a:r>
          </a:p>
          <a:p>
            <a:pPr lvl="1"/>
            <a:r>
              <a:rPr lang="en-US" dirty="0" smtClean="0"/>
              <a:t>Based on the destination port number (e.g., 80)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Read data from and write data to the socket</a:t>
            </a:r>
          </a:p>
          <a:p>
            <a:pPr lvl="1"/>
            <a:r>
              <a:rPr lang="en-US" dirty="0" smtClean="0"/>
              <a:t>Interpret the data (e.g., render a Web page)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698E-2C00-44F5-BB16-12BD22B3BFDC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Socket: End Point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Sending message from one process to another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Message must traverse the underlying network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Process sends and receives through a “socket”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essence, the doorway leading in/out of the house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Socket as an Application Programming Interface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Supports the creation of network applications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69938" y="4343400"/>
            <a:ext cx="7669212" cy="2074862"/>
            <a:chOff x="769938" y="4495800"/>
            <a:chExt cx="7669212" cy="2074862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769938" y="4503738"/>
              <a:ext cx="2419350" cy="76835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User Process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54113" y="5257800"/>
              <a:ext cx="1589087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socket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6376988" y="5257800"/>
              <a:ext cx="1776412" cy="584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3200"/>
                <a:t>socket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211262" y="5867400"/>
              <a:ext cx="1531938" cy="64633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Operating</a:t>
              </a:r>
            </a:p>
            <a:p>
              <a:pPr algn="ctr"/>
              <a:r>
                <a:rPr lang="en-US" dirty="0"/>
                <a:t>System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6400800" y="5880100"/>
              <a:ext cx="1752600" cy="64633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Operating</a:t>
              </a:r>
            </a:p>
            <a:p>
              <a:pPr algn="ctr"/>
              <a:r>
                <a:rPr lang="en-US" dirty="0"/>
                <a:t>System</a:t>
              </a:r>
            </a:p>
          </p:txBody>
        </p:sp>
        <p:sp>
          <p:nvSpPr>
            <p:cNvPr id="12" name="Cloud"/>
            <p:cNvSpPr>
              <a:spLocks noChangeAspect="1" noEditPoints="1" noChangeArrowheads="1"/>
            </p:cNvSpPr>
            <p:nvPr/>
          </p:nvSpPr>
          <p:spPr bwMode="auto">
            <a:xfrm>
              <a:off x="3227388" y="5791200"/>
              <a:ext cx="2689225" cy="77946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Courier New" pitchFamily="-105" charset="0"/>
                <a:ea typeface="+mn-ea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2767013" y="6173787"/>
              <a:ext cx="3648075" cy="39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6019800" y="4495800"/>
              <a:ext cx="2419350" cy="76835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400" dirty="0" smtClean="0">
                  <a:latin typeface="Calibri" pitchFamily="34" charset="0"/>
                </a:rPr>
                <a:t>User Process</a:t>
              </a:r>
              <a:endParaRPr lang="en-US" sz="2400" dirty="0">
                <a:latin typeface="Calibri" pitchFamily="34" charset="0"/>
              </a:endParaRPr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45A4-F418-4D56-A3A0-A15626BB6FD5}" type="datetime3">
              <a:rPr lang="en-US" smtClean="0"/>
              <a:t>22 August 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the Receiving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Sending process must identify the receiver</a:t>
            </a:r>
          </a:p>
          <a:p>
            <a:pPr lvl="1"/>
            <a:r>
              <a:rPr lang="en-US" dirty="0" smtClean="0"/>
              <a:t>The receiving end host machine</a:t>
            </a:r>
          </a:p>
          <a:p>
            <a:pPr lvl="1"/>
            <a:r>
              <a:rPr lang="en-US" dirty="0" smtClean="0"/>
              <a:t>The specific socket in a process on that machine</a:t>
            </a:r>
          </a:p>
          <a:p>
            <a:r>
              <a:rPr lang="en-US" sz="3000" dirty="0" smtClean="0"/>
              <a:t>Receiving host</a:t>
            </a:r>
          </a:p>
          <a:p>
            <a:pPr lvl="1"/>
            <a:r>
              <a:rPr lang="en-US" dirty="0" smtClean="0"/>
              <a:t>Destination address that uniquely identifies the host</a:t>
            </a:r>
          </a:p>
          <a:p>
            <a:pPr lvl="1"/>
            <a:r>
              <a:rPr lang="en-US" dirty="0" smtClean="0"/>
              <a:t>An IP address is a 32-bit quantity</a:t>
            </a:r>
          </a:p>
          <a:p>
            <a:r>
              <a:rPr lang="en-US" sz="3000" dirty="0" smtClean="0"/>
              <a:t>Receiving socket</a:t>
            </a:r>
          </a:p>
          <a:p>
            <a:pPr lvl="1"/>
            <a:r>
              <a:rPr lang="en-US" dirty="0" smtClean="0"/>
              <a:t>Host may be running many different processes</a:t>
            </a:r>
          </a:p>
          <a:p>
            <a:pPr lvl="1"/>
            <a:r>
              <a:rPr lang="en-US" dirty="0" smtClean="0"/>
              <a:t>Destination port that uniquely identifies the socket</a:t>
            </a:r>
          </a:p>
          <a:p>
            <a:pPr lvl="1"/>
            <a:r>
              <a:rPr lang="en-US" dirty="0" smtClean="0"/>
              <a:t>A port number is a 16-bit quantity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EC74-B194-4B57-9203-ADCAFD95E1E5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Ports to Identify Services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5625" y="2457450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75225" y="1981200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5625" y="4926012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75225" y="4449762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484938" y="2100263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 eaLnBrk="0" hangingPunct="0"/>
            <a:r>
              <a:rPr lang="en-US" sz="1600" dirty="0">
                <a:latin typeface="Helvetica" pitchFamily="34" charset="0"/>
              </a:rPr>
              <a:t>Web server</a:t>
            </a:r>
          </a:p>
          <a:p>
            <a:pPr algn="ctr" defTabSz="912813" eaLnBrk="0" hangingPunct="0"/>
            <a:r>
              <a:rPr lang="en-US" sz="1600" dirty="0">
                <a:latin typeface="Helvetica" pitchFamily="34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Helvetica" pitchFamily="34" charset="0"/>
              </a:rPr>
              <a:t>port 80</a:t>
            </a:r>
            <a:r>
              <a:rPr lang="en-US" sz="1600" dirty="0">
                <a:latin typeface="Helvetica" pitchFamily="34" charset="0"/>
              </a:rPr>
              <a:t>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750" y="2065338"/>
            <a:ext cx="13652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latin typeface="Helvetica" pitchFamily="34" charset="0"/>
              </a:rPr>
              <a:t>Client host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203825" y="1608138"/>
            <a:ext cx="2965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latin typeface="Helvetica" pitchFamily="34" charset="0"/>
              </a:rPr>
              <a:t>Server host </a:t>
            </a:r>
            <a:r>
              <a:rPr lang="en-US" sz="1800">
                <a:solidFill>
                  <a:srgbClr val="009900"/>
                </a:solidFill>
                <a:latin typeface="Helvetica" pitchFamily="34" charset="0"/>
              </a:rPr>
              <a:t>128.2.194.242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1698625" y="29718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499225" y="304800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 eaLnBrk="0" hangingPunct="0"/>
            <a:r>
              <a:rPr lang="en-US" sz="1600" dirty="0">
                <a:latin typeface="Helvetica" pitchFamily="34" charset="0"/>
              </a:rPr>
              <a:t>Echo server</a:t>
            </a:r>
          </a:p>
          <a:p>
            <a:pPr algn="ctr" defTabSz="912813" eaLnBrk="0" hangingPunct="0"/>
            <a:r>
              <a:rPr lang="en-US" sz="1600" dirty="0">
                <a:latin typeface="Helvetica" pitchFamily="34" charset="0"/>
              </a:rPr>
              <a:t>(port 7)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935163" y="1920875"/>
            <a:ext cx="2935287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Service request for</a:t>
            </a:r>
          </a:p>
          <a:p>
            <a:pPr eaLnBrk="0" hangingPunct="0"/>
            <a:r>
              <a:rPr lang="en-US">
                <a:solidFill>
                  <a:srgbClr val="009900"/>
                </a:solidFill>
                <a:latin typeface="Helvetica" pitchFamily="34" charset="0"/>
              </a:rPr>
              <a:t>128.2.194.242</a:t>
            </a:r>
            <a:r>
              <a:rPr lang="en-US">
                <a:latin typeface="Helvetica" pitchFamily="34" charset="0"/>
              </a:rPr>
              <a:t>:</a:t>
            </a:r>
            <a:r>
              <a:rPr lang="en-US">
                <a:solidFill>
                  <a:srgbClr val="0000FF"/>
                </a:solidFill>
                <a:latin typeface="Helvetica" pitchFamily="34" charset="0"/>
              </a:rPr>
              <a:t>80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(i.e., the Web server)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6118225" y="2667000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484938" y="4568825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 eaLnBrk="0" hangingPunct="0"/>
            <a:r>
              <a:rPr lang="en-US" sz="1600" dirty="0">
                <a:latin typeface="Helvetica" pitchFamily="34" charset="0"/>
              </a:rPr>
              <a:t>Web server</a:t>
            </a:r>
          </a:p>
          <a:p>
            <a:pPr algn="ctr" defTabSz="912813" eaLnBrk="0" hangingPunct="0"/>
            <a:r>
              <a:rPr lang="en-US" sz="1600" dirty="0">
                <a:latin typeface="Helvetica" pitchFamily="34" charset="0"/>
              </a:rPr>
              <a:t>(port 80)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1698625" y="5440362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499225" y="5516562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 eaLnBrk="0" hangingPunct="0"/>
            <a:r>
              <a:rPr lang="en-US" sz="1600" dirty="0">
                <a:latin typeface="Helvetica" pitchFamily="34" charset="0"/>
              </a:rPr>
              <a:t>Echo server</a:t>
            </a:r>
          </a:p>
          <a:p>
            <a:pPr algn="ctr" defTabSz="912813" eaLnBrk="0" hangingPunct="0"/>
            <a:r>
              <a:rPr lang="en-US" sz="1600" dirty="0">
                <a:latin typeface="Helvetica" pitchFamily="34" charset="0"/>
              </a:rPr>
              <a:t>(</a:t>
            </a:r>
            <a:r>
              <a:rPr lang="en-US" sz="1600" dirty="0">
                <a:solidFill>
                  <a:srgbClr val="FF3300"/>
                </a:solidFill>
                <a:latin typeface="Helvetica" pitchFamily="34" charset="0"/>
              </a:rPr>
              <a:t>port 7</a:t>
            </a:r>
            <a:r>
              <a:rPr lang="en-US" sz="1600" dirty="0">
                <a:latin typeface="Helvetica" pitchFamily="34" charset="0"/>
              </a:rPr>
              <a:t>)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958975" y="4419600"/>
            <a:ext cx="2719388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Service request for</a:t>
            </a:r>
          </a:p>
          <a:p>
            <a:pPr eaLnBrk="0" hangingPunct="0"/>
            <a:r>
              <a:rPr lang="en-US">
                <a:solidFill>
                  <a:srgbClr val="009900"/>
                </a:solidFill>
                <a:latin typeface="Helvetica" pitchFamily="34" charset="0"/>
              </a:rPr>
              <a:t>128.2.194.242</a:t>
            </a:r>
            <a:r>
              <a:rPr lang="en-US">
                <a:latin typeface="Helvetica" pitchFamily="34" charset="0"/>
              </a:rPr>
              <a:t>:</a:t>
            </a:r>
            <a:r>
              <a:rPr lang="en-US">
                <a:solidFill>
                  <a:srgbClr val="FF3300"/>
                </a:solidFill>
                <a:latin typeface="Helvetica" pitchFamily="34" charset="0"/>
              </a:rPr>
              <a:t>7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(i.e., the echo server)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108700" y="5508625"/>
            <a:ext cx="457200" cy="2286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3070225" y="33401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127625" y="2743200"/>
            <a:ext cx="1066800" cy="457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1600" dirty="0" smtClean="0">
                <a:latin typeface="Helvetica" pitchFamily="34" charset="0"/>
              </a:rPr>
              <a:t>OS</a:t>
            </a:r>
            <a:endParaRPr lang="en-US" sz="1600" dirty="0">
              <a:latin typeface="Helvetica" pitchFamily="34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127625" y="5211762"/>
            <a:ext cx="1066800" cy="457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1600" dirty="0">
                <a:latin typeface="Helvetica" pitchFamily="34" charset="0"/>
              </a:rPr>
              <a:t>OS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30250" y="2782888"/>
            <a:ext cx="994492" cy="47606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/>
          <a:p>
            <a:pPr algn="ctr" defTabSz="912813" eaLnBrk="0" hangingPunct="0"/>
            <a:r>
              <a:rPr lang="en-US" sz="1600" dirty="0">
                <a:latin typeface="Helvetica" pitchFamily="34" charset="0"/>
              </a:rPr>
              <a:t>Client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730250" y="5251450"/>
            <a:ext cx="994492" cy="47606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/>
          <a:p>
            <a:pPr algn="ctr" defTabSz="912813" eaLnBrk="0" hangingPunct="0"/>
            <a:r>
              <a:rPr lang="en-US" sz="1600" dirty="0">
                <a:latin typeface="Helvetica" pitchFamily="34" charset="0"/>
              </a:rPr>
              <a:t>Client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38E1-EAB1-4498-BEE0-F35B1A17D419}" type="datetime3">
              <a:rPr lang="en-US" smtClean="0"/>
              <a:t>22 August 2023</a:t>
            </a:fld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990600"/>
          </a:xfrm>
        </p:spPr>
        <p:txBody>
          <a:bodyPr/>
          <a:lstStyle/>
          <a:p>
            <a:r>
              <a:rPr lang="en-US" dirty="0" smtClean="0"/>
              <a:t>Implementing Network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Network architectures and protocol specifications are essential things to define a good blue print</a:t>
            </a:r>
          </a:p>
          <a:p>
            <a:r>
              <a:rPr lang="en-US" dirty="0" smtClean="0"/>
              <a:t>The number of computers connected to the Internet has roughly doubled every 12 to 18 months since 1981</a:t>
            </a:r>
          </a:p>
          <a:p>
            <a:r>
              <a:rPr lang="en-US" dirty="0" smtClean="0"/>
              <a:t>Number of Internet users are increasing exponentially over the year</a:t>
            </a:r>
          </a:p>
          <a:p>
            <a:r>
              <a:rPr lang="en-US" dirty="0" smtClean="0"/>
              <a:t>Great success of Internet contributed by</a:t>
            </a:r>
          </a:p>
          <a:p>
            <a:pPr lvl="1"/>
            <a:r>
              <a:rPr lang="en-US" dirty="0" smtClean="0"/>
              <a:t>A good architecture</a:t>
            </a:r>
          </a:p>
          <a:p>
            <a:pPr lvl="1"/>
            <a:r>
              <a:rPr lang="en-US" dirty="0" smtClean="0"/>
              <a:t>Major contribution is its functionality is provided by the software running in general purpose computers</a:t>
            </a:r>
          </a:p>
          <a:p>
            <a:pPr lvl="2"/>
            <a:r>
              <a:rPr lang="en-US" dirty="0" smtClean="0"/>
              <a:t>The significance of this is that new functionality can be added readily with “just a small matter of programming”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1239-CFA9-4AF5-BF5C-BE5500326338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Knowing What Port Number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Popular applications have well-known ports</a:t>
            </a:r>
          </a:p>
          <a:p>
            <a:pPr lvl="1"/>
            <a:r>
              <a:rPr lang="en-US" sz="2400" dirty="0" smtClean="0"/>
              <a:t>E.g., port 80 for Web and port 25 for e-mail</a:t>
            </a:r>
          </a:p>
          <a:p>
            <a:pPr lvl="1"/>
            <a:r>
              <a:rPr lang="en-US" sz="2400" dirty="0" smtClean="0"/>
              <a:t>See </a:t>
            </a:r>
            <a:r>
              <a:rPr lang="en-US" sz="2400" dirty="0" smtClean="0">
                <a:hlinkClick r:id="rId2"/>
              </a:rPr>
              <a:t>http://www.iana.org/assignments/port-numbers</a:t>
            </a:r>
            <a:endParaRPr lang="en-US" sz="2400" dirty="0" smtClean="0"/>
          </a:p>
          <a:p>
            <a:r>
              <a:rPr lang="en-US" dirty="0" smtClean="0"/>
              <a:t>Well-known vs. ephemeral ports</a:t>
            </a:r>
          </a:p>
          <a:p>
            <a:pPr lvl="1"/>
            <a:r>
              <a:rPr lang="en-US" sz="2400" dirty="0" smtClean="0"/>
              <a:t>Server has a well-known port (e.g., port 80)</a:t>
            </a:r>
          </a:p>
          <a:p>
            <a:pPr lvl="2"/>
            <a:r>
              <a:rPr lang="en-US" sz="2000" dirty="0" smtClean="0"/>
              <a:t>Between 0 and 1023 (requires root to use)</a:t>
            </a:r>
          </a:p>
          <a:p>
            <a:pPr lvl="1"/>
            <a:r>
              <a:rPr lang="en-US" sz="2400" dirty="0" smtClean="0"/>
              <a:t>Client picks an unused ephemeral (i.e., temporary) port</a:t>
            </a:r>
          </a:p>
          <a:p>
            <a:pPr lvl="2"/>
            <a:r>
              <a:rPr lang="en-US" sz="2000" dirty="0" smtClean="0"/>
              <a:t>Between 1024 and 65535</a:t>
            </a:r>
          </a:p>
          <a:p>
            <a:r>
              <a:rPr lang="en-US" dirty="0" smtClean="0"/>
              <a:t>Uniquely identifying traffic between the hosts</a:t>
            </a:r>
          </a:p>
          <a:p>
            <a:pPr lvl="1"/>
            <a:r>
              <a:rPr lang="en-US" sz="2400" dirty="0" smtClean="0"/>
              <a:t>Two IP addresses and two port numbers</a:t>
            </a:r>
          </a:p>
          <a:p>
            <a:pPr lvl="1"/>
            <a:r>
              <a:rPr lang="en-US" sz="2400" dirty="0" smtClean="0"/>
              <a:t>Underlying transport protocol (e.g., TCP or UDP)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D585-E556-419E-A409-EEBB0739F0B6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Numbers are Unique per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Port number uniquely identifies the socket</a:t>
            </a:r>
          </a:p>
          <a:p>
            <a:pPr lvl="1"/>
            <a:r>
              <a:rPr lang="en-US" dirty="0" smtClean="0"/>
              <a:t>Cannot use same port number twice with same address</a:t>
            </a:r>
          </a:p>
          <a:p>
            <a:pPr lvl="1"/>
            <a:r>
              <a:rPr lang="en-US" dirty="0" smtClean="0"/>
              <a:t>Otherwise, the OS can’t </a:t>
            </a:r>
            <a:r>
              <a:rPr lang="en-US" dirty="0" err="1" smtClean="0"/>
              <a:t>demultiplex</a:t>
            </a:r>
            <a:r>
              <a:rPr lang="en-US" dirty="0" smtClean="0"/>
              <a:t> packets correctly</a:t>
            </a:r>
          </a:p>
          <a:p>
            <a:r>
              <a:rPr lang="en-US" sz="3000" dirty="0" smtClean="0"/>
              <a:t>Operating system enforces uniqueness</a:t>
            </a:r>
          </a:p>
          <a:p>
            <a:pPr lvl="1"/>
            <a:r>
              <a:rPr lang="en-US" dirty="0" smtClean="0"/>
              <a:t>OS keeps track of which port numbers are in use</a:t>
            </a:r>
          </a:p>
          <a:p>
            <a:pPr lvl="1"/>
            <a:r>
              <a:rPr lang="en-US" dirty="0" smtClean="0"/>
              <a:t>Doesn’t let the second program use the port number</a:t>
            </a:r>
          </a:p>
          <a:p>
            <a:r>
              <a:rPr lang="en-US" sz="3000" dirty="0" smtClean="0"/>
              <a:t>Example: two Web servers running on a machine</a:t>
            </a:r>
          </a:p>
          <a:p>
            <a:pPr lvl="1"/>
            <a:r>
              <a:rPr lang="en-US" dirty="0" smtClean="0"/>
              <a:t>They cannot both use port “80”, the standard port #</a:t>
            </a:r>
          </a:p>
          <a:p>
            <a:pPr lvl="1"/>
            <a:r>
              <a:rPr lang="en-US" dirty="0" smtClean="0"/>
              <a:t>So, the second one might use a non-standard port #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hlinkClick r:id="rId2"/>
              </a:rPr>
              <a:t>http://www.iiitdm.ac.in:8080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02B6-9DEC-42AC-AA80-62867FDD972E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Socket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Socket interface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Originally provided in Berkeley UNIX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Later adopted by all popular operating systems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Simplifies porting applications to different </a:t>
            </a:r>
            <a:r>
              <a:rPr lang="en-US" dirty="0" err="1" smtClean="0"/>
              <a:t>OSes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 UNIX, everything is like a file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input is like reading a file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output is like writing a file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File is represented by an integer file descriptor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API implemented as system calls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connect, read, write, close, …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B3EA-A23F-47D5-9BF0-D61B6B52C39C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Client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Prepare to communicate</a:t>
            </a:r>
          </a:p>
          <a:p>
            <a:pPr lvl="1"/>
            <a:r>
              <a:rPr lang="en-US" dirty="0" smtClean="0"/>
              <a:t>Create a socket</a:t>
            </a:r>
          </a:p>
          <a:p>
            <a:pPr lvl="1"/>
            <a:r>
              <a:rPr lang="en-US" dirty="0" smtClean="0"/>
              <a:t>Determine server address and port number</a:t>
            </a:r>
          </a:p>
          <a:p>
            <a:pPr lvl="1"/>
            <a:r>
              <a:rPr lang="en-US" dirty="0" smtClean="0"/>
              <a:t>Initiate the connection to the server</a:t>
            </a:r>
          </a:p>
          <a:p>
            <a:r>
              <a:rPr lang="en-US" dirty="0" smtClean="0"/>
              <a:t>Exchange data with the server</a:t>
            </a:r>
          </a:p>
          <a:p>
            <a:pPr lvl="1"/>
            <a:r>
              <a:rPr lang="en-US" dirty="0" smtClean="0"/>
              <a:t>Write data to the socket</a:t>
            </a:r>
          </a:p>
          <a:p>
            <a:pPr lvl="1"/>
            <a:r>
              <a:rPr lang="en-US" dirty="0" smtClean="0"/>
              <a:t>Read data from the socket</a:t>
            </a:r>
          </a:p>
          <a:p>
            <a:pPr lvl="1"/>
            <a:r>
              <a:rPr lang="en-US" dirty="0" smtClean="0"/>
              <a:t>Do stuff with the data (e.g., render a Web page)</a:t>
            </a:r>
          </a:p>
          <a:p>
            <a:r>
              <a:rPr lang="en-US" dirty="0" smtClean="0"/>
              <a:t>Close the socket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86AD-00DE-401B-8C31-1B061721C326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Differ From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Passive open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Prepare to accept connections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… but don’t actually establish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… until hearing from a client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Hearing from multiple clients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Allowing a backlog of waiting clients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... in case several try to communicate at once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Create a socket for each client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Upon accepting a new client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… create a </a:t>
            </a:r>
            <a:r>
              <a:rPr lang="en-US" i="1" dirty="0" smtClean="0"/>
              <a:t>new </a:t>
            </a:r>
            <a:r>
              <a:rPr lang="en-US" dirty="0" smtClean="0"/>
              <a:t>socket for the communication</a:t>
            </a:r>
          </a:p>
          <a:p>
            <a:endParaRPr lang="en-US" dirty="0"/>
          </a:p>
        </p:txBody>
      </p:sp>
      <p:pic>
        <p:nvPicPr>
          <p:cNvPr id="4" name="Picture 7" descr="MCj025053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6800" y="1620838"/>
            <a:ext cx="2727325" cy="226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A0A6-B1BF-4861-A125-33EE145FFCFB}" type="datetime3">
              <a:rPr lang="en-US" smtClean="0"/>
              <a:t>22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Server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/>
              <a:t>Prepare to communicate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Create a socket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Associate local address and port with the socket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Wait to hear from a client (passive open)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Indicate how many clients-in-waiting to permit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Accept an incoming connection from a client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Exchange data with the client over new socket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Receive data from the socket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Do stuff to handle the request (e.g., get a file)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Send data to the socket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Close the socket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Repeat with the next connection request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2CCD-BC59-497B-B301-DF4CCD6ED66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01775" y="1928813"/>
            <a:ext cx="1317625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/>
              <a:t>socket()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4000" y="2620963"/>
            <a:ext cx="1228725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/>
              <a:t>bind()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00188" y="3336925"/>
            <a:ext cx="1319212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/>
              <a:t>listen()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01774" y="4041775"/>
            <a:ext cx="1317625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/>
              <a:t>accept()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670050" y="5154613"/>
            <a:ext cx="107315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read()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593849" y="5867400"/>
            <a:ext cx="1093647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/>
              <a:t>write()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654175" y="1447800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 dirty="0"/>
              <a:t>Server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171700" y="2312988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171700" y="300355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171700" y="37338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171700" y="4424363"/>
            <a:ext cx="19050" cy="73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270000" y="1814513"/>
            <a:ext cx="1919288" cy="27654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116013" y="469423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block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62000" y="5410200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process</a:t>
            </a:r>
          </a:p>
          <a:p>
            <a:pPr>
              <a:lnSpc>
                <a:spcPct val="90000"/>
              </a:lnSpc>
            </a:pPr>
            <a:r>
              <a:rPr lang="en-US" dirty="0"/>
              <a:t>request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530975" y="3043238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Client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434138" y="3581400"/>
            <a:ext cx="1262062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socket()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357938" y="4273550"/>
            <a:ext cx="1338262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connect()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508750" y="4989513"/>
            <a:ext cx="118745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/>
              <a:t>write()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7104063" y="3965575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7104063" y="4656138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152650" y="4464050"/>
            <a:ext cx="4264025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 rot="21359234">
            <a:off x="3670300" y="3849688"/>
            <a:ext cx="170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establish</a:t>
            </a:r>
          </a:p>
          <a:p>
            <a:r>
              <a:rPr lang="en-US"/>
              <a:t>connection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2728913" y="5116513"/>
            <a:ext cx="3763962" cy="230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 rot="21358569">
            <a:off x="3689350" y="4810125"/>
            <a:ext cx="201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send request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6607175" y="6019800"/>
            <a:ext cx="1089025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/>
              <a:t>read()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743200" y="6024244"/>
            <a:ext cx="3810000" cy="2241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 rot="247832">
            <a:off x="3665537" y="5716269"/>
            <a:ext cx="216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send response</a:t>
            </a: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7107238" y="5386389"/>
            <a:ext cx="55562" cy="633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2133600" y="5562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A9D4-BDDC-409C-9DF6-79ADAF345A1D}" type="datetime3">
              <a:rPr lang="en-US" smtClean="0"/>
              <a:t>22 August 2023</a:t>
            </a:fld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Creating a Socket: socket()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/>
              <a:t>Creating a socket</a:t>
            </a:r>
          </a:p>
          <a:p>
            <a:pPr lvl="1">
              <a:lnSpc>
                <a:spcPct val="80000"/>
              </a:lnSpc>
            </a:pPr>
            <a:r>
              <a:rPr lang="en-US" sz="2100" b="1" i="1" dirty="0" err="1" smtClean="0"/>
              <a:t>int</a:t>
            </a:r>
            <a:r>
              <a:rPr lang="en-US" sz="2100" b="1" i="1" dirty="0" smtClean="0"/>
              <a:t> socket(</a:t>
            </a:r>
            <a:r>
              <a:rPr lang="en-US" sz="2100" b="1" i="1" dirty="0" err="1" smtClean="0"/>
              <a:t>int</a:t>
            </a:r>
            <a:r>
              <a:rPr lang="en-US" sz="2100" b="1" i="1" dirty="0" smtClean="0"/>
              <a:t> domain, </a:t>
            </a:r>
            <a:r>
              <a:rPr lang="en-US" sz="2100" b="1" i="1" dirty="0" err="1" smtClean="0"/>
              <a:t>int</a:t>
            </a:r>
            <a:r>
              <a:rPr lang="en-US" sz="2100" b="1" i="1" dirty="0" smtClean="0"/>
              <a:t> type, </a:t>
            </a:r>
            <a:r>
              <a:rPr lang="en-US" sz="2100" b="1" i="1" dirty="0" err="1" smtClean="0"/>
              <a:t>int</a:t>
            </a:r>
            <a:r>
              <a:rPr lang="en-US" sz="2100" b="1" i="1" dirty="0" smtClean="0"/>
              <a:t> protocol)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Returns a file descriptor (or handle) for the socket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Originally designed to support any protocol suite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Domain: protocol family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PF_INET for the Internet (IPv4)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Type: semantics of the communication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SOCK_STREAM: reliable byte stream (TCP)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SOCK_DGRAM: message-oriented service (UDP)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Protocol: specific protocol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UNSPEC: unspecified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4A7-4DB8-44CA-B5F2-05D7AFBBA3B4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Client: Learning Server Address/Port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</a:pPr>
            <a:r>
              <a:rPr lang="en-US" sz="2700" dirty="0" smtClean="0"/>
              <a:t>Server typically known by name and service</a:t>
            </a:r>
          </a:p>
          <a:p>
            <a:pPr lvl="1">
              <a:lnSpc>
                <a:spcPct val="70000"/>
              </a:lnSpc>
            </a:pPr>
            <a:r>
              <a:rPr lang="en-US" sz="2400" dirty="0" smtClean="0"/>
              <a:t>E.g., “www.cnn.com” and “http”</a:t>
            </a:r>
          </a:p>
          <a:p>
            <a:pPr>
              <a:lnSpc>
                <a:spcPct val="70000"/>
              </a:lnSpc>
            </a:pPr>
            <a:r>
              <a:rPr lang="en-US" sz="2700" dirty="0" smtClean="0"/>
              <a:t>Need to translate into IP address and port #</a:t>
            </a:r>
          </a:p>
          <a:p>
            <a:pPr lvl="1">
              <a:lnSpc>
                <a:spcPct val="70000"/>
              </a:lnSpc>
            </a:pPr>
            <a:r>
              <a:rPr lang="en-US" sz="2400" dirty="0" smtClean="0"/>
              <a:t>E.g., “64.236.16.20” and “80”</a:t>
            </a:r>
          </a:p>
          <a:p>
            <a:pPr lvl="1">
              <a:lnSpc>
                <a:spcPct val="70000"/>
              </a:lnSpc>
              <a:buNone/>
            </a:pPr>
            <a:endParaRPr lang="en-US" sz="2400" dirty="0" smtClean="0"/>
          </a:p>
          <a:p>
            <a:pPr>
              <a:lnSpc>
                <a:spcPct val="70000"/>
              </a:lnSpc>
            </a:pPr>
            <a:r>
              <a:rPr lang="en-US" sz="2700" dirty="0" smtClean="0"/>
              <a:t>Translating the server’s name to an address</a:t>
            </a:r>
          </a:p>
          <a:p>
            <a:pPr lvl="1">
              <a:lnSpc>
                <a:spcPct val="70000"/>
              </a:lnSpc>
            </a:pPr>
            <a:r>
              <a:rPr lang="en-US" sz="2200" b="1" i="1" dirty="0" err="1" smtClean="0"/>
              <a:t>struct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hostent</a:t>
            </a:r>
            <a:r>
              <a:rPr lang="en-US" sz="2200" b="1" i="1" dirty="0" smtClean="0"/>
              <a:t> *</a:t>
            </a:r>
            <a:r>
              <a:rPr lang="en-US" sz="2200" b="1" i="1" dirty="0" err="1" smtClean="0"/>
              <a:t>gethostbyname</a:t>
            </a:r>
            <a:r>
              <a:rPr lang="en-US" sz="2200" b="1" i="1" dirty="0" smtClean="0"/>
              <a:t>(char *name)</a:t>
            </a:r>
          </a:p>
          <a:p>
            <a:pPr lvl="1">
              <a:lnSpc>
                <a:spcPct val="70000"/>
              </a:lnSpc>
            </a:pPr>
            <a:r>
              <a:rPr lang="en-US" sz="2400" dirty="0" smtClean="0"/>
              <a:t>Argument: host name (e.g., “www.cnn.com”)</a:t>
            </a:r>
          </a:p>
          <a:p>
            <a:pPr lvl="1">
              <a:lnSpc>
                <a:spcPct val="70000"/>
              </a:lnSpc>
            </a:pPr>
            <a:r>
              <a:rPr lang="en-US" sz="2400" dirty="0" smtClean="0"/>
              <a:t>Returns a structure that includes the host address</a:t>
            </a:r>
          </a:p>
          <a:p>
            <a:pPr lvl="1">
              <a:lnSpc>
                <a:spcPct val="70000"/>
              </a:lnSpc>
            </a:pPr>
            <a:endParaRPr lang="en-US" sz="2400" dirty="0" smtClean="0"/>
          </a:p>
          <a:p>
            <a:pPr>
              <a:lnSpc>
                <a:spcPct val="70000"/>
              </a:lnSpc>
            </a:pPr>
            <a:r>
              <a:rPr lang="en-US" sz="2700" dirty="0" smtClean="0"/>
              <a:t>Identifying the service’s port number</a:t>
            </a:r>
          </a:p>
          <a:p>
            <a:pPr lvl="1">
              <a:lnSpc>
                <a:spcPct val="70000"/>
              </a:lnSpc>
            </a:pPr>
            <a:r>
              <a:rPr lang="en-US" sz="2300" b="1" i="1" dirty="0" err="1" smtClean="0"/>
              <a:t>struct</a:t>
            </a:r>
            <a:r>
              <a:rPr lang="en-US" sz="2300" b="1" i="1" dirty="0" smtClean="0"/>
              <a:t> </a:t>
            </a:r>
            <a:r>
              <a:rPr lang="en-US" sz="2300" b="1" i="1" dirty="0" err="1" smtClean="0"/>
              <a:t>servent</a:t>
            </a:r>
            <a:r>
              <a:rPr lang="en-US" sz="2300" b="1" i="1" dirty="0" smtClean="0"/>
              <a:t> 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300" b="1" i="1" dirty="0" smtClean="0"/>
              <a:t>   *</a:t>
            </a:r>
            <a:r>
              <a:rPr lang="en-US" sz="2300" b="1" i="1" dirty="0" err="1" smtClean="0"/>
              <a:t>getservbyname</a:t>
            </a:r>
            <a:r>
              <a:rPr lang="en-US" sz="2300" b="1" i="1" dirty="0" smtClean="0"/>
              <a:t>(char *name, char *proto)</a:t>
            </a:r>
          </a:p>
          <a:p>
            <a:pPr lvl="1">
              <a:lnSpc>
                <a:spcPct val="70000"/>
              </a:lnSpc>
            </a:pPr>
            <a:r>
              <a:rPr lang="en-US" sz="2400" dirty="0" smtClean="0"/>
              <a:t>Arguments: service (e.g., “ftp”) and protocol (e.g., “</a:t>
            </a:r>
            <a:r>
              <a:rPr lang="en-US" sz="2400" dirty="0" err="1" smtClean="0"/>
              <a:t>tcp</a:t>
            </a:r>
            <a:r>
              <a:rPr lang="en-US" sz="2400" dirty="0" smtClean="0"/>
              <a:t>”)</a:t>
            </a:r>
          </a:p>
          <a:p>
            <a:pPr lvl="1">
              <a:lnSpc>
                <a:spcPct val="70000"/>
              </a:lnSpc>
            </a:pPr>
            <a:r>
              <a:rPr lang="en-US" sz="2400" dirty="0" smtClean="0"/>
              <a:t>Static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in</a:t>
            </a:r>
            <a:r>
              <a:rPr lang="en-US" sz="2200" dirty="0" smtClean="0">
                <a:latin typeface="Courier" pitchFamily="-105" charset="0"/>
              </a:rPr>
              <a:t>/etc/services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3A1-DA95-45AD-A040-8FEE5DC8A32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Client: Connecting Socket to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Client contacts the server to establish connection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Associate the socket with the server address/port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Acquire a local port number (assigned by the OS)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Request connection to server, who hopefully accepts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000" dirty="0" smtClean="0"/>
              <a:t>Establishing the connection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 err="1" smtClean="0"/>
              <a:t>int</a:t>
            </a:r>
            <a:r>
              <a:rPr lang="en-US" sz="2400" b="1" i="1" dirty="0" smtClean="0"/>
              <a:t> connect (</a:t>
            </a:r>
            <a:r>
              <a:rPr lang="en-US" sz="2400" b="1" i="1" dirty="0" err="1" smtClean="0"/>
              <a:t>int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sockfd</a:t>
            </a:r>
            <a:r>
              <a:rPr lang="en-US" sz="2400" b="1" i="1" dirty="0" smtClean="0"/>
              <a:t>,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b="1" i="1" dirty="0" smtClean="0"/>
              <a:t>          </a:t>
            </a:r>
            <a:r>
              <a:rPr lang="en-US" sz="2400" b="1" i="1" dirty="0" err="1" smtClean="0"/>
              <a:t>struct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sockaddr</a:t>
            </a:r>
            <a:r>
              <a:rPr lang="en-US" sz="2400" b="1" i="1" dirty="0" smtClean="0"/>
              <a:t> *</a:t>
            </a:r>
            <a:r>
              <a:rPr lang="en-US" sz="2400" b="1" i="1" dirty="0" err="1" smtClean="0"/>
              <a:t>server_address</a:t>
            </a:r>
            <a:r>
              <a:rPr lang="en-US" sz="2400" b="1" i="1" dirty="0" smtClean="0"/>
              <a:t>,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b="1" i="1" dirty="0" smtClean="0"/>
              <a:t>          </a:t>
            </a:r>
            <a:r>
              <a:rPr lang="en-US" sz="2400" b="1" i="1" dirty="0" err="1" smtClean="0"/>
              <a:t>socketlen_t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addrlen</a:t>
            </a:r>
            <a:r>
              <a:rPr lang="en-US" sz="2400" b="1" i="1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Arguments: socket descriptor, server address, and address size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Returns 0 on success, and -1 if an error occurs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D24D-4B84-481B-A2D4-E27E8B6F4D5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Programming Interface (Sockets)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Since most network protocols are implemented in software (especially those high in the protocol stack)</a:t>
            </a:r>
          </a:p>
          <a:p>
            <a:r>
              <a:rPr lang="en-US" dirty="0" smtClean="0"/>
              <a:t>All computers implement their network protocols as part of the operating system</a:t>
            </a:r>
          </a:p>
          <a:p>
            <a:r>
              <a:rPr lang="en-US" dirty="0" smtClean="0"/>
              <a:t>The interface that OS provides to its networking subsystem</a:t>
            </a:r>
          </a:p>
          <a:p>
            <a:pPr lvl="1"/>
            <a:r>
              <a:rPr lang="en-US" dirty="0" smtClean="0"/>
              <a:t>Is called as the network Application Programming Interface (API)</a:t>
            </a:r>
          </a:p>
          <a:p>
            <a:r>
              <a:rPr lang="en-US" dirty="0" smtClean="0"/>
              <a:t>Each operating system is free to define its own network API</a:t>
            </a:r>
          </a:p>
          <a:p>
            <a:pPr lvl="1"/>
            <a:r>
              <a:rPr lang="en-US" dirty="0" smtClean="0"/>
              <a:t>Over time certain of these APIs have become widely supported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B3DC-7070-455D-8F53-5492980B3C9E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Client: Sending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Sending data</a:t>
            </a:r>
          </a:p>
          <a:p>
            <a:pPr lvl="1">
              <a:lnSpc>
                <a:spcPct val="90000"/>
              </a:lnSpc>
            </a:pPr>
            <a:r>
              <a:rPr lang="en-US" sz="2500" b="1" i="1" dirty="0" err="1" smtClean="0"/>
              <a:t>ssize_t</a:t>
            </a:r>
            <a:r>
              <a:rPr lang="en-US" sz="2500" b="1" i="1" dirty="0" smtClean="0"/>
              <a:t>  write (</a:t>
            </a:r>
            <a:r>
              <a:rPr lang="en-US" sz="2500" b="1" i="1" dirty="0" err="1" smtClean="0"/>
              <a:t>int</a:t>
            </a:r>
            <a:r>
              <a:rPr lang="en-US" sz="2500" b="1" i="1" dirty="0" smtClean="0"/>
              <a:t> </a:t>
            </a:r>
            <a:r>
              <a:rPr lang="en-US" sz="2500" b="1" i="1" dirty="0" err="1" smtClean="0"/>
              <a:t>sockfd</a:t>
            </a:r>
            <a:r>
              <a:rPr lang="en-US" sz="2500" b="1" i="1" dirty="0" smtClean="0"/>
              <a:t>, void *</a:t>
            </a:r>
            <a:r>
              <a:rPr lang="en-US" sz="2500" b="1" i="1" dirty="0" err="1" smtClean="0"/>
              <a:t>buf</a:t>
            </a:r>
            <a:r>
              <a:rPr lang="en-US" sz="2500" b="1" i="1" dirty="0" smtClean="0"/>
              <a:t>, </a:t>
            </a:r>
            <a:r>
              <a:rPr lang="en-US" sz="2500" b="1" i="1" dirty="0" err="1" smtClean="0"/>
              <a:t>size_t</a:t>
            </a:r>
            <a:r>
              <a:rPr lang="en-US" sz="2500" b="1" i="1" dirty="0" smtClean="0"/>
              <a:t> </a:t>
            </a:r>
            <a:r>
              <a:rPr lang="en-US" sz="2500" b="1" i="1" dirty="0" err="1" smtClean="0"/>
              <a:t>len</a:t>
            </a:r>
            <a:r>
              <a:rPr lang="en-US" sz="2500" b="1" i="1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Arguments: socket descriptor, pointer to buffer of data to send, and length of the buffer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Returns the number of bytes written, and -1 on error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27B7-1EBA-4522-A9C9-40469AA75BFD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Client: Receiving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Receiving data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 err="1" smtClean="0"/>
              <a:t>ssize_t</a:t>
            </a:r>
            <a:r>
              <a:rPr lang="en-US" sz="2400" b="1" i="1" dirty="0" smtClean="0"/>
              <a:t> read (</a:t>
            </a:r>
            <a:r>
              <a:rPr lang="en-US" sz="2400" b="1" i="1" dirty="0" err="1" smtClean="0"/>
              <a:t>int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sockfd</a:t>
            </a:r>
            <a:r>
              <a:rPr lang="en-US" sz="2400" b="1" i="1" dirty="0" smtClean="0"/>
              <a:t>, void *</a:t>
            </a:r>
            <a:r>
              <a:rPr lang="en-US" sz="2400" b="1" i="1" dirty="0" err="1" smtClean="0"/>
              <a:t>buf</a:t>
            </a:r>
            <a:r>
              <a:rPr lang="en-US" sz="2400" b="1" i="1" dirty="0" smtClean="0"/>
              <a:t>, </a:t>
            </a:r>
            <a:r>
              <a:rPr lang="en-US" sz="2400" b="1" i="1" dirty="0" err="1" smtClean="0"/>
              <a:t>size_t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len</a:t>
            </a:r>
            <a:r>
              <a:rPr lang="en-US" sz="2400" b="1" i="1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Arguments: socket descriptor, pointer to buffer to place the data, size of the buffer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Returns the number of characters read (where 0 implies “end of file”), and -1 on error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Closing the socket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 err="1" smtClean="0"/>
              <a:t>int</a:t>
            </a:r>
            <a:r>
              <a:rPr lang="en-US" sz="2400" b="1" i="1" dirty="0" smtClean="0"/>
              <a:t> close(</a:t>
            </a:r>
            <a:r>
              <a:rPr lang="en-US" sz="2400" b="1" i="1" dirty="0" err="1" smtClean="0"/>
              <a:t>int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sockfd</a:t>
            </a:r>
            <a:r>
              <a:rPr lang="en-US" sz="2400" b="1" i="1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2515-6FCB-4559-8028-D68F00C7D4A1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Server: Server Preparing its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700" dirty="0" smtClean="0"/>
              <a:t>Server creates a socket and binds address/port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Server creates a socket, just like the client does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Server associates the socket with the port number</a:t>
            </a:r>
            <a:br>
              <a:rPr lang="en-US" sz="2400" dirty="0" smtClean="0"/>
            </a:br>
            <a:r>
              <a:rPr lang="en-US" sz="2400" dirty="0" smtClean="0"/>
              <a:t>  (and hopefully no other process is already using it!)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Choose port “0” and let kernel assign ephemeral port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700" dirty="0" smtClean="0"/>
              <a:t>Create a socket</a:t>
            </a:r>
          </a:p>
          <a:p>
            <a:pPr lvl="1">
              <a:lnSpc>
                <a:spcPct val="80000"/>
              </a:lnSpc>
            </a:pPr>
            <a:r>
              <a:rPr lang="en-US" sz="2400" b="1" i="1" dirty="0" err="1" smtClean="0"/>
              <a:t>int</a:t>
            </a:r>
            <a:r>
              <a:rPr lang="en-US" sz="2400" b="1" i="1" dirty="0" smtClean="0"/>
              <a:t> socket (</a:t>
            </a:r>
            <a:r>
              <a:rPr lang="en-US" sz="2400" b="1" i="1" dirty="0" err="1" smtClean="0"/>
              <a:t>int</a:t>
            </a:r>
            <a:r>
              <a:rPr lang="en-US" sz="2400" b="1" i="1" dirty="0" smtClean="0"/>
              <a:t> domain, </a:t>
            </a:r>
            <a:r>
              <a:rPr lang="en-US" sz="2400" b="1" i="1" dirty="0" err="1" smtClean="0"/>
              <a:t>int</a:t>
            </a:r>
            <a:r>
              <a:rPr lang="en-US" sz="2400" b="1" i="1" dirty="0" smtClean="0"/>
              <a:t> type, </a:t>
            </a:r>
            <a:r>
              <a:rPr lang="en-US" sz="2400" b="1" i="1" dirty="0" err="1" smtClean="0"/>
              <a:t>int</a:t>
            </a:r>
            <a:r>
              <a:rPr lang="en-US" sz="2400" b="1" i="1" dirty="0" smtClean="0"/>
              <a:t> protocol)</a:t>
            </a:r>
          </a:p>
          <a:p>
            <a:pPr>
              <a:lnSpc>
                <a:spcPct val="80000"/>
              </a:lnSpc>
            </a:pPr>
            <a:r>
              <a:rPr lang="en-US" sz="2700" i="1" dirty="0" smtClean="0"/>
              <a:t>Bi</a:t>
            </a:r>
            <a:r>
              <a:rPr lang="en-US" sz="2700" dirty="0" smtClean="0"/>
              <a:t>nd socket to the local address and port number</a:t>
            </a:r>
          </a:p>
          <a:p>
            <a:pPr lvl="1">
              <a:lnSpc>
                <a:spcPct val="80000"/>
              </a:lnSpc>
            </a:pPr>
            <a:r>
              <a:rPr lang="en-US" sz="2400" b="1" i="1" dirty="0" err="1" smtClean="0"/>
              <a:t>int</a:t>
            </a:r>
            <a:r>
              <a:rPr lang="en-US" sz="2400" b="1" i="1" dirty="0" smtClean="0"/>
              <a:t> bind (</a:t>
            </a:r>
            <a:r>
              <a:rPr lang="en-US" sz="2400" b="1" i="1" dirty="0" err="1" smtClean="0"/>
              <a:t>int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sockfd</a:t>
            </a:r>
            <a:r>
              <a:rPr lang="en-US" sz="2400" b="1" i="1" dirty="0" smtClean="0"/>
              <a:t>,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b="1" i="1" dirty="0" smtClean="0"/>
              <a:t>			</a:t>
            </a:r>
            <a:r>
              <a:rPr lang="en-US" sz="2400" b="1" i="1" dirty="0" err="1" smtClean="0"/>
              <a:t>struct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sockaddr</a:t>
            </a:r>
            <a:r>
              <a:rPr lang="en-US" sz="2400" b="1" i="1" dirty="0" smtClean="0"/>
              <a:t> *</a:t>
            </a:r>
            <a:r>
              <a:rPr lang="en-US" sz="2400" b="1" i="1" dirty="0" err="1" smtClean="0"/>
              <a:t>my_addr</a:t>
            </a:r>
            <a:r>
              <a:rPr lang="en-US" sz="2400" b="1" i="1" dirty="0" smtClean="0"/>
              <a:t>,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b="1" i="1" dirty="0" smtClean="0"/>
              <a:t>			</a:t>
            </a:r>
            <a:r>
              <a:rPr lang="en-US" sz="2400" b="1" i="1" dirty="0" err="1" smtClean="0"/>
              <a:t>socklen_t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addrlen</a:t>
            </a:r>
            <a:r>
              <a:rPr lang="en-US" sz="2400" b="1" i="1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Arguments: </a:t>
            </a:r>
            <a:r>
              <a:rPr lang="en-US" sz="2400" dirty="0" err="1" smtClean="0"/>
              <a:t>sockfd</a:t>
            </a:r>
            <a:r>
              <a:rPr lang="en-US" sz="2400" dirty="0" smtClean="0"/>
              <a:t>, server address, address length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Returns 0 on success, and -1 if an error occurs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BF0E-29E6-4D97-8526-63BE2A740B42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Server: Allowing Clients to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Many client requests may arrive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Server cannot handle them all at the same time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Server could reject the requests, or let them wait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Define how many connections can be pending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int</a:t>
            </a:r>
            <a:r>
              <a:rPr lang="en-US" b="1" i="1" dirty="0" smtClean="0"/>
              <a:t> listen(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 err="1" smtClean="0"/>
              <a:t>sockfd</a:t>
            </a:r>
            <a:r>
              <a:rPr lang="en-US" b="1" i="1" dirty="0" smtClean="0"/>
              <a:t>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backlog)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Arguments: socket descriptor and acceptable backlog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Returns a 0 on success, and -1 on error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What if too many clients arrive?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requests don’t get through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Internet makes no promises…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And the client can always try again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E74F-F3B2-457F-84BF-2A82792FCF9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Server: Accepting Client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Now all the server can do is wait…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Waits for connection request to arrive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Blocking until the request arrives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And then accepting the new request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000" dirty="0" smtClean="0"/>
              <a:t>Accept a new connection from a client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int</a:t>
            </a:r>
            <a:r>
              <a:rPr lang="en-US" b="1" i="1" dirty="0" smtClean="0"/>
              <a:t> accept(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 err="1" smtClean="0"/>
              <a:t>sockfd</a:t>
            </a:r>
            <a:r>
              <a:rPr lang="en-US" b="1" i="1" dirty="0" smtClean="0"/>
              <a:t>, 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i="1" dirty="0" smtClean="0"/>
              <a:t>   	</a:t>
            </a:r>
            <a:r>
              <a:rPr lang="en-US" b="1" i="1" dirty="0" err="1" smtClean="0"/>
              <a:t>struct</a:t>
            </a:r>
            <a:r>
              <a:rPr lang="en-US" b="1" i="1" dirty="0" smtClean="0"/>
              <a:t> </a:t>
            </a:r>
            <a:r>
              <a:rPr lang="en-US" b="1" i="1" dirty="0" err="1" smtClean="0"/>
              <a:t>sockaddr</a:t>
            </a:r>
            <a:r>
              <a:rPr lang="en-US" b="1" i="1" dirty="0" smtClean="0"/>
              <a:t> *</a:t>
            </a:r>
            <a:r>
              <a:rPr lang="en-US" b="1" i="1" dirty="0" err="1" smtClean="0"/>
              <a:t>addr</a:t>
            </a:r>
            <a:r>
              <a:rPr lang="en-US" b="1" i="1" dirty="0" smtClean="0"/>
              <a:t>,  	 </a:t>
            </a:r>
            <a:r>
              <a:rPr lang="en-US" b="1" i="1" dirty="0" err="1" smtClean="0"/>
              <a:t>socketlen_t</a:t>
            </a:r>
            <a:r>
              <a:rPr lang="en-US" b="1" i="1" dirty="0" smtClean="0"/>
              <a:t> *</a:t>
            </a:r>
            <a:r>
              <a:rPr lang="en-US" b="1" i="1" dirty="0" err="1" smtClean="0"/>
              <a:t>addrlen</a:t>
            </a:r>
            <a:r>
              <a:rPr lang="en-US" b="1" i="1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Arguments: </a:t>
            </a:r>
            <a:r>
              <a:rPr lang="en-US" dirty="0" err="1" smtClean="0"/>
              <a:t>sockfd</a:t>
            </a:r>
            <a:r>
              <a:rPr lang="en-US" dirty="0" smtClean="0"/>
              <a:t>, structure that will provide client address and port, and length of the structure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Returns descriptor of socket for this new connection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8E19-EEB9-4A22-B48F-2FB4894D6B7B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Server: One Request at a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Serializing requests is inefficient</a:t>
            </a:r>
          </a:p>
          <a:p>
            <a:pPr lvl="1"/>
            <a:r>
              <a:rPr lang="en-US" dirty="0" smtClean="0"/>
              <a:t>Server can process just one request at a time</a:t>
            </a:r>
          </a:p>
          <a:p>
            <a:pPr lvl="1"/>
            <a:r>
              <a:rPr lang="en-US" dirty="0" smtClean="0"/>
              <a:t>All other clients must wait until previous one is done</a:t>
            </a:r>
          </a:p>
          <a:p>
            <a:r>
              <a:rPr lang="en-US" sz="3000" dirty="0" smtClean="0"/>
              <a:t>May need to time share the server machine</a:t>
            </a:r>
          </a:p>
          <a:p>
            <a:pPr lvl="1"/>
            <a:r>
              <a:rPr lang="en-US" dirty="0" smtClean="0"/>
              <a:t>Alternate between servicing different requests</a:t>
            </a:r>
          </a:p>
          <a:p>
            <a:pPr lvl="2"/>
            <a:r>
              <a:rPr lang="en-US" sz="2200" dirty="0" smtClean="0"/>
              <a:t>Do a little work on one request, then switch when you are waiting for some other resource (e.g., reading file from disk)</a:t>
            </a:r>
          </a:p>
          <a:p>
            <a:pPr lvl="2"/>
            <a:r>
              <a:rPr lang="en-US" sz="2200" dirty="0" smtClean="0"/>
              <a:t>“</a:t>
            </a:r>
            <a:r>
              <a:rPr lang="en-US" sz="2200" dirty="0" err="1" smtClean="0"/>
              <a:t>Nonblocking</a:t>
            </a:r>
            <a:r>
              <a:rPr lang="en-US" sz="2200" dirty="0" smtClean="0"/>
              <a:t> I/O”</a:t>
            </a:r>
          </a:p>
          <a:p>
            <a:pPr lvl="1"/>
            <a:r>
              <a:rPr lang="en-US" dirty="0" smtClean="0"/>
              <a:t>Or, use a different process/thread for each request</a:t>
            </a:r>
          </a:p>
          <a:p>
            <a:pPr lvl="2"/>
            <a:r>
              <a:rPr lang="en-US" sz="2200" dirty="0" smtClean="0"/>
              <a:t>Allow OS to share the CPU(s) across processes</a:t>
            </a:r>
          </a:p>
          <a:p>
            <a:pPr lvl="1"/>
            <a:r>
              <a:rPr lang="en-US" dirty="0" smtClean="0"/>
              <a:t>Or, some hybrid of these two approaches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81C4-5CC8-4EF4-BDBD-3CD6E8B74B09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and Server: Cleaning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Once the connection is open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Both sides and read and write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Two unidirectional streams of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practice, client writes first, and server reads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… then server writes, and client reads, and so on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Closing down the connection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Either side can close the connection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… using the </a:t>
            </a:r>
            <a:r>
              <a:rPr lang="en-US" sz="2300" b="1" dirty="0" smtClean="0">
                <a:latin typeface="Courier" pitchFamily="-105" charset="0"/>
              </a:rPr>
              <a:t>close()</a:t>
            </a:r>
            <a:r>
              <a:rPr lang="en-US" sz="2300" dirty="0" smtClean="0"/>
              <a:t> </a:t>
            </a:r>
            <a:r>
              <a:rPr lang="en-US" dirty="0" smtClean="0"/>
              <a:t>system call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What about the data still “in flight”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in flight still reaches the other end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So, server can </a:t>
            </a:r>
            <a:r>
              <a:rPr lang="en-US" sz="2300" b="1" dirty="0" smtClean="0">
                <a:latin typeface="Courier" pitchFamily="-105" charset="0"/>
              </a:rPr>
              <a:t>close()</a:t>
            </a:r>
            <a:r>
              <a:rPr lang="en-US" sz="2300" dirty="0" smtClean="0"/>
              <a:t> </a:t>
            </a:r>
            <a:r>
              <a:rPr lang="en-US" dirty="0" smtClean="0"/>
              <a:t>before client finishes reading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6112-5557-4F4D-9439-02060823A772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Annoying Thing: Byte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Hosts differ in how they store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four-byte number (byte3, byte2, byte1, byte0)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Little </a:t>
            </a:r>
            <a:r>
              <a:rPr lang="en-US" sz="3000" dirty="0" err="1" smtClean="0"/>
              <a:t>endian</a:t>
            </a:r>
            <a:r>
              <a:rPr lang="en-US" sz="3000" dirty="0" smtClean="0"/>
              <a:t> (“little end comes first”): </a:t>
            </a:r>
            <a:r>
              <a:rPr lang="en-US" sz="3000" dirty="0" smtClean="0">
                <a:sym typeface="Wingdings" pitchFamily="2" charset="2"/>
              </a:rPr>
              <a:t> Intel x86’s</a:t>
            </a:r>
            <a:endParaRPr lang="en-US" sz="30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Low-order byte stored at the lowest memory location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Byte0, byte1, byte2, byte3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Big </a:t>
            </a:r>
            <a:r>
              <a:rPr lang="en-US" sz="3000" dirty="0" err="1" smtClean="0"/>
              <a:t>endian</a:t>
            </a:r>
            <a:r>
              <a:rPr lang="en-US" sz="3000" dirty="0" smtClean="0"/>
              <a:t> (“big end comes first”)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High-order byte stored at lowest memory location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Byte3, byte2, byte1, byte 0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Makes it more difficult to write portable code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Client may be big or little </a:t>
            </a:r>
            <a:r>
              <a:rPr lang="en-US" dirty="0" err="1" smtClean="0"/>
              <a:t>endian</a:t>
            </a:r>
            <a:r>
              <a:rPr lang="en-US" dirty="0" smtClean="0"/>
              <a:t> machine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Server may be big or little </a:t>
            </a:r>
            <a:r>
              <a:rPr lang="en-US" dirty="0" err="1" smtClean="0"/>
              <a:t>endian</a:t>
            </a:r>
            <a:r>
              <a:rPr lang="en-US" dirty="0" smtClean="0"/>
              <a:t> machine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9CB2-C859-4917-841E-DD8B60CB375B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err="1" smtClean="0"/>
              <a:t>Endian</a:t>
            </a:r>
            <a:r>
              <a:rPr lang="fr-CH" dirty="0" smtClean="0"/>
              <a:t> </a:t>
            </a:r>
            <a:r>
              <a:rPr lang="fr-CH" dirty="0" err="1" smtClean="0"/>
              <a:t>Example</a:t>
            </a:r>
            <a:r>
              <a:rPr lang="fr-CH" dirty="0" smtClean="0"/>
              <a:t>: </a:t>
            </a:r>
            <a:r>
              <a:rPr lang="fr-CH" dirty="0" err="1" smtClean="0"/>
              <a:t>Where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the </a:t>
            </a:r>
            <a:r>
              <a:rPr lang="fr-CH" dirty="0" err="1" smtClean="0"/>
              <a:t>Byte</a:t>
            </a:r>
            <a:r>
              <a:rPr lang="fr-CH" dirty="0" smtClean="0"/>
              <a:t>?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4735513"/>
            <a:ext cx="8805863" cy="2046287"/>
          </a:xfrm>
          <a:prstGeom prst="rect">
            <a:avLst/>
          </a:prstGeom>
          <a:solidFill>
            <a:srgbClr val="666699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5654675" y="4660900"/>
          <a:ext cx="3175000" cy="200819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+0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+1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+2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+3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100C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51"/>
          <p:cNvGraphicFramePr>
            <a:graphicFrameLocks noGrp="1"/>
          </p:cNvGraphicFramePr>
          <p:nvPr/>
        </p:nvGraphicFramePr>
        <p:xfrm>
          <a:off x="5667375" y="4660900"/>
          <a:ext cx="3175000" cy="200819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78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EF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99"/>
          <p:cNvGraphicFramePr>
            <a:graphicFrameLocks noGrp="1"/>
          </p:cNvGraphicFramePr>
          <p:nvPr/>
        </p:nvGraphicFramePr>
        <p:xfrm>
          <a:off x="3113088" y="4660900"/>
          <a:ext cx="2211387" cy="200819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+0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+1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133"/>
          <p:cNvGraphicFramePr>
            <a:graphicFrameLocks noGrp="1"/>
          </p:cNvGraphicFramePr>
          <p:nvPr/>
        </p:nvGraphicFramePr>
        <p:xfrm>
          <a:off x="3113088" y="4660900"/>
          <a:ext cx="2211387" cy="200819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78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EF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67"/>
          <p:cNvSpPr>
            <a:spLocks noChangeArrowheads="1"/>
          </p:cNvSpPr>
          <p:nvPr/>
        </p:nvSpPr>
        <p:spPr bwMode="auto">
          <a:xfrm>
            <a:off x="152400" y="2727325"/>
            <a:ext cx="8805863" cy="2008188"/>
          </a:xfrm>
          <a:prstGeom prst="rect">
            <a:avLst/>
          </a:prstGeom>
          <a:solidFill>
            <a:srgbClr val="666699">
              <a:alpha val="50195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Group 168"/>
          <p:cNvGraphicFramePr>
            <a:graphicFrameLocks noGrp="1"/>
          </p:cNvGraphicFramePr>
          <p:nvPr/>
        </p:nvGraphicFramePr>
        <p:xfrm>
          <a:off x="5581650" y="2652713"/>
          <a:ext cx="3248025" cy="200819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+3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+2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+1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+0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100C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Group 216"/>
          <p:cNvGraphicFramePr>
            <a:graphicFrameLocks noGrp="1"/>
          </p:cNvGraphicFramePr>
          <p:nvPr/>
        </p:nvGraphicFramePr>
        <p:xfrm>
          <a:off x="5667375" y="2652713"/>
          <a:ext cx="3175000" cy="200819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78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E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264"/>
          <p:cNvGraphicFramePr>
            <a:graphicFrameLocks noGrp="1"/>
          </p:cNvGraphicFramePr>
          <p:nvPr/>
        </p:nvGraphicFramePr>
        <p:xfrm>
          <a:off x="3136900" y="2652713"/>
          <a:ext cx="2211388" cy="200819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+1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+0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298"/>
          <p:cNvGraphicFramePr>
            <a:graphicFrameLocks noGrp="1"/>
          </p:cNvGraphicFramePr>
          <p:nvPr/>
        </p:nvGraphicFramePr>
        <p:xfrm>
          <a:off x="3136900" y="2652713"/>
          <a:ext cx="2211388" cy="200819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78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E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Group 332"/>
          <p:cNvGraphicFramePr>
            <a:graphicFrameLocks noGrp="1"/>
          </p:cNvGraphicFramePr>
          <p:nvPr/>
        </p:nvGraphicFramePr>
        <p:xfrm>
          <a:off x="1147763" y="2652713"/>
          <a:ext cx="1719262" cy="2008190"/>
        </p:xfrm>
        <a:graphic>
          <a:graphicData uri="http://schemas.openxmlformats.org/drawingml/2006/table">
            <a:tbl>
              <a:tblPr/>
              <a:tblGrid>
                <a:gridCol w="81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Group 359"/>
          <p:cNvGraphicFramePr>
            <a:graphicFrameLocks noGrp="1"/>
          </p:cNvGraphicFramePr>
          <p:nvPr/>
        </p:nvGraphicFramePr>
        <p:xfrm>
          <a:off x="1160463" y="2652713"/>
          <a:ext cx="1719262" cy="2008190"/>
        </p:xfrm>
        <a:graphic>
          <a:graphicData uri="http://schemas.openxmlformats.org/drawingml/2006/table">
            <a:tbl>
              <a:tblPr/>
              <a:tblGrid>
                <a:gridCol w="81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78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E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ectangle 386"/>
          <p:cNvSpPr>
            <a:spLocks noChangeArrowheads="1"/>
          </p:cNvSpPr>
          <p:nvPr/>
        </p:nvSpPr>
        <p:spPr bwMode="auto">
          <a:xfrm>
            <a:off x="731838" y="1485900"/>
            <a:ext cx="8226425" cy="800100"/>
          </a:xfrm>
          <a:prstGeom prst="rect">
            <a:avLst/>
          </a:prstGeom>
          <a:solidFill>
            <a:srgbClr val="666699">
              <a:alpha val="50195"/>
            </a:srgb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Group 388"/>
          <p:cNvGraphicFramePr>
            <a:graphicFrameLocks noGrp="1"/>
          </p:cNvGraphicFramePr>
          <p:nvPr/>
        </p:nvGraphicFramePr>
        <p:xfrm>
          <a:off x="914400" y="1804988"/>
          <a:ext cx="1965325" cy="350520"/>
        </p:xfrm>
        <a:graphic>
          <a:graphicData uri="http://schemas.openxmlformats.org/drawingml/2006/table">
            <a:tbl>
              <a:tblPr/>
              <a:tblGrid>
                <a:gridCol w="98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-105" charset="0"/>
                        <a:ea typeface="Arial" pitchFamily="-105" charset="0"/>
                        <a:cs typeface="Arial" pitchFamily="-105" charset="0"/>
                      </a:endParaRPr>
                    </a:p>
                  </a:txBody>
                  <a:tcPr marL="38100" marR="38100" marT="38100" marB="38100"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-105" charset="0"/>
                        <a:ea typeface="Arial" pitchFamily="-105" charset="0"/>
                        <a:cs typeface="Arial" pitchFamily="-105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396"/>
          <p:cNvGraphicFramePr>
            <a:graphicFrameLocks noGrp="1"/>
          </p:cNvGraphicFramePr>
          <p:nvPr/>
        </p:nvGraphicFramePr>
        <p:xfrm>
          <a:off x="2879725" y="1804988"/>
          <a:ext cx="1965325" cy="350520"/>
        </p:xfrm>
        <a:graphic>
          <a:graphicData uri="http://schemas.openxmlformats.org/drawingml/2006/table">
            <a:tbl>
              <a:tblPr/>
              <a:tblGrid>
                <a:gridCol w="98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-105" charset="0"/>
                        <a:ea typeface="Arial" pitchFamily="-105" charset="0"/>
                        <a:cs typeface="Arial" pitchFamily="-105" charset="0"/>
                      </a:endParaRPr>
                    </a:p>
                  </a:txBody>
                  <a:tcPr marL="38100" marR="38100" marT="38100" marB="38100"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-105" charset="0"/>
                        <a:ea typeface="Arial" pitchFamily="-105" charset="0"/>
                        <a:cs typeface="Arial" pitchFamily="-105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404"/>
          <p:cNvGraphicFramePr>
            <a:graphicFrameLocks noGrp="1"/>
          </p:cNvGraphicFramePr>
          <p:nvPr/>
        </p:nvGraphicFramePr>
        <p:xfrm>
          <a:off x="4845050" y="1804988"/>
          <a:ext cx="1965325" cy="350520"/>
        </p:xfrm>
        <a:graphic>
          <a:graphicData uri="http://schemas.openxmlformats.org/drawingml/2006/table">
            <a:tbl>
              <a:tblPr/>
              <a:tblGrid>
                <a:gridCol w="98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-105" charset="0"/>
                        <a:ea typeface="Arial" pitchFamily="-105" charset="0"/>
                        <a:cs typeface="Arial" pitchFamily="-105" charset="0"/>
                      </a:endParaRPr>
                    </a:p>
                  </a:txBody>
                  <a:tcPr marL="38100" marR="38100" marT="38100" marB="38100"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-105" charset="0"/>
                        <a:ea typeface="Arial" pitchFamily="-105" charset="0"/>
                        <a:cs typeface="Arial" pitchFamily="-105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12"/>
          <p:cNvGraphicFramePr>
            <a:graphicFrameLocks noGrp="1"/>
          </p:cNvGraphicFramePr>
          <p:nvPr/>
        </p:nvGraphicFramePr>
        <p:xfrm>
          <a:off x="6810375" y="1804988"/>
          <a:ext cx="1965325" cy="350520"/>
        </p:xfrm>
        <a:graphic>
          <a:graphicData uri="http://schemas.openxmlformats.org/drawingml/2006/table">
            <a:tbl>
              <a:tblPr/>
              <a:tblGrid>
                <a:gridCol w="98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-105" charset="0"/>
                        <a:ea typeface="Arial" pitchFamily="-105" charset="0"/>
                        <a:cs typeface="Arial" pitchFamily="-105" charset="0"/>
                      </a:endParaRPr>
                    </a:p>
                  </a:txBody>
                  <a:tcPr marL="38100" marR="38100" marT="38100" marB="38100"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-105" charset="0"/>
                        <a:ea typeface="Arial" pitchFamily="-105" charset="0"/>
                        <a:cs typeface="Arial" pitchFamily="-105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420"/>
          <p:cNvGraphicFramePr>
            <a:graphicFrameLocks noGrp="1"/>
          </p:cNvGraphicFramePr>
          <p:nvPr/>
        </p:nvGraphicFramePr>
        <p:xfrm>
          <a:off x="914400" y="1606550"/>
          <a:ext cx="1965325" cy="182880"/>
        </p:xfrm>
        <a:graphic>
          <a:graphicData uri="http://schemas.openxmlformats.org/drawingml/2006/table">
            <a:tbl>
              <a:tblPr/>
              <a:tblGrid>
                <a:gridCol w="24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31</a:t>
                      </a:r>
                      <a:endParaRPr kumimoji="0" lang="en-GB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24</a:t>
                      </a:r>
                      <a:endParaRPr kumimoji="0" lang="en-GB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440"/>
          <p:cNvGraphicFramePr>
            <a:graphicFrameLocks noGrp="1"/>
          </p:cNvGraphicFramePr>
          <p:nvPr/>
        </p:nvGraphicFramePr>
        <p:xfrm>
          <a:off x="2879725" y="1606550"/>
          <a:ext cx="1965325" cy="198438"/>
        </p:xfrm>
        <a:graphic>
          <a:graphicData uri="http://schemas.openxmlformats.org/drawingml/2006/table">
            <a:tbl>
              <a:tblPr/>
              <a:tblGrid>
                <a:gridCol w="24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23</a:t>
                      </a:r>
                      <a:endParaRPr kumimoji="0" lang="en-GB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16</a:t>
                      </a:r>
                      <a:endParaRPr kumimoji="0" lang="en-GB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460"/>
          <p:cNvGraphicFramePr>
            <a:graphicFrameLocks noGrp="1"/>
          </p:cNvGraphicFramePr>
          <p:nvPr/>
        </p:nvGraphicFramePr>
        <p:xfrm>
          <a:off x="4845050" y="1606550"/>
          <a:ext cx="1965325" cy="198438"/>
        </p:xfrm>
        <a:graphic>
          <a:graphicData uri="http://schemas.openxmlformats.org/drawingml/2006/table">
            <a:tbl>
              <a:tblPr/>
              <a:tblGrid>
                <a:gridCol w="24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15</a:t>
                      </a:r>
                      <a:endParaRPr kumimoji="0" lang="en-GB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8</a:t>
                      </a:r>
                      <a:endParaRPr kumimoji="0" lang="en-GB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480"/>
          <p:cNvGraphicFramePr>
            <a:graphicFrameLocks noGrp="1"/>
          </p:cNvGraphicFramePr>
          <p:nvPr/>
        </p:nvGraphicFramePr>
        <p:xfrm>
          <a:off x="6810375" y="1606550"/>
          <a:ext cx="1965325" cy="198438"/>
        </p:xfrm>
        <a:graphic>
          <a:graphicData uri="http://schemas.openxmlformats.org/drawingml/2006/table">
            <a:tbl>
              <a:tblPr/>
              <a:tblGrid>
                <a:gridCol w="24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7</a:t>
                      </a:r>
                      <a:endParaRPr kumimoji="0" lang="en-GB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0</a:t>
                      </a:r>
                      <a:endParaRPr kumimoji="0" lang="en-GB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 Box 502"/>
          <p:cNvSpPr txBox="1">
            <a:spLocks noChangeArrowheads="1"/>
          </p:cNvSpPr>
          <p:nvPr/>
        </p:nvSpPr>
        <p:spPr bwMode="auto">
          <a:xfrm>
            <a:off x="1250950" y="2360613"/>
            <a:ext cx="1633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 sz="1800" dirty="0">
                <a:solidFill>
                  <a:srgbClr val="FF0000"/>
                </a:solidFill>
                <a:latin typeface="Arial" charset="0"/>
              </a:rPr>
              <a:t>8 bits </a:t>
            </a:r>
            <a:r>
              <a:rPr lang="fr-CH" sz="1800" dirty="0" err="1">
                <a:solidFill>
                  <a:srgbClr val="FF0000"/>
                </a:solidFill>
                <a:latin typeface="Arial" charset="0"/>
              </a:rPr>
              <a:t>memory</a:t>
            </a:r>
            <a:endParaRPr lang="en-GB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6" name="Text Box 503"/>
          <p:cNvSpPr txBox="1">
            <a:spLocks noChangeArrowheads="1"/>
          </p:cNvSpPr>
          <p:nvPr/>
        </p:nvSpPr>
        <p:spPr bwMode="auto">
          <a:xfrm>
            <a:off x="3436938" y="2360613"/>
            <a:ext cx="191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 sz="1800">
                <a:solidFill>
                  <a:srgbClr val="FF0000"/>
                </a:solidFill>
                <a:latin typeface="Arial" charset="0"/>
              </a:rPr>
              <a:t>16 bits Memory </a:t>
            </a:r>
            <a:endParaRPr lang="en-GB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7" name="Text Box 504"/>
          <p:cNvSpPr txBox="1">
            <a:spLocks noChangeArrowheads="1"/>
          </p:cNvSpPr>
          <p:nvPr/>
        </p:nvSpPr>
        <p:spPr bwMode="auto">
          <a:xfrm>
            <a:off x="6683375" y="2360613"/>
            <a:ext cx="191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 sz="1800">
                <a:solidFill>
                  <a:srgbClr val="993300"/>
                </a:solidFill>
                <a:latin typeface="Arial" charset="0"/>
              </a:rPr>
              <a:t>32 bits Memory </a:t>
            </a:r>
            <a:endParaRPr lang="en-GB" sz="1800">
              <a:solidFill>
                <a:srgbClr val="993300"/>
              </a:solidFill>
              <a:latin typeface="Arial" charset="0"/>
            </a:endParaRPr>
          </a:p>
        </p:txBody>
      </p:sp>
      <p:graphicFrame>
        <p:nvGraphicFramePr>
          <p:cNvPr id="28" name="Group 505"/>
          <p:cNvGraphicFramePr>
            <a:graphicFrameLocks noGrp="1"/>
          </p:cNvGraphicFramePr>
          <p:nvPr/>
        </p:nvGraphicFramePr>
        <p:xfrm>
          <a:off x="1147763" y="4660900"/>
          <a:ext cx="1719262" cy="2008190"/>
        </p:xfrm>
        <a:graphic>
          <a:graphicData uri="http://schemas.openxmlformats.org/drawingml/2006/table">
            <a:tbl>
              <a:tblPr/>
              <a:tblGrid>
                <a:gridCol w="81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1003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52400" y="3581400"/>
            <a:ext cx="952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CH" sz="1800">
                <a:solidFill>
                  <a:schemeClr val="tx2"/>
                </a:solidFill>
                <a:latin typeface="Arial" charset="0"/>
              </a:rPr>
              <a:t>Little-Endian</a:t>
            </a:r>
            <a:endParaRPr lang="en-GB" sz="18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" name="Text Box 533"/>
          <p:cNvSpPr txBox="1">
            <a:spLocks noChangeArrowheads="1"/>
          </p:cNvSpPr>
          <p:nvPr/>
        </p:nvSpPr>
        <p:spPr bwMode="auto">
          <a:xfrm>
            <a:off x="152400" y="5545138"/>
            <a:ext cx="952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CH" sz="1800">
                <a:solidFill>
                  <a:schemeClr val="tx2"/>
                </a:solidFill>
                <a:latin typeface="Arial" charset="0"/>
              </a:rPr>
              <a:t>Big-Endian</a:t>
            </a:r>
            <a:endParaRPr lang="en-GB" sz="1800">
              <a:solidFill>
                <a:schemeClr val="tx2"/>
              </a:solidFill>
              <a:latin typeface="Arial" charset="0"/>
            </a:endParaRPr>
          </a:p>
        </p:txBody>
      </p:sp>
      <p:graphicFrame>
        <p:nvGraphicFramePr>
          <p:cNvPr id="31" name="Group 534"/>
          <p:cNvGraphicFramePr>
            <a:graphicFrameLocks noGrp="1"/>
          </p:cNvGraphicFramePr>
          <p:nvPr/>
        </p:nvGraphicFramePr>
        <p:xfrm>
          <a:off x="1147763" y="4660900"/>
          <a:ext cx="1719262" cy="2008190"/>
        </p:xfrm>
        <a:graphic>
          <a:graphicData uri="http://schemas.openxmlformats.org/drawingml/2006/table">
            <a:tbl>
              <a:tblPr/>
              <a:tblGrid>
                <a:gridCol w="81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78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E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endParaRPr kumimoji="0" lang="fr-CH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Group 561"/>
          <p:cNvGraphicFramePr>
            <a:graphicFrameLocks noGrp="1"/>
          </p:cNvGraphicFramePr>
          <p:nvPr/>
        </p:nvGraphicFramePr>
        <p:xfrm>
          <a:off x="914400" y="1804988"/>
          <a:ext cx="1965325" cy="350520"/>
        </p:xfrm>
        <a:graphic>
          <a:graphicData uri="http://schemas.openxmlformats.org/drawingml/2006/table">
            <a:tbl>
              <a:tblPr/>
              <a:tblGrid>
                <a:gridCol w="98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D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roup 569"/>
          <p:cNvGraphicFramePr>
            <a:graphicFrameLocks noGrp="1"/>
          </p:cNvGraphicFramePr>
          <p:nvPr/>
        </p:nvGraphicFramePr>
        <p:xfrm>
          <a:off x="2879725" y="1804988"/>
          <a:ext cx="1965325" cy="350520"/>
        </p:xfrm>
        <a:graphic>
          <a:graphicData uri="http://schemas.openxmlformats.org/drawingml/2006/table">
            <a:tbl>
              <a:tblPr/>
              <a:tblGrid>
                <a:gridCol w="98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8E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8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577"/>
          <p:cNvGraphicFramePr>
            <a:graphicFrameLocks noGrp="1"/>
          </p:cNvGraphicFramePr>
          <p:nvPr/>
        </p:nvGraphicFramePr>
        <p:xfrm>
          <a:off x="4845050" y="1804988"/>
          <a:ext cx="1965325" cy="350520"/>
        </p:xfrm>
        <a:graphic>
          <a:graphicData uri="http://schemas.openxmlformats.org/drawingml/2006/table">
            <a:tbl>
              <a:tblPr/>
              <a:tblGrid>
                <a:gridCol w="98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585"/>
          <p:cNvGraphicFramePr>
            <a:graphicFrameLocks noGrp="1"/>
          </p:cNvGraphicFramePr>
          <p:nvPr/>
        </p:nvGraphicFramePr>
        <p:xfrm>
          <a:off x="6810375" y="1804988"/>
          <a:ext cx="1965325" cy="350520"/>
        </p:xfrm>
        <a:graphic>
          <a:graphicData uri="http://schemas.openxmlformats.org/drawingml/2006/table">
            <a:tbl>
              <a:tblPr/>
              <a:tblGrid>
                <a:gridCol w="98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EF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0" algn="l"/>
                        </a:tabLst>
                      </a:pPr>
                      <a:r>
                        <a:rPr kumimoji="0" lang="fr-C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pitchFamily="-105" charset="-128"/>
                          <a:cs typeface="Arial" charset="0"/>
                        </a:rPr>
                        <a:t>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pitchFamily="-105" charset="-128"/>
                        <a:cs typeface="Arial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E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Oval 594"/>
          <p:cNvSpPr>
            <a:spLocks noChangeArrowheads="1"/>
          </p:cNvSpPr>
          <p:nvPr/>
        </p:nvSpPr>
        <p:spPr bwMode="auto">
          <a:xfrm>
            <a:off x="6683375" y="1606550"/>
            <a:ext cx="2274888" cy="7540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892A-FC49-4E74-B637-6FF235B5C95D}" type="datetime3">
              <a:rPr lang="en-US" smtClean="0"/>
              <a:t>22 August 2023</a:t>
            </a:fld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is Big </a:t>
            </a:r>
            <a:r>
              <a:rPr lang="en-US" dirty="0" err="1" smtClean="0"/>
              <a:t>Endian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But, what byte order is used “on the wire”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That is, what do the network protocol use?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The Internet Protocols picked one convention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IP is big </a:t>
            </a:r>
            <a:r>
              <a:rPr lang="en-US" dirty="0" err="1" smtClean="0"/>
              <a:t>endian</a:t>
            </a:r>
            <a:r>
              <a:rPr lang="en-US" dirty="0" smtClean="0"/>
              <a:t> (aka “network byte order”)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Writing portable code require conversion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dirty="0" err="1" smtClean="0"/>
              <a:t>htons</a:t>
            </a:r>
            <a:r>
              <a:rPr lang="en-US" dirty="0" smtClean="0"/>
              <a:t>() and </a:t>
            </a:r>
            <a:r>
              <a:rPr lang="en-US" dirty="0" err="1" smtClean="0"/>
              <a:t>htonl</a:t>
            </a:r>
            <a:r>
              <a:rPr lang="en-US" dirty="0" smtClean="0"/>
              <a:t>() to convert to network byte order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dirty="0" err="1" smtClean="0"/>
              <a:t>ntohs</a:t>
            </a:r>
            <a:r>
              <a:rPr lang="en-US" dirty="0" smtClean="0"/>
              <a:t>() and </a:t>
            </a:r>
            <a:r>
              <a:rPr lang="en-US" dirty="0" err="1" smtClean="0"/>
              <a:t>ntohl</a:t>
            </a:r>
            <a:r>
              <a:rPr lang="en-US" dirty="0" smtClean="0"/>
              <a:t>() to convert to host order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	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Hides details of what kind of machine you’re 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the system calls when sending/receiving data structures longer than one byte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422D-14EC-4F73-A0E2-FDEBE8EE3A50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Programming Interface (Sockets)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socket interface </a:t>
            </a:r>
            <a:r>
              <a:rPr lang="en-US" dirty="0" smtClean="0"/>
              <a:t>originally provided by the Berkeley distribution of Unix</a:t>
            </a:r>
          </a:p>
          <a:p>
            <a:r>
              <a:rPr lang="en-US" dirty="0" smtClean="0"/>
              <a:t>It is supported in virtually all popular operating systems</a:t>
            </a:r>
          </a:p>
          <a:p>
            <a:r>
              <a:rPr lang="en-US" dirty="0" smtClean="0"/>
              <a:t>The advantage of industry-wide support for a single API is that applications can be easily ported from one OS to another</a:t>
            </a:r>
          </a:p>
          <a:p>
            <a:pPr lvl="1"/>
            <a:r>
              <a:rPr lang="en-US" dirty="0" smtClean="0"/>
              <a:t>Developers can easily write applications for multiple OSs</a:t>
            </a:r>
          </a:p>
          <a:p>
            <a:r>
              <a:rPr lang="en-US" dirty="0" smtClean="0"/>
              <a:t>The network application programs typically interact with many parts of the OS other than the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3911-D21F-4D2A-BE6C-04B9EF2350A6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htonl</a:t>
            </a:r>
            <a:r>
              <a:rPr lang="en-US" dirty="0" smtClean="0"/>
              <a:t> and </a:t>
            </a:r>
            <a:r>
              <a:rPr lang="en-US" dirty="0" err="1" smtClean="0"/>
              <a:t>htons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sz="2200" i="1" dirty="0" err="1" smtClean="0">
                <a:latin typeface="Courier" pitchFamily="-105" charset="0"/>
              </a:rPr>
              <a:t>int</a:t>
            </a:r>
            <a:r>
              <a:rPr lang="en-US" sz="2200" i="1" dirty="0" smtClean="0">
                <a:latin typeface="Courier" pitchFamily="-105" charset="0"/>
              </a:rPr>
              <a:t> </a:t>
            </a:r>
            <a:r>
              <a:rPr lang="en-US" sz="2200" i="1" dirty="0" err="1" smtClean="0">
                <a:latin typeface="Courier" pitchFamily="-105" charset="0"/>
              </a:rPr>
              <a:t>sockfd</a:t>
            </a:r>
            <a:r>
              <a:rPr lang="en-US" sz="2200" i="1" dirty="0" smtClean="0">
                <a:latin typeface="Courier" pitchFamily="-105" charset="0"/>
              </a:rPr>
              <a:t> = // connected SOCK_STREAM</a:t>
            </a:r>
          </a:p>
          <a:p>
            <a:pPr lvl="1">
              <a:buNone/>
            </a:pPr>
            <a:r>
              <a:rPr lang="en-US" sz="2200" i="1" dirty="0" smtClean="0">
                <a:latin typeface="Courier" pitchFamily="-105" charset="0"/>
              </a:rPr>
              <a:t>u_int32_t </a:t>
            </a:r>
            <a:r>
              <a:rPr lang="en-US" sz="2200" i="1" dirty="0" err="1" smtClean="0">
                <a:latin typeface="Courier" pitchFamily="-105" charset="0"/>
              </a:rPr>
              <a:t>my_val</a:t>
            </a:r>
            <a:r>
              <a:rPr lang="en-US" sz="2200" i="1" dirty="0" smtClean="0">
                <a:latin typeface="Courier" pitchFamily="-105" charset="0"/>
              </a:rPr>
              <a:t>  = 1234;</a:t>
            </a:r>
          </a:p>
          <a:p>
            <a:pPr lvl="1">
              <a:buNone/>
            </a:pPr>
            <a:r>
              <a:rPr lang="en-US" sz="2200" i="1" dirty="0" smtClean="0">
                <a:latin typeface="Courier" pitchFamily="-105" charset="0"/>
              </a:rPr>
              <a:t>u_int16_t </a:t>
            </a:r>
            <a:r>
              <a:rPr lang="en-US" sz="2200" i="1" dirty="0" err="1" smtClean="0">
                <a:latin typeface="Courier" pitchFamily="-105" charset="0"/>
              </a:rPr>
              <a:t>my_xtra</a:t>
            </a:r>
            <a:r>
              <a:rPr lang="en-US" sz="2200" i="1" dirty="0" smtClean="0">
                <a:latin typeface="Courier" pitchFamily="-105" charset="0"/>
              </a:rPr>
              <a:t> = 16;</a:t>
            </a:r>
          </a:p>
          <a:p>
            <a:pPr lvl="1">
              <a:buNone/>
            </a:pPr>
            <a:endParaRPr lang="en-US" sz="2200" i="1" dirty="0" smtClean="0">
              <a:latin typeface="Courier" pitchFamily="-105" charset="0"/>
            </a:endParaRPr>
          </a:p>
          <a:p>
            <a:pPr lvl="1">
              <a:buNone/>
            </a:pPr>
            <a:r>
              <a:rPr lang="en-US" sz="2200" i="1" dirty="0" err="1" smtClean="0">
                <a:latin typeface="Courier" pitchFamily="-105" charset="0"/>
              </a:rPr>
              <a:t>u_short</a:t>
            </a:r>
            <a:r>
              <a:rPr lang="en-US" sz="2200" i="1" dirty="0" smtClean="0">
                <a:latin typeface="Courier" pitchFamily="-105" charset="0"/>
              </a:rPr>
              <a:t> </a:t>
            </a:r>
            <a:r>
              <a:rPr lang="en-US" sz="2200" i="1" dirty="0" err="1" smtClean="0">
                <a:latin typeface="Courier" pitchFamily="-105" charset="0"/>
              </a:rPr>
              <a:t>bufsize</a:t>
            </a:r>
            <a:r>
              <a:rPr lang="en-US" sz="2200" i="1" dirty="0" smtClean="0">
                <a:latin typeface="Courier" pitchFamily="-105" charset="0"/>
              </a:rPr>
              <a:t> = </a:t>
            </a:r>
            <a:r>
              <a:rPr lang="en-US" sz="2200" i="1" dirty="0" err="1" smtClean="0">
                <a:latin typeface="Courier" pitchFamily="-105" charset="0"/>
              </a:rPr>
              <a:t>sizeof</a:t>
            </a:r>
            <a:r>
              <a:rPr lang="en-US" sz="2200" i="1" dirty="0" smtClean="0">
                <a:latin typeface="Courier" pitchFamily="-105" charset="0"/>
              </a:rPr>
              <a:t> (</a:t>
            </a:r>
            <a:r>
              <a:rPr lang="en-US" sz="2200" i="1" dirty="0" err="1" smtClean="0">
                <a:latin typeface="Courier" pitchFamily="-105" charset="0"/>
              </a:rPr>
              <a:t>struct</a:t>
            </a:r>
            <a:r>
              <a:rPr lang="en-US" sz="2200" i="1" dirty="0" smtClean="0">
                <a:latin typeface="Courier" pitchFamily="-105" charset="0"/>
              </a:rPr>
              <a:t> </a:t>
            </a:r>
            <a:r>
              <a:rPr lang="en-US" sz="2200" i="1" dirty="0" err="1" smtClean="0">
                <a:latin typeface="Courier" pitchFamily="-105" charset="0"/>
              </a:rPr>
              <a:t>data_t</a:t>
            </a:r>
            <a:r>
              <a:rPr lang="en-US" sz="2200" i="1" dirty="0" smtClean="0">
                <a:latin typeface="Courier" pitchFamily="-105" charset="0"/>
              </a:rPr>
              <a:t>);                        </a:t>
            </a:r>
          </a:p>
          <a:p>
            <a:pPr lvl="1">
              <a:buNone/>
            </a:pPr>
            <a:r>
              <a:rPr lang="en-US" sz="2200" i="1" dirty="0" smtClean="0">
                <a:latin typeface="Courier" pitchFamily="-105" charset="0"/>
              </a:rPr>
              <a:t>char *</a:t>
            </a:r>
            <a:r>
              <a:rPr lang="en-US" sz="2200" i="1" dirty="0" err="1" smtClean="0">
                <a:latin typeface="Courier" pitchFamily="-105" charset="0"/>
              </a:rPr>
              <a:t>buf</a:t>
            </a:r>
            <a:r>
              <a:rPr lang="en-US" sz="2200" i="1" dirty="0" smtClean="0">
                <a:latin typeface="Courier" pitchFamily="-105" charset="0"/>
              </a:rPr>
              <a:t> = New char[</a:t>
            </a:r>
            <a:r>
              <a:rPr lang="en-US" sz="2200" i="1" dirty="0" err="1" smtClean="0">
                <a:latin typeface="Courier" pitchFamily="-105" charset="0"/>
              </a:rPr>
              <a:t>bufsize</a:t>
            </a:r>
            <a:r>
              <a:rPr lang="en-US" sz="2200" i="1" dirty="0" smtClean="0">
                <a:latin typeface="Courier" pitchFamily="-105" charset="0"/>
              </a:rPr>
              <a:t>];                                                  </a:t>
            </a:r>
          </a:p>
          <a:p>
            <a:pPr lvl="1">
              <a:buNone/>
            </a:pPr>
            <a:r>
              <a:rPr lang="en-US" sz="2200" i="1" dirty="0" err="1" smtClean="0">
                <a:latin typeface="Courier" pitchFamily="-105" charset="0"/>
              </a:rPr>
              <a:t>bzero</a:t>
            </a:r>
            <a:r>
              <a:rPr lang="en-US" sz="2200" i="1" dirty="0" smtClean="0">
                <a:latin typeface="Courier" pitchFamily="-105" charset="0"/>
              </a:rPr>
              <a:t> (</a:t>
            </a:r>
            <a:r>
              <a:rPr lang="en-US" sz="2200" i="1" dirty="0" err="1" smtClean="0">
                <a:latin typeface="Courier" pitchFamily="-105" charset="0"/>
              </a:rPr>
              <a:t>buf</a:t>
            </a:r>
            <a:r>
              <a:rPr lang="en-US" sz="2200" i="1" dirty="0" smtClean="0">
                <a:latin typeface="Courier" pitchFamily="-105" charset="0"/>
              </a:rPr>
              <a:t>,  </a:t>
            </a:r>
            <a:r>
              <a:rPr lang="en-US" sz="2200" i="1" dirty="0" err="1" smtClean="0">
                <a:latin typeface="Courier" pitchFamily="-105" charset="0"/>
              </a:rPr>
              <a:t>bufsize</a:t>
            </a:r>
            <a:r>
              <a:rPr lang="en-US" sz="2200" i="1" dirty="0" smtClean="0">
                <a:latin typeface="Courier" pitchFamily="-105" charset="0"/>
              </a:rPr>
              <a:t>);                         </a:t>
            </a:r>
          </a:p>
          <a:p>
            <a:pPr lvl="1">
              <a:buNone/>
            </a:pPr>
            <a:r>
              <a:rPr lang="en-US" sz="2200" i="1" dirty="0" smtClean="0">
                <a:solidFill>
                  <a:srgbClr val="800000"/>
                </a:solidFill>
                <a:latin typeface="Courier" pitchFamily="-105" charset="0"/>
              </a:rPr>
              <a:t>                                 </a:t>
            </a:r>
          </a:p>
          <a:p>
            <a:pPr lvl="1">
              <a:buNone/>
            </a:pPr>
            <a:r>
              <a:rPr lang="en-US" sz="2200" i="1" dirty="0" err="1" smtClean="0">
                <a:solidFill>
                  <a:srgbClr val="800000"/>
                </a:solidFill>
                <a:latin typeface="Courier" pitchFamily="-105" charset="0"/>
              </a:rPr>
              <a:t>struct</a:t>
            </a:r>
            <a:r>
              <a:rPr lang="en-US" sz="2200" i="1" dirty="0" smtClean="0">
                <a:solidFill>
                  <a:srgbClr val="800000"/>
                </a:solidFill>
                <a:latin typeface="Courier" pitchFamily="-105" charset="0"/>
              </a:rPr>
              <a:t> </a:t>
            </a:r>
            <a:r>
              <a:rPr lang="en-US" sz="2200" i="1" dirty="0" err="1" smtClean="0">
                <a:solidFill>
                  <a:srgbClr val="800000"/>
                </a:solidFill>
                <a:latin typeface="Courier" pitchFamily="-105" charset="0"/>
              </a:rPr>
              <a:t>data_t</a:t>
            </a:r>
            <a:r>
              <a:rPr lang="en-US" sz="2200" i="1" dirty="0" smtClean="0">
                <a:solidFill>
                  <a:srgbClr val="800000"/>
                </a:solidFill>
                <a:latin typeface="Courier" pitchFamily="-105" charset="0"/>
              </a:rPr>
              <a:t> *</a:t>
            </a:r>
            <a:r>
              <a:rPr lang="en-US" sz="2200" i="1" dirty="0" err="1" smtClean="0">
                <a:solidFill>
                  <a:srgbClr val="800000"/>
                </a:solidFill>
                <a:latin typeface="Courier" pitchFamily="-105" charset="0"/>
              </a:rPr>
              <a:t>dat</a:t>
            </a:r>
            <a:r>
              <a:rPr lang="en-US" sz="2200" i="1" dirty="0" smtClean="0">
                <a:solidFill>
                  <a:srgbClr val="800000"/>
                </a:solidFill>
                <a:latin typeface="Courier" pitchFamily="-105" charset="0"/>
              </a:rPr>
              <a:t> = (</a:t>
            </a:r>
            <a:r>
              <a:rPr lang="en-US" sz="2200" i="1" dirty="0" err="1" smtClean="0">
                <a:solidFill>
                  <a:srgbClr val="800000"/>
                </a:solidFill>
                <a:latin typeface="Courier" pitchFamily="-105" charset="0"/>
              </a:rPr>
              <a:t>struct</a:t>
            </a:r>
            <a:r>
              <a:rPr lang="en-US" sz="2200" i="1" dirty="0" smtClean="0">
                <a:solidFill>
                  <a:srgbClr val="800000"/>
                </a:solidFill>
                <a:latin typeface="Courier" pitchFamily="-105" charset="0"/>
              </a:rPr>
              <a:t> </a:t>
            </a:r>
            <a:r>
              <a:rPr lang="en-US" sz="2200" i="1" dirty="0" err="1" smtClean="0">
                <a:solidFill>
                  <a:srgbClr val="800000"/>
                </a:solidFill>
                <a:latin typeface="Courier" pitchFamily="-105" charset="0"/>
              </a:rPr>
              <a:t>data_t</a:t>
            </a:r>
            <a:r>
              <a:rPr lang="en-US" sz="2200" i="1" dirty="0" smtClean="0">
                <a:solidFill>
                  <a:srgbClr val="800000"/>
                </a:solidFill>
                <a:latin typeface="Courier" pitchFamily="-105" charset="0"/>
              </a:rPr>
              <a:t> *) </a:t>
            </a:r>
            <a:r>
              <a:rPr lang="en-US" sz="2200" i="1" dirty="0" err="1" smtClean="0">
                <a:solidFill>
                  <a:srgbClr val="800000"/>
                </a:solidFill>
                <a:latin typeface="Courier" pitchFamily="-105" charset="0"/>
              </a:rPr>
              <a:t>buf</a:t>
            </a:r>
            <a:r>
              <a:rPr lang="en-US" sz="2200" i="1" dirty="0" smtClean="0">
                <a:solidFill>
                  <a:srgbClr val="800000"/>
                </a:solidFill>
                <a:latin typeface="Courier" pitchFamily="-105" charset="0"/>
              </a:rPr>
              <a:t>;                               </a:t>
            </a:r>
          </a:p>
          <a:p>
            <a:pPr lvl="1">
              <a:buNone/>
            </a:pPr>
            <a:r>
              <a:rPr lang="en-US" sz="2200" i="1" dirty="0" err="1" smtClean="0">
                <a:solidFill>
                  <a:srgbClr val="800000"/>
                </a:solidFill>
                <a:latin typeface="Courier" pitchFamily="-105" charset="0"/>
              </a:rPr>
              <a:t>dat</a:t>
            </a:r>
            <a:r>
              <a:rPr lang="en-US" sz="2200" i="1" dirty="0" smtClean="0">
                <a:solidFill>
                  <a:srgbClr val="800000"/>
                </a:solidFill>
                <a:latin typeface="Courier" pitchFamily="-105" charset="0"/>
              </a:rPr>
              <a:t>-&gt;value = </a:t>
            </a:r>
            <a:r>
              <a:rPr lang="en-US" sz="2200" i="1" dirty="0" err="1" smtClean="0">
                <a:solidFill>
                  <a:srgbClr val="800000"/>
                </a:solidFill>
                <a:latin typeface="Courier" pitchFamily="-105" charset="0"/>
              </a:rPr>
              <a:t>htonl</a:t>
            </a:r>
            <a:r>
              <a:rPr lang="en-US" sz="2200" i="1" dirty="0" smtClean="0">
                <a:solidFill>
                  <a:srgbClr val="800000"/>
                </a:solidFill>
                <a:latin typeface="Courier" pitchFamily="-105" charset="0"/>
              </a:rPr>
              <a:t> (</a:t>
            </a:r>
            <a:r>
              <a:rPr lang="en-US" sz="2200" i="1" dirty="0" err="1" smtClean="0">
                <a:solidFill>
                  <a:srgbClr val="800000"/>
                </a:solidFill>
                <a:latin typeface="Courier" pitchFamily="-105" charset="0"/>
              </a:rPr>
              <a:t>my_val</a:t>
            </a:r>
            <a:r>
              <a:rPr lang="en-US" sz="2200" i="1" dirty="0" smtClean="0">
                <a:solidFill>
                  <a:srgbClr val="800000"/>
                </a:solidFill>
                <a:latin typeface="Courier" pitchFamily="-105" charset="0"/>
              </a:rPr>
              <a:t>);</a:t>
            </a:r>
          </a:p>
          <a:p>
            <a:pPr lvl="1">
              <a:buNone/>
            </a:pPr>
            <a:r>
              <a:rPr lang="en-US" sz="2200" i="1" dirty="0" err="1" smtClean="0">
                <a:solidFill>
                  <a:srgbClr val="800000"/>
                </a:solidFill>
                <a:latin typeface="Courier" pitchFamily="-105" charset="0"/>
              </a:rPr>
              <a:t>dat</a:t>
            </a:r>
            <a:r>
              <a:rPr lang="en-US" sz="2200" i="1" dirty="0" smtClean="0">
                <a:solidFill>
                  <a:srgbClr val="800000"/>
                </a:solidFill>
                <a:latin typeface="Courier" pitchFamily="-105" charset="0"/>
              </a:rPr>
              <a:t>-&gt;</a:t>
            </a:r>
            <a:r>
              <a:rPr lang="en-US" sz="2200" i="1" dirty="0" err="1" smtClean="0">
                <a:solidFill>
                  <a:srgbClr val="800000"/>
                </a:solidFill>
                <a:latin typeface="Courier" pitchFamily="-105" charset="0"/>
              </a:rPr>
              <a:t>xtra</a:t>
            </a:r>
            <a:r>
              <a:rPr lang="en-US" sz="2200" i="1" dirty="0" smtClean="0">
                <a:solidFill>
                  <a:srgbClr val="800000"/>
                </a:solidFill>
                <a:latin typeface="Courier" pitchFamily="-105" charset="0"/>
              </a:rPr>
              <a:t>  = </a:t>
            </a:r>
            <a:r>
              <a:rPr lang="en-US" sz="2200" i="1" dirty="0" err="1" smtClean="0">
                <a:solidFill>
                  <a:srgbClr val="800000"/>
                </a:solidFill>
                <a:latin typeface="Courier" pitchFamily="-105" charset="0"/>
              </a:rPr>
              <a:t>htons</a:t>
            </a:r>
            <a:r>
              <a:rPr lang="en-US" sz="2200" i="1" dirty="0" smtClean="0">
                <a:solidFill>
                  <a:srgbClr val="800000"/>
                </a:solidFill>
                <a:latin typeface="Courier" pitchFamily="-105" charset="0"/>
              </a:rPr>
              <a:t> (</a:t>
            </a:r>
            <a:r>
              <a:rPr lang="en-US" sz="2200" i="1" dirty="0" err="1" smtClean="0">
                <a:solidFill>
                  <a:srgbClr val="800000"/>
                </a:solidFill>
                <a:latin typeface="Courier" pitchFamily="-105" charset="0"/>
              </a:rPr>
              <a:t>my_xtra</a:t>
            </a:r>
            <a:r>
              <a:rPr lang="en-US" sz="2200" i="1" dirty="0" smtClean="0">
                <a:solidFill>
                  <a:srgbClr val="800000"/>
                </a:solidFill>
                <a:latin typeface="Courier" pitchFamily="-105" charset="0"/>
              </a:rPr>
              <a:t>);</a:t>
            </a:r>
          </a:p>
          <a:p>
            <a:pPr lvl="1">
              <a:buNone/>
            </a:pPr>
            <a:endParaRPr lang="en-US" sz="2200" i="1" dirty="0" smtClean="0">
              <a:latin typeface="Courier" pitchFamily="-105" charset="0"/>
            </a:endParaRPr>
          </a:p>
          <a:p>
            <a:pPr lvl="1">
              <a:buNone/>
            </a:pPr>
            <a:r>
              <a:rPr lang="en-US" sz="2200" i="1" dirty="0" err="1" smtClean="0">
                <a:solidFill>
                  <a:srgbClr val="000090"/>
                </a:solidFill>
                <a:latin typeface="Courier" pitchFamily="-105" charset="0"/>
              </a:rPr>
              <a:t>int</a:t>
            </a:r>
            <a:r>
              <a:rPr lang="en-US" sz="2200" i="1" dirty="0" smtClean="0">
                <a:solidFill>
                  <a:srgbClr val="000090"/>
                </a:solidFill>
                <a:latin typeface="Courier" pitchFamily="-105" charset="0"/>
              </a:rPr>
              <a:t> </a:t>
            </a:r>
            <a:r>
              <a:rPr lang="en-US" sz="2200" i="1" dirty="0" err="1" smtClean="0">
                <a:solidFill>
                  <a:srgbClr val="000090"/>
                </a:solidFill>
                <a:latin typeface="Courier" pitchFamily="-105" charset="0"/>
              </a:rPr>
              <a:t>rc</a:t>
            </a:r>
            <a:r>
              <a:rPr lang="en-US" sz="2200" i="1" dirty="0" smtClean="0">
                <a:solidFill>
                  <a:srgbClr val="000090"/>
                </a:solidFill>
                <a:latin typeface="Courier" pitchFamily="-105" charset="0"/>
              </a:rPr>
              <a:t> = write (</a:t>
            </a:r>
            <a:r>
              <a:rPr lang="en-US" sz="2200" i="1" dirty="0" err="1" smtClean="0">
                <a:solidFill>
                  <a:srgbClr val="000090"/>
                </a:solidFill>
                <a:latin typeface="Courier" pitchFamily="-105" charset="0"/>
              </a:rPr>
              <a:t>sockfd</a:t>
            </a:r>
            <a:r>
              <a:rPr lang="en-US" sz="2200" i="1" dirty="0" smtClean="0">
                <a:solidFill>
                  <a:srgbClr val="000090"/>
                </a:solidFill>
                <a:latin typeface="Courier" pitchFamily="-105" charset="0"/>
              </a:rPr>
              <a:t>, </a:t>
            </a:r>
            <a:r>
              <a:rPr lang="en-US" sz="2200" i="1" dirty="0" err="1" smtClean="0">
                <a:solidFill>
                  <a:srgbClr val="000090"/>
                </a:solidFill>
                <a:latin typeface="Courier" pitchFamily="-105" charset="0"/>
              </a:rPr>
              <a:t>buf</a:t>
            </a:r>
            <a:r>
              <a:rPr lang="en-US" sz="2200" i="1" dirty="0" smtClean="0">
                <a:solidFill>
                  <a:srgbClr val="000090"/>
                </a:solidFill>
                <a:latin typeface="Courier" pitchFamily="-105" charset="0"/>
              </a:rPr>
              <a:t>, </a:t>
            </a:r>
            <a:r>
              <a:rPr lang="en-US" sz="2200" i="1" dirty="0" err="1" smtClean="0">
                <a:solidFill>
                  <a:srgbClr val="000090"/>
                </a:solidFill>
                <a:latin typeface="Courier" pitchFamily="-105" charset="0"/>
              </a:rPr>
              <a:t>bufsize</a:t>
            </a:r>
            <a:r>
              <a:rPr lang="en-US" sz="2200" i="1" dirty="0" smtClean="0">
                <a:solidFill>
                  <a:srgbClr val="000090"/>
                </a:solidFill>
                <a:latin typeface="Courier" pitchFamily="-105" charset="0"/>
              </a:rPr>
              <a:t>);</a:t>
            </a:r>
          </a:p>
          <a:p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AF14-9CC2-409E-9471-DF843FF66AB5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 Implementation Issues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Network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CD08-D805-49F2-83F6-3BAAAC9EB181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CE53A-17FF-4FC9-92BA-14B26D8DBAD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high level protocol interacts with a low-level protocol</a:t>
            </a:r>
          </a:p>
          <a:p>
            <a:pPr lvl="1"/>
            <a:r>
              <a:rPr lang="en-US" dirty="0" smtClean="0"/>
              <a:t>Example: TCP needs an interface to send outgoing messages to IP</a:t>
            </a:r>
          </a:p>
          <a:p>
            <a:pPr lvl="2"/>
            <a:r>
              <a:rPr lang="en-US" dirty="0" smtClean="0"/>
              <a:t>IP needs to be able to deliver incoming messages to TCP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Process Model</a:t>
            </a:r>
          </a:p>
          <a:p>
            <a:pPr lvl="1"/>
            <a:r>
              <a:rPr lang="en-US" dirty="0" smtClean="0"/>
              <a:t>Most operating systems provide an abstraction called a </a:t>
            </a:r>
            <a:r>
              <a:rPr lang="en-US" i="1" dirty="0" smtClean="0"/>
              <a:t>process</a:t>
            </a:r>
            <a:r>
              <a:rPr lang="en-US" dirty="0" smtClean="0"/>
              <a:t>, or alternatively, a </a:t>
            </a:r>
            <a:r>
              <a:rPr lang="en-US" i="1" dirty="0" smtClean="0"/>
              <a:t>thread</a:t>
            </a:r>
          </a:p>
          <a:p>
            <a:pPr lvl="1"/>
            <a:r>
              <a:rPr lang="en-US" dirty="0" smtClean="0"/>
              <a:t>Each process runs largely independently of other processes</a:t>
            </a:r>
          </a:p>
          <a:p>
            <a:pPr lvl="1"/>
            <a:r>
              <a:rPr lang="en-US" dirty="0" smtClean="0"/>
              <a:t>The OS is responsible for making sure that resources</a:t>
            </a:r>
          </a:p>
          <a:p>
            <a:pPr lvl="2"/>
            <a:r>
              <a:rPr lang="en-US" dirty="0" smtClean="0"/>
              <a:t>Such as address space and CPU cycles, are allocated to all the current processes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D030-02F9-4DE8-8DF3-F510EFC55FA2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abstraction makes it fairly straightforward to have a lot of things executing concurrently on one machine</a:t>
            </a:r>
          </a:p>
          <a:p>
            <a:pPr lvl="1"/>
            <a:r>
              <a:rPr lang="en-US" dirty="0" smtClean="0"/>
              <a:t>Example: each user application might execute in its own process, and various things inside the OS might execute as other processes</a:t>
            </a:r>
          </a:p>
          <a:p>
            <a:r>
              <a:rPr lang="en-US" dirty="0" smtClean="0"/>
              <a:t>When the OS stops one process from executing on the CPU and starts up another one, we call the change a </a:t>
            </a:r>
            <a:r>
              <a:rPr lang="en-US" i="1" dirty="0" smtClean="0">
                <a:solidFill>
                  <a:srgbClr val="FF0000"/>
                </a:solidFill>
              </a:rPr>
              <a:t>context switch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63F6-7415-4C8A-9262-E1C10779EF78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Process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models</a:t>
            </a:r>
          </a:p>
          <a:p>
            <a:r>
              <a:rPr lang="en-US" dirty="0" smtClean="0"/>
              <a:t>Process-per-protocol model</a:t>
            </a:r>
          </a:p>
          <a:p>
            <a:pPr lvl="1"/>
            <a:r>
              <a:rPr lang="en-US" dirty="0" smtClean="0"/>
              <a:t>Each protocol is implemented by a separate process</a:t>
            </a:r>
          </a:p>
          <a:p>
            <a:pPr lvl="1"/>
            <a:r>
              <a:rPr lang="en-US" dirty="0" smtClean="0"/>
              <a:t>As a message moves up or down the protocol stack</a:t>
            </a:r>
          </a:p>
          <a:p>
            <a:pPr lvl="2"/>
            <a:r>
              <a:rPr lang="en-US" dirty="0" smtClean="0"/>
              <a:t>It is passed from one process/protocol to another</a:t>
            </a:r>
          </a:p>
          <a:p>
            <a:pPr lvl="2"/>
            <a:r>
              <a:rPr lang="en-US" dirty="0" smtClean="0"/>
              <a:t>Example: process that implements protocol </a:t>
            </a:r>
            <a:r>
              <a:rPr lang="en-US" dirty="0" err="1" smtClean="0"/>
              <a:t>i</a:t>
            </a:r>
            <a:r>
              <a:rPr lang="en-US" dirty="0" smtClean="0"/>
              <a:t> processes the message, then passes it to protocol i-1 and so on</a:t>
            </a:r>
          </a:p>
          <a:p>
            <a:pPr lvl="1"/>
            <a:r>
              <a:rPr lang="en-US" dirty="0" smtClean="0"/>
              <a:t>Host OS provides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pPr lvl="2"/>
            <a:r>
              <a:rPr lang="en-US" dirty="0" smtClean="0"/>
              <a:t>To support one process/protocol passes a message to the next process/protocol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31D6-B567-4257-96B6-CC9B2F318B55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Process Models</a:t>
            </a:r>
            <a:endParaRPr lang="en-US" dirty="0"/>
          </a:p>
        </p:txBody>
      </p:sp>
      <p:pic>
        <p:nvPicPr>
          <p:cNvPr id="4" name="Picture 4" descr="01f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7692" y="1600200"/>
            <a:ext cx="5268128" cy="487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59552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Process-per-Protocol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59552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Process-per-Message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A371-0918-42D6-BAB3-290ADB9CA1DD}" type="datetime3">
              <a:rPr lang="en-US" smtClean="0"/>
              <a:t>22 August 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Process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Process-per-message</a:t>
            </a:r>
          </a:p>
          <a:p>
            <a:pPr lvl="1"/>
            <a:r>
              <a:rPr lang="en-US" dirty="0" smtClean="0"/>
              <a:t>Treats each protocol as a static piece of code and associates the processes with the message</a:t>
            </a:r>
          </a:p>
          <a:p>
            <a:pPr lvl="1"/>
            <a:r>
              <a:rPr lang="en-US" dirty="0" smtClean="0"/>
              <a:t>When message arrives from the network, the OS dispatches a process that it makes responsible for the message as it moves up the protocol graph</a:t>
            </a:r>
          </a:p>
          <a:p>
            <a:pPr lvl="1"/>
            <a:r>
              <a:rPr lang="en-US" dirty="0" smtClean="0"/>
              <a:t>At each level, the procedure that implements that protocol is invoked</a:t>
            </a:r>
          </a:p>
          <a:p>
            <a:pPr lvl="2"/>
            <a:r>
              <a:rPr lang="en-US" dirty="0" smtClean="0"/>
              <a:t>Which eventually results in the procedure for the next protocol being invoked and so on</a:t>
            </a:r>
          </a:p>
          <a:p>
            <a:pPr lvl="1"/>
            <a:r>
              <a:rPr lang="en-US" dirty="0" smtClean="0"/>
              <a:t>In both directions, the protocol graph is traversed in a sequence of procedure calls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42C7-673F-49D6-9AC4-DB5B700123B3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Process-per-Model </a:t>
            </a:r>
            <a:r>
              <a:rPr lang="en-US" dirty="0" err="1" smtClean="0"/>
              <a:t>vs</a:t>
            </a:r>
            <a:r>
              <a:rPr lang="en-US" dirty="0" smtClean="0"/>
              <a:t> process-per-message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Process-per-Model </a:t>
            </a:r>
          </a:p>
          <a:p>
            <a:pPr lvl="1"/>
            <a:r>
              <a:rPr lang="en-US" dirty="0" smtClean="0"/>
              <a:t>A context switch is required at each level of the protocol graph – typically time consuming</a:t>
            </a:r>
          </a:p>
          <a:p>
            <a:pPr lvl="1"/>
            <a:r>
              <a:rPr lang="en-US" dirty="0" smtClean="0"/>
              <a:t>Requires a context switch at each level</a:t>
            </a:r>
          </a:p>
          <a:p>
            <a:r>
              <a:rPr lang="en-US" dirty="0" smtClean="0"/>
              <a:t>process-per-message</a:t>
            </a:r>
          </a:p>
          <a:p>
            <a:pPr lvl="1"/>
            <a:r>
              <a:rPr lang="en-US" dirty="0" smtClean="0"/>
              <a:t>The process-per-message model is generally more efficient</a:t>
            </a:r>
          </a:p>
          <a:p>
            <a:pPr lvl="2"/>
            <a:r>
              <a:rPr lang="en-US" dirty="0" smtClean="0"/>
              <a:t>A procedure call is an order of magnitude more efficient than a context switch on most computers</a:t>
            </a:r>
          </a:p>
          <a:p>
            <a:pPr lvl="1"/>
            <a:r>
              <a:rPr lang="en-US" dirty="0" smtClean="0"/>
              <a:t>A procedure call per level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FCB5-B1BF-4C23-9DD9-3E3429E5CBB6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application process provides the buffer that contains the outbound message</a:t>
            </a:r>
          </a:p>
          <a:p>
            <a:pPr lvl="1"/>
            <a:r>
              <a:rPr lang="en-US" dirty="0" smtClean="0"/>
              <a:t>When calling </a:t>
            </a:r>
            <a:r>
              <a:rPr lang="en-US" b="1" i="1" dirty="0" smtClean="0"/>
              <a:t>send</a:t>
            </a:r>
          </a:p>
          <a:p>
            <a:r>
              <a:rPr lang="en-US" dirty="0" smtClean="0"/>
              <a:t>Similarly it provides the buffer into which an incoming message is copied </a:t>
            </a:r>
          </a:p>
          <a:p>
            <a:pPr lvl="1"/>
            <a:r>
              <a:rPr lang="en-US" dirty="0" smtClean="0"/>
              <a:t>when invoking the </a:t>
            </a:r>
            <a:r>
              <a:rPr lang="en-US" b="1" i="1" dirty="0" smtClean="0"/>
              <a:t>receive</a:t>
            </a:r>
            <a:r>
              <a:rPr lang="en-US" dirty="0" smtClean="0"/>
              <a:t> operation</a:t>
            </a:r>
          </a:p>
          <a:p>
            <a:r>
              <a:rPr lang="en-US" dirty="0" smtClean="0"/>
              <a:t>This forces the topmost protocol to copy the message from the application’s buffer into a network buffer, and vice versa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D340-0518-4D06-A456-337F7D670464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410200"/>
            <a:ext cx="8153400" cy="91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 smtClean="0"/>
              <a:t>Copying incoming/outgoing messages between application buffer and network buffer</a:t>
            </a:r>
            <a:endParaRPr lang="en-US" sz="2000" dirty="0"/>
          </a:p>
        </p:txBody>
      </p:sp>
      <p:pic>
        <p:nvPicPr>
          <p:cNvPr id="4" name="Picture 4" descr="01f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600200"/>
            <a:ext cx="3352800" cy="366222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D47C-8EC2-4125-BB5A-A1327BADE0AD}" type="datetime3">
              <a:rPr lang="en-US" smtClean="0"/>
              <a:t>22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Programming Interface (Sockets)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Two systems support the same network API does not mean that their file system, process, or graphic interfaces are the same</a:t>
            </a:r>
          </a:p>
          <a:p>
            <a:r>
              <a:rPr lang="en-US" dirty="0" smtClean="0"/>
              <a:t>Each protocol provides a certain set of services</a:t>
            </a:r>
          </a:p>
          <a:p>
            <a:r>
              <a:rPr lang="en-US" dirty="0" smtClean="0"/>
              <a:t>The API provides a </a:t>
            </a:r>
            <a:r>
              <a:rPr lang="en-US" i="1" dirty="0" smtClean="0">
                <a:solidFill>
                  <a:srgbClr val="FF0000"/>
                </a:solidFill>
              </a:rPr>
              <a:t>syntax</a:t>
            </a:r>
            <a:r>
              <a:rPr lang="en-US" dirty="0" smtClean="0"/>
              <a:t> by which those services can be invoked in this particular OS</a:t>
            </a:r>
          </a:p>
          <a:p>
            <a:r>
              <a:rPr lang="en-US" dirty="0" smtClean="0"/>
              <a:t>The socket is the point where a local application process attaches to the network</a:t>
            </a:r>
          </a:p>
          <a:p>
            <a:r>
              <a:rPr lang="en-US" dirty="0" smtClean="0"/>
              <a:t>The interface defines operations for </a:t>
            </a:r>
          </a:p>
          <a:p>
            <a:pPr lvl="1"/>
            <a:r>
              <a:rPr lang="en-US" dirty="0" smtClean="0"/>
              <a:t>creating a socket, </a:t>
            </a:r>
          </a:p>
          <a:p>
            <a:pPr lvl="1"/>
            <a:r>
              <a:rPr lang="en-US" dirty="0" smtClean="0"/>
              <a:t>attaching the socket to network</a:t>
            </a:r>
          </a:p>
          <a:p>
            <a:pPr lvl="1"/>
            <a:r>
              <a:rPr lang="en-US" dirty="0" smtClean="0"/>
              <a:t>Sending/receiving message through the socket, and closing the socket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DA3F-6083-42E8-A20F-704423C9A754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Buffers –Drawback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Copying  data from one buffer to another is one of the most expensive things a protocol implementation can do</a:t>
            </a:r>
          </a:p>
          <a:p>
            <a:pPr lvl="1"/>
            <a:r>
              <a:rPr lang="en-US" dirty="0" smtClean="0"/>
              <a:t>Memory speed is slower when compared to processors</a:t>
            </a:r>
          </a:p>
          <a:p>
            <a:r>
              <a:rPr lang="en-US" dirty="0" smtClean="0"/>
              <a:t>Most of networks defines an abstract data type for messages that is shared by all protocols in the protocol graph</a:t>
            </a:r>
          </a:p>
          <a:p>
            <a:r>
              <a:rPr lang="en-US" dirty="0" smtClean="0"/>
              <a:t>This abstraction permits</a:t>
            </a:r>
          </a:p>
          <a:p>
            <a:pPr lvl="1"/>
            <a:r>
              <a:rPr lang="en-US" dirty="0" smtClean="0"/>
              <a:t>Message to be passed up and down the protocol graph without copying</a:t>
            </a:r>
          </a:p>
          <a:p>
            <a:pPr lvl="1"/>
            <a:r>
              <a:rPr lang="en-US" dirty="0" smtClean="0"/>
              <a:t>It also provides a copy free ways of manipulation of messages</a:t>
            </a:r>
          </a:p>
          <a:p>
            <a:pPr lvl="2"/>
            <a:r>
              <a:rPr lang="en-US" dirty="0" smtClean="0"/>
              <a:t>Such as adding and stripping headers</a:t>
            </a:r>
          </a:p>
          <a:p>
            <a:pPr lvl="2"/>
            <a:r>
              <a:rPr lang="en-US" dirty="0" smtClean="0"/>
              <a:t>Fragmenting large messages into a set of small messages</a:t>
            </a:r>
          </a:p>
          <a:p>
            <a:pPr lvl="2"/>
            <a:r>
              <a:rPr lang="en-US" dirty="0" smtClean="0"/>
              <a:t>Reassembling a collection of small messages into a single large message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F440-8843-440E-98A0-FC28CCC3060B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exact form of message abstraction differs from OS to OS</a:t>
            </a:r>
          </a:p>
          <a:p>
            <a:r>
              <a:rPr lang="en-US" dirty="0" smtClean="0"/>
              <a:t>In generally involves a linked list of pointers to message buffers</a:t>
            </a:r>
            <a:endParaRPr lang="en-US" dirty="0"/>
          </a:p>
        </p:txBody>
      </p:sp>
      <p:pic>
        <p:nvPicPr>
          <p:cNvPr id="4" name="Picture 4" descr="01f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581400"/>
            <a:ext cx="4291013" cy="2057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5715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Example message data Structure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490E-5567-4210-A067-146CA2165F17}" type="datetime3">
              <a:rPr lang="en-US" smtClean="0"/>
              <a:t>22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effectiveness of computations distributed over the network often depends directly on the efficiency with which the network delivers the computation’s data</a:t>
            </a:r>
          </a:p>
          <a:p>
            <a:r>
              <a:rPr lang="en-US" dirty="0" smtClean="0"/>
              <a:t>Network performance is measured in two fundamental ways</a:t>
            </a:r>
          </a:p>
          <a:p>
            <a:pPr lvl="1"/>
            <a:r>
              <a:rPr lang="en-US" dirty="0" smtClean="0"/>
              <a:t>Bandwidth (throughput)</a:t>
            </a:r>
          </a:p>
          <a:p>
            <a:pPr lvl="1"/>
            <a:r>
              <a:rPr lang="en-US" dirty="0" smtClean="0"/>
              <a:t>Latency (delay)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5C53-D1E2-4A84-BA69-B9E32D8697E8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Bandwidth and Latency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9F05-9C60-422C-B8E8-F4BD611A9ADC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CE53A-17FF-4FC9-92BA-14B26D8DBAD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and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Bandwidth: the number of bits that can be transmitted over the network in a certain period of time</a:t>
            </a:r>
          </a:p>
          <a:p>
            <a:pPr lvl="1"/>
            <a:r>
              <a:rPr lang="en-US" dirty="0" smtClean="0"/>
              <a:t>Example: 10 millions bits per seconds</a:t>
            </a:r>
          </a:p>
          <a:p>
            <a:pPr lvl="2"/>
            <a:r>
              <a:rPr lang="en-US" dirty="0" smtClean="0"/>
              <a:t>It is able to deliver 10 million bits every second</a:t>
            </a:r>
          </a:p>
          <a:p>
            <a:pPr lvl="1"/>
            <a:r>
              <a:rPr lang="en-US" dirty="0" smtClean="0"/>
              <a:t>On 10 Mbps network, it takes 0.1 microsecond (</a:t>
            </a:r>
            <a:r>
              <a:rPr lang="el-GR" dirty="0" smtClean="0"/>
              <a:t>μ</a:t>
            </a:r>
            <a:r>
              <a:rPr lang="en-US" dirty="0" smtClean="0"/>
              <a:t>s) to transmit each bit</a:t>
            </a:r>
          </a:p>
          <a:p>
            <a:r>
              <a:rPr lang="en-US" dirty="0" smtClean="0"/>
              <a:t>Latency: corresponding to how long it takes a message to travel from one end of a network to the other</a:t>
            </a:r>
          </a:p>
          <a:p>
            <a:pPr lvl="1"/>
            <a:r>
              <a:rPr lang="en-US" dirty="0" smtClean="0"/>
              <a:t>Latency is measured strictly in terms of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061-931A-434B-9BA1-F6BC905DA7B4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Bits transmitted at a particular bandwidth can be regarded as having some width</a:t>
            </a:r>
            <a:endParaRPr lang="en-US" dirty="0"/>
          </a:p>
        </p:txBody>
      </p:sp>
      <p:pic>
        <p:nvPicPr>
          <p:cNvPr id="4" name="Picture 4" descr="01f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706469"/>
            <a:ext cx="5257800" cy="275879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6800" y="5525869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dirty="0" smtClean="0">
                <a:latin typeface="Calibri" pitchFamily="34" charset="0"/>
              </a:rPr>
              <a:t>Bits transmitted at 2mbps (each bit 0.5us wide)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38100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latin typeface="Calibri" pitchFamily="34" charset="0"/>
              </a:rPr>
              <a:t>Bits transmitted at 1mbps (each bit 1us wide)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6BDA-FD0E-42C0-8B4A-9B21CF8805F7}" type="datetime3">
              <a:rPr lang="en-US" smtClean="0"/>
              <a:t>22 August 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Round-trip time (RTT)</a:t>
            </a:r>
            <a:r>
              <a:rPr lang="en-US" dirty="0" smtClean="0"/>
              <a:t>: the time it takes to send a message from one end of a network to the other and back</a:t>
            </a:r>
          </a:p>
          <a:p>
            <a:r>
              <a:rPr lang="en-US" dirty="0" smtClean="0"/>
              <a:t>Latency depends of three parameters</a:t>
            </a:r>
          </a:p>
          <a:p>
            <a:r>
              <a:rPr lang="en-US" dirty="0" smtClean="0"/>
              <a:t>Propagation Delay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Transmit Delay</a:t>
            </a:r>
            <a:r>
              <a:rPr lang="en-US" dirty="0" smtClean="0"/>
              <a:t>: the amount of time it take to transmit a unit of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Queue Delays</a:t>
            </a:r>
            <a:r>
              <a:rPr lang="en-US" dirty="0" smtClean="0"/>
              <a:t>: since packets switches generally need to store packets for some time before forwarding them on an outbound link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Latency</a:t>
            </a:r>
            <a:r>
              <a:rPr lang="en-US" i="1" dirty="0" smtClean="0"/>
              <a:t> = Propagation + Transmit + Queue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Propagation</a:t>
            </a:r>
            <a:r>
              <a:rPr lang="en-US" i="1" dirty="0" smtClean="0"/>
              <a:t> = Distance/</a:t>
            </a:r>
            <a:r>
              <a:rPr lang="en-US" i="1" dirty="0" err="1" smtClean="0"/>
              <a:t>SpeedOfLight</a:t>
            </a:r>
            <a:endParaRPr lang="en-US" i="1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Transmit</a:t>
            </a:r>
            <a:r>
              <a:rPr lang="en-US" i="1" dirty="0" smtClean="0"/>
              <a:t> = Size/Bandwidth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7D0-ED89-4513-AED0-5789F32ECC9B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Distance</a:t>
            </a:r>
            <a:r>
              <a:rPr lang="en-US" dirty="0" smtClean="0"/>
              <a:t>: Length of the wire over which the data will travel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SpeeOfLight</a:t>
            </a:r>
            <a:r>
              <a:rPr lang="en-US" dirty="0" smtClean="0"/>
              <a:t>: effective speed of light over that wire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Size</a:t>
            </a:r>
            <a:r>
              <a:rPr lang="en-US" dirty="0" smtClean="0"/>
              <a:t>: size of the packet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Bandwidth</a:t>
            </a:r>
            <a:r>
              <a:rPr lang="en-US" dirty="0" smtClean="0"/>
              <a:t>: bandwidth at which the packet is transmitted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7BF0-0E10-46E1-97EC-5DFBA77AFBDD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Bandwidth and latency combine to define the performance characteristics of a given link or channel</a:t>
            </a:r>
          </a:p>
          <a:p>
            <a:r>
              <a:rPr lang="en-US" dirty="0" smtClean="0"/>
              <a:t>Latency dominates bandwidth for some applications</a:t>
            </a:r>
          </a:p>
          <a:p>
            <a:pPr lvl="1"/>
            <a:r>
              <a:rPr lang="en-US" dirty="0" smtClean="0"/>
              <a:t>A client that sends a 1-byte message to a server and receives a 1-byte message in return is latency bound</a:t>
            </a:r>
          </a:p>
          <a:p>
            <a:pPr lvl="1"/>
            <a:r>
              <a:rPr lang="en-US" dirty="0" smtClean="0"/>
              <a:t>The application performs much differently on different channels</a:t>
            </a:r>
          </a:p>
          <a:p>
            <a:pPr lvl="2"/>
            <a:r>
              <a:rPr lang="en-US" dirty="0" smtClean="0"/>
              <a:t>A transcontinental channel with a 100ms RTT</a:t>
            </a:r>
          </a:p>
          <a:p>
            <a:pPr lvl="2"/>
            <a:r>
              <a:rPr lang="en-US" dirty="0" smtClean="0"/>
              <a:t>An across the room channel with a 1ms RTT</a:t>
            </a:r>
          </a:p>
          <a:p>
            <a:pPr lvl="1"/>
            <a:r>
              <a:rPr lang="en-US" dirty="0" smtClean="0"/>
              <a:t>The channel is 1Mbps or 100Mbps is relatively insignificant </a:t>
            </a:r>
          </a:p>
          <a:p>
            <a:pPr lvl="2"/>
            <a:r>
              <a:rPr lang="en-US" dirty="0" smtClean="0"/>
              <a:t>To transmit a byte on a above will take 8us and 0.08us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F37-F6EA-40E1-9D5F-A0E4DECEDA3A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digital library program that is being asked to fetch a 25MB image</a:t>
            </a:r>
          </a:p>
          <a:p>
            <a:r>
              <a:rPr lang="en-US" dirty="0" smtClean="0"/>
              <a:t>The more bandwidth that is available, the faster it will be able to return the image to the user</a:t>
            </a:r>
          </a:p>
          <a:p>
            <a:r>
              <a:rPr lang="en-US" dirty="0" smtClean="0"/>
              <a:t>The bandwidth of the channel dominates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4F0-4ACF-4FC6-A48D-7A993686A6A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Programming Interface (Sockets)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First step to create a socket</a:t>
            </a:r>
          </a:p>
          <a:p>
            <a:pPr lvl="1"/>
            <a:r>
              <a:rPr lang="en-US" i="1" dirty="0" err="1" smtClean="0"/>
              <a:t>int</a:t>
            </a:r>
            <a:r>
              <a:rPr lang="en-US" i="1" dirty="0" smtClean="0"/>
              <a:t> socket(</a:t>
            </a:r>
            <a:r>
              <a:rPr lang="en-US" i="1" dirty="0" err="1" smtClean="0"/>
              <a:t>int</a:t>
            </a:r>
            <a:r>
              <a:rPr lang="en-US" i="1" dirty="0" smtClean="0"/>
              <a:t> domain, </a:t>
            </a:r>
            <a:r>
              <a:rPr lang="en-US" i="1" dirty="0" err="1" smtClean="0"/>
              <a:t>int</a:t>
            </a:r>
            <a:r>
              <a:rPr lang="en-US" i="1" dirty="0" smtClean="0"/>
              <a:t> type, </a:t>
            </a:r>
            <a:r>
              <a:rPr lang="en-US" i="1" dirty="0" err="1" smtClean="0"/>
              <a:t>int</a:t>
            </a:r>
            <a:r>
              <a:rPr lang="en-US" i="1" dirty="0" smtClean="0"/>
              <a:t> protocol)</a:t>
            </a:r>
          </a:p>
          <a:p>
            <a:r>
              <a:rPr lang="en-US" dirty="0" smtClean="0"/>
              <a:t>The domain argument specifies the protocol family that is going to be used</a:t>
            </a:r>
          </a:p>
          <a:p>
            <a:pPr lvl="1"/>
            <a:r>
              <a:rPr lang="en-US" dirty="0" smtClean="0"/>
              <a:t>PF_INET denotes the internet family</a:t>
            </a:r>
          </a:p>
          <a:p>
            <a:pPr lvl="1"/>
            <a:r>
              <a:rPr lang="en-US" dirty="0" smtClean="0"/>
              <a:t>PF_UNIX denotes the Unix pipe facility</a:t>
            </a:r>
          </a:p>
          <a:p>
            <a:pPr lvl="1"/>
            <a:r>
              <a:rPr lang="en-US" dirty="0" smtClean="0"/>
              <a:t>PF_PACKET denotes direct access to network interface(i.e., it bypasses the TCP/IP protocol stack)</a:t>
            </a:r>
          </a:p>
          <a:p>
            <a:r>
              <a:rPr lang="en-US" dirty="0" smtClean="0"/>
              <a:t>The type argument indicates the semantic of the communication</a:t>
            </a:r>
          </a:p>
          <a:p>
            <a:pPr lvl="1"/>
            <a:r>
              <a:rPr lang="en-US" dirty="0" smtClean="0"/>
              <a:t>SOCK_STREAM denotes a byte stream</a:t>
            </a:r>
          </a:p>
          <a:p>
            <a:pPr lvl="1"/>
            <a:r>
              <a:rPr lang="en-US" dirty="0" smtClean="0"/>
              <a:t>SOCK_DGRAM is an alternative that denotes a message-oriented service, such as that provided by UDP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8061-8CF3-4324-A180-AECE4063E739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x Bandwidth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channel a pair of processes as a hollow pipe</a:t>
            </a:r>
          </a:p>
          <a:p>
            <a:pPr lvl="1"/>
            <a:r>
              <a:rPr lang="en-US" dirty="0" smtClean="0"/>
              <a:t>The latency corresponds to the length of the pipe</a:t>
            </a:r>
          </a:p>
          <a:p>
            <a:pPr lvl="1"/>
            <a:r>
              <a:rPr lang="en-US" dirty="0" smtClean="0"/>
              <a:t>Bandwidth gives the diameter of the pipe</a:t>
            </a:r>
          </a:p>
          <a:p>
            <a:pPr lvl="1"/>
            <a:r>
              <a:rPr lang="en-US" dirty="0" smtClean="0"/>
              <a:t>The delay x bandwidth product gives the volume of the pipe</a:t>
            </a:r>
          </a:p>
          <a:p>
            <a:pPr lvl="1"/>
            <a:r>
              <a:rPr lang="en-US" dirty="0" smtClean="0"/>
              <a:t>For example a transcontinental channel with a one-way latency of 50ms and a bandwidth of 45 Mbps is able to hold</a:t>
            </a:r>
          </a:p>
          <a:p>
            <a:pPr lvl="2"/>
            <a:r>
              <a:rPr lang="en-US" dirty="0" smtClean="0"/>
              <a:t>50 x 10</a:t>
            </a:r>
            <a:r>
              <a:rPr lang="en-US" baseline="30000" dirty="0" smtClean="0"/>
              <a:t>-3</a:t>
            </a:r>
            <a:r>
              <a:rPr lang="en-US" dirty="0" smtClean="0"/>
              <a:t> sec x 45 x 10</a:t>
            </a:r>
            <a:r>
              <a:rPr lang="en-US" baseline="30000" dirty="0" smtClean="0"/>
              <a:t>6</a:t>
            </a:r>
            <a:r>
              <a:rPr lang="en-US" dirty="0" smtClean="0"/>
              <a:t> bits/sec</a:t>
            </a:r>
          </a:p>
          <a:p>
            <a:pPr lvl="2"/>
            <a:r>
              <a:rPr lang="en-US" dirty="0" smtClean="0"/>
              <a:t>2.25 x 10</a:t>
            </a:r>
            <a:r>
              <a:rPr lang="en-US" baseline="30000" dirty="0" smtClean="0"/>
              <a:t>6</a:t>
            </a:r>
            <a:r>
              <a:rPr lang="en-US" dirty="0" smtClean="0"/>
              <a:t> bits</a:t>
            </a:r>
          </a:p>
          <a:p>
            <a:endParaRPr lang="en-US" dirty="0"/>
          </a:p>
        </p:txBody>
      </p:sp>
      <p:pic>
        <p:nvPicPr>
          <p:cNvPr id="4" name="Picture 4" descr="01f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6887" y="5562600"/>
            <a:ext cx="4532313" cy="901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95B9-DBCB-40EF-91D5-43216CC81DA3}" type="datetime3">
              <a:rPr lang="en-US" smtClean="0"/>
              <a:t>22 August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x Bandwidth Product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Bandwidth (typical)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 (typical)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Round-trip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Delay</a:t>
                      </a:r>
                      <a:r>
                        <a:rPr lang="en-US" baseline="0" dirty="0" smtClean="0"/>
                        <a:t> x BW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Dail</a:t>
                      </a:r>
                      <a:r>
                        <a:rPr lang="en-US" baseline="0" dirty="0" smtClean="0"/>
                        <a:t> – up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 Kbps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 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5bits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Wireless 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 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 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 bits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Satellite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 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35,000</a:t>
                      </a:r>
                      <a:r>
                        <a:rPr lang="en-US" baseline="0" dirty="0" smtClean="0"/>
                        <a:t>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230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10Mb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Cross-country</a:t>
                      </a:r>
                      <a:r>
                        <a:rPr lang="en-US" baseline="0" dirty="0" smtClean="0"/>
                        <a:t> fiber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10Gbps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4,000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 Mb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1910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The delay x bandwidth product is important to know then constructing high-performance networks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Because it corresponds to how many bits the sender must transmit before the first bit arrives at the receiver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5C54-2AA4-4664-B58B-7C4C7FA0F7E4}" type="datetime3">
              <a:rPr lang="en-US" smtClean="0"/>
              <a:t>22 August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x Bandwidth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Relative importance of bandwidth and latency depends on application</a:t>
            </a:r>
          </a:p>
          <a:p>
            <a:pPr lvl="1"/>
            <a:r>
              <a:rPr lang="en-US" sz="2400" dirty="0" smtClean="0"/>
              <a:t>For large file transfer, bandwidth is critical</a:t>
            </a:r>
          </a:p>
          <a:p>
            <a:pPr lvl="1"/>
            <a:r>
              <a:rPr lang="en-US" sz="2400" dirty="0" smtClean="0"/>
              <a:t>For small messages (HTTP, NFS, etc.), latency is critical</a:t>
            </a:r>
          </a:p>
          <a:p>
            <a:pPr lvl="1"/>
            <a:r>
              <a:rPr lang="en-US" sz="2400" dirty="0" smtClean="0"/>
              <a:t>Variance in latency (jitter) can also affect some applications (</a:t>
            </a:r>
            <a:r>
              <a:rPr lang="en-US" sz="2400" i="1" dirty="0" smtClean="0"/>
              <a:t>e.g.</a:t>
            </a:r>
            <a:r>
              <a:rPr lang="en-US" sz="2400" dirty="0" smtClean="0"/>
              <a:t>, audio/video conferencing)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7F3D-454E-4719-8929-4884544FD4E5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x Bandwidth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How many bits the sender must transmit before the first bit arrives at the receiver if the sender keeps the pipe full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Takes another one-way latency to receive a response from the receiver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If the sender does not fill the pipe—send a whole delay × bandwidth product’s worth of data before it stops to wait for a signal—the sender will not fully utilize the network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90DF-C066-43D9-8C76-4EE17D0A1AF4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x Bandwidth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Infinite bandwidth</a:t>
            </a:r>
          </a:p>
          <a:p>
            <a:pPr lvl="1"/>
            <a:r>
              <a:rPr lang="en-US" dirty="0" smtClean="0"/>
              <a:t>RTT dominates</a:t>
            </a:r>
          </a:p>
          <a:p>
            <a:pPr lvl="1"/>
            <a:r>
              <a:rPr lang="en-US" dirty="0" smtClean="0"/>
              <a:t>Throughput = </a:t>
            </a:r>
            <a:r>
              <a:rPr lang="en-US" dirty="0" err="1" smtClean="0"/>
              <a:t>TransferSize</a:t>
            </a:r>
            <a:r>
              <a:rPr lang="en-US" dirty="0" smtClean="0"/>
              <a:t> / </a:t>
            </a:r>
            <a:r>
              <a:rPr lang="en-US" dirty="0" err="1" smtClean="0"/>
              <a:t>TransferTime</a:t>
            </a:r>
            <a:endParaRPr lang="en-US" dirty="0" smtClean="0"/>
          </a:p>
          <a:p>
            <a:pPr lvl="1"/>
            <a:r>
              <a:rPr lang="en-US" dirty="0" err="1" smtClean="0"/>
              <a:t>TransferTime</a:t>
            </a:r>
            <a:r>
              <a:rPr lang="en-US" dirty="0" smtClean="0"/>
              <a:t> = RTT +(1/Bandwidth) x </a:t>
            </a:r>
            <a:r>
              <a:rPr lang="en-US" dirty="0" err="1" smtClean="0"/>
              <a:t>TransferSize</a:t>
            </a:r>
            <a:endParaRPr lang="en-US" dirty="0" smtClean="0"/>
          </a:p>
          <a:p>
            <a:r>
              <a:rPr lang="en-US" dirty="0" smtClean="0"/>
              <a:t>Its all relative</a:t>
            </a:r>
          </a:p>
          <a:p>
            <a:pPr lvl="1"/>
            <a:r>
              <a:rPr lang="en-US" dirty="0" smtClean="0"/>
              <a:t>1-MB file to 1-Gbps link looks like a 1-KB packet to 1-Mbps link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E4788-FD35-45B1-A5CB-78C7FF3D1CF9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Bandwidth and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82F8-2CA9-4F5B-97AB-77DF96212FD4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7" name="Picture 6" descr="f01-19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720850"/>
            <a:ext cx="57594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79613" y="5249862"/>
            <a:ext cx="5472112" cy="769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A 1-MB file would fill the 1-Mbps link 80 times,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but only fill the 1-Gbps link 1/12 of one time</a:t>
            </a:r>
            <a:endParaRPr lang="en-GB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of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Throughput = </a:t>
            </a:r>
            <a:r>
              <a:rPr lang="en-US" dirty="0" err="1" smtClean="0"/>
              <a:t>TransferSize</a:t>
            </a:r>
            <a:r>
              <a:rPr lang="en-US" dirty="0" smtClean="0"/>
              <a:t>/ </a:t>
            </a:r>
            <a:r>
              <a:rPr lang="en-US" dirty="0" err="1" smtClean="0"/>
              <a:t>TransferTime</a:t>
            </a:r>
            <a:endParaRPr lang="en-US" dirty="0" smtClean="0"/>
          </a:p>
          <a:p>
            <a:r>
              <a:rPr lang="en-US" dirty="0" err="1" smtClean="0"/>
              <a:t>TransferTime</a:t>
            </a:r>
            <a:r>
              <a:rPr lang="en-US" dirty="0" smtClean="0"/>
              <a:t> = RTT + (1/Bandwidth) x </a:t>
            </a:r>
            <a:r>
              <a:rPr lang="en-US" dirty="0" err="1" smtClean="0"/>
              <a:t>TransferSize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A84-7EF1-468B-8BB8-D5C4E4C68722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identified what we expect from a computer network</a:t>
            </a:r>
          </a:p>
          <a:p>
            <a:r>
              <a:rPr lang="en-US" dirty="0" smtClean="0"/>
              <a:t>We have defined a layered architecture for computer network that will serve as a blueprint for our design</a:t>
            </a:r>
          </a:p>
          <a:p>
            <a:r>
              <a:rPr lang="en-US" dirty="0" smtClean="0"/>
              <a:t>We have discussed the socket interface which will be used by applications for invoking the services of the network subsystem</a:t>
            </a:r>
          </a:p>
          <a:p>
            <a:r>
              <a:rPr lang="en-US" dirty="0" smtClean="0"/>
              <a:t>We have discussed two performance metrics using which we can analyze the performance of computer networks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3A05-B897-4032-86AD-4A09021236E8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Programming Interface (Sockets)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 a server machine the application process performs a passive open</a:t>
            </a:r>
          </a:p>
          <a:p>
            <a:pPr lvl="1"/>
            <a:r>
              <a:rPr lang="en-US" dirty="0" smtClean="0"/>
              <a:t>The server says that it is prepared to accept connections, </a:t>
            </a:r>
          </a:p>
          <a:p>
            <a:pPr lvl="1"/>
            <a:r>
              <a:rPr lang="en-US" dirty="0" smtClean="0"/>
              <a:t>but it does not actually establish a connection</a:t>
            </a:r>
          </a:p>
          <a:p>
            <a:pPr lvl="1"/>
            <a:r>
              <a:rPr lang="en-US" dirty="0" smtClean="0"/>
              <a:t>The serve does the connection by invoking the following three operations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bind(</a:t>
            </a:r>
            <a:r>
              <a:rPr lang="en-US" dirty="0" err="1" smtClean="0"/>
              <a:t>int</a:t>
            </a:r>
            <a:r>
              <a:rPr lang="en-US" dirty="0" smtClean="0"/>
              <a:t> socket,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sockaddr</a:t>
            </a:r>
            <a:r>
              <a:rPr lang="en-US" dirty="0" smtClean="0"/>
              <a:t> *address,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addr_len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listen(</a:t>
            </a:r>
            <a:r>
              <a:rPr lang="en-US" dirty="0" err="1" smtClean="0"/>
              <a:t>int</a:t>
            </a:r>
            <a:r>
              <a:rPr lang="en-US" dirty="0" smtClean="0"/>
              <a:t> socket, </a:t>
            </a:r>
            <a:r>
              <a:rPr lang="en-US" dirty="0" err="1" smtClean="0"/>
              <a:t>int</a:t>
            </a:r>
            <a:r>
              <a:rPr lang="en-US" dirty="0" smtClean="0"/>
              <a:t> backlog)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accept(</a:t>
            </a:r>
            <a:r>
              <a:rPr lang="en-US" dirty="0" err="1" smtClean="0"/>
              <a:t>int</a:t>
            </a:r>
            <a:r>
              <a:rPr lang="en-US" dirty="0" smtClean="0"/>
              <a:t> socket,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sockaddr</a:t>
            </a:r>
            <a:r>
              <a:rPr lang="en-US" dirty="0" smtClean="0"/>
              <a:t> *address,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addr_len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bind operation: binds the newly created socket to the specified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623E-B65F-4664-955A-05F2C5638650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Programming Interface (Sockets)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listen operation defines how many connections can be pending on the specified </a:t>
            </a:r>
            <a:r>
              <a:rPr lang="en-US" i="1" dirty="0" smtClean="0"/>
              <a:t>socket</a:t>
            </a:r>
          </a:p>
          <a:p>
            <a:r>
              <a:rPr lang="en-US" dirty="0" smtClean="0"/>
              <a:t>Accept operation carries out the passive open</a:t>
            </a:r>
          </a:p>
          <a:p>
            <a:pPr lvl="1"/>
            <a:r>
              <a:rPr lang="en-US" dirty="0" smtClean="0"/>
              <a:t>It is a blocking operation that does not return until a remote participant has established a connection</a:t>
            </a:r>
          </a:p>
          <a:p>
            <a:pPr lvl="1"/>
            <a:r>
              <a:rPr lang="en-US" dirty="0" smtClean="0"/>
              <a:t>When it does complete, it returns a new socket that corresponds to this just established connection</a:t>
            </a:r>
          </a:p>
          <a:p>
            <a:r>
              <a:rPr lang="en-US" dirty="0" smtClean="0"/>
              <a:t>The address argument contains the </a:t>
            </a:r>
            <a:r>
              <a:rPr lang="en-US" i="1" dirty="0" smtClean="0">
                <a:solidFill>
                  <a:srgbClr val="FF0000"/>
                </a:solidFill>
              </a:rPr>
              <a:t>remote </a:t>
            </a:r>
            <a:r>
              <a:rPr lang="en-US" dirty="0" smtClean="0"/>
              <a:t>participant’s address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DF5B-8896-45B2-8830-48AC01B92856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Programming Interface (Sockets)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the client machine, the application process performs an </a:t>
            </a:r>
            <a:r>
              <a:rPr lang="en-US" i="1" dirty="0" smtClean="0">
                <a:solidFill>
                  <a:srgbClr val="FF0000"/>
                </a:solidFill>
              </a:rPr>
              <a:t>active</a:t>
            </a:r>
            <a:r>
              <a:rPr lang="en-US" dirty="0" smtClean="0"/>
              <a:t> open;</a:t>
            </a:r>
          </a:p>
          <a:p>
            <a:pPr lvl="1"/>
            <a:r>
              <a:rPr lang="en-US" dirty="0" smtClean="0"/>
              <a:t>It says who it wants to communicate</a:t>
            </a:r>
          </a:p>
          <a:p>
            <a:pPr lvl="1"/>
            <a:r>
              <a:rPr lang="en-US" i="1" dirty="0" err="1" smtClean="0"/>
              <a:t>int</a:t>
            </a:r>
            <a:r>
              <a:rPr lang="en-US" i="1" dirty="0" smtClean="0"/>
              <a:t> connect(</a:t>
            </a:r>
            <a:r>
              <a:rPr lang="en-US" i="1" dirty="0" err="1" smtClean="0"/>
              <a:t>int</a:t>
            </a:r>
            <a:r>
              <a:rPr lang="en-US" i="1" dirty="0" smtClean="0"/>
              <a:t> socket, </a:t>
            </a:r>
            <a:r>
              <a:rPr lang="en-US" i="1" dirty="0" err="1" smtClean="0"/>
              <a:t>struct</a:t>
            </a:r>
            <a:r>
              <a:rPr lang="en-US" i="1" dirty="0" smtClean="0"/>
              <a:t> </a:t>
            </a:r>
            <a:r>
              <a:rPr lang="en-US" i="1" dirty="0" err="1" smtClean="0"/>
              <a:t>sockaddr</a:t>
            </a:r>
            <a:r>
              <a:rPr lang="en-US" i="1" dirty="0" smtClean="0"/>
              <a:t> *address,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addr_len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This process does not return until TCP has successfully established a connection at which time the application is free to begin sending data</a:t>
            </a:r>
          </a:p>
          <a:p>
            <a:r>
              <a:rPr lang="en-US" dirty="0" smtClean="0"/>
              <a:t>In practice, the client usually, specifies only the remote participant’s address and lets the system fill in the local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2E39-C0B5-4E30-A6E5-AE41AE4E8E9F}" type="datetime3">
              <a:rPr lang="en-US" smtClean="0"/>
              <a:t>22 August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32BCE53A-17FF-4FC9-92BA-14B26D8DBAD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30000622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cn01_noor</Template>
  <TotalTime>1658</TotalTime>
  <Words>4516</Words>
  <Application>Microsoft Office PowerPoint</Application>
  <PresentationFormat>On-screen Show (4:3)</PresentationFormat>
  <Paragraphs>782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ＭＳ Ｐゴシック</vt:lpstr>
      <vt:lpstr>Arial</vt:lpstr>
      <vt:lpstr>Calibri</vt:lpstr>
      <vt:lpstr>Courier</vt:lpstr>
      <vt:lpstr>Courier New</vt:lpstr>
      <vt:lpstr>Helvetica</vt:lpstr>
      <vt:lpstr>Tw Cen MT</vt:lpstr>
      <vt:lpstr>Wingdings</vt:lpstr>
      <vt:lpstr>Wingdings 2</vt:lpstr>
      <vt:lpstr>TS030000622</vt:lpstr>
      <vt:lpstr>Implementing Network Software</vt:lpstr>
      <vt:lpstr>Implementing Network Software</vt:lpstr>
      <vt:lpstr>Application Programming Interface (Sockets)</vt:lpstr>
      <vt:lpstr>Application Programming Interface (Sockets)</vt:lpstr>
      <vt:lpstr>Application Programming Interface (Sockets)</vt:lpstr>
      <vt:lpstr>Application Programming Interface (Sockets)</vt:lpstr>
      <vt:lpstr>Application Programming Interface (Sockets)</vt:lpstr>
      <vt:lpstr>Application Programming Interface (Sockets)</vt:lpstr>
      <vt:lpstr>Application Programming Interface (Sockets)</vt:lpstr>
      <vt:lpstr>Application Programming Interface (Sockets)</vt:lpstr>
      <vt:lpstr>End System: Computer on the ‘Net</vt:lpstr>
      <vt:lpstr>Clients and Servers</vt:lpstr>
      <vt:lpstr>Client-Server Communication</vt:lpstr>
      <vt:lpstr>Peer-to-Peer Communication</vt:lpstr>
      <vt:lpstr>Client and Server Processes</vt:lpstr>
      <vt:lpstr>Delivering the Data: Division of Labor</vt:lpstr>
      <vt:lpstr>Socket: End Point of Communication</vt:lpstr>
      <vt:lpstr>Identifying the Receiving Process</vt:lpstr>
      <vt:lpstr>Using Ports to Identify Services</vt:lpstr>
      <vt:lpstr>Knowing What Port Number To Use</vt:lpstr>
      <vt:lpstr>Port Numbers are Unique per Host</vt:lpstr>
      <vt:lpstr>UNIX Socket API</vt:lpstr>
      <vt:lpstr>Typical Client Program</vt:lpstr>
      <vt:lpstr>Servers Differ From Clients</vt:lpstr>
      <vt:lpstr>Typical Server Program</vt:lpstr>
      <vt:lpstr>Putting it All Together</vt:lpstr>
      <vt:lpstr>Client Creating a Socket: socket()</vt:lpstr>
      <vt:lpstr>Client: Learning Server Address/Port</vt:lpstr>
      <vt:lpstr>Client: Connecting Socket to the Server</vt:lpstr>
      <vt:lpstr>Client: Sending Data</vt:lpstr>
      <vt:lpstr>Client: Receiving Data</vt:lpstr>
      <vt:lpstr>Server: Server Preparing its Socket</vt:lpstr>
      <vt:lpstr>Server: Allowing Clients to Wait</vt:lpstr>
      <vt:lpstr>Server: Accepting Client Connection</vt:lpstr>
      <vt:lpstr>Server: One Request at a Time?</vt:lpstr>
      <vt:lpstr>Client and Server: Cleaning House</vt:lpstr>
      <vt:lpstr>One Annoying Thing: Byte Order</vt:lpstr>
      <vt:lpstr>Endian Example: Where is the Byte?</vt:lpstr>
      <vt:lpstr>IP is Big Endian</vt:lpstr>
      <vt:lpstr>Using htonl and htons</vt:lpstr>
      <vt:lpstr>Implementing Network Software</vt:lpstr>
      <vt:lpstr>Protocol Implementation Issues</vt:lpstr>
      <vt:lpstr>Process Model</vt:lpstr>
      <vt:lpstr>Network Process Models</vt:lpstr>
      <vt:lpstr>Network Process Models</vt:lpstr>
      <vt:lpstr>Network Process Models</vt:lpstr>
      <vt:lpstr>Process-per-Model vs process-per-message</vt:lpstr>
      <vt:lpstr>Message Buffers</vt:lpstr>
      <vt:lpstr>Message Buffers</vt:lpstr>
      <vt:lpstr>Message Buffers –Drawback </vt:lpstr>
      <vt:lpstr>Message Buffers</vt:lpstr>
      <vt:lpstr>Performance</vt:lpstr>
      <vt:lpstr>Performance</vt:lpstr>
      <vt:lpstr>Bandwidth and Latency</vt:lpstr>
      <vt:lpstr>Bandwidth</vt:lpstr>
      <vt:lpstr>Latency</vt:lpstr>
      <vt:lpstr>Latency</vt:lpstr>
      <vt:lpstr>Performance</vt:lpstr>
      <vt:lpstr>Performance </vt:lpstr>
      <vt:lpstr>Delay x Bandwidth Product</vt:lpstr>
      <vt:lpstr>Delay x Bandwidth Product</vt:lpstr>
      <vt:lpstr>Delay x Bandwidth Product</vt:lpstr>
      <vt:lpstr>Delay x Bandwidth Product</vt:lpstr>
      <vt:lpstr>Delay x Bandwidth Product</vt:lpstr>
      <vt:lpstr>Relationship between Bandwidth and Latency</vt:lpstr>
      <vt:lpstr>Throughput of Network</vt:lpstr>
      <vt:lpstr>Summary</vt:lpstr>
    </vt:vector>
  </TitlesOfParts>
  <Company>IIITDM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Network Software</dc:title>
  <dc:creator>Admin</dc:creator>
  <cp:lastModifiedBy>acer</cp:lastModifiedBy>
  <cp:revision>128</cp:revision>
  <dcterms:created xsi:type="dcterms:W3CDTF">2011-09-07T17:29:18Z</dcterms:created>
  <dcterms:modified xsi:type="dcterms:W3CDTF">2023-08-22T04:58:27Z</dcterms:modified>
</cp:coreProperties>
</file>