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1"/>
  </p:notesMasterIdLst>
  <p:sldIdLst>
    <p:sldId id="256" r:id="rId2"/>
    <p:sldId id="257" r:id="rId3"/>
    <p:sldId id="258" r:id="rId4"/>
    <p:sldId id="259" r:id="rId5"/>
    <p:sldId id="332" r:id="rId6"/>
    <p:sldId id="333" r:id="rId7"/>
    <p:sldId id="260" r:id="rId8"/>
    <p:sldId id="261" r:id="rId9"/>
    <p:sldId id="262" r:id="rId10"/>
    <p:sldId id="263" r:id="rId11"/>
    <p:sldId id="264" r:id="rId12"/>
    <p:sldId id="331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34" r:id="rId23"/>
    <p:sldId id="274" r:id="rId24"/>
    <p:sldId id="275" r:id="rId25"/>
    <p:sldId id="276" r:id="rId26"/>
    <p:sldId id="277" r:id="rId27"/>
    <p:sldId id="278" r:id="rId28"/>
    <p:sldId id="279" r:id="rId29"/>
    <p:sldId id="399" r:id="rId30"/>
    <p:sldId id="400" r:id="rId31"/>
    <p:sldId id="280" r:id="rId32"/>
    <p:sldId id="281" r:id="rId33"/>
    <p:sldId id="282" r:id="rId34"/>
    <p:sldId id="283" r:id="rId35"/>
    <p:sldId id="401" r:id="rId36"/>
    <p:sldId id="402" r:id="rId37"/>
    <p:sldId id="403" r:id="rId38"/>
    <p:sldId id="404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405" r:id="rId51"/>
    <p:sldId id="406" r:id="rId52"/>
    <p:sldId id="407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8" r:id="rId63"/>
    <p:sldId id="304" r:id="rId64"/>
    <p:sldId id="305" r:id="rId65"/>
    <p:sldId id="306" r:id="rId66"/>
    <p:sldId id="307" r:id="rId67"/>
    <p:sldId id="309" r:id="rId68"/>
    <p:sldId id="310" r:id="rId69"/>
    <p:sldId id="311" r:id="rId70"/>
    <p:sldId id="312" r:id="rId71"/>
    <p:sldId id="313" r:id="rId72"/>
    <p:sldId id="314" r:id="rId73"/>
    <p:sldId id="315" r:id="rId74"/>
    <p:sldId id="316" r:id="rId75"/>
    <p:sldId id="317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25" r:id="rId84"/>
    <p:sldId id="326" r:id="rId85"/>
    <p:sldId id="327" r:id="rId86"/>
    <p:sldId id="328" r:id="rId87"/>
    <p:sldId id="329" r:id="rId88"/>
    <p:sldId id="330" r:id="rId89"/>
    <p:sldId id="335" r:id="rId90"/>
    <p:sldId id="336" r:id="rId91"/>
    <p:sldId id="337" r:id="rId92"/>
    <p:sldId id="338" r:id="rId93"/>
    <p:sldId id="339" r:id="rId94"/>
    <p:sldId id="340" r:id="rId95"/>
    <p:sldId id="341" r:id="rId96"/>
    <p:sldId id="342" r:id="rId97"/>
    <p:sldId id="343" r:id="rId98"/>
    <p:sldId id="344" r:id="rId99"/>
    <p:sldId id="345" r:id="rId100"/>
    <p:sldId id="346" r:id="rId101"/>
    <p:sldId id="347" r:id="rId102"/>
    <p:sldId id="348" r:id="rId103"/>
    <p:sldId id="349" r:id="rId104"/>
    <p:sldId id="350" r:id="rId105"/>
    <p:sldId id="351" r:id="rId106"/>
    <p:sldId id="352" r:id="rId107"/>
    <p:sldId id="353" r:id="rId108"/>
    <p:sldId id="354" r:id="rId109"/>
    <p:sldId id="355" r:id="rId110"/>
    <p:sldId id="356" r:id="rId111"/>
    <p:sldId id="357" r:id="rId112"/>
    <p:sldId id="358" r:id="rId113"/>
    <p:sldId id="359" r:id="rId114"/>
    <p:sldId id="360" r:id="rId115"/>
    <p:sldId id="361" r:id="rId116"/>
    <p:sldId id="362" r:id="rId117"/>
    <p:sldId id="408" r:id="rId118"/>
    <p:sldId id="409" r:id="rId119"/>
    <p:sldId id="410" r:id="rId120"/>
    <p:sldId id="419" r:id="rId121"/>
    <p:sldId id="420" r:id="rId122"/>
    <p:sldId id="421" r:id="rId123"/>
    <p:sldId id="423" r:id="rId124"/>
    <p:sldId id="424" r:id="rId125"/>
    <p:sldId id="425" r:id="rId126"/>
    <p:sldId id="426" r:id="rId127"/>
    <p:sldId id="427" r:id="rId128"/>
    <p:sldId id="430" r:id="rId129"/>
    <p:sldId id="428" r:id="rId130"/>
    <p:sldId id="429" r:id="rId131"/>
    <p:sldId id="431" r:id="rId132"/>
    <p:sldId id="432" r:id="rId133"/>
    <p:sldId id="433" r:id="rId134"/>
    <p:sldId id="435" r:id="rId135"/>
    <p:sldId id="436" r:id="rId136"/>
    <p:sldId id="434" r:id="rId137"/>
    <p:sldId id="437" r:id="rId138"/>
    <p:sldId id="439" r:id="rId139"/>
    <p:sldId id="440" r:id="rId140"/>
    <p:sldId id="411" r:id="rId141"/>
    <p:sldId id="413" r:id="rId142"/>
    <p:sldId id="418" r:id="rId143"/>
    <p:sldId id="363" r:id="rId144"/>
    <p:sldId id="364" r:id="rId145"/>
    <p:sldId id="365" r:id="rId146"/>
    <p:sldId id="366" r:id="rId147"/>
    <p:sldId id="367" r:id="rId148"/>
    <p:sldId id="368" r:id="rId149"/>
    <p:sldId id="369" r:id="rId150"/>
    <p:sldId id="370" r:id="rId151"/>
    <p:sldId id="371" r:id="rId152"/>
    <p:sldId id="372" r:id="rId153"/>
    <p:sldId id="373" r:id="rId154"/>
    <p:sldId id="374" r:id="rId155"/>
    <p:sldId id="375" r:id="rId156"/>
    <p:sldId id="376" r:id="rId157"/>
    <p:sldId id="377" r:id="rId158"/>
    <p:sldId id="378" r:id="rId159"/>
    <p:sldId id="379" r:id="rId160"/>
    <p:sldId id="380" r:id="rId161"/>
    <p:sldId id="381" r:id="rId162"/>
    <p:sldId id="382" r:id="rId163"/>
    <p:sldId id="383" r:id="rId164"/>
    <p:sldId id="384" r:id="rId165"/>
    <p:sldId id="385" r:id="rId166"/>
    <p:sldId id="386" r:id="rId167"/>
    <p:sldId id="387" r:id="rId168"/>
    <p:sldId id="388" r:id="rId169"/>
    <p:sldId id="389" r:id="rId170"/>
    <p:sldId id="390" r:id="rId171"/>
    <p:sldId id="391" r:id="rId172"/>
    <p:sldId id="392" r:id="rId173"/>
    <p:sldId id="393" r:id="rId174"/>
    <p:sldId id="394" r:id="rId175"/>
    <p:sldId id="395" r:id="rId176"/>
    <p:sldId id="396" r:id="rId177"/>
    <p:sldId id="397" r:id="rId178"/>
    <p:sldId id="442" r:id="rId179"/>
    <p:sldId id="441" r:id="rId18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presProps" Target="pres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E00FD9C-1EC2-4ED5-902F-FBCA3BB73F24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CF0F4D0-BDB0-4056-9ED0-8F34D785B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0F4D0-BDB0-4056-9ED0-8F34D785B4C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87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0F4D0-BDB0-4056-9ED0-8F34D785B4CA}" type="slidenum">
              <a:rPr lang="en-US" smtClean="0"/>
              <a:pPr/>
              <a:t>123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0F4D0-BDB0-4056-9ED0-8F34D785B4CA}" type="slidenum">
              <a:rPr lang="en-US" smtClean="0"/>
              <a:pPr/>
              <a:t>149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3304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3386328"/>
            <a:ext cx="2249424" cy="7132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3377184"/>
            <a:ext cx="6784848" cy="7132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1371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3383037"/>
            <a:ext cx="6781800" cy="685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3401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B963875-A994-48FB-827C-1635EE807FE8}" type="datetime3">
              <a:rPr lang="en-US" smtClean="0"/>
              <a:t>31 August 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59FADA-F88A-4811-AF5E-A29729BCE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E090-0DA5-4F4A-9407-DD40FBA4CA06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ADA-F88A-4811-AF5E-A29729BCE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3F2B3C4-89E6-4286-95BC-7AAF36E2BBEE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959FADA-F88A-4811-AF5E-A29729BCE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6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92CF-3DFE-4E0F-9793-1E0CDD9E3658}" type="datetime3">
              <a:rPr lang="en-US" smtClean="0"/>
              <a:t>31 August 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59FADA-F88A-4811-AF5E-A29729BCE5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F91-644D-4FC1-9676-39E81D88243F}" type="datetime3">
              <a:rPr lang="en-US" smtClean="0"/>
              <a:t>31 August 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959FADA-F88A-4811-AF5E-A29729BCE5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894504F-9702-49AF-A233-357D8F4D46DE}" type="datetime3">
              <a:rPr lang="en-US" smtClean="0"/>
              <a:t>31 August 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959FADA-F88A-4811-AF5E-A29729BCE5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8130141-BD7B-473E-AF08-2B2C8068CBB3}" type="datetime3">
              <a:rPr lang="en-US" smtClean="0"/>
              <a:t>31 August 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959FADA-F88A-4811-AF5E-A29729BCE5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6840-C89E-480B-A6A9-B490BA33DCE3}" type="datetime3">
              <a:rPr lang="en-US" smtClean="0"/>
              <a:t>31 August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59FADA-F88A-4811-AF5E-A29729BCE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796A-7618-46D8-B40B-A485B799ED22}" type="datetime3">
              <a:rPr lang="en-US" smtClean="0"/>
              <a:t>31 August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59FADA-F88A-4811-AF5E-A29729BCE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428E-FBCD-489F-BDA6-789866A08193}" type="datetime3">
              <a:rPr lang="en-US" smtClean="0"/>
              <a:t>31 August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59FADA-F88A-4811-AF5E-A29729BCE5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72DBD12-3EDA-468B-A33D-34D54410CA92}" type="datetime3">
              <a:rPr lang="en-US" smtClean="0"/>
              <a:t>31 August 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959FADA-F88A-4811-AF5E-A29729BCE5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00994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1319F8-079A-48DD-ACE8-1AB8337BCC09}" type="datetime3">
              <a:rPr lang="en-US" smtClean="0"/>
              <a:t>31 August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52800" y="6400800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959FADA-F88A-4811-AF5E-A29729BCE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Direct link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38DE-4AF0-4CCD-9146-9CE95D819A03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ADA-F88A-4811-AF5E-A29729BCE5D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Another important link characteristic is the </a:t>
            </a:r>
            <a:r>
              <a:rPr lang="en-US" sz="2400" i="1" dirty="0" smtClean="0"/>
              <a:t>frequency</a:t>
            </a:r>
          </a:p>
          <a:p>
            <a:pPr lvl="1"/>
            <a:r>
              <a:rPr lang="en-US" sz="2000" dirty="0" smtClean="0"/>
              <a:t>Measured in hertz, with which the electromagnetic waves oscillate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Distance between the adjacent pair of maxima or minima of a wave measured in meters is called </a:t>
            </a:r>
            <a:r>
              <a:rPr lang="en-US" sz="2400" i="1" dirty="0" smtClean="0">
                <a:solidFill>
                  <a:srgbClr val="FF0000"/>
                </a:solidFill>
              </a:rPr>
              <a:t>wavelength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Speed of light divided by frequency gives the wavelength.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Frequency on a copper cable range from 300Hz to 3300Hz; Wavelength for 300Hz wave through copper is speed of light on a copper / frequency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(2/3) x 3 x 10</a:t>
            </a:r>
            <a:r>
              <a:rPr lang="en-US" sz="2000" baseline="30000" dirty="0" smtClean="0"/>
              <a:t>8</a:t>
            </a:r>
            <a:r>
              <a:rPr lang="en-US" sz="2000" dirty="0" smtClean="0"/>
              <a:t> /300 = 667 x 10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meters.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Placing binary data on a signal is called </a:t>
            </a:r>
            <a:r>
              <a:rPr lang="en-US" sz="2400" i="1" dirty="0" smtClean="0"/>
              <a:t>encoding</a:t>
            </a:r>
            <a:r>
              <a:rPr lang="en-US" sz="24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Modulation involves modifying the signals in terms of their frequency, amplitude, and phase.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B7A7-8D26-491D-AA14-502B0279EEF9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 descr="f02-25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3036888"/>
            <a:ext cx="54737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16238" y="4508500"/>
            <a:ext cx="28448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66"/>
                </a:solidFill>
                <a:latin typeface="Arial" charset="0"/>
              </a:rPr>
              <a:t>Ethernet Frame Format</a:t>
            </a:r>
            <a:endParaRPr lang="en-GB" sz="20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33BA-2BDD-40C4-92A2-641AD9F281AF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Each host on an Ethernet (in fact, every Ethernet host in the world) has a unique Ethernet Address.</a:t>
            </a:r>
          </a:p>
          <a:p>
            <a:r>
              <a:rPr lang="en-US" sz="2400" dirty="0" smtClean="0"/>
              <a:t>The address belongs to the adaptor, not the host.</a:t>
            </a:r>
          </a:p>
          <a:p>
            <a:pPr lvl="1"/>
            <a:r>
              <a:rPr lang="en-US" sz="2000" dirty="0" smtClean="0"/>
              <a:t>It is usually burnt into ROM.</a:t>
            </a:r>
          </a:p>
          <a:p>
            <a:r>
              <a:rPr lang="en-US" sz="2400" dirty="0" smtClean="0"/>
              <a:t>Ethernet addresses are typically printed in a human readable format</a:t>
            </a:r>
          </a:p>
          <a:p>
            <a:pPr lvl="1"/>
            <a:r>
              <a:rPr lang="en-US" sz="2000" dirty="0" smtClean="0"/>
              <a:t>As a sequence of six numbers separated by colons.</a:t>
            </a:r>
          </a:p>
          <a:p>
            <a:pPr lvl="1"/>
            <a:r>
              <a:rPr lang="en-US" sz="2000" dirty="0" smtClean="0"/>
              <a:t>Each number corresponds to 1 byte of the 6 byte address and is given by a pair of hexadecimal digits, one for each of the 4-bit nibbles in the byte</a:t>
            </a:r>
          </a:p>
          <a:p>
            <a:pPr lvl="1"/>
            <a:r>
              <a:rPr lang="en-US" sz="2000" dirty="0" smtClean="0"/>
              <a:t>Leading 0s are dropped.</a:t>
            </a:r>
          </a:p>
          <a:p>
            <a:pPr lvl="1"/>
            <a:r>
              <a:rPr lang="en-US" sz="2000" dirty="0" smtClean="0"/>
              <a:t>For example, 8:0:2b:e4:b1:2 is</a:t>
            </a:r>
          </a:p>
          <a:p>
            <a:pPr lvl="2"/>
            <a:r>
              <a:rPr lang="en-US" sz="1800" dirty="0" smtClean="0"/>
              <a:t>00001000 00000000 00101011 11100100 10110001 00000010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99A9-6104-4F39-AC05-0E08DAD141C2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To ensure that every adaptor gets a unique address, each manufacturer of Ethernet devices is allocated a </a:t>
            </a:r>
            <a:r>
              <a:rPr lang="en-US" sz="2400" dirty="0" smtClean="0">
                <a:solidFill>
                  <a:srgbClr val="FF0000"/>
                </a:solidFill>
              </a:rPr>
              <a:t>different prefix</a:t>
            </a:r>
            <a:r>
              <a:rPr lang="en-US" sz="2400" dirty="0" smtClean="0"/>
              <a:t> that must be pretended to the address on every adaptor they build</a:t>
            </a:r>
          </a:p>
          <a:p>
            <a:pPr lvl="2"/>
            <a:r>
              <a:rPr lang="en-US" sz="2000" dirty="0" smtClean="0"/>
              <a:t>AMD has been assigned the 24bit prefix 8:0:20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F1C7-9B68-4D05-A508-2332EC7E5CD5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Each frame transmitted on an Ethernet is received by every adaptor connected to that Ethernet.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Each adaptor recognizes those frames addressed to its address and passes only those frames on to the host.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 addition, to </a:t>
            </a:r>
            <a:r>
              <a:rPr lang="en-US" sz="2400" i="1" dirty="0" err="1" smtClean="0"/>
              <a:t>unicast</a:t>
            </a:r>
            <a:r>
              <a:rPr lang="en-US" sz="2400" dirty="0" smtClean="0"/>
              <a:t> address, an Ethernet address consisting of </a:t>
            </a:r>
            <a:r>
              <a:rPr lang="en-US" sz="2400" i="1" dirty="0" smtClean="0">
                <a:solidFill>
                  <a:srgbClr val="FF0000"/>
                </a:solidFill>
              </a:rPr>
              <a:t>all 1s </a:t>
            </a:r>
            <a:r>
              <a:rPr lang="en-US" sz="2400" dirty="0" smtClean="0"/>
              <a:t>is treated as a </a:t>
            </a:r>
            <a:r>
              <a:rPr lang="en-US" sz="2400" b="1" i="1" dirty="0" smtClean="0">
                <a:solidFill>
                  <a:srgbClr val="0070C0"/>
                </a:solidFill>
              </a:rPr>
              <a:t>broadcast</a:t>
            </a:r>
            <a:r>
              <a:rPr lang="en-US" sz="2400" dirty="0" smtClean="0"/>
              <a:t> address.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All adaptors pass frames addressed to the </a:t>
            </a:r>
            <a:r>
              <a:rPr lang="en-US" sz="2000" i="1" dirty="0" smtClean="0"/>
              <a:t>broadcast</a:t>
            </a:r>
            <a:r>
              <a:rPr lang="en-US" sz="2000" dirty="0" smtClean="0"/>
              <a:t> address up to the host.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Similarly, an address that has the </a:t>
            </a:r>
            <a:r>
              <a:rPr lang="en-US" sz="2400" i="1" dirty="0" smtClean="0">
                <a:solidFill>
                  <a:srgbClr val="FF0000"/>
                </a:solidFill>
              </a:rPr>
              <a:t>first bit set to 1 </a:t>
            </a:r>
            <a:r>
              <a:rPr lang="en-US" sz="2400" dirty="0" smtClean="0"/>
              <a:t>but is not the </a:t>
            </a:r>
            <a:r>
              <a:rPr lang="en-US" sz="2400" i="1" dirty="0" smtClean="0"/>
              <a:t>broadcast</a:t>
            </a:r>
            <a:r>
              <a:rPr lang="en-US" sz="2400" dirty="0" smtClean="0"/>
              <a:t> address is called a </a:t>
            </a:r>
            <a:r>
              <a:rPr lang="en-US" sz="2400" b="1" i="1" dirty="0" smtClean="0">
                <a:solidFill>
                  <a:srgbClr val="0070C0"/>
                </a:solidFill>
              </a:rPr>
              <a:t>multicast</a:t>
            </a:r>
            <a:r>
              <a:rPr lang="en-US" sz="2400" dirty="0" smtClean="0"/>
              <a:t> address.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given host can program its adaptor to accept some set of </a:t>
            </a:r>
            <a:r>
              <a:rPr lang="en-US" sz="2000" i="1" dirty="0" smtClean="0"/>
              <a:t>multicast</a:t>
            </a:r>
            <a:r>
              <a:rPr lang="en-US" sz="2000" dirty="0" smtClean="0"/>
              <a:t> addresses.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7242-E71D-4DCF-B6C1-5370F6F9351C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To summarize, an Ethernet adaptor receives all frames and accepts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Frames addressed to its own address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Frames addressed to the broadcast address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Frames addressed to a multicast addressed if it has been instructed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B3E-9262-49E4-A4E7-A52CCBA37AB9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Transmitter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When the adaptor has a frame to send and the line is idle, it transmits the frame immediately.</a:t>
            </a:r>
          </a:p>
          <a:p>
            <a:pPr lvl="1"/>
            <a:r>
              <a:rPr lang="en-US" sz="2000" dirty="0" smtClean="0"/>
              <a:t>The upper bound of 1500 bytes in the message means that the adaptor can occupy the line for a fixed length of time.</a:t>
            </a:r>
          </a:p>
          <a:p>
            <a:r>
              <a:rPr lang="en-US" sz="2400" dirty="0" smtClean="0"/>
              <a:t>When the adaptor has a frame to send and the line is busy, it waits for the line to go idle and then transmits immediately.</a:t>
            </a:r>
          </a:p>
          <a:p>
            <a:r>
              <a:rPr lang="en-US" sz="2400" dirty="0" smtClean="0"/>
              <a:t>The Ethernet is said to be </a:t>
            </a:r>
            <a:r>
              <a:rPr lang="en-US" sz="2400" i="1" dirty="0" smtClean="0">
                <a:solidFill>
                  <a:srgbClr val="FF0000"/>
                </a:solidFill>
              </a:rPr>
              <a:t>1-persistent protocol </a:t>
            </a:r>
            <a:r>
              <a:rPr lang="en-US" sz="2400" dirty="0" smtClean="0"/>
              <a:t>because an adaptor with a frame to send transmits with probability 1 whenever a busy line goes idle.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ACCE-22B4-410C-BF66-9AA7B023CC7A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Transmitter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Since there is no centralized control it is possible for two (or more) adaptors to begin transmitting at the same time,</a:t>
            </a:r>
          </a:p>
          <a:p>
            <a:pPr lvl="1"/>
            <a:r>
              <a:rPr lang="en-US" sz="2000" dirty="0" smtClean="0"/>
              <a:t>Either because both found the line to be idle,</a:t>
            </a:r>
          </a:p>
          <a:p>
            <a:pPr lvl="1"/>
            <a:r>
              <a:rPr lang="en-US" sz="2000" dirty="0" smtClean="0"/>
              <a:t>Or, both had been waiting for a busy line to become idle.</a:t>
            </a:r>
          </a:p>
          <a:p>
            <a:r>
              <a:rPr lang="en-US" sz="2400" dirty="0" smtClean="0"/>
              <a:t>When this happens, the two (or more) frames are said to be </a:t>
            </a:r>
            <a:r>
              <a:rPr lang="en-US" sz="2400" i="1" dirty="0" smtClean="0">
                <a:solidFill>
                  <a:srgbClr val="FF0000"/>
                </a:solidFill>
              </a:rPr>
              <a:t>collide</a:t>
            </a:r>
            <a:r>
              <a:rPr lang="en-US" sz="2400" dirty="0" smtClean="0"/>
              <a:t> on the network.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C552-3DD5-4D08-80B3-894C19EAA065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106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Transmitter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Since Ethernet supports collision detection, each sender is able to determine that a collision is in progress.</a:t>
            </a:r>
          </a:p>
          <a:p>
            <a:r>
              <a:rPr lang="en-US" sz="2400" dirty="0" smtClean="0"/>
              <a:t>At the moment an adaptor detects that its frame is colliding with another, it first makes sure to transmit a </a:t>
            </a:r>
            <a:r>
              <a:rPr lang="en-US" sz="2400" dirty="0" smtClean="0">
                <a:solidFill>
                  <a:srgbClr val="FF0000"/>
                </a:solidFill>
              </a:rPr>
              <a:t>32-bit jamming </a:t>
            </a:r>
            <a:r>
              <a:rPr lang="en-US" sz="2400" dirty="0" smtClean="0"/>
              <a:t>sequence and then stops transmission.</a:t>
            </a:r>
          </a:p>
          <a:p>
            <a:pPr lvl="1"/>
            <a:r>
              <a:rPr lang="en-US" sz="2000" dirty="0" smtClean="0"/>
              <a:t>Thus, a transmitter will minimally send </a:t>
            </a:r>
            <a:r>
              <a:rPr lang="en-US" sz="2000" dirty="0" smtClean="0">
                <a:solidFill>
                  <a:srgbClr val="FF0000"/>
                </a:solidFill>
              </a:rPr>
              <a:t>96 bits </a:t>
            </a:r>
            <a:r>
              <a:rPr lang="en-US" sz="2000" dirty="0" smtClean="0"/>
              <a:t>in the case of collision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64-bit </a:t>
            </a:r>
            <a:r>
              <a:rPr lang="en-US" sz="1800" dirty="0" smtClean="0"/>
              <a:t>preamble + </a:t>
            </a:r>
            <a:r>
              <a:rPr lang="en-US" sz="1800" dirty="0" smtClean="0">
                <a:solidFill>
                  <a:srgbClr val="FF0000"/>
                </a:solidFill>
              </a:rPr>
              <a:t>32-bit</a:t>
            </a:r>
            <a:r>
              <a:rPr lang="en-US" sz="1800" dirty="0" smtClean="0"/>
              <a:t> jamming sequence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6965-6F76-4F7C-965E-C7F544C21592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Transmitter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One way that an adaptor will send only 96 bit (called a </a:t>
            </a:r>
            <a:r>
              <a:rPr lang="en-US" sz="2400" i="1" dirty="0" smtClean="0">
                <a:solidFill>
                  <a:srgbClr val="FF0000"/>
                </a:solidFill>
              </a:rPr>
              <a:t>runt frame</a:t>
            </a:r>
            <a:r>
              <a:rPr lang="en-US" sz="2400" dirty="0" smtClean="0"/>
              <a:t>) is if the two hosts are close to each other.</a:t>
            </a:r>
          </a:p>
          <a:p>
            <a:r>
              <a:rPr lang="en-US" sz="2400" dirty="0" smtClean="0"/>
              <a:t>Had they been farther apart,</a:t>
            </a:r>
          </a:p>
          <a:p>
            <a:pPr lvl="1"/>
            <a:r>
              <a:rPr lang="en-US" sz="2000" dirty="0" smtClean="0"/>
              <a:t>They would have had to transmit longer, and thus send more bits, before detecting the collision.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6BAE-8BD6-443E-8EB0-CA2CB2E0470B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Transmitter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The worst case scenario happens when the two hosts are at opposite ends of the Ethernet.</a:t>
            </a:r>
          </a:p>
          <a:p>
            <a:r>
              <a:rPr lang="en-US" sz="2400" dirty="0" smtClean="0"/>
              <a:t>To know for sure that the frame its just sent did not collide with another frame, the transmitter may need to send as many as 512 bits.</a:t>
            </a:r>
          </a:p>
          <a:p>
            <a:pPr lvl="1"/>
            <a:r>
              <a:rPr lang="en-US" sz="2000" dirty="0" smtClean="0"/>
              <a:t>Every Ethernet frame must be at least 512 bits (64 bytes) long.</a:t>
            </a:r>
          </a:p>
          <a:p>
            <a:pPr lvl="2"/>
            <a:r>
              <a:rPr lang="en-US" sz="1800" dirty="0" smtClean="0"/>
              <a:t>14 bytes of header + 46 bytes of data + 4 bytes of CRC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A7C9-6556-4D16-8FA5-ECC5B14D8BC3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773173"/>
            <a:ext cx="8153400" cy="44958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5" descr="f02-02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1524072"/>
            <a:ext cx="8605605" cy="3363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627313" y="4868863"/>
            <a:ext cx="274305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Electromagnetic spectrum</a:t>
            </a:r>
            <a:endParaRPr lang="en-GB" sz="2000" dirty="0">
              <a:latin typeface="+mj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02C1-2FC1-40E6-BFED-6E0EA941EA23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Transmitter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Why 512 bits?</a:t>
            </a:r>
          </a:p>
          <a:p>
            <a:pPr lvl="1"/>
            <a:r>
              <a:rPr lang="en-US" sz="2000" dirty="0" smtClean="0"/>
              <a:t>Why is its length limited to 2500 m?</a:t>
            </a:r>
          </a:p>
          <a:p>
            <a:endParaRPr lang="en-US" dirty="0" smtClean="0"/>
          </a:p>
          <a:p>
            <a:r>
              <a:rPr lang="en-US" sz="2400" dirty="0" smtClean="0"/>
              <a:t>The farther apart two nodes are, the longer it takes for a frame sent by one to reach the other, and the network is </a:t>
            </a:r>
            <a:r>
              <a:rPr lang="en-US" sz="2400" dirty="0" smtClean="0">
                <a:solidFill>
                  <a:srgbClr val="FF0000"/>
                </a:solidFill>
              </a:rPr>
              <a:t>vulnerable to collision </a:t>
            </a:r>
            <a:r>
              <a:rPr lang="en-US" sz="2400" dirty="0" smtClean="0"/>
              <a:t>during this time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7849-0251-4E0B-9A77-08867770A3E6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110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Transmitter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Node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 begins transmitting a frame at time </a:t>
            </a:r>
            <a:r>
              <a:rPr lang="en-US" sz="2400" i="1" dirty="0" smtClean="0">
                <a:solidFill>
                  <a:srgbClr val="FF0000"/>
                </a:solidFill>
              </a:rPr>
              <a:t>t</a:t>
            </a:r>
          </a:p>
          <a:p>
            <a:pPr>
              <a:lnSpc>
                <a:spcPct val="80000"/>
              </a:lnSpc>
            </a:pPr>
            <a:r>
              <a:rPr lang="en-US" sz="2400" i="1" dirty="0" smtClean="0">
                <a:solidFill>
                  <a:srgbClr val="FF0000"/>
                </a:solidFill>
              </a:rPr>
              <a:t>d</a:t>
            </a:r>
            <a:r>
              <a:rPr lang="en-US" sz="2400" dirty="0" smtClean="0"/>
              <a:t> denotes the one link latency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The first bit of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’s frame arrives at 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 at time </a:t>
            </a:r>
            <a:r>
              <a:rPr lang="en-US" sz="2400" i="1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 + </a:t>
            </a:r>
            <a:r>
              <a:rPr lang="en-US" sz="2400" i="1" dirty="0" smtClean="0">
                <a:solidFill>
                  <a:srgbClr val="FF0000"/>
                </a:solidFill>
              </a:rPr>
              <a:t>d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Suppose an instant before host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’s frame arrives, host 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 begins to transmit its own frame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’s frame will immediately collide with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’s frame and this collision will be detected by host 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Host 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 will send the </a:t>
            </a:r>
            <a:r>
              <a:rPr lang="en-US" sz="2400" dirty="0" smtClean="0">
                <a:solidFill>
                  <a:srgbClr val="0070C0"/>
                </a:solidFill>
              </a:rPr>
              <a:t>32-bit</a:t>
            </a:r>
            <a:r>
              <a:rPr lang="en-US" sz="2400" dirty="0" smtClean="0"/>
              <a:t> jamming sequence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Host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 will not know that the collision occurred until 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’s frame reaches it, which will happen at </a:t>
            </a:r>
            <a:r>
              <a:rPr lang="en-US" sz="2400" i="1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 + 2 * </a:t>
            </a:r>
            <a:r>
              <a:rPr lang="en-US" sz="2400" i="1" dirty="0" smtClean="0">
                <a:solidFill>
                  <a:srgbClr val="FF0000"/>
                </a:solidFill>
              </a:rPr>
              <a:t>d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Host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 must continue to transmit until this time in order to detect the collision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Host </a:t>
            </a:r>
            <a:r>
              <a:rPr lang="en-US" sz="2000" dirty="0" smtClean="0">
                <a:solidFill>
                  <a:srgbClr val="FF0000"/>
                </a:solidFill>
              </a:rPr>
              <a:t>A</a:t>
            </a:r>
            <a:r>
              <a:rPr lang="en-US" sz="2000" dirty="0" smtClean="0"/>
              <a:t> must transmit for </a:t>
            </a:r>
            <a:r>
              <a:rPr lang="en-US" sz="2000" i="1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* </a:t>
            </a:r>
            <a:r>
              <a:rPr lang="en-US" sz="2000" i="1" dirty="0" smtClean="0">
                <a:solidFill>
                  <a:srgbClr val="FF0000"/>
                </a:solidFill>
              </a:rPr>
              <a:t>d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to be sure that it detects all possible collisions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4EAD-819D-4D2A-9304-A3BED8965EFC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111</a:t>
            </a:fld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Transmitter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43400" y="2438400"/>
            <a:ext cx="4800600" cy="2438400"/>
          </a:xfrm>
        </p:spPr>
        <p:txBody>
          <a:bodyPr>
            <a:normAutofit fontScale="70000" lnSpcReduction="20000"/>
          </a:bodyPr>
          <a:lstStyle/>
          <a:p>
            <a:pPr>
              <a:buNone/>
              <a:defRPr/>
            </a:pPr>
            <a:r>
              <a:rPr lang="en-US" dirty="0" smtClean="0">
                <a:solidFill>
                  <a:srgbClr val="000099"/>
                </a:solidFill>
              </a:rPr>
              <a:t>Worst-case scenario: </a:t>
            </a:r>
          </a:p>
          <a:p>
            <a:pPr>
              <a:buNone/>
              <a:defRPr/>
            </a:pPr>
            <a:r>
              <a:rPr lang="en-US" dirty="0" smtClean="0">
                <a:solidFill>
                  <a:srgbClr val="000099"/>
                </a:solidFill>
              </a:rPr>
              <a:t>(a) Host A sends a frame at time </a:t>
            </a:r>
            <a:r>
              <a:rPr lang="en-US" i="1" dirty="0" smtClean="0">
                <a:solidFill>
                  <a:srgbClr val="000099"/>
                </a:solidFill>
              </a:rPr>
              <a:t>t; </a:t>
            </a:r>
          </a:p>
          <a:p>
            <a:pPr>
              <a:buNone/>
              <a:defRPr/>
            </a:pPr>
            <a:r>
              <a:rPr lang="en-US" i="1" dirty="0" smtClean="0">
                <a:solidFill>
                  <a:srgbClr val="000099"/>
                </a:solidFill>
              </a:rPr>
              <a:t>(b) Host A’s frame arrives </a:t>
            </a:r>
            <a:r>
              <a:rPr lang="en-US" dirty="0" smtClean="0">
                <a:solidFill>
                  <a:srgbClr val="000099"/>
                </a:solidFill>
              </a:rPr>
              <a:t>at B at time </a:t>
            </a:r>
            <a:r>
              <a:rPr lang="en-US" i="1" dirty="0" smtClean="0">
                <a:solidFill>
                  <a:srgbClr val="000099"/>
                </a:solidFill>
              </a:rPr>
              <a:t>t + d;  </a:t>
            </a:r>
          </a:p>
          <a:p>
            <a:pPr>
              <a:buNone/>
              <a:defRPr/>
            </a:pPr>
            <a:r>
              <a:rPr lang="en-US" i="1" dirty="0" smtClean="0">
                <a:solidFill>
                  <a:srgbClr val="000099"/>
                </a:solidFill>
              </a:rPr>
              <a:t>(c) Host B begins transmitting at time t + d and collides with A’s frame;</a:t>
            </a:r>
          </a:p>
          <a:p>
            <a:pPr>
              <a:buNone/>
              <a:defRPr/>
            </a:pPr>
            <a:r>
              <a:rPr lang="en-US" dirty="0" smtClean="0">
                <a:solidFill>
                  <a:srgbClr val="000099"/>
                </a:solidFill>
              </a:rPr>
              <a:t>(d) B’s runt (32-bit) frame arrives at A at time </a:t>
            </a:r>
            <a:r>
              <a:rPr lang="en-US" i="1" dirty="0" smtClean="0">
                <a:solidFill>
                  <a:srgbClr val="000099"/>
                </a:solidFill>
              </a:rPr>
              <a:t>t + 2d.</a:t>
            </a:r>
            <a:endParaRPr lang="en-GB" dirty="0" smtClean="0">
              <a:solidFill>
                <a:srgbClr val="000099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5" descr="f02-26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2952750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A68E-8B0E-494F-8738-169EA134701F}" type="datetime3">
              <a:rPr lang="en-US" smtClean="0"/>
              <a:t>31 August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112</a:t>
            </a:fld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Transmitter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that a maximally configured Ethernet is 2500 m long, and there may be up to four repeaters between any two hosts, the round trip delay has been determined to be 51.2 </a:t>
            </a:r>
            <a:r>
              <a:rPr lang="en-US" dirty="0" smtClean="0">
                <a:sym typeface="Symbol" pitchFamily="18" charset="2"/>
              </a:rPr>
              <a:t></a:t>
            </a:r>
            <a:r>
              <a:rPr lang="en-US" dirty="0" smtClean="0"/>
              <a:t>s</a:t>
            </a:r>
          </a:p>
          <a:p>
            <a:pPr lvl="1"/>
            <a:r>
              <a:rPr lang="en-US" sz="2400" dirty="0" smtClean="0"/>
              <a:t>Which on 10 Mbps Ethernet corresponds to 512 bits</a:t>
            </a:r>
          </a:p>
          <a:p>
            <a:endParaRPr lang="en-US" dirty="0" smtClean="0"/>
          </a:p>
          <a:p>
            <a:r>
              <a:rPr lang="en-US" dirty="0" smtClean="0"/>
              <a:t>The other way to look at this situation,</a:t>
            </a:r>
          </a:p>
          <a:p>
            <a:pPr lvl="1"/>
            <a:r>
              <a:rPr lang="en-US" sz="2400" dirty="0" smtClean="0"/>
              <a:t>We need to limit the Ethernet’s maximum latency to a fairly small value (51.2 </a:t>
            </a:r>
            <a:r>
              <a:rPr lang="en-US" sz="2400" dirty="0" smtClean="0">
                <a:sym typeface="Symbol" pitchFamily="18" charset="2"/>
              </a:rPr>
              <a:t></a:t>
            </a:r>
            <a:r>
              <a:rPr lang="en-US" sz="2400" dirty="0" smtClean="0"/>
              <a:t>s) for the access algorithm to work</a:t>
            </a:r>
          </a:p>
          <a:p>
            <a:pPr lvl="2"/>
            <a:r>
              <a:rPr lang="en-US" sz="2000" dirty="0" smtClean="0"/>
              <a:t>Hence the maximum length for the Ethernet is on the order of 2500 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025D-0375-4CA0-A4BE-F7F0CCC424E6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113</a:t>
            </a:fld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Transmitter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Once an adaptor has detected a collision, and stopped its transmission, it waits a certain amount of time and tries again.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Each time the adaptor tries to transmit but fails, it doubles the amount of time it waits before trying again.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This strategy of doubling the delay interval between each retransmission attempt is known as </a:t>
            </a:r>
            <a:r>
              <a:rPr lang="en-US" i="1" dirty="0" smtClean="0">
                <a:solidFill>
                  <a:srgbClr val="000099"/>
                </a:solidFill>
              </a:rPr>
              <a:t>Exponential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i="1" dirty="0" err="1" smtClean="0">
                <a:solidFill>
                  <a:srgbClr val="000099"/>
                </a:solidFill>
              </a:rPr>
              <a:t>Backoff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2032-C9D7-4428-ABAF-17EEF54474EC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114</a:t>
            </a:fld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Transmitter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adaptor first delays either 0 or 51.2 </a:t>
            </a:r>
            <a:r>
              <a:rPr lang="en-US" sz="2400" dirty="0" smtClean="0">
                <a:sym typeface="Symbol" pitchFamily="18" charset="2"/>
              </a:rPr>
              <a:t></a:t>
            </a:r>
            <a:r>
              <a:rPr lang="en-US" sz="2400" dirty="0" smtClean="0"/>
              <a:t>s, selected at random.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If this effort fails, it then waits 0, 51.2, 102.4, 153.6 </a:t>
            </a:r>
            <a:r>
              <a:rPr lang="en-US" sz="2400" dirty="0" smtClean="0">
                <a:sym typeface="Symbol" pitchFamily="18" charset="2"/>
              </a:rPr>
              <a:t></a:t>
            </a:r>
            <a:r>
              <a:rPr lang="en-US" sz="2400" dirty="0" smtClean="0"/>
              <a:t>s (selected randomly) before trying again;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This is </a:t>
            </a:r>
            <a:r>
              <a:rPr lang="en-US" sz="2000" i="1" dirty="0" smtClean="0"/>
              <a:t>k</a:t>
            </a:r>
            <a:r>
              <a:rPr lang="en-US" sz="2000" dirty="0" smtClean="0"/>
              <a:t> * 51.2 for </a:t>
            </a:r>
            <a:r>
              <a:rPr lang="en-US" sz="2000" i="1" dirty="0" smtClean="0"/>
              <a:t>k</a:t>
            </a:r>
            <a:r>
              <a:rPr lang="en-US" sz="2000" dirty="0" smtClean="0"/>
              <a:t> = 0, 1, 2, 3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After the third collision, it waits </a:t>
            </a:r>
            <a:r>
              <a:rPr lang="en-US" sz="2400" i="1" dirty="0" smtClean="0"/>
              <a:t>k</a:t>
            </a:r>
            <a:r>
              <a:rPr lang="en-US" sz="2400" dirty="0" smtClean="0"/>
              <a:t> * 51.2 for </a:t>
            </a:r>
            <a:r>
              <a:rPr lang="en-US" sz="2400" i="1" dirty="0" smtClean="0"/>
              <a:t>k</a:t>
            </a:r>
            <a:r>
              <a:rPr lang="en-US" sz="2400" dirty="0" smtClean="0"/>
              <a:t> = 0…2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– 1 (again selected at random).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 general, the algorithm randomly selects a </a:t>
            </a:r>
            <a:r>
              <a:rPr lang="en-US" sz="2400" i="1" dirty="0" smtClean="0"/>
              <a:t>k</a:t>
            </a:r>
            <a:r>
              <a:rPr lang="en-US" sz="2400" dirty="0" smtClean="0"/>
              <a:t> between 0 and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– 1 and waits for </a:t>
            </a:r>
            <a:r>
              <a:rPr lang="en-US" sz="2400" i="1" dirty="0" smtClean="0"/>
              <a:t>k</a:t>
            </a:r>
            <a:r>
              <a:rPr lang="en-US" sz="2400" dirty="0" smtClean="0"/>
              <a:t> * 51.2 </a:t>
            </a:r>
            <a:r>
              <a:rPr lang="en-US" sz="2400" dirty="0" smtClean="0">
                <a:sym typeface="Symbol" pitchFamily="18" charset="2"/>
              </a:rPr>
              <a:t></a:t>
            </a:r>
            <a:r>
              <a:rPr lang="en-US" sz="2400" dirty="0" smtClean="0"/>
              <a:t>s, where </a:t>
            </a:r>
            <a:r>
              <a:rPr lang="en-US" sz="2400" i="1" dirty="0" smtClean="0"/>
              <a:t>n</a:t>
            </a:r>
            <a:r>
              <a:rPr lang="en-US" sz="2400" dirty="0" smtClean="0"/>
              <a:t> is the number of collisions experienced so far.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4E10-383C-4CBD-993B-896CDD2A0FC0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115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with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Ethernets work best under lightly loaded conditions.</a:t>
            </a:r>
          </a:p>
          <a:p>
            <a:pPr lvl="1"/>
            <a:r>
              <a:rPr lang="en-US" sz="2000" dirty="0" smtClean="0"/>
              <a:t>Under </a:t>
            </a:r>
            <a:r>
              <a:rPr lang="en-US" sz="2000" dirty="0" smtClean="0">
                <a:solidFill>
                  <a:srgbClr val="FF0000"/>
                </a:solidFill>
              </a:rPr>
              <a:t>heavy loads</a:t>
            </a:r>
            <a:r>
              <a:rPr lang="en-US" sz="2000" dirty="0" smtClean="0"/>
              <a:t>, too much of the network’s capacity is </a:t>
            </a:r>
            <a:r>
              <a:rPr lang="en-US" sz="2000" b="1" dirty="0" smtClean="0">
                <a:solidFill>
                  <a:srgbClr val="0070C0"/>
                </a:solidFill>
              </a:rPr>
              <a:t>wasted by collisions.</a:t>
            </a:r>
          </a:p>
          <a:p>
            <a:r>
              <a:rPr lang="en-US" sz="2400" dirty="0" smtClean="0"/>
              <a:t>Most Ethernets are used in a conservative way.</a:t>
            </a:r>
          </a:p>
          <a:p>
            <a:pPr lvl="1"/>
            <a:r>
              <a:rPr lang="en-US" sz="2000" dirty="0" smtClean="0"/>
              <a:t>Have fewer than 200 hosts connected to them which is far fewer than the maximum of 1024.</a:t>
            </a:r>
          </a:p>
          <a:p>
            <a:r>
              <a:rPr lang="en-US" sz="2400" dirty="0" smtClean="0"/>
              <a:t>Most Ethernets are far shorter than 2500m with a round-trip delay of closer to 5 </a:t>
            </a:r>
            <a:r>
              <a:rPr lang="en-US" sz="2400" dirty="0" smtClean="0">
                <a:sym typeface="Symbol" pitchFamily="18" charset="2"/>
              </a:rPr>
              <a:t>s than 51.2 s.</a:t>
            </a:r>
            <a:endParaRPr lang="en-US" dirty="0" smtClean="0">
              <a:sym typeface="Symbol" pitchFamily="18" charset="2"/>
            </a:endParaRPr>
          </a:p>
          <a:p>
            <a:r>
              <a:rPr lang="en-US" sz="2400" dirty="0" smtClean="0">
                <a:sym typeface="Symbol" pitchFamily="18" charset="2"/>
              </a:rPr>
              <a:t>Ethernets are easy to administer and maintain.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There are no switches that can fail and no routing and configuration tables that have to be kept up-to-date.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It is easy to add a new host to the network.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It is inexpensive.</a:t>
            </a:r>
          </a:p>
          <a:p>
            <a:pPr lvl="2"/>
            <a:r>
              <a:rPr lang="en-US" sz="1600" dirty="0" smtClean="0">
                <a:sym typeface="Symbol" pitchFamily="18" charset="2"/>
              </a:rPr>
              <a:t>Cable is cheap, and only other cost is the network adaptor on each host.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98C0-9030-4B8E-8837-8C73E026CC83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Rings (802.5, FDDI, RPR)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FCE5-46BD-4DE6-9684-B6394DBF4917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59FADA-F88A-4811-AF5E-A29729BCE5DF}" type="slidenum">
              <a:rPr lang="en-US" smtClean="0"/>
              <a:pPr/>
              <a:t>117</a:t>
            </a:fld>
            <a:endParaRPr 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2f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828800"/>
            <a:ext cx="2219805" cy="2209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Like Ethernets, are shared media networks</a:t>
            </a:r>
          </a:p>
          <a:p>
            <a:r>
              <a:rPr lang="en-US" dirty="0" smtClean="0"/>
              <a:t>Token Ring Networks</a:t>
            </a:r>
          </a:p>
          <a:p>
            <a:pPr lvl="1"/>
            <a:r>
              <a:rPr lang="en-US" dirty="0" smtClean="0"/>
              <a:t>PRONET: 10Mbps and 80 Mbps rings</a:t>
            </a:r>
          </a:p>
          <a:p>
            <a:pPr lvl="1"/>
            <a:r>
              <a:rPr lang="en-US" dirty="0" smtClean="0"/>
              <a:t>IBM: 4Mbps token ring</a:t>
            </a:r>
          </a:p>
          <a:p>
            <a:pPr lvl="1"/>
            <a:r>
              <a:rPr lang="en-US" dirty="0" smtClean="0"/>
              <a:t>16Mbps IEEE 802.5/token ring</a:t>
            </a:r>
          </a:p>
          <a:p>
            <a:pPr lvl="1"/>
            <a:r>
              <a:rPr lang="en-US" dirty="0" smtClean="0"/>
              <a:t>100Mbps Fiber Distributed Data Interface (FDDI)</a:t>
            </a:r>
          </a:p>
          <a:p>
            <a:r>
              <a:rPr lang="en-US" dirty="0" smtClean="0"/>
              <a:t>A ring networks consists of a set of nodes connected in a ring</a:t>
            </a:r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BDDD-2C24-4817-8925-67E4C25ED595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118</a:t>
            </a:fld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frames flow in one direction: upstream to downstream</a:t>
            </a:r>
          </a:p>
          <a:p>
            <a:pPr lvl="1"/>
            <a:r>
              <a:rPr lang="en-US" dirty="0" smtClean="0"/>
              <a:t>special bit pattern (token) rotates around ring</a:t>
            </a:r>
          </a:p>
          <a:p>
            <a:pPr lvl="1"/>
            <a:r>
              <a:rPr lang="en-US" dirty="0" smtClean="0"/>
              <a:t>must capture token before transmitting</a:t>
            </a:r>
          </a:p>
          <a:p>
            <a:pPr lvl="1"/>
            <a:r>
              <a:rPr lang="en-US" dirty="0" smtClean="0"/>
              <a:t>release token after done transmitting</a:t>
            </a:r>
          </a:p>
          <a:p>
            <a:pPr lvl="2"/>
            <a:r>
              <a:rPr lang="en-US" dirty="0" smtClean="0"/>
              <a:t>immediate release</a:t>
            </a:r>
          </a:p>
          <a:p>
            <a:pPr lvl="2"/>
            <a:r>
              <a:rPr lang="en-US" dirty="0" smtClean="0"/>
              <a:t>delayed release</a:t>
            </a:r>
          </a:p>
          <a:p>
            <a:pPr lvl="1"/>
            <a:r>
              <a:rPr lang="en-US" dirty="0" smtClean="0"/>
              <a:t>remove your frame when it comes back around</a:t>
            </a:r>
          </a:p>
          <a:p>
            <a:pPr lvl="1"/>
            <a:r>
              <a:rPr lang="en-US" dirty="0" smtClean="0"/>
              <a:t>stations get round-robin 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6014-1AAC-45FB-9111-F855624B875D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119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62000" y="1828800"/>
          <a:ext cx="7159625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Typical 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5 Twisted Pair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– 100 Mbps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Thin – net coax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 – 100 Mbps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Thick</a:t>
                      </a:r>
                      <a:r>
                        <a:rPr lang="en-US" baseline="0" dirty="0" smtClean="0"/>
                        <a:t> – net coax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 – 100 Mbps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Multimode Fiber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100Mbps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2Km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– mode fiber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 – 10 </a:t>
                      </a:r>
                      <a:r>
                        <a:rPr lang="en-US" dirty="0" err="1" smtClean="0"/>
                        <a:t>Gbps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40Km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43434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types of cables and fibers available for Local Links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1411-7992-4567-B9DB-E17942B23B3E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IEEE 802.5 Token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Consists of a set of nodes connected in a ring. </a:t>
            </a:r>
          </a:p>
          <a:p>
            <a:r>
              <a:rPr lang="en-US" dirty="0" smtClean="0"/>
              <a:t>Data flows in a particular direction only. </a:t>
            </a:r>
          </a:p>
          <a:p>
            <a:r>
              <a:rPr lang="en-US" dirty="0" smtClean="0"/>
              <a:t>Data received from upstream </a:t>
            </a:r>
            <a:r>
              <a:rPr lang="en-US" dirty="0" err="1" smtClean="0"/>
              <a:t>neighbour</a:t>
            </a:r>
            <a:r>
              <a:rPr lang="en-US" dirty="0" smtClean="0"/>
              <a:t> forwarded to downstream </a:t>
            </a:r>
            <a:r>
              <a:rPr lang="en-US" dirty="0" err="1" smtClean="0"/>
              <a:t>neighbour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Token – access to the shared ring </a:t>
            </a:r>
          </a:p>
          <a:p>
            <a:pPr lvl="1"/>
            <a:r>
              <a:rPr lang="en-US" dirty="0" smtClean="0"/>
              <a:t>a special sequence of bits </a:t>
            </a:r>
          </a:p>
          <a:p>
            <a:pPr lvl="1"/>
            <a:r>
              <a:rPr lang="en-US" dirty="0" smtClean="0"/>
              <a:t>circulates around the ring.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D8B2-DE30-4B16-B85B-DDB957201230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120</a:t>
            </a:fld>
            <a:endParaRPr 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IEEE 802.5 Token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node receives and forwards token. </a:t>
            </a:r>
          </a:p>
          <a:p>
            <a:r>
              <a:rPr lang="en-US" dirty="0" smtClean="0"/>
              <a:t>Frame makes its way back to sender </a:t>
            </a:r>
          </a:p>
          <a:p>
            <a:pPr lvl="1"/>
            <a:r>
              <a:rPr lang="en-US" dirty="0" smtClean="0"/>
              <a:t>frame removed by sender </a:t>
            </a:r>
          </a:p>
          <a:p>
            <a:pPr lvl="1"/>
            <a:r>
              <a:rPr lang="en-US" dirty="0" smtClean="0"/>
              <a:t>sender reinsert token. </a:t>
            </a:r>
          </a:p>
          <a:p>
            <a:r>
              <a:rPr lang="en-US" dirty="0" smtClean="0"/>
              <a:t>As token circulates around ring, each station gets a chance to transmit </a:t>
            </a:r>
          </a:p>
          <a:p>
            <a:pPr lvl="1"/>
            <a:r>
              <a:rPr lang="en-US" dirty="0" smtClean="0"/>
              <a:t>Service round - robin fashion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3AB-F4D8-4F7F-BEDB-AABE6F04519F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121</a:t>
            </a:fld>
            <a:endParaRPr lang="en-US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Ring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link or node failure </a:t>
            </a:r>
          </a:p>
          <a:p>
            <a:pPr lvl="1"/>
            <a:r>
              <a:rPr lang="en-US" dirty="0" smtClean="0"/>
              <a:t>Network rendered useless </a:t>
            </a:r>
          </a:p>
          <a:p>
            <a:r>
              <a:rPr lang="en-US" dirty="0" smtClean="0"/>
              <a:t>Solution – </a:t>
            </a:r>
          </a:p>
          <a:p>
            <a:pPr lvl="1"/>
            <a:r>
              <a:rPr lang="en-US" dirty="0" smtClean="0"/>
              <a:t>electromechanical relay </a:t>
            </a:r>
          </a:p>
          <a:p>
            <a:pPr lvl="1"/>
            <a:r>
              <a:rPr lang="en-US" dirty="0" smtClean="0"/>
              <a:t>Station active relay is open and station included </a:t>
            </a:r>
          </a:p>
          <a:p>
            <a:pPr lvl="1"/>
            <a:r>
              <a:rPr lang="en-US" dirty="0" smtClean="0"/>
              <a:t>Station is inactive </a:t>
            </a:r>
          </a:p>
          <a:p>
            <a:pPr lvl="2"/>
            <a:r>
              <a:rPr lang="en-US" dirty="0" smtClean="0"/>
              <a:t>no power </a:t>
            </a:r>
          </a:p>
          <a:p>
            <a:pPr lvl="2"/>
            <a:r>
              <a:rPr lang="en-US" dirty="0" smtClean="0"/>
              <a:t>relay closed </a:t>
            </a:r>
          </a:p>
          <a:p>
            <a:pPr lvl="2"/>
            <a:r>
              <a:rPr lang="en-US" dirty="0" smtClean="0"/>
              <a:t>bypass station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A76E-DE0C-4FCA-9844-41058277E4F2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122</a:t>
            </a:fld>
            <a:endParaRPr lang="en-US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Ring Issues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04800" y="2133600"/>
            <a:ext cx="4163702" cy="3112532"/>
            <a:chOff x="457200" y="2209800"/>
            <a:chExt cx="4163702" cy="3112532"/>
          </a:xfrm>
        </p:grpSpPr>
        <p:sp>
          <p:nvSpPr>
            <p:cNvPr id="4" name="Rectangle 3"/>
            <p:cNvSpPr/>
            <p:nvPr/>
          </p:nvSpPr>
          <p:spPr>
            <a:xfrm>
              <a:off x="1981200" y="2209800"/>
              <a:ext cx="1066800" cy="6858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" pitchFamily="34" charset="0"/>
                </a:rPr>
                <a:t>HOST</a:t>
              </a:r>
              <a:endParaRPr lang="en-US" sz="2400" b="1" dirty="0">
                <a:latin typeface="Calibri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00200" y="3733800"/>
              <a:ext cx="1905000" cy="990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1677194" y="3429000"/>
              <a:ext cx="1066006" cy="79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1981597" y="3962003"/>
              <a:ext cx="304800" cy="15319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209800" y="3886200"/>
              <a:ext cx="381000" cy="2286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1295400" y="4191000"/>
              <a:ext cx="76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2210594" y="3428206"/>
              <a:ext cx="1066006" cy="79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2705497" y="3923903"/>
              <a:ext cx="304006" cy="228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>
              <a:off x="2971800" y="4191000"/>
              <a:ext cx="76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1790700" y="4305300"/>
              <a:ext cx="9144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57200" y="3810000"/>
              <a:ext cx="938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</a:p>
            <a:p>
              <a:pPr algn="ctr"/>
              <a:r>
                <a:rPr lang="en-US" dirty="0" smtClean="0"/>
                <a:t>Host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3800" y="3810000"/>
              <a:ext cx="887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To Next</a:t>
              </a:r>
            </a:p>
            <a:p>
              <a:pPr algn="ctr"/>
              <a:r>
                <a:rPr lang="en-US" dirty="0" smtClean="0"/>
                <a:t>Host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5800" y="4953000"/>
              <a:ext cx="2986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Relay Open – Station Included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75498" y="2145268"/>
            <a:ext cx="4163702" cy="3112532"/>
            <a:chOff x="457200" y="2209800"/>
            <a:chExt cx="4163702" cy="3112532"/>
          </a:xfrm>
        </p:grpSpPr>
        <p:sp>
          <p:nvSpPr>
            <p:cNvPr id="31" name="Rectangle 30"/>
            <p:cNvSpPr/>
            <p:nvPr/>
          </p:nvSpPr>
          <p:spPr>
            <a:xfrm>
              <a:off x="1981200" y="2209800"/>
              <a:ext cx="1066800" cy="6858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" pitchFamily="34" charset="0"/>
                </a:rPr>
                <a:t>HOST</a:t>
              </a:r>
              <a:endParaRPr lang="en-US" sz="2400" b="1" dirty="0">
                <a:latin typeface="Calibr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00200" y="3733800"/>
              <a:ext cx="1905000" cy="990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>
              <a:off x="1677194" y="3429000"/>
              <a:ext cx="1066006" cy="79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981597" y="3962003"/>
              <a:ext cx="304800" cy="15319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2209800" y="3874532"/>
              <a:ext cx="506102" cy="116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>
              <a:off x="1295400" y="4191000"/>
              <a:ext cx="76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210594" y="3428206"/>
              <a:ext cx="1066006" cy="79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2705497" y="3923903"/>
              <a:ext cx="304006" cy="228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2971800" y="4191000"/>
              <a:ext cx="762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5400000" flipH="1" flipV="1">
              <a:off x="1790700" y="4305300"/>
              <a:ext cx="9144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57200" y="3810000"/>
              <a:ext cx="938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</a:p>
            <a:p>
              <a:pPr algn="ctr"/>
              <a:r>
                <a:rPr lang="en-US" dirty="0" smtClean="0"/>
                <a:t>Host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3800" y="3810000"/>
              <a:ext cx="887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To Next</a:t>
              </a:r>
            </a:p>
            <a:p>
              <a:pPr algn="ctr"/>
              <a:r>
                <a:rPr lang="en-US" dirty="0" smtClean="0"/>
                <a:t>Host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5800" y="4953000"/>
              <a:ext cx="2967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Relay Closed – Bypass Station</a:t>
              </a:r>
              <a:endParaRPr lang="en-US" dirty="0"/>
            </a:p>
          </p:txBody>
        </p:sp>
      </p:grpSp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850F-A7DE-4F4B-B353-F68F2A044102}" type="datetime3">
              <a:rPr lang="en-US" smtClean="0"/>
              <a:t>31 August 2023</a:t>
            </a:fld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123</a:t>
            </a:fld>
            <a:endParaRPr 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Multistation</a:t>
            </a:r>
            <a:r>
              <a:rPr lang="en-US" dirty="0" smtClean="0"/>
              <a:t> Access Unit (MSAU)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Several relays in a box </a:t>
            </a:r>
          </a:p>
          <a:p>
            <a:r>
              <a:rPr lang="en-US" dirty="0" smtClean="0"/>
              <a:t>Add new station</a:t>
            </a:r>
          </a:p>
          <a:p>
            <a:pPr lvl="1"/>
            <a:r>
              <a:rPr lang="en-US" dirty="0" smtClean="0"/>
              <a:t>Plug into MSAU </a:t>
            </a:r>
          </a:p>
          <a:p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86000" y="2209800"/>
            <a:ext cx="5867400" cy="4191000"/>
            <a:chOff x="2286000" y="2362200"/>
            <a:chExt cx="5867400" cy="4191000"/>
          </a:xfrm>
        </p:grpSpPr>
        <p:sp>
          <p:nvSpPr>
            <p:cNvPr id="5" name="Rectangle 4"/>
            <p:cNvSpPr/>
            <p:nvPr/>
          </p:nvSpPr>
          <p:spPr>
            <a:xfrm>
              <a:off x="4876800" y="2362200"/>
              <a:ext cx="1066800" cy="6858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" pitchFamily="34" charset="0"/>
                </a:rPr>
                <a:t>HOST1</a:t>
              </a:r>
              <a:endParaRPr lang="en-US" sz="2400" b="1" dirty="0">
                <a:latin typeface="Calibri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95800" y="3886200"/>
              <a:ext cx="1905000" cy="1143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4724400" y="3581400"/>
              <a:ext cx="1066006" cy="79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5105400" y="4038600"/>
              <a:ext cx="15240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257800" y="4114800"/>
              <a:ext cx="228600" cy="152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>
              <a:off x="4038600" y="4191000"/>
              <a:ext cx="10668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105400" y="3580606"/>
              <a:ext cx="1066006" cy="79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5601097" y="4076303"/>
              <a:ext cx="304006" cy="228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>
              <a:off x="5867400" y="4343400"/>
              <a:ext cx="12192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286000" y="4572000"/>
              <a:ext cx="1442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From Previous</a:t>
              </a:r>
            </a:p>
            <a:p>
              <a:pPr algn="ctr"/>
              <a:r>
                <a:rPr lang="en-US" dirty="0" smtClean="0"/>
                <a:t>MSAU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60960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 Next MSAU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86600" y="4114800"/>
              <a:ext cx="1066800" cy="6858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" pitchFamily="34" charset="0"/>
                </a:rPr>
                <a:t>HOST3</a:t>
              </a:r>
              <a:endParaRPr lang="en-US" sz="2400" b="1" dirty="0">
                <a:latin typeface="Calibri" pitchFamily="34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10800000">
              <a:off x="5867400" y="4572000"/>
              <a:ext cx="12192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5106194" y="5333206"/>
              <a:ext cx="1066006" cy="79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877594" y="5333206"/>
              <a:ext cx="1066006" cy="79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105400" y="5867400"/>
              <a:ext cx="1066800" cy="6858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" pitchFamily="34" charset="0"/>
                </a:rPr>
                <a:t>HOST4</a:t>
              </a:r>
              <a:endParaRPr lang="en-US" sz="2400" b="1" dirty="0">
                <a:latin typeface="Calibri" pitchFamily="34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5400000">
              <a:off x="5638800" y="4572000"/>
              <a:ext cx="228600" cy="228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5638800" y="4267200"/>
              <a:ext cx="228600" cy="2286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5448300" y="4610100"/>
              <a:ext cx="228600" cy="152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029200" y="4800600"/>
              <a:ext cx="381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>
              <a:off x="3962400" y="4495800"/>
              <a:ext cx="10668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5029200" y="4267200"/>
              <a:ext cx="228600" cy="2286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3657600" y="4799011"/>
              <a:ext cx="10668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971800" y="3886200"/>
              <a:ext cx="1066800" cy="6858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" pitchFamily="34" charset="0"/>
                </a:rPr>
                <a:t>HOST2</a:t>
              </a:r>
              <a:endParaRPr lang="en-US" sz="2400" b="1" dirty="0">
                <a:latin typeface="Calibri" pitchFamily="34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>
              <a:off x="4572794" y="4647406"/>
              <a:ext cx="3048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800600" y="4800600"/>
              <a:ext cx="228600" cy="228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267994" y="5561806"/>
              <a:ext cx="1066006" cy="79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565E-925C-4FAC-909B-F734B16C2DC9}" type="datetime3">
              <a:rPr lang="en-US" smtClean="0"/>
              <a:t>31 August 2023</a:t>
            </a:fld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124</a:t>
            </a:fld>
            <a:endParaRPr lang="en-US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Ring (Characteristics)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rate: 4 Mbps or 16 Mbps </a:t>
            </a:r>
          </a:p>
          <a:p>
            <a:r>
              <a:rPr lang="en-US" dirty="0" smtClean="0"/>
              <a:t>encoding: differential </a:t>
            </a:r>
            <a:r>
              <a:rPr lang="en-US" dirty="0" err="1" smtClean="0"/>
              <a:t>manchester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802.5 </a:t>
            </a:r>
            <a:r>
              <a:rPr lang="en-US" dirty="0" err="1" smtClean="0"/>
              <a:t>upto</a:t>
            </a:r>
            <a:r>
              <a:rPr lang="en-US" dirty="0" smtClean="0"/>
              <a:t> 250 station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BBE3-E067-475D-9F30-85704F1410D9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125</a:t>
            </a:fld>
            <a:endParaRPr 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Token Ring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Network adapter: receiver, and transmitter, and one or more bits of data storage between them. </a:t>
            </a:r>
          </a:p>
          <a:p>
            <a:r>
              <a:rPr lang="en-US" dirty="0" smtClean="0"/>
              <a:t>When no stations have anything to transmit token circulates </a:t>
            </a:r>
          </a:p>
          <a:p>
            <a:r>
              <a:rPr lang="en-US" dirty="0" smtClean="0"/>
              <a:t>Ring has enough storage capacity to hold an entire token. </a:t>
            </a:r>
          </a:p>
          <a:p>
            <a:pPr lvl="1"/>
            <a:r>
              <a:rPr lang="en-US" dirty="0" smtClean="0"/>
              <a:t>1 bit / station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4D19-5E86-4411-B5BC-A9E8607C6E68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126</a:t>
            </a:fld>
            <a:endParaRPr lang="en-US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Token Ring Frame Format</a:t>
            </a:r>
            <a:endParaRPr lang="en-US" dirty="0"/>
          </a:p>
        </p:txBody>
      </p:sp>
      <p:pic>
        <p:nvPicPr>
          <p:cNvPr id="4" name="Picture 4" descr="02f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514599"/>
            <a:ext cx="8686800" cy="80941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648200" y="3581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Limit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7800" y="365760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PPP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0070C0"/>
                </a:solidFill>
              </a:rPr>
              <a:t>RRR</a:t>
            </a:r>
            <a:r>
              <a:rPr lang="en-US" b="1" dirty="0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4191000"/>
            <a:ext cx="292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Priority </a:t>
            </a:r>
            <a:r>
              <a:rPr lang="en-US" b="1" dirty="0" smtClean="0">
                <a:solidFill>
                  <a:srgbClr val="FF0000"/>
                </a:solidFill>
              </a:rPr>
              <a:t>Monitor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Reservation</a:t>
            </a:r>
            <a:r>
              <a:rPr lang="en-US" b="1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4800600"/>
            <a:ext cx="4444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Request for next token with requested priority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14600" y="4495800"/>
            <a:ext cx="9144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600200" y="41148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2057400" y="3962400"/>
            <a:ext cx="3810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2438400" y="3962400"/>
            <a:ext cx="6096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1486694" y="34663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514600" y="1828800"/>
            <a:ext cx="2729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 control data / token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2629694" y="2324894"/>
            <a:ext cx="457200" cy="746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799-BF92-4CB7-B710-D91928BF3FDD}" type="datetime3">
              <a:rPr lang="en-US" smtClean="0"/>
              <a:t>31 August 2023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127</a:t>
            </a:fld>
            <a:endParaRPr 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IEEE 802.5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Token Size: 24 bits </a:t>
            </a:r>
          </a:p>
          <a:p>
            <a:pPr lvl="1"/>
            <a:r>
              <a:rPr lang="en-US" dirty="0" smtClean="0"/>
              <a:t>Minimum number of stations is 24 </a:t>
            </a:r>
          </a:p>
          <a:p>
            <a:pPr lvl="1"/>
            <a:r>
              <a:rPr lang="en-US" dirty="0" smtClean="0"/>
              <a:t>Overcome this by including a monitor which adds the extra bits of delay </a:t>
            </a:r>
          </a:p>
          <a:p>
            <a:r>
              <a:rPr lang="en-US" dirty="0" smtClean="0"/>
              <a:t>Token operation </a:t>
            </a:r>
          </a:p>
          <a:p>
            <a:pPr lvl="1"/>
            <a:r>
              <a:rPr lang="en-US" dirty="0" smtClean="0"/>
              <a:t>Token circulates </a:t>
            </a:r>
          </a:p>
          <a:p>
            <a:pPr lvl="1"/>
            <a:r>
              <a:rPr lang="en-US" dirty="0" smtClean="0"/>
              <a:t>Station seizes a token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C13E-52B5-4662-9E1F-50764A3AF93A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128</a:t>
            </a:fld>
            <a:endParaRPr lang="en-US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IEEE 802.5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Modifies a bit in the second byte of token </a:t>
            </a:r>
          </a:p>
          <a:p>
            <a:r>
              <a:rPr lang="en-US" dirty="0" smtClean="0"/>
              <a:t>Station that has token transmits data </a:t>
            </a:r>
          </a:p>
          <a:p>
            <a:r>
              <a:rPr lang="en-US" dirty="0" smtClean="0"/>
              <a:t>Station drains token out of the ring </a:t>
            </a:r>
          </a:p>
          <a:p>
            <a:r>
              <a:rPr lang="en-US" dirty="0" smtClean="0"/>
              <a:t>Station sends data </a:t>
            </a:r>
          </a:p>
          <a:p>
            <a:r>
              <a:rPr lang="en-US" dirty="0" smtClean="0"/>
              <a:t>Each packet has destination address </a:t>
            </a:r>
          </a:p>
          <a:p>
            <a:r>
              <a:rPr lang="en-US" dirty="0" smtClean="0"/>
              <a:t>All stations downhill check destination address </a:t>
            </a:r>
          </a:p>
          <a:p>
            <a:r>
              <a:rPr lang="en-US" dirty="0" smtClean="0"/>
              <a:t>Destination copies packet </a:t>
            </a:r>
          </a:p>
          <a:p>
            <a:r>
              <a:rPr lang="en-US" dirty="0" smtClean="0"/>
              <a:t>Packet finds its way back to sending station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3CFF-36CE-44B7-B990-02D39B7A0D9A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129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1854200"/>
            <a:ext cx="6199188" cy="3382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63713" y="5237162"/>
            <a:ext cx="516429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Common services available to connect your home</a:t>
            </a:r>
            <a:endParaRPr lang="en-GB" sz="2000" dirty="0">
              <a:latin typeface="+mj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0A18-CD52-44A9-942A-AA18A6E0F66E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IEEE 802.5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Sending station removes packet from ring </a:t>
            </a:r>
          </a:p>
          <a:p>
            <a:r>
              <a:rPr lang="en-US" dirty="0" smtClean="0"/>
              <a:t>Station reinserts token into the ring </a:t>
            </a:r>
          </a:p>
          <a:p>
            <a:endParaRPr lang="en-US" dirty="0" smtClean="0"/>
          </a:p>
          <a:p>
            <a:r>
              <a:rPr lang="en-US" dirty="0" smtClean="0"/>
              <a:t>Size of packet stored in the ring </a:t>
            </a:r>
          </a:p>
          <a:p>
            <a:pPr lvl="1"/>
            <a:r>
              <a:rPr lang="en-US" dirty="0" smtClean="0"/>
              <a:t>Larger/smaller than ring </a:t>
            </a:r>
          </a:p>
          <a:p>
            <a:pPr lvl="2"/>
            <a:r>
              <a:rPr lang="en-US" dirty="0" smtClean="0"/>
              <a:t>Add/remove bits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F5AA-39D3-4FF5-B0B9-B1CE7D26851C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130</a:t>
            </a:fld>
            <a:endParaRPr lang="en-US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IEEE 802.5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Issues </a:t>
            </a:r>
          </a:p>
          <a:p>
            <a:pPr lvl="1"/>
            <a:r>
              <a:rPr lang="en-US" dirty="0" smtClean="0"/>
              <a:t>Size of data that given node is allowed to transmit </a:t>
            </a:r>
          </a:p>
          <a:p>
            <a:pPr lvl="1"/>
            <a:r>
              <a:rPr lang="en-US" dirty="0" smtClean="0"/>
              <a:t>Token holding time (THT) = ∞ ? </a:t>
            </a:r>
          </a:p>
          <a:p>
            <a:pPr lvl="2"/>
            <a:r>
              <a:rPr lang="en-US" dirty="0" err="1" smtClean="0"/>
              <a:t>Utilisation</a:t>
            </a:r>
            <a:r>
              <a:rPr lang="en-US" dirty="0" smtClean="0"/>
              <a:t> is 100% </a:t>
            </a:r>
          </a:p>
          <a:p>
            <a:pPr lvl="2"/>
            <a:r>
              <a:rPr lang="en-US" dirty="0" smtClean="0"/>
              <a:t>Unfair to stations to other than the station holding the token </a:t>
            </a:r>
          </a:p>
          <a:p>
            <a:pPr lvl="1"/>
            <a:r>
              <a:rPr lang="en-US" dirty="0" smtClean="0"/>
              <a:t>THT affects ring performance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3861-E4A9-4433-A0EB-209752D14127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131</a:t>
            </a:fld>
            <a:endParaRPr lang="en-US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Token Holding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Token Rotation Time (TRT): </a:t>
            </a:r>
          </a:p>
          <a:p>
            <a:r>
              <a:rPr lang="en-US" dirty="0" smtClean="0"/>
              <a:t>TRT ≤ Active nodes * THT + Ring Latency </a:t>
            </a:r>
          </a:p>
          <a:p>
            <a:r>
              <a:rPr lang="en-US" dirty="0" smtClean="0"/>
              <a:t>Ring Latency – token circulation time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C6AD-A8E6-431C-BE19-7ADB646D0DE9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132</a:t>
            </a:fld>
            <a:endParaRPr lang="en-US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Reliable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802.5 protocol provides a form of reliable delivery using 2 bits in the packet trailer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bits</a:t>
            </a:r>
          </a:p>
          <a:p>
            <a:r>
              <a:rPr lang="en-US" dirty="0" smtClean="0"/>
              <a:t>Initially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zero. </a:t>
            </a:r>
          </a:p>
          <a:p>
            <a:r>
              <a:rPr lang="en-US" dirty="0" smtClean="0"/>
              <a:t>Receiver sets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bit after seeing that it is the intended recipient </a:t>
            </a:r>
          </a:p>
          <a:p>
            <a:r>
              <a:rPr lang="en-US" dirty="0" smtClean="0"/>
              <a:t>Receiver sets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bit after copying frame </a:t>
            </a:r>
          </a:p>
          <a:p>
            <a:r>
              <a:rPr lang="en-US" dirty="0" smtClean="0"/>
              <a:t>If both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are not set – retransmit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EB15-03EB-4E49-AA8C-07120E664327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133</a:t>
            </a:fld>
            <a:endParaRPr lang="en-US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Priorities in IEEE 802.5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Supports different levels of priority </a:t>
            </a:r>
          </a:p>
          <a:p>
            <a:pPr lvl="1"/>
            <a:r>
              <a:rPr lang="en-US" dirty="0" smtClean="0"/>
              <a:t>3 bits </a:t>
            </a:r>
          </a:p>
          <a:p>
            <a:pPr lvl="1"/>
            <a:r>
              <a:rPr lang="en-US" dirty="0" smtClean="0"/>
              <a:t>each station waiting to send, sets priority for packet packet’s priority as high current token </a:t>
            </a:r>
          </a:p>
          <a:p>
            <a:pPr lvl="1"/>
            <a:r>
              <a:rPr lang="en-US" dirty="0" smtClean="0"/>
              <a:t>then token can be seized </a:t>
            </a:r>
          </a:p>
          <a:p>
            <a:pPr lvl="1"/>
            <a:r>
              <a:rPr lang="en-US" dirty="0" smtClean="0"/>
              <a:t>Intending to send station – sets the priority on currently passing data frame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DA86-597C-4222-A223-84995CE62C1E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134</a:t>
            </a:fld>
            <a:endParaRPr lang="en-US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Priorities in IEEE 802.5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releasing station sets priority of token to n. </a:t>
            </a:r>
          </a:p>
          <a:p>
            <a:r>
              <a:rPr lang="en-US" dirty="0" smtClean="0"/>
              <a:t>Lower priority packets circulate for long in ring </a:t>
            </a:r>
          </a:p>
          <a:p>
            <a:endParaRPr lang="en-US" dirty="0" smtClean="0"/>
          </a:p>
          <a:p>
            <a:r>
              <a:rPr lang="en-US" dirty="0" smtClean="0"/>
              <a:t>Token Release </a:t>
            </a:r>
          </a:p>
          <a:p>
            <a:pPr lvl="1"/>
            <a:r>
              <a:rPr lang="en-US" dirty="0" smtClean="0"/>
              <a:t>Early release </a:t>
            </a:r>
          </a:p>
          <a:p>
            <a:pPr lvl="2"/>
            <a:r>
              <a:rPr lang="en-US" dirty="0" smtClean="0"/>
              <a:t>After transmitting packet </a:t>
            </a:r>
          </a:p>
          <a:p>
            <a:pPr lvl="1"/>
            <a:r>
              <a:rPr lang="en-US" dirty="0" smtClean="0"/>
              <a:t>Delayed release </a:t>
            </a:r>
          </a:p>
          <a:p>
            <a:pPr lvl="2"/>
            <a:r>
              <a:rPr lang="en-US" dirty="0" smtClean="0"/>
              <a:t>After removing packet when it returns to the sender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7ADB-D8EF-433B-B874-A480C1A962C0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135</a:t>
            </a:fld>
            <a:endParaRPr lang="en-US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Token Ring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Designated monitor </a:t>
            </a:r>
          </a:p>
          <a:p>
            <a:pPr lvl="1"/>
            <a:r>
              <a:rPr lang="en-US" dirty="0" smtClean="0"/>
              <a:t>any station can become a monitor </a:t>
            </a:r>
          </a:p>
          <a:p>
            <a:pPr lvl="1"/>
            <a:r>
              <a:rPr lang="en-US" dirty="0" smtClean="0"/>
              <a:t>defined procedures for becoming a monitor </a:t>
            </a:r>
          </a:p>
          <a:p>
            <a:pPr lvl="1"/>
            <a:r>
              <a:rPr lang="en-US" dirty="0" smtClean="0"/>
              <a:t>healthy monitor announces that it is a monitor at periodic interval </a:t>
            </a:r>
          </a:p>
          <a:p>
            <a:pPr lvl="1"/>
            <a:r>
              <a:rPr lang="en-US" dirty="0" smtClean="0"/>
              <a:t>if a station does not see that packet for some time – then it sends a “claim token” </a:t>
            </a:r>
          </a:p>
          <a:p>
            <a:pPr lvl="1"/>
            <a:r>
              <a:rPr lang="en-US" dirty="0" smtClean="0"/>
              <a:t>if claim token comes back to station then it is monitor </a:t>
            </a:r>
          </a:p>
          <a:p>
            <a:pPr lvl="1"/>
            <a:r>
              <a:rPr lang="en-US" dirty="0" smtClean="0"/>
              <a:t>if another wants to claim see other stations claim first some arbitration rule.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6674-B2B1-4397-B9A5-E4FECC908CDD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136</a:t>
            </a:fld>
            <a:endParaRPr lang="en-US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Token Ring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Role of monitor </a:t>
            </a:r>
          </a:p>
          <a:p>
            <a:pPr lvl="1"/>
            <a:r>
              <a:rPr lang="en-US" dirty="0" smtClean="0"/>
              <a:t>insert additional delay in ring </a:t>
            </a:r>
          </a:p>
          <a:p>
            <a:pPr lvl="1"/>
            <a:r>
              <a:rPr lang="en-US" dirty="0" smtClean="0"/>
              <a:t>ensure always that there is a token somewhere in the ring </a:t>
            </a:r>
          </a:p>
          <a:p>
            <a:pPr lvl="1"/>
            <a:r>
              <a:rPr lang="en-US" dirty="0" smtClean="0"/>
              <a:t>regenerate a vanished token </a:t>
            </a:r>
          </a:p>
          <a:p>
            <a:pPr lvl="1"/>
            <a:r>
              <a:rPr lang="en-US" dirty="0" smtClean="0"/>
              <a:t>no token seen for TRT =&gt; regenerate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472F-5BBB-4920-BF3B-994EDCCCA6DB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137</a:t>
            </a:fld>
            <a:endParaRPr lang="en-US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Token Ring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Orphaned / corrupted packets – drain them if orphaned </a:t>
            </a:r>
          </a:p>
          <a:p>
            <a:pPr lvl="1"/>
            <a:r>
              <a:rPr lang="en-US" dirty="0" smtClean="0"/>
              <a:t>(A and C bits set – parent dies) </a:t>
            </a:r>
          </a:p>
          <a:p>
            <a:pPr lvl="1"/>
            <a:r>
              <a:rPr lang="en-US" dirty="0" smtClean="0"/>
              <a:t>A bit set C bit not set – parent dies </a:t>
            </a:r>
          </a:p>
          <a:p>
            <a:r>
              <a:rPr lang="en-US" dirty="0" smtClean="0"/>
              <a:t>bit is initially set to 1 by monitor </a:t>
            </a:r>
          </a:p>
          <a:p>
            <a:pPr lvl="1"/>
            <a:r>
              <a:rPr lang="en-US" dirty="0" smtClean="0"/>
              <a:t>monitor notices back when packet passes by monitor a second time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112F-31BF-426B-97E3-09A99A51F266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138</a:t>
            </a:fld>
            <a:endParaRPr lang="en-US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Token Ring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Detection of dead stations </a:t>
            </a:r>
          </a:p>
          <a:p>
            <a:pPr lvl="1"/>
            <a:r>
              <a:rPr lang="en-US" dirty="0" smtClean="0"/>
              <a:t>some problem un detected </a:t>
            </a:r>
          </a:p>
          <a:p>
            <a:pPr lvl="1"/>
            <a:r>
              <a:rPr lang="en-US" dirty="0" smtClean="0"/>
              <a:t>suspecting station sends a beacon frame – </a:t>
            </a:r>
          </a:p>
          <a:p>
            <a:pPr lvl="1"/>
            <a:r>
              <a:rPr lang="en-US" dirty="0" smtClean="0"/>
              <a:t>how far beacon goes decide which stations must be bypassed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F33D-01CA-4E3A-A36F-C47F89E91C5F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139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2-04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4264025"/>
            <a:ext cx="69119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f02-03-9780123850591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735654"/>
            <a:ext cx="56165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838200" y="3124200"/>
            <a:ext cx="6923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rgbClr val="000099"/>
                </a:solidFill>
                <a:latin typeface="+mj-lt"/>
              </a:rPr>
              <a:t>Signals travel between signaling components; bits flow between adaptors</a:t>
            </a:r>
            <a:endParaRPr lang="en-GB" sz="18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771775" y="5703888"/>
            <a:ext cx="35179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NRZ encoding of a bit stream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F240-A1F8-4946-A4A4-4FD7ACB0928F}" type="datetime3">
              <a:rPr lang="en-US" smtClean="0"/>
              <a:t>31 August 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Properties of FDDI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Dual Ring Configuration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Single and Dual Attachment Stations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133600"/>
            <a:ext cx="3276600" cy="149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4114800"/>
            <a:ext cx="4724400" cy="234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FD35-0BB2-411F-862A-B5413AACD539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140</a:t>
            </a:fld>
            <a:endParaRPr lang="en-US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Properties of FDDI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station imposes a delay (e.g., 50ns)</a:t>
            </a:r>
          </a:p>
          <a:p>
            <a:r>
              <a:rPr lang="en-US" dirty="0" smtClean="0"/>
              <a:t>Maximum of 500 stations</a:t>
            </a:r>
          </a:p>
          <a:p>
            <a:r>
              <a:rPr lang="en-US" dirty="0" smtClean="0"/>
              <a:t>Upper limit of 100km (200km of fiber)</a:t>
            </a:r>
          </a:p>
          <a:p>
            <a:r>
              <a:rPr lang="en-US" dirty="0" smtClean="0"/>
              <a:t>Uses 4B/5B encoding</a:t>
            </a:r>
          </a:p>
          <a:p>
            <a:r>
              <a:rPr lang="en-US" dirty="0" smtClean="0"/>
              <a:t>Can be implemented over copper (CDDI)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0380-841C-47C6-80F0-ABBEC778EEA9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141</a:t>
            </a:fld>
            <a:endParaRPr lang="en-US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(802.11)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7D8E-B3A6-4BD8-AF7F-B17397E12174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59FADA-F88A-4811-AF5E-A29729BCE5DF}" type="slidenum">
              <a:rPr lang="en-US" smtClean="0"/>
              <a:pPr/>
              <a:t>142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Wireless links transmit electromagnetic signals</a:t>
            </a:r>
          </a:p>
          <a:p>
            <a:pPr lvl="1"/>
            <a:r>
              <a:rPr lang="en-US" sz="2000" dirty="0" smtClean="0"/>
              <a:t>Radio, microwave, infrared</a:t>
            </a:r>
          </a:p>
          <a:p>
            <a:r>
              <a:rPr lang="en-US" sz="2400" dirty="0" smtClean="0"/>
              <a:t>Wireless links all share the same “</a:t>
            </a:r>
            <a:r>
              <a:rPr lang="en-US" sz="2400" dirty="0" smtClean="0">
                <a:solidFill>
                  <a:srgbClr val="FF0000"/>
                </a:solidFill>
              </a:rPr>
              <a:t>wire</a:t>
            </a:r>
            <a:r>
              <a:rPr lang="en-US" sz="2400" dirty="0" smtClean="0"/>
              <a:t>” (so to speak)</a:t>
            </a:r>
          </a:p>
          <a:p>
            <a:pPr lvl="1"/>
            <a:r>
              <a:rPr lang="en-US" sz="2000" dirty="0" smtClean="0"/>
              <a:t>The challenge is to share it efficiently without unduly interfering with each other</a:t>
            </a:r>
          </a:p>
          <a:p>
            <a:pPr lvl="1"/>
            <a:r>
              <a:rPr lang="en-US" sz="2000" dirty="0" smtClean="0"/>
              <a:t>Most of this sharing is accomplished by dividing the “wire” along the dimensions of frequency and space</a:t>
            </a:r>
          </a:p>
          <a:p>
            <a:r>
              <a:rPr lang="en-US" sz="2400" dirty="0" smtClean="0"/>
              <a:t>Exclusive use of a particular frequency in a particular geographic area may be allocated to an individual entity such as a corporation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36FA-8987-49DB-95D8-49E7ED0C63BF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These allocations are determined by government agencies such as FCC (Federal Communications Commission) in USA</a:t>
            </a:r>
          </a:p>
          <a:p>
            <a:r>
              <a:rPr lang="en-US" sz="2400" dirty="0" smtClean="0"/>
              <a:t>Specific bands (frequency) ranges are allocated to certain uses.</a:t>
            </a:r>
          </a:p>
          <a:p>
            <a:pPr lvl="1"/>
            <a:r>
              <a:rPr lang="en-US" sz="2000" dirty="0" smtClean="0"/>
              <a:t>Some bands are reserved for government use</a:t>
            </a:r>
          </a:p>
          <a:p>
            <a:pPr lvl="1"/>
            <a:r>
              <a:rPr lang="en-US" sz="2000" dirty="0" smtClean="0"/>
              <a:t>Other bands are reserved for uses such as AM radio, FM radio, televisions, satellite communications, and cell phones</a:t>
            </a:r>
          </a:p>
          <a:p>
            <a:pPr lvl="1"/>
            <a:r>
              <a:rPr lang="en-US" sz="2000" dirty="0" smtClean="0"/>
              <a:t>Specific frequencies within these bands are then allocated to individual organizations for use within certain geographical areas.</a:t>
            </a:r>
          </a:p>
          <a:p>
            <a:pPr lvl="1"/>
            <a:r>
              <a:rPr lang="en-US" sz="2000" dirty="0" smtClean="0"/>
              <a:t>Finally, there are several frequency bands set aside for “license exempt” usage</a:t>
            </a:r>
          </a:p>
          <a:p>
            <a:pPr lvl="2"/>
            <a:r>
              <a:rPr lang="en-US" sz="1600" dirty="0" smtClean="0"/>
              <a:t>Bands in which a license is not needed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166D-56DC-43F9-B4D4-3704DA2D0645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Devices that use license-exempt frequencies are still subject to certain restrictions</a:t>
            </a:r>
          </a:p>
          <a:p>
            <a:pPr lvl="1"/>
            <a:r>
              <a:rPr lang="en-US" sz="2000" dirty="0" smtClean="0"/>
              <a:t>The first is a limit on transmission power</a:t>
            </a:r>
          </a:p>
          <a:p>
            <a:pPr lvl="1"/>
            <a:r>
              <a:rPr lang="en-US" sz="2000" dirty="0" smtClean="0"/>
              <a:t>This limits the range of signal, making it less likely to interfere with another signal</a:t>
            </a:r>
          </a:p>
          <a:p>
            <a:pPr lvl="2"/>
            <a:r>
              <a:rPr lang="en-US" sz="1600" dirty="0" smtClean="0"/>
              <a:t>For example, a cordless phone might have a range of about 100 feet.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0CF3-4058-496F-85F0-8CAA7F52091F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The second restriction requires the use of  </a:t>
            </a:r>
            <a:r>
              <a:rPr lang="en-US" sz="2400" b="1" dirty="0" smtClean="0"/>
              <a:t>Spread Spectrum</a:t>
            </a:r>
            <a:r>
              <a:rPr lang="en-US" sz="2400" dirty="0" smtClean="0"/>
              <a:t> technique</a:t>
            </a:r>
          </a:p>
          <a:p>
            <a:pPr lvl="1"/>
            <a:r>
              <a:rPr lang="en-US" sz="2000" dirty="0" smtClean="0"/>
              <a:t>Idea is to spread the signal over a wider frequency band</a:t>
            </a:r>
          </a:p>
          <a:p>
            <a:pPr lvl="2"/>
            <a:r>
              <a:rPr lang="en-US" sz="1600" dirty="0" smtClean="0"/>
              <a:t>So as to minimize the impact of interference from other devices</a:t>
            </a:r>
          </a:p>
          <a:p>
            <a:pPr lvl="2"/>
            <a:r>
              <a:rPr lang="en-US" sz="1600" dirty="0" smtClean="0"/>
              <a:t>Originally designed for military use</a:t>
            </a:r>
          </a:p>
          <a:p>
            <a:pPr lvl="1"/>
            <a:r>
              <a:rPr lang="en-US" sz="2000" b="1" i="1" dirty="0" smtClean="0"/>
              <a:t>Frequency hopping</a:t>
            </a:r>
          </a:p>
          <a:p>
            <a:pPr lvl="2"/>
            <a:r>
              <a:rPr lang="en-US" sz="1600" dirty="0" smtClean="0"/>
              <a:t>Transmitting signal over a random sequence of frequencies</a:t>
            </a:r>
          </a:p>
          <a:p>
            <a:pPr lvl="3">
              <a:buFontTx/>
              <a:buChar char="-"/>
            </a:pPr>
            <a:r>
              <a:rPr lang="en-US" sz="1400" dirty="0" smtClean="0"/>
              <a:t>First transmitting at one frequency, then a second, then a third…</a:t>
            </a:r>
          </a:p>
          <a:p>
            <a:pPr lvl="3">
              <a:buFontTx/>
              <a:buChar char="-"/>
            </a:pPr>
            <a:r>
              <a:rPr lang="en-US" sz="1400" dirty="0" smtClean="0"/>
              <a:t>The sequence of frequencies is not truly random, instead computed algorithmically by a pseudorandom number generator</a:t>
            </a:r>
          </a:p>
          <a:p>
            <a:pPr lvl="3">
              <a:buFontTx/>
              <a:buChar char="-"/>
            </a:pPr>
            <a:r>
              <a:rPr lang="en-US" sz="1400" dirty="0" smtClean="0"/>
              <a:t>The receiver uses the same algorithm as the sender, initializes it with the same seed, and is</a:t>
            </a:r>
          </a:p>
          <a:p>
            <a:pPr lvl="4">
              <a:buFontTx/>
              <a:buChar char="-"/>
            </a:pPr>
            <a:r>
              <a:rPr lang="en-US" sz="1200" dirty="0" smtClean="0"/>
              <a:t>Able to hop frequencies in sync with the transmitter to correctly receive the frame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4C81-32AE-47F4-9F2F-0A8298721D32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 second spread spectrum technique called</a:t>
            </a:r>
            <a:r>
              <a:rPr lang="en-US" sz="2400" b="1" i="1" dirty="0" smtClean="0"/>
              <a:t> Direct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sequence</a:t>
            </a:r>
          </a:p>
          <a:p>
            <a:pPr lvl="1"/>
            <a:r>
              <a:rPr lang="en-US" sz="2000" dirty="0" smtClean="0"/>
              <a:t>Represents each bit in the frame by multiple bits in the transmitted signal.</a:t>
            </a:r>
          </a:p>
          <a:p>
            <a:pPr lvl="1"/>
            <a:r>
              <a:rPr lang="en-US" sz="2000" dirty="0" smtClean="0"/>
              <a:t>For each bit the sender wants to transmit</a:t>
            </a:r>
          </a:p>
          <a:p>
            <a:pPr lvl="2"/>
            <a:r>
              <a:rPr lang="en-US" sz="1800" dirty="0" smtClean="0"/>
              <a:t>It actually sends the exclusive OR of that bit and </a:t>
            </a:r>
            <a:r>
              <a:rPr lang="en-US" sz="1800" i="1" dirty="0" smtClean="0"/>
              <a:t>n</a:t>
            </a:r>
            <a:r>
              <a:rPr lang="en-US" sz="1800" dirty="0" smtClean="0"/>
              <a:t> random bits</a:t>
            </a:r>
          </a:p>
          <a:p>
            <a:pPr lvl="1"/>
            <a:r>
              <a:rPr lang="en-US" sz="2000" dirty="0" smtClean="0"/>
              <a:t>The sequence of random bits is generated by a pseudorandom number generator known to both the sender and the receiver.</a:t>
            </a:r>
          </a:p>
          <a:p>
            <a:pPr lvl="1"/>
            <a:r>
              <a:rPr lang="en-US" sz="2000" dirty="0" smtClean="0"/>
              <a:t>The transmitted values, known as an </a:t>
            </a:r>
            <a:r>
              <a:rPr lang="en-US" sz="2000" b="1" i="1" dirty="0" smtClean="0"/>
              <a:t>n</a:t>
            </a:r>
            <a:r>
              <a:rPr lang="en-US" sz="2000" b="1" dirty="0" smtClean="0"/>
              <a:t>-bit chipping code</a:t>
            </a:r>
            <a:r>
              <a:rPr lang="en-US" sz="2000" dirty="0" smtClean="0"/>
              <a:t>, spread the signal across a frequency band that is </a:t>
            </a:r>
            <a:r>
              <a:rPr lang="en-US" sz="2000" i="1" dirty="0" smtClean="0"/>
              <a:t>n</a:t>
            </a:r>
            <a:r>
              <a:rPr lang="en-US" sz="2000" dirty="0" smtClean="0"/>
              <a:t> times wider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B5CB-16BB-4609-B13D-BC9219A0D470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90800" y="4572000"/>
            <a:ext cx="39624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Example 4-bit chipping sequence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  <p:pic>
        <p:nvPicPr>
          <p:cNvPr id="5" name="Picture 5" descr="f02-27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505075"/>
            <a:ext cx="73437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DAD9-822B-44A6-A807-E98FB6B0FB59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Wireless technologies differ in a variety of dimensions</a:t>
            </a:r>
          </a:p>
          <a:p>
            <a:pPr lvl="1"/>
            <a:r>
              <a:rPr lang="en-US" sz="2000" dirty="0" smtClean="0"/>
              <a:t>How much bandwidth they provide</a:t>
            </a:r>
          </a:p>
          <a:p>
            <a:pPr lvl="1"/>
            <a:r>
              <a:rPr lang="en-US" sz="2000" dirty="0" smtClean="0"/>
              <a:t>Distance – How far apart the communication nodes can be</a:t>
            </a:r>
          </a:p>
          <a:p>
            <a:endParaRPr lang="en-US" dirty="0" smtClean="0"/>
          </a:p>
          <a:p>
            <a:r>
              <a:rPr lang="en-US" sz="2400" dirty="0" smtClean="0"/>
              <a:t>Four prominent wireless technologies</a:t>
            </a:r>
          </a:p>
          <a:p>
            <a:pPr lvl="1"/>
            <a:r>
              <a:rPr lang="en-US" sz="2000" dirty="0" smtClean="0"/>
              <a:t>Bluetooth</a:t>
            </a:r>
          </a:p>
          <a:p>
            <a:pPr lvl="1"/>
            <a:r>
              <a:rPr lang="en-US" sz="2000" dirty="0" smtClean="0"/>
              <a:t>Wi-Fi (more formally known as 802.11)</a:t>
            </a:r>
          </a:p>
          <a:p>
            <a:pPr lvl="1"/>
            <a:r>
              <a:rPr lang="en-US" sz="2000" dirty="0" err="1" smtClean="0"/>
              <a:t>WiMAX</a:t>
            </a:r>
            <a:r>
              <a:rPr lang="en-US" sz="2000" dirty="0" smtClean="0"/>
              <a:t> (802.16)</a:t>
            </a:r>
          </a:p>
          <a:p>
            <a:pPr lvl="1"/>
            <a:r>
              <a:rPr lang="en-US" sz="2000" dirty="0" smtClean="0"/>
              <a:t>3G cellular wireless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8DB0-79F4-4887-82AE-D84561448FDB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with NRZ (</a:t>
            </a:r>
            <a:r>
              <a:rPr lang="en-US" i="1" dirty="0" err="1" smtClean="0">
                <a:solidFill>
                  <a:srgbClr val="FF0000"/>
                </a:solidFill>
              </a:rPr>
              <a:t>nonreturn</a:t>
            </a:r>
            <a:r>
              <a:rPr lang="en-US" i="1" dirty="0" smtClean="0">
                <a:solidFill>
                  <a:srgbClr val="FF0000"/>
                </a:solidFill>
              </a:rPr>
              <a:t> to zero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Baseline wander</a:t>
            </a:r>
          </a:p>
          <a:p>
            <a:pPr lvl="2"/>
            <a:r>
              <a:rPr lang="en-US" dirty="0" smtClean="0"/>
              <a:t>The receiver keeps an average of the signals it has seen so far</a:t>
            </a:r>
          </a:p>
          <a:p>
            <a:pPr lvl="2"/>
            <a:r>
              <a:rPr lang="en-US" dirty="0" smtClean="0"/>
              <a:t>Uses the average to distinguish between low and high signal</a:t>
            </a:r>
          </a:p>
          <a:p>
            <a:pPr lvl="2"/>
            <a:r>
              <a:rPr lang="en-US" dirty="0" smtClean="0"/>
              <a:t>When a signal is significantly low than the average, it is 0, else it is 1</a:t>
            </a:r>
          </a:p>
          <a:p>
            <a:pPr lvl="2"/>
            <a:r>
              <a:rPr lang="en-US" dirty="0" smtClean="0"/>
              <a:t>Too many consecutive 0’s and 1’s cause this average to change, making it difficult to detect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D693-28DE-41EC-81A6-BE4765E11DA3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003425"/>
            <a:ext cx="8051800" cy="3024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051050" y="5314950"/>
            <a:ext cx="4948238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Overview of leading wireless technologies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104C-A326-4D8C-9829-ADE0152CD7CE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Mostly widely used wireless links today are usually asymmetric</a:t>
            </a:r>
          </a:p>
          <a:p>
            <a:pPr lvl="1"/>
            <a:r>
              <a:rPr lang="en-US" sz="2000" dirty="0" smtClean="0"/>
              <a:t>Two end-points are usually different kinds of nodes</a:t>
            </a:r>
          </a:p>
          <a:p>
            <a:pPr lvl="2"/>
            <a:r>
              <a:rPr lang="en-US" sz="1600" dirty="0" smtClean="0"/>
              <a:t>One end-point usually has no mobility, but has wired connection to the Internet (known as </a:t>
            </a:r>
            <a:r>
              <a:rPr lang="en-US" sz="1600" dirty="0" smtClean="0">
                <a:solidFill>
                  <a:srgbClr val="FF0000"/>
                </a:solidFill>
              </a:rPr>
              <a:t>base station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 smtClean="0"/>
              <a:t>The node at the other end of the link is often mobile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9D09-823D-43F0-A5C8-BF11A78B298C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 descr="f02-28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636712"/>
            <a:ext cx="5302249" cy="3993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133600" y="5791200"/>
            <a:ext cx="4659312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A wireless network using a base station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60A0-E1E9-47B5-A560-6A3AAF582A12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Wireless communication supports point-to-multipoint communication</a:t>
            </a:r>
            <a:endParaRPr lang="en-US" dirty="0" smtClean="0"/>
          </a:p>
          <a:p>
            <a:r>
              <a:rPr lang="en-US" sz="2400" dirty="0" smtClean="0"/>
              <a:t>Communication between non-base (client) nodes is routed via the base station</a:t>
            </a:r>
            <a:endParaRPr lang="en-US" dirty="0" smtClean="0"/>
          </a:p>
          <a:p>
            <a:r>
              <a:rPr lang="en-US" sz="2400" dirty="0" smtClean="0"/>
              <a:t>Three levels of mobility for clients</a:t>
            </a:r>
          </a:p>
          <a:p>
            <a:pPr lvl="1"/>
            <a:r>
              <a:rPr lang="en-US" sz="2000" dirty="0" smtClean="0"/>
              <a:t>No mobility: the receiver must be in a fix location to receive a directional transmission from the base station (initial version of </a:t>
            </a:r>
            <a:r>
              <a:rPr lang="en-US" sz="2000" dirty="0" err="1" smtClean="0"/>
              <a:t>WiMAX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Mobility is within the range of a base (Bluetooth)</a:t>
            </a:r>
          </a:p>
          <a:p>
            <a:pPr lvl="1"/>
            <a:r>
              <a:rPr lang="en-US" sz="2000" dirty="0" smtClean="0"/>
              <a:t>Mobility between bases (Cell phones and Wi-Fi)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2789-EC2F-40D6-B154-C03718B7FC3F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Mesh or Ad-hoc network</a:t>
            </a:r>
          </a:p>
          <a:p>
            <a:pPr lvl="1"/>
            <a:r>
              <a:rPr lang="en-US" sz="2000" dirty="0" smtClean="0"/>
              <a:t>Nodes are peers</a:t>
            </a:r>
          </a:p>
          <a:p>
            <a:pPr lvl="1"/>
            <a:r>
              <a:rPr lang="en-US" sz="2000" dirty="0" smtClean="0"/>
              <a:t>Messages may be forwarded via a chain of peer nodes</a:t>
            </a:r>
            <a:endParaRPr lang="en-US" dirty="0"/>
          </a:p>
        </p:txBody>
      </p:sp>
      <p:pic>
        <p:nvPicPr>
          <p:cNvPr id="5" name="Picture 5" descr="f02-29-978012385059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895600"/>
            <a:ext cx="3960813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833563" y="6135687"/>
            <a:ext cx="4157662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A wireless ad-hoc or mesh network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70E1-4832-47CB-A71E-7AA316CD52DF}" type="datetime3">
              <a:rPr lang="en-US" smtClean="0"/>
              <a:t>31 August 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Also known as Wi-Fi</a:t>
            </a:r>
          </a:p>
          <a:p>
            <a:r>
              <a:rPr lang="en-US" sz="2400" dirty="0" smtClean="0"/>
              <a:t>Like its Ethernet and token ring siblings, 802.11 is designed for use in a limited  geographical area (homes, office buildings, campuses)</a:t>
            </a:r>
          </a:p>
          <a:p>
            <a:pPr lvl="1"/>
            <a:r>
              <a:rPr lang="en-US" sz="2000" dirty="0" smtClean="0"/>
              <a:t>Primary challenge is to mediate access to a shared communication medium – in this case, signals propagating through space</a:t>
            </a:r>
            <a:endParaRPr lang="en-US" dirty="0" smtClean="0"/>
          </a:p>
          <a:p>
            <a:r>
              <a:rPr lang="en-US" sz="2400" dirty="0" smtClean="0"/>
              <a:t>802.11 supports additional features </a:t>
            </a:r>
          </a:p>
          <a:p>
            <a:pPr lvl="1"/>
            <a:r>
              <a:rPr lang="en-US" sz="2000" dirty="0" smtClean="0"/>
              <a:t>power management and </a:t>
            </a:r>
          </a:p>
          <a:p>
            <a:pPr lvl="1"/>
            <a:r>
              <a:rPr lang="en-US" sz="2000" dirty="0" smtClean="0"/>
              <a:t>security mechanisms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5D4D-0ACA-4D07-94D9-51DE42E75BCE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Original 802.11 standard defined two radio-based physical layer standard </a:t>
            </a:r>
          </a:p>
          <a:p>
            <a:pPr lvl="1"/>
            <a:r>
              <a:rPr lang="en-US" sz="1800" dirty="0" smtClean="0"/>
              <a:t>One using the frequency hopping </a:t>
            </a:r>
          </a:p>
          <a:p>
            <a:pPr lvl="2"/>
            <a:r>
              <a:rPr lang="en-US" sz="1600" dirty="0" smtClean="0"/>
              <a:t>Over 79 1-MHz-wide frequency bandwidths</a:t>
            </a:r>
          </a:p>
          <a:p>
            <a:pPr lvl="1"/>
            <a:r>
              <a:rPr lang="en-US" sz="1800" dirty="0" smtClean="0"/>
              <a:t>Second using direct sequence</a:t>
            </a:r>
          </a:p>
          <a:p>
            <a:pPr lvl="2"/>
            <a:r>
              <a:rPr lang="en-US" sz="1600" dirty="0" smtClean="0"/>
              <a:t>Using 11-bit chipping sequence</a:t>
            </a:r>
          </a:p>
          <a:p>
            <a:pPr lvl="1"/>
            <a:r>
              <a:rPr lang="en-US" sz="1800" dirty="0" smtClean="0"/>
              <a:t>Both standards run in the 2.4-GHz and provide up to 2 Mbps</a:t>
            </a:r>
          </a:p>
          <a:p>
            <a:r>
              <a:rPr lang="en-US" sz="2000" dirty="0" smtClean="0"/>
              <a:t>Then physical layer standard 802.11b was added</a:t>
            </a:r>
          </a:p>
          <a:p>
            <a:pPr lvl="1"/>
            <a:r>
              <a:rPr lang="en-US" sz="1800" dirty="0" smtClean="0"/>
              <a:t>Using a variant of direct sequence 802.11b provides up to 11 Mbps</a:t>
            </a:r>
          </a:p>
          <a:p>
            <a:pPr lvl="1"/>
            <a:r>
              <a:rPr lang="en-US" sz="1800" dirty="0" smtClean="0"/>
              <a:t>Uses license-exempt 2.4-GHz band</a:t>
            </a:r>
          </a:p>
          <a:p>
            <a:r>
              <a:rPr lang="en-US" sz="2000" dirty="0" smtClean="0"/>
              <a:t>Then came 802.11a which delivers up to 54 Mbps using OFDM</a:t>
            </a:r>
          </a:p>
          <a:p>
            <a:pPr lvl="1"/>
            <a:r>
              <a:rPr lang="en-US" sz="1800" dirty="0" smtClean="0"/>
              <a:t>802.11a runs on license-exempt 5-GHz band</a:t>
            </a:r>
          </a:p>
          <a:p>
            <a:r>
              <a:rPr lang="en-US" sz="2000" dirty="0" smtClean="0"/>
              <a:t>Most recent standard is 802.11g which is backward compatible with 802.11b</a:t>
            </a:r>
          </a:p>
          <a:p>
            <a:pPr lvl="1"/>
            <a:r>
              <a:rPr lang="en-US" sz="1800" dirty="0" smtClean="0"/>
              <a:t>Uses 2.4 GHz band, OFDM and delivers up to 54 Mbps </a:t>
            </a:r>
          </a:p>
          <a:p>
            <a:r>
              <a:rPr lang="en-US" sz="2000" dirty="0" smtClean="0"/>
              <a:t>Latest – 802.11n uses 2.4GHz, MIMO (a signal processing and smart antenna technique for transmitting multiple data streams through multiple antennas) , 300 Mbps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B725-7D5C-4BEE-B4C5-CA9F47528A1F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– Collision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Consider the situation in the following figure where each of four nodes is able to send and receive signals that reach just the nodes to its immediate left and right</a:t>
            </a:r>
          </a:p>
          <a:p>
            <a:pPr lvl="1"/>
            <a:r>
              <a:rPr lang="en-US" sz="2000" dirty="0" smtClean="0"/>
              <a:t>For example, B can exchange frames with A and C, but it cannot reach D</a:t>
            </a:r>
          </a:p>
          <a:p>
            <a:pPr lvl="1"/>
            <a:r>
              <a:rPr lang="en-US" sz="2000" dirty="0" smtClean="0"/>
              <a:t>C can reach B and D but not A</a:t>
            </a:r>
          </a:p>
          <a:p>
            <a:endParaRPr lang="en-US" dirty="0"/>
          </a:p>
        </p:txBody>
      </p:sp>
      <p:pic>
        <p:nvPicPr>
          <p:cNvPr id="4" name="Picture 5" descr="f02-30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810000"/>
            <a:ext cx="3529013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590800" y="6042025"/>
            <a:ext cx="3646488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Arial" charset="0"/>
              </a:rPr>
              <a:t>Example of a wireless network</a:t>
            </a:r>
            <a:endParaRPr lang="en-GB" sz="20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80E2-12E4-4579-8A6B-FAF3C24548A9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– Collision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Suppose both A and C want to communicate with B and so they each send it a frame.</a:t>
            </a:r>
          </a:p>
          <a:p>
            <a:pPr lvl="1"/>
            <a:r>
              <a:rPr lang="en-US" sz="2000" dirty="0" smtClean="0"/>
              <a:t>A and C are unaware of each other since their signals do not carry that far</a:t>
            </a:r>
          </a:p>
          <a:p>
            <a:pPr lvl="1"/>
            <a:r>
              <a:rPr lang="en-US" sz="2000" dirty="0" smtClean="0"/>
              <a:t>These two frames collide with each other at B</a:t>
            </a:r>
          </a:p>
          <a:p>
            <a:pPr lvl="2"/>
            <a:r>
              <a:rPr lang="en-US" sz="1800" dirty="0" smtClean="0"/>
              <a:t>But unlike an Ethernet, neither A nor C is aware of this collision</a:t>
            </a:r>
          </a:p>
          <a:p>
            <a:pPr lvl="1"/>
            <a:r>
              <a:rPr lang="en-US" sz="2000" dirty="0" smtClean="0"/>
              <a:t>A and C are said to </a:t>
            </a:r>
            <a:r>
              <a:rPr lang="en-US" sz="2000" i="1" dirty="0" smtClean="0">
                <a:solidFill>
                  <a:srgbClr val="FF5050"/>
                </a:solidFill>
              </a:rPr>
              <a:t>hidden nodes</a:t>
            </a:r>
            <a:r>
              <a:rPr lang="en-US" sz="2000" dirty="0" smtClean="0"/>
              <a:t> with respect to each other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292-6E41-4F08-A91A-6C75EC756126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– Collision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295400" y="4495800"/>
            <a:ext cx="7212012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+mj-lt"/>
              </a:rPr>
              <a:t>The “Hidden Node” Problem. Although A and C are hidden from each</a:t>
            </a:r>
          </a:p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+mj-lt"/>
              </a:rPr>
              <a:t>other, their signals can collide at B. (B’s reach is not shown.)</a:t>
            </a:r>
            <a:endParaRPr lang="en-GB" sz="1800" dirty="0">
              <a:solidFill>
                <a:srgbClr val="000099"/>
              </a:solidFill>
              <a:latin typeface="+mj-lt"/>
            </a:endParaRPr>
          </a:p>
        </p:txBody>
      </p:sp>
      <p:pic>
        <p:nvPicPr>
          <p:cNvPr id="5" name="Picture 5" descr="f02-30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1628775"/>
            <a:ext cx="4752975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E96-7FDF-4380-8309-0EE91D7AA5AA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with NRZ</a:t>
            </a:r>
          </a:p>
          <a:p>
            <a:pPr lvl="1"/>
            <a:r>
              <a:rPr lang="en-US" dirty="0" smtClean="0"/>
              <a:t>Clock recovery</a:t>
            </a:r>
          </a:p>
          <a:p>
            <a:pPr lvl="2"/>
            <a:r>
              <a:rPr lang="en-US" dirty="0" smtClean="0"/>
              <a:t>Frequent transition from high to low or vice versa are necessary to enable clock recovery</a:t>
            </a:r>
          </a:p>
          <a:p>
            <a:pPr lvl="2"/>
            <a:r>
              <a:rPr lang="en-US" dirty="0" smtClean="0"/>
              <a:t>Both the sending and decoding process is driven by a clock</a:t>
            </a:r>
          </a:p>
          <a:p>
            <a:pPr lvl="2"/>
            <a:r>
              <a:rPr lang="en-US" dirty="0" smtClean="0"/>
              <a:t>Every clock cycle, the sender transmits a bit and the receiver recovers a bit</a:t>
            </a:r>
          </a:p>
          <a:p>
            <a:pPr lvl="2"/>
            <a:r>
              <a:rPr lang="en-US" dirty="0" smtClean="0"/>
              <a:t>The sender and receiver have to be precisely synchronized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11C1-4ABF-47C0-A3B6-68B0167A97D8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– Collision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Another problem called </a:t>
            </a:r>
            <a:r>
              <a:rPr lang="en-US" sz="2400" i="1" dirty="0" smtClean="0">
                <a:solidFill>
                  <a:srgbClr val="FF5050"/>
                </a:solidFill>
              </a:rPr>
              <a:t>exposed node</a:t>
            </a:r>
            <a:r>
              <a:rPr lang="en-US" sz="2400" dirty="0" smtClean="0"/>
              <a:t> problem occurs</a:t>
            </a:r>
          </a:p>
          <a:p>
            <a:pPr lvl="1"/>
            <a:r>
              <a:rPr lang="en-US" sz="2000" dirty="0" smtClean="0"/>
              <a:t>Suppose B is sending to A. Node C is aware of this communication because it hears B’s transmission.</a:t>
            </a:r>
          </a:p>
          <a:p>
            <a:pPr lvl="1"/>
            <a:r>
              <a:rPr lang="en-US" sz="2000" dirty="0" smtClean="0"/>
              <a:t>It would be a mistake for C to conclude that it cannot transmit to anyone just because it can hear B’s transmission.</a:t>
            </a:r>
          </a:p>
          <a:p>
            <a:pPr lvl="1"/>
            <a:r>
              <a:rPr lang="en-US" sz="2000" dirty="0" smtClean="0"/>
              <a:t>Suppose C wants to transmit to node D.</a:t>
            </a:r>
          </a:p>
          <a:p>
            <a:pPr lvl="1"/>
            <a:r>
              <a:rPr lang="en-US" sz="2000" dirty="0" smtClean="0"/>
              <a:t>This is not a problem since C’s transmission to D will not interfere with A’s ability to receive from B.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EF0E-064F-47FB-A865-DF23D20A338D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– Collision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 descr="f02-31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1700213"/>
            <a:ext cx="3889375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14400" y="4724400"/>
            <a:ext cx="7897812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+mj-lt"/>
              </a:rPr>
              <a:t>Exposed Node Problem. Although B and C are exposed to each other’s</a:t>
            </a:r>
          </a:p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+mj-lt"/>
              </a:rPr>
              <a:t>signals, there is no interference if B transmits to A while C transmits to D. (A and D’s</a:t>
            </a:r>
          </a:p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+mj-lt"/>
              </a:rPr>
              <a:t>reaches are not shown.)</a:t>
            </a:r>
            <a:endParaRPr lang="en-GB" sz="18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8B39-2C62-4C58-BD43-A7E7D6881B96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– Collision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802.11 addresses these two problems with an algorithm called Multiple Access with Collision Avoidance (</a:t>
            </a:r>
            <a:r>
              <a:rPr lang="en-US" sz="2400" dirty="0" smtClean="0">
                <a:solidFill>
                  <a:srgbClr val="008000"/>
                </a:solidFill>
              </a:rPr>
              <a:t>MACA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Key Idea</a:t>
            </a:r>
          </a:p>
          <a:p>
            <a:pPr lvl="1"/>
            <a:r>
              <a:rPr lang="en-US" sz="2000" dirty="0" smtClean="0"/>
              <a:t>Sender and receiver exchange control frames with each other before the sender actually transmits any data.</a:t>
            </a:r>
          </a:p>
          <a:p>
            <a:pPr lvl="1"/>
            <a:r>
              <a:rPr lang="en-US" sz="2000" dirty="0" smtClean="0"/>
              <a:t>This exchange informs all nearby nodes that a transmission is about to begin</a:t>
            </a:r>
          </a:p>
          <a:p>
            <a:pPr lvl="1"/>
            <a:r>
              <a:rPr lang="en-US" sz="2000" dirty="0" smtClean="0"/>
              <a:t>Sender transmits a </a:t>
            </a:r>
            <a:r>
              <a:rPr lang="en-US" sz="2000" i="1" dirty="0" smtClean="0"/>
              <a:t>Request to Send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008000"/>
                </a:solidFill>
              </a:rPr>
              <a:t>RTS</a:t>
            </a:r>
            <a:r>
              <a:rPr lang="en-US" sz="2000" dirty="0" smtClean="0"/>
              <a:t>) frame to the receiver.</a:t>
            </a:r>
          </a:p>
          <a:p>
            <a:pPr lvl="2"/>
            <a:r>
              <a:rPr lang="en-US" sz="1800" dirty="0" smtClean="0"/>
              <a:t>The RTS frame includes a field that indicates how long the sender wants to hold the medium</a:t>
            </a:r>
          </a:p>
          <a:p>
            <a:pPr lvl="3">
              <a:buNone/>
            </a:pPr>
            <a:r>
              <a:rPr lang="en-US" sz="1600" dirty="0" smtClean="0"/>
              <a:t>- Length of the data frame to be transmitted</a:t>
            </a:r>
          </a:p>
          <a:p>
            <a:pPr lvl="1"/>
            <a:r>
              <a:rPr lang="en-US" sz="2000" dirty="0" smtClean="0"/>
              <a:t>Receiver replies with a </a:t>
            </a:r>
            <a:r>
              <a:rPr lang="en-US" sz="2000" i="1" dirty="0" smtClean="0"/>
              <a:t>Clear to Send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008000"/>
                </a:solidFill>
              </a:rPr>
              <a:t>CTS</a:t>
            </a:r>
            <a:r>
              <a:rPr lang="en-US" sz="2000" dirty="0" smtClean="0"/>
              <a:t>) frame</a:t>
            </a:r>
          </a:p>
          <a:p>
            <a:pPr lvl="2"/>
            <a:r>
              <a:rPr lang="en-US" sz="1800" dirty="0" smtClean="0"/>
              <a:t>This frame echoes this length field back to the sender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B5DA-E5B1-4B64-B17F-0B11F8294225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– Collision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Any node that sees the CTS frame knows that </a:t>
            </a:r>
          </a:p>
          <a:p>
            <a:pPr lvl="1"/>
            <a:r>
              <a:rPr lang="en-US" sz="2000" dirty="0" smtClean="0"/>
              <a:t>it is close to the receiver, therefore</a:t>
            </a:r>
          </a:p>
          <a:p>
            <a:pPr lvl="1"/>
            <a:r>
              <a:rPr lang="en-US" sz="2000" dirty="0" smtClean="0"/>
              <a:t>cannot transmit for the period of time it takes to send a frame of the specified length</a:t>
            </a:r>
            <a:endParaRPr lang="en-US" dirty="0" smtClean="0"/>
          </a:p>
          <a:p>
            <a:r>
              <a:rPr lang="en-US" sz="2400" dirty="0" smtClean="0"/>
              <a:t>Any node that sees the RTS frame but not the CTS frame </a:t>
            </a:r>
          </a:p>
          <a:p>
            <a:pPr lvl="1"/>
            <a:r>
              <a:rPr lang="en-US" sz="2000" dirty="0" smtClean="0"/>
              <a:t>is not close enough to the receiver to interfere with it, and</a:t>
            </a:r>
          </a:p>
          <a:p>
            <a:pPr lvl="1"/>
            <a:r>
              <a:rPr lang="en-US" sz="2000" dirty="0" smtClean="0"/>
              <a:t>so is free to transmit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0CFA-53DC-4ADF-8304-40E1C38E2049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– Collision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Using ACK in MACA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Proposed in MACAW: MACA for Wireless LANs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Receiver sends an ACK to the sender after successfully receiving a frame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All nodes must wait for this ACK before trying to transmit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If two or more nodes detect an idle link and try to transmit an RTS frame at the same time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Their RTS frame will collide with each other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802.11 does not support collision detection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 the senders realize the collision has happened when they do not receive the CTS frame after </a:t>
            </a:r>
            <a:r>
              <a:rPr lang="en-US" sz="2000" dirty="0" smtClean="0">
                <a:solidFill>
                  <a:srgbClr val="FF0000"/>
                </a:solidFill>
              </a:rPr>
              <a:t>a period of time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 this case, they each wait a random amount of time before trying again.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amount of time a given node delays is defined by the same </a:t>
            </a:r>
            <a:r>
              <a:rPr lang="en-US" sz="2000" i="1" dirty="0" smtClean="0"/>
              <a:t>exponential </a:t>
            </a:r>
            <a:r>
              <a:rPr lang="en-US" sz="2000" i="1" dirty="0" err="1" smtClean="0"/>
              <a:t>backoff</a:t>
            </a:r>
            <a:r>
              <a:rPr lang="en-US" sz="2000" dirty="0" smtClean="0"/>
              <a:t> algorithm used on the Ethernet.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10E9-0128-4064-A0D4-12D3C449F63A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– Distribution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802.11 is suitable for an ad-hoc configuration of nodes that may or may not be able to communicate with all other nodes.</a:t>
            </a:r>
          </a:p>
          <a:p>
            <a:r>
              <a:rPr lang="en-US" sz="2400" dirty="0" smtClean="0"/>
              <a:t>Nodes are free to move around</a:t>
            </a:r>
          </a:p>
          <a:p>
            <a:r>
              <a:rPr lang="en-US" sz="2400" dirty="0" smtClean="0"/>
              <a:t>The set of directly reachable nodes may change over time</a:t>
            </a:r>
            <a:endParaRPr lang="en-US" dirty="0" smtClean="0"/>
          </a:p>
          <a:p>
            <a:r>
              <a:rPr lang="en-US" sz="2400" dirty="0" smtClean="0"/>
              <a:t>To deal with this mobility and partial connectivity,</a:t>
            </a:r>
          </a:p>
          <a:p>
            <a:pPr lvl="1"/>
            <a:r>
              <a:rPr lang="en-US" sz="2000" dirty="0" smtClean="0"/>
              <a:t>802.11 defines additional structures on a set of nodes</a:t>
            </a:r>
          </a:p>
          <a:p>
            <a:pPr lvl="1"/>
            <a:r>
              <a:rPr lang="en-US" sz="2000" dirty="0" smtClean="0"/>
              <a:t>Instead of all nodes being created equal, </a:t>
            </a:r>
          </a:p>
          <a:p>
            <a:pPr lvl="2"/>
            <a:r>
              <a:rPr lang="en-US" sz="1800" dirty="0" smtClean="0"/>
              <a:t>some nodes are allowed to roam</a:t>
            </a:r>
          </a:p>
          <a:p>
            <a:pPr lvl="2"/>
            <a:r>
              <a:rPr lang="en-US" sz="1600" dirty="0" smtClean="0"/>
              <a:t>some are connected to a wired network infrastructure</a:t>
            </a:r>
          </a:p>
          <a:p>
            <a:pPr lvl="3">
              <a:buNone/>
            </a:pPr>
            <a:r>
              <a:rPr lang="en-US" sz="1600" dirty="0" smtClean="0"/>
              <a:t>- they are called </a:t>
            </a:r>
            <a:r>
              <a:rPr lang="en-US" sz="1600" i="1" dirty="0" smtClean="0"/>
              <a:t>Access Points</a:t>
            </a:r>
            <a:r>
              <a:rPr lang="en-US" sz="1600" dirty="0" smtClean="0"/>
              <a:t> (AP) and they are connected to each other by a so-called </a:t>
            </a:r>
            <a:r>
              <a:rPr lang="en-US" sz="1600" i="1" dirty="0" smtClean="0"/>
              <a:t>distribution system</a:t>
            </a:r>
            <a:r>
              <a:rPr lang="en-US" sz="1600" dirty="0" smtClean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C25C-EA2E-4E9D-8158-479CA8BCBBEF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– Distribution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Following figure illustrates a distribution system that connects three access points, each of which services the nodes in the same region</a:t>
            </a:r>
          </a:p>
          <a:p>
            <a:r>
              <a:rPr lang="en-US" dirty="0" smtClean="0"/>
              <a:t>Each of these regions is analogous to a cell in a cellular phone system with the APs playing the same role as a base station</a:t>
            </a:r>
          </a:p>
          <a:p>
            <a:r>
              <a:rPr lang="en-US" dirty="0" smtClean="0"/>
              <a:t>The distribution network runs at layer 2 of the ISO architecture  </a:t>
            </a:r>
          </a:p>
          <a:p>
            <a:endParaRPr lang="en-US" dirty="0"/>
          </a:p>
        </p:txBody>
      </p:sp>
      <p:pic>
        <p:nvPicPr>
          <p:cNvPr id="4" name="Picture 5" descr="f02-32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581400"/>
            <a:ext cx="4103687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093912" y="5957888"/>
            <a:ext cx="57975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Access points connected to a distribution network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FCA6-E4DE-4202-8950-BE06F495DC99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– Distribution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Although two nodes can communicate directly with each other if they are within reach of each other, the idea behind this configuration is</a:t>
            </a:r>
          </a:p>
          <a:p>
            <a:pPr lvl="1"/>
            <a:r>
              <a:rPr lang="en-US" sz="1800" dirty="0" smtClean="0"/>
              <a:t>Each nodes associates itself with one access point</a:t>
            </a:r>
          </a:p>
          <a:p>
            <a:pPr lvl="1"/>
            <a:r>
              <a:rPr lang="en-US" sz="1800" dirty="0" smtClean="0"/>
              <a:t>For node A to communicate with node E, A first sends a frame to its AP-1 which forwards the frame across the distribution system to AP-3, which finally transmits the frame to E  </a:t>
            </a:r>
          </a:p>
          <a:p>
            <a:endParaRPr lang="en-US" dirty="0"/>
          </a:p>
        </p:txBody>
      </p:sp>
      <p:pic>
        <p:nvPicPr>
          <p:cNvPr id="4" name="Picture 5" descr="f02-32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505200"/>
            <a:ext cx="4103687" cy="234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36712" y="5984875"/>
            <a:ext cx="57975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Access points connected to a distribution network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5BAA-7D8A-497D-BD17-910381A75988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– Distribution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How do the nodes select their access points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How does it work when nodes move from one cell to another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The technique for selecting an AP is called </a:t>
            </a:r>
            <a:r>
              <a:rPr lang="en-US" sz="2000" i="1" dirty="0" smtClean="0">
                <a:solidFill>
                  <a:srgbClr val="008000"/>
                </a:solidFill>
              </a:rPr>
              <a:t>scanning</a:t>
            </a:r>
            <a:r>
              <a:rPr lang="en-US" sz="2000" dirty="0" smtClean="0"/>
              <a:t>  </a:t>
            </a:r>
            <a:endParaRPr lang="en-US" sz="2000" i="1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The node sends a </a:t>
            </a:r>
            <a:r>
              <a:rPr lang="en-US" sz="1800" i="1" dirty="0" smtClean="0">
                <a:solidFill>
                  <a:srgbClr val="008000"/>
                </a:solidFill>
              </a:rPr>
              <a:t>Probe</a:t>
            </a:r>
            <a:r>
              <a:rPr lang="en-US" sz="1800" dirty="0" smtClean="0"/>
              <a:t> frame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All APs within reach reply with a </a:t>
            </a:r>
            <a:r>
              <a:rPr lang="en-US" sz="1800" i="1" dirty="0" smtClean="0">
                <a:solidFill>
                  <a:srgbClr val="008000"/>
                </a:solidFill>
              </a:rPr>
              <a:t>Probe Response</a:t>
            </a:r>
            <a:r>
              <a:rPr lang="en-US" sz="1800" dirty="0" smtClean="0"/>
              <a:t> frame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The node selects one of the access points and sends that AP an </a:t>
            </a:r>
            <a:r>
              <a:rPr lang="en-US" sz="1800" i="1" dirty="0" smtClean="0">
                <a:solidFill>
                  <a:srgbClr val="008000"/>
                </a:solidFill>
              </a:rPr>
              <a:t>Association Request</a:t>
            </a:r>
            <a:r>
              <a:rPr lang="en-US" sz="1800" dirty="0" smtClean="0"/>
              <a:t> frame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The AP replies with an </a:t>
            </a:r>
            <a:r>
              <a:rPr lang="en-US" sz="1800" i="1" dirty="0" smtClean="0">
                <a:solidFill>
                  <a:srgbClr val="008000"/>
                </a:solidFill>
              </a:rPr>
              <a:t>Association Response</a:t>
            </a:r>
            <a:r>
              <a:rPr lang="en-US" sz="1800" dirty="0" smtClean="0"/>
              <a:t> frame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A node engages this protocol whenever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it joins the network, as well as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when it becomes unhappy with its current AP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This might happen, for example, because the signal from its current AP has weakened due to the node moving away from it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Whenever a node acquires a new AP, the new AP notifies the old AP of the change via the distribution system 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8C1A-1D40-41D5-B0CD-C23A94414634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– Distribution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Consider the situation shown in the following figure when node C moves from the cell serviced by AP-1 to the cell serviced by AP-2.</a:t>
            </a:r>
          </a:p>
          <a:p>
            <a:r>
              <a:rPr lang="en-US" sz="2000" dirty="0" smtClean="0"/>
              <a:t>As it moves, it sends </a:t>
            </a:r>
            <a:r>
              <a:rPr lang="en-US" sz="2000" i="1" dirty="0" smtClean="0"/>
              <a:t>Probe</a:t>
            </a:r>
            <a:r>
              <a:rPr lang="en-US" sz="2000" dirty="0" smtClean="0"/>
              <a:t> frames, which eventually result in </a:t>
            </a:r>
            <a:r>
              <a:rPr lang="en-US" sz="2000" i="1" dirty="0" smtClean="0"/>
              <a:t>Probe Responses</a:t>
            </a:r>
            <a:r>
              <a:rPr lang="en-US" sz="2000" dirty="0" smtClean="0"/>
              <a:t> from AP-2.</a:t>
            </a:r>
          </a:p>
          <a:p>
            <a:r>
              <a:rPr lang="en-US" sz="2000" dirty="0" smtClean="0"/>
              <a:t>At some point, C prefers AP-2 over AP-1 , and so it associates itself with that access point.</a:t>
            </a:r>
          </a:p>
          <a:p>
            <a:pPr lvl="1"/>
            <a:r>
              <a:rPr lang="en-US" sz="1800" dirty="0" smtClean="0"/>
              <a:t>This is called </a:t>
            </a:r>
            <a:r>
              <a:rPr lang="en-US" sz="1800" i="1" dirty="0" smtClean="0">
                <a:solidFill>
                  <a:srgbClr val="FF0000"/>
                </a:solidFill>
              </a:rPr>
              <a:t>active scanning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since the node is actively searching for an access point</a:t>
            </a:r>
          </a:p>
          <a:p>
            <a:endParaRPr lang="en-US" dirty="0"/>
          </a:p>
        </p:txBody>
      </p:sp>
      <p:pic>
        <p:nvPicPr>
          <p:cNvPr id="4" name="Picture 5" descr="f02-33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114800"/>
            <a:ext cx="338455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611562" y="6203950"/>
            <a:ext cx="1738313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Node Mobility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3527-69B2-45B6-BB51-509EC98E0E35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NRZI</a:t>
            </a:r>
          </a:p>
          <a:p>
            <a:pPr lvl="1"/>
            <a:r>
              <a:rPr lang="en-US" dirty="0" smtClean="0"/>
              <a:t>Non Return to Zero Inverted</a:t>
            </a:r>
          </a:p>
          <a:p>
            <a:pPr lvl="1"/>
            <a:r>
              <a:rPr lang="en-US" dirty="0" smtClean="0"/>
              <a:t>Sender makes a transition from the </a:t>
            </a:r>
            <a:r>
              <a:rPr lang="en-US" dirty="0" smtClean="0">
                <a:solidFill>
                  <a:srgbClr val="FF0000"/>
                </a:solidFill>
              </a:rPr>
              <a:t>current signal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encode 1</a:t>
            </a:r>
            <a:r>
              <a:rPr lang="en-US" dirty="0" smtClean="0"/>
              <a:t> and stay at the current signal to </a:t>
            </a:r>
            <a:r>
              <a:rPr lang="en-US" i="1" dirty="0" smtClean="0">
                <a:solidFill>
                  <a:srgbClr val="FF0000"/>
                </a:solidFill>
              </a:rPr>
              <a:t>encode 0</a:t>
            </a:r>
          </a:p>
          <a:p>
            <a:pPr lvl="1"/>
            <a:r>
              <a:rPr lang="en-US" dirty="0" smtClean="0"/>
              <a:t>Solves for consecutive 1’s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4CC-52A6-4042-8532-791A65472E8E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– Distribution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APs also periodically send a </a:t>
            </a:r>
            <a:r>
              <a:rPr lang="en-US" sz="2000" i="1" dirty="0" smtClean="0"/>
              <a:t>Beacon</a:t>
            </a:r>
            <a:r>
              <a:rPr lang="en-US" sz="2000" dirty="0" smtClean="0"/>
              <a:t> frame that advertises the capabilities of the access point; these include the transmission rate supported by the AP</a:t>
            </a:r>
          </a:p>
          <a:p>
            <a:pPr lvl="1"/>
            <a:r>
              <a:rPr lang="en-US" sz="1800" dirty="0" smtClean="0"/>
              <a:t>This is called </a:t>
            </a:r>
            <a:r>
              <a:rPr lang="en-US" sz="1800" i="1" dirty="0" smtClean="0">
                <a:solidFill>
                  <a:srgbClr val="FF0000"/>
                </a:solidFill>
              </a:rPr>
              <a:t>passive scanning</a:t>
            </a:r>
          </a:p>
          <a:p>
            <a:pPr lvl="1"/>
            <a:r>
              <a:rPr lang="en-US" sz="1800" dirty="0" smtClean="0"/>
              <a:t>A node can change to this AP based on the </a:t>
            </a:r>
            <a:r>
              <a:rPr lang="en-US" sz="1800" i="1" dirty="0" smtClean="0"/>
              <a:t>Beacon</a:t>
            </a:r>
            <a:r>
              <a:rPr lang="en-US" sz="1800" dirty="0" smtClean="0"/>
              <a:t> frame simply by sending it an </a:t>
            </a:r>
            <a:r>
              <a:rPr lang="en-US" sz="1800" i="1" dirty="0" smtClean="0"/>
              <a:t>Association Request</a:t>
            </a:r>
            <a:r>
              <a:rPr lang="en-US" sz="1800" dirty="0" smtClean="0"/>
              <a:t> frame back to the access point.</a:t>
            </a:r>
          </a:p>
          <a:p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657600" y="5791200"/>
            <a:ext cx="1738313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Node Mobility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  <p:pic>
        <p:nvPicPr>
          <p:cNvPr id="5" name="Picture 5" descr="f02-33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733800"/>
            <a:ext cx="3384550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33A9-35F9-4485-99BD-E68FDAE39CBE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– Frame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Source and  Destinations addresses: each 48 bits</a:t>
            </a:r>
          </a:p>
          <a:p>
            <a:r>
              <a:rPr lang="en-US" sz="2000" dirty="0" smtClean="0"/>
              <a:t>Data: up to 2312 bytes</a:t>
            </a:r>
          </a:p>
          <a:p>
            <a:r>
              <a:rPr lang="en-US" sz="2000" dirty="0" smtClean="0"/>
              <a:t>CRC: 32 bit</a:t>
            </a:r>
          </a:p>
          <a:p>
            <a:r>
              <a:rPr lang="en-US" sz="2000" dirty="0" smtClean="0"/>
              <a:t>Control field: 16 bits</a:t>
            </a:r>
          </a:p>
          <a:p>
            <a:pPr lvl="1"/>
            <a:r>
              <a:rPr lang="en-US" sz="1800" dirty="0" smtClean="0"/>
              <a:t>Contains three subfields (of interest)</a:t>
            </a:r>
          </a:p>
          <a:p>
            <a:pPr lvl="2"/>
            <a:r>
              <a:rPr lang="en-US" sz="1600" dirty="0" smtClean="0"/>
              <a:t>6 bit </a:t>
            </a:r>
            <a:r>
              <a:rPr lang="en-US" sz="1600" b="1" dirty="0" smtClean="0"/>
              <a:t>Type</a:t>
            </a:r>
            <a:r>
              <a:rPr lang="en-US" sz="1600" dirty="0" smtClean="0"/>
              <a:t> field: indicates whether the frame is an RTS or CTS frame or being used by the scanning algorithm</a:t>
            </a:r>
          </a:p>
          <a:p>
            <a:pPr lvl="2"/>
            <a:r>
              <a:rPr lang="en-US" sz="1600" dirty="0" smtClean="0"/>
              <a:t>A pair of 1 bit fields : called </a:t>
            </a:r>
            <a:r>
              <a:rPr lang="en-US" sz="1600" b="1" dirty="0" err="1" smtClean="0"/>
              <a:t>ToDS</a:t>
            </a:r>
            <a:r>
              <a:rPr lang="en-US" sz="1600" dirty="0" smtClean="0"/>
              <a:t> and </a:t>
            </a:r>
            <a:r>
              <a:rPr lang="en-US" sz="1600" b="1" dirty="0" err="1" smtClean="0"/>
              <a:t>FromDS</a:t>
            </a:r>
            <a:endParaRPr lang="en-US" sz="1600" b="1" dirty="0" smtClean="0"/>
          </a:p>
          <a:p>
            <a:endParaRPr lang="en-US" dirty="0"/>
          </a:p>
        </p:txBody>
      </p:sp>
      <p:pic>
        <p:nvPicPr>
          <p:cNvPr id="4" name="Picture 5" descr="f02-34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495800"/>
            <a:ext cx="662463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603625" y="5503863"/>
            <a:ext cx="1808163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Frame Format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F24B-8F77-42B0-B7D3-3875DE6C6326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– Frame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Frame contains four addresses</a:t>
            </a:r>
          </a:p>
          <a:p>
            <a:r>
              <a:rPr lang="en-US" sz="2000" dirty="0" smtClean="0"/>
              <a:t>How these addresses are interpreted depends on the settings of the </a:t>
            </a:r>
            <a:r>
              <a:rPr lang="en-US" sz="2000" b="1" dirty="0" err="1" smtClean="0"/>
              <a:t>ToDS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FromDS</a:t>
            </a:r>
            <a:r>
              <a:rPr lang="en-US" sz="2000" dirty="0" smtClean="0"/>
              <a:t> bits in the frame’s Control field</a:t>
            </a:r>
          </a:p>
          <a:p>
            <a:r>
              <a:rPr lang="en-US" sz="2000" dirty="0" smtClean="0"/>
              <a:t>This is to account for the possibility that the frame had to be forwarded across the distribution system which would mean that,</a:t>
            </a:r>
          </a:p>
          <a:p>
            <a:pPr lvl="1"/>
            <a:r>
              <a:rPr lang="en-US" sz="1800" dirty="0" smtClean="0"/>
              <a:t>the original sender is not necessarily the same as the most recent transmitting node</a:t>
            </a:r>
          </a:p>
          <a:p>
            <a:r>
              <a:rPr lang="en-US" sz="2000" dirty="0" smtClean="0"/>
              <a:t>Same is true for the destination address</a:t>
            </a:r>
          </a:p>
          <a:p>
            <a:r>
              <a:rPr lang="en-US" sz="2000" dirty="0" smtClean="0"/>
              <a:t>Simplest case</a:t>
            </a:r>
          </a:p>
          <a:p>
            <a:pPr lvl="1"/>
            <a:r>
              <a:rPr lang="en-US" sz="1800" dirty="0" smtClean="0"/>
              <a:t>When one node is sending directly to another, both the DS bits are 0, Addr1 identifies the target node, and Addr2 identifies the source node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17E1-5A4A-411C-8085-EB58C1B0832B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– Frame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Most complex case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Both DS bits are set to 1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Indicates that the message went from a wireless node onto the distribution system, and then from the distribution system to another wireless node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With both bits set, 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Addr1 identifies the ultimate destination, 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Addr2 identifies the immediate sender (the one that forwarded the frame from the distribution system to the ultimate destination)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Addr3 identifies the intermediate destination (the one that accepted the frame from a wireless node and forwarded across the distribution system)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Addr4 identifies the original source</a:t>
            </a:r>
          </a:p>
          <a:p>
            <a:endParaRPr lang="en-US" dirty="0" smtClean="0"/>
          </a:p>
          <a:p>
            <a:r>
              <a:rPr lang="en-US" dirty="0" smtClean="0"/>
              <a:t>Addr1: E, Addr2: AP-3, Addr3: AP-1, Addr4: A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D7A3-6DA2-4A21-BBD7-FAB98704DC33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Used for very short range communication between mobile phones, PDAs, notebook computers and other personal or peripheral devices</a:t>
            </a:r>
          </a:p>
          <a:p>
            <a:r>
              <a:rPr lang="en-US" sz="2400" dirty="0" smtClean="0"/>
              <a:t>Operates in the license-exempt band at 2.45 GHz</a:t>
            </a:r>
          </a:p>
          <a:p>
            <a:r>
              <a:rPr lang="en-US" sz="2400" dirty="0" smtClean="0"/>
              <a:t>Has a range of only 10 m</a:t>
            </a:r>
            <a:endParaRPr lang="en-US" dirty="0" smtClean="0"/>
          </a:p>
          <a:p>
            <a:r>
              <a:rPr lang="en-US" sz="2400" dirty="0" smtClean="0"/>
              <a:t>Communication devices typically belong to one individual or group</a:t>
            </a:r>
          </a:p>
          <a:p>
            <a:pPr lvl="1"/>
            <a:r>
              <a:rPr lang="en-US" sz="2000" dirty="0" smtClean="0"/>
              <a:t>Sometimes categorized as Personal Area Network (PAN)</a:t>
            </a:r>
            <a:endParaRPr lang="en-US" dirty="0" smtClean="0"/>
          </a:p>
          <a:p>
            <a:r>
              <a:rPr lang="en-US" sz="2400" dirty="0" smtClean="0"/>
              <a:t>Version 2.0 provides speeds up to 2.1 Mbps</a:t>
            </a:r>
          </a:p>
          <a:p>
            <a:r>
              <a:rPr lang="en-US" sz="2400" dirty="0" smtClean="0"/>
              <a:t>Power consumption is low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1583-E3EE-4968-8539-012B767A5F6A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Bluetooth is specified by an industry consortium called the Bluetooth Special Interest Group</a:t>
            </a:r>
            <a:endParaRPr lang="en-US" dirty="0" smtClean="0"/>
          </a:p>
          <a:p>
            <a:r>
              <a:rPr lang="en-US" sz="2400" dirty="0" smtClean="0"/>
              <a:t>It specifies an entire suite of protocols, going beyond the link layer to define application protocols, which it calls </a:t>
            </a:r>
            <a:r>
              <a:rPr lang="en-US" sz="2400" i="1" dirty="0" smtClean="0">
                <a:solidFill>
                  <a:srgbClr val="008000"/>
                </a:solidFill>
              </a:rPr>
              <a:t>profiles</a:t>
            </a:r>
            <a:r>
              <a:rPr lang="en-US" sz="2400" dirty="0" smtClean="0"/>
              <a:t>, for a range of applications</a:t>
            </a:r>
          </a:p>
          <a:p>
            <a:pPr lvl="1"/>
            <a:r>
              <a:rPr lang="en-US" sz="2000" dirty="0" smtClean="0"/>
              <a:t>There is a profile for synchronizing a PDA with personal computer</a:t>
            </a:r>
          </a:p>
          <a:p>
            <a:pPr lvl="1"/>
            <a:r>
              <a:rPr lang="en-US" sz="2000" dirty="0" smtClean="0"/>
              <a:t>Another profile gives a mobile computer access to a wired LAN</a:t>
            </a:r>
            <a:endParaRPr lang="en-US" dirty="0" smtClean="0"/>
          </a:p>
          <a:p>
            <a:r>
              <a:rPr lang="en-US" sz="2400" dirty="0" smtClean="0"/>
              <a:t>The basic Bluetooth network configuration is called a </a:t>
            </a:r>
            <a:r>
              <a:rPr lang="en-US" sz="2400" i="1" dirty="0" err="1" smtClean="0">
                <a:solidFill>
                  <a:srgbClr val="008000"/>
                </a:solidFill>
              </a:rPr>
              <a:t>piconet</a:t>
            </a:r>
            <a:endParaRPr lang="en-US" sz="2400" i="1" dirty="0" smtClean="0">
              <a:solidFill>
                <a:srgbClr val="008000"/>
              </a:solidFill>
            </a:endParaRPr>
          </a:p>
          <a:p>
            <a:pPr lvl="1"/>
            <a:r>
              <a:rPr lang="en-US" sz="2000" dirty="0" smtClean="0"/>
              <a:t>Consists of a master device and up to seven slave devices</a:t>
            </a:r>
          </a:p>
          <a:p>
            <a:pPr lvl="1"/>
            <a:r>
              <a:rPr lang="en-US" sz="2000" dirty="0" smtClean="0"/>
              <a:t>Any communication is between the master and a slave</a:t>
            </a:r>
          </a:p>
          <a:p>
            <a:pPr lvl="1"/>
            <a:r>
              <a:rPr lang="en-US" sz="2000" dirty="0" smtClean="0"/>
              <a:t>The slaves do not communicate directly with each other</a:t>
            </a:r>
          </a:p>
          <a:p>
            <a:pPr lvl="1"/>
            <a:r>
              <a:rPr lang="en-US" sz="2000" dirty="0" smtClean="0"/>
              <a:t>A slave can be </a:t>
            </a:r>
            <a:r>
              <a:rPr lang="en-US" sz="2000" i="1" dirty="0" smtClean="0">
                <a:solidFill>
                  <a:srgbClr val="008000"/>
                </a:solidFill>
              </a:rPr>
              <a:t>parked</a:t>
            </a:r>
            <a:r>
              <a:rPr lang="en-US" sz="2000" dirty="0" smtClean="0"/>
              <a:t>: set to an inactive, low-power state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327D-D5C7-4080-B696-5E8F4A8877FE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334000" y="3962400"/>
            <a:ext cx="24225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Arial" charset="0"/>
              </a:rPr>
              <a:t>A Bluetooth </a:t>
            </a:r>
            <a:r>
              <a:rPr lang="en-US" sz="2000" dirty="0" err="1">
                <a:solidFill>
                  <a:srgbClr val="000066"/>
                </a:solidFill>
                <a:latin typeface="Arial" charset="0"/>
              </a:rPr>
              <a:t>Piconet</a:t>
            </a:r>
            <a:endParaRPr lang="en-GB" sz="2000" dirty="0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5" name="Picture 5" descr="f02-35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431612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2FA7-0475-466E-B11A-994B69C715D3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ZigBee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ZigBee</a:t>
            </a:r>
            <a:r>
              <a:rPr lang="en-US" dirty="0" smtClean="0"/>
              <a:t> is a new technology that competes with Bluetooth</a:t>
            </a:r>
          </a:p>
          <a:p>
            <a:r>
              <a:rPr lang="en-US" dirty="0" smtClean="0"/>
              <a:t>Devised by the </a:t>
            </a:r>
            <a:r>
              <a:rPr lang="en-US" dirty="0" err="1" smtClean="0"/>
              <a:t>ZigBee</a:t>
            </a:r>
            <a:r>
              <a:rPr lang="en-US" dirty="0" smtClean="0"/>
              <a:t> alliance and standardized as IEEE 802.15.4</a:t>
            </a:r>
          </a:p>
          <a:p>
            <a:r>
              <a:rPr lang="en-US" dirty="0" smtClean="0"/>
              <a:t>It is designed for situations where the bandwidth requirements are low and power consumption must be very low to give very long battery life</a:t>
            </a:r>
          </a:p>
          <a:p>
            <a:r>
              <a:rPr lang="en-US" dirty="0" smtClean="0"/>
              <a:t>It is also intended to be simpler and cheaper than Bluetooth, making it financially feasible to incorporate in cheaper devices such as a wall switch that wirelessly communicates with a ceiling-mounted fan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8486-F2FD-43EA-8646-9B6B1655A6E6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Introduced the many and varied type of links that are used to connect users to existing networks, and to construct large networks from scratch.</a:t>
            </a:r>
          </a:p>
          <a:p>
            <a:r>
              <a:rPr lang="en-US" sz="2400" dirty="0" smtClean="0"/>
              <a:t>Looked at the five key issues that must be addressed so that two or more nodes connected by some medium can exchange messages with each other</a:t>
            </a:r>
          </a:p>
          <a:p>
            <a:pPr lvl="1"/>
            <a:r>
              <a:rPr lang="en-US" sz="2000" dirty="0" smtClean="0"/>
              <a:t>Encoding</a:t>
            </a:r>
          </a:p>
          <a:p>
            <a:pPr lvl="1"/>
            <a:r>
              <a:rPr lang="en-US" sz="2000" dirty="0" smtClean="0"/>
              <a:t>Framing</a:t>
            </a:r>
          </a:p>
          <a:p>
            <a:pPr lvl="1"/>
            <a:r>
              <a:rPr lang="en-US" sz="2000" dirty="0" smtClean="0"/>
              <a:t>Error Detecting</a:t>
            </a:r>
          </a:p>
          <a:p>
            <a:pPr lvl="1"/>
            <a:r>
              <a:rPr lang="en-US" sz="2000" dirty="0" smtClean="0"/>
              <a:t>Reliability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Multiple Access Links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Ethernet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Wireless 802.11, Bluetooth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07E-9399-4F4D-856B-6C9BD2428745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Chapter – 2</a:t>
            </a:r>
            <a:r>
              <a:rPr lang="en-US" dirty="0" smtClean="0"/>
              <a:t>: </a:t>
            </a:r>
            <a:r>
              <a:rPr lang="en-US" b="1" i="1" dirty="0" smtClean="0">
                <a:solidFill>
                  <a:srgbClr val="FF0000"/>
                </a:solidFill>
              </a:rPr>
              <a:t>Computer Networks A Systems Approach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by </a:t>
            </a:r>
            <a:r>
              <a:rPr lang="en-US" b="1" dirty="0" smtClean="0">
                <a:solidFill>
                  <a:srgbClr val="0070C0"/>
                </a:solidFill>
              </a:rPr>
              <a:t>Larry L. Peterson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Bruce S. Davie</a:t>
            </a:r>
            <a:r>
              <a:rPr lang="en-US" dirty="0" smtClean="0"/>
              <a:t>, 4</a:t>
            </a:r>
            <a:r>
              <a:rPr lang="en-US" baseline="30000" dirty="0" smtClean="0"/>
              <a:t>Th</a:t>
            </a:r>
            <a:r>
              <a:rPr lang="en-US" dirty="0" smtClean="0"/>
              <a:t> Edition, Morgan Kaufmann Publications.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18B4-68F3-4280-87A5-7A0A544F9ABC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179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– Manchester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Manchester encoding</a:t>
            </a:r>
          </a:p>
          <a:p>
            <a:pPr lvl="1"/>
            <a:r>
              <a:rPr lang="en-US" dirty="0" smtClean="0"/>
              <a:t>Merging the clock with signal by transmitting Ex-OR of the </a:t>
            </a:r>
            <a:r>
              <a:rPr lang="en-US" i="1" dirty="0" smtClean="0">
                <a:solidFill>
                  <a:srgbClr val="FF0000"/>
                </a:solidFill>
              </a:rPr>
              <a:t>NRZ encoded data </a:t>
            </a:r>
            <a:r>
              <a:rPr lang="en-US" dirty="0" smtClean="0"/>
              <a:t>and the </a:t>
            </a:r>
            <a:r>
              <a:rPr lang="en-US" i="1" dirty="0" smtClean="0">
                <a:solidFill>
                  <a:srgbClr val="FF0000"/>
                </a:solidFill>
              </a:rPr>
              <a:t>clock</a:t>
            </a:r>
          </a:p>
          <a:p>
            <a:pPr lvl="1"/>
            <a:r>
              <a:rPr lang="en-US" dirty="0" smtClean="0"/>
              <a:t>Clock is an internal signal that alternates from low to high, a low/high pair is considered as one clock cycle</a:t>
            </a:r>
          </a:p>
          <a:p>
            <a:pPr lvl="1"/>
            <a:r>
              <a:rPr lang="en-US" dirty="0" smtClean="0"/>
              <a:t>In Manchester encoding</a:t>
            </a:r>
          </a:p>
          <a:p>
            <a:pPr lvl="2"/>
            <a:r>
              <a:rPr lang="en-US" dirty="0" smtClean="0"/>
              <a:t>0: </a:t>
            </a:r>
            <a:r>
              <a:rPr lang="en-US" dirty="0" smtClean="0">
                <a:solidFill>
                  <a:srgbClr val="FF0000"/>
                </a:solidFill>
              </a:rPr>
              <a:t>low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high</a:t>
            </a:r>
            <a:r>
              <a:rPr lang="en-US" dirty="0" smtClean="0">
                <a:sym typeface="Wingdings" pitchFamily="2" charset="2"/>
              </a:rPr>
              <a:t> transition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1: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high low</a:t>
            </a:r>
            <a:r>
              <a:rPr lang="en-US" dirty="0" smtClean="0">
                <a:sym typeface="Wingdings" pitchFamily="2" charset="2"/>
              </a:rPr>
              <a:t> transition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9DB7-DF61-4D6E-A4BC-8A4EF140AAA9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- Manchester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with Manchester encoding</a:t>
            </a:r>
          </a:p>
          <a:p>
            <a:pPr lvl="1"/>
            <a:r>
              <a:rPr lang="en-US" dirty="0" smtClean="0"/>
              <a:t>Doubles the rate at which the signal transitions are made on the link</a:t>
            </a:r>
          </a:p>
          <a:p>
            <a:pPr lvl="2"/>
            <a:r>
              <a:rPr lang="en-US" dirty="0" smtClean="0"/>
              <a:t>Which means the receiver has half of the time to detect each pulse of the signal</a:t>
            </a:r>
          </a:p>
          <a:p>
            <a:pPr lvl="1"/>
            <a:r>
              <a:rPr lang="en-US" dirty="0" smtClean="0"/>
              <a:t>The rate at which the signal changes is called the link’s baud rate</a:t>
            </a:r>
          </a:p>
          <a:p>
            <a:pPr lvl="1"/>
            <a:r>
              <a:rPr lang="en-US" dirty="0" smtClean="0"/>
              <a:t>In Manchester the bit rate is half the baud rate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83CD-5F2C-4BCD-AE27-09C19D1A0C18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Hardware Building Blocks</a:t>
            </a:r>
          </a:p>
          <a:p>
            <a:r>
              <a:rPr lang="en-US" dirty="0" smtClean="0"/>
              <a:t>Encoding</a:t>
            </a:r>
          </a:p>
          <a:p>
            <a:r>
              <a:rPr lang="en-US" dirty="0" smtClean="0"/>
              <a:t>Framing</a:t>
            </a:r>
          </a:p>
          <a:p>
            <a:r>
              <a:rPr lang="en-US" dirty="0" smtClean="0"/>
              <a:t>Error Detection</a:t>
            </a:r>
          </a:p>
          <a:p>
            <a:r>
              <a:rPr lang="en-US" dirty="0" smtClean="0"/>
              <a:t>Reliable Transmission</a:t>
            </a:r>
          </a:p>
          <a:p>
            <a:r>
              <a:rPr lang="en-US" dirty="0" smtClean="0"/>
              <a:t>Ethernet </a:t>
            </a:r>
          </a:p>
          <a:p>
            <a:r>
              <a:rPr lang="en-US" dirty="0" smtClean="0"/>
              <a:t>Rings</a:t>
            </a:r>
          </a:p>
          <a:p>
            <a:r>
              <a:rPr lang="en-US" dirty="0" smtClean="0"/>
              <a:t>Wireless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9813-05A2-468D-AF00-E0DCAF787B08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2-05-9780123850591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863725"/>
            <a:ext cx="7150100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059113" y="5391150"/>
            <a:ext cx="313329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Different encoding strategies</a:t>
            </a:r>
            <a:endParaRPr lang="en-GB" sz="2000" dirty="0">
              <a:latin typeface="+mj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CA4-CCDE-4DD1-8545-EAF1547ABFB0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4B/5B encoding</a:t>
            </a:r>
          </a:p>
          <a:p>
            <a:pPr lvl="1"/>
            <a:r>
              <a:rPr lang="en-US" sz="2400" dirty="0" smtClean="0"/>
              <a:t>Insert extra bits into bit stream so as to break up the long sequence of 0’s and 1’s</a:t>
            </a:r>
          </a:p>
          <a:p>
            <a:pPr lvl="1"/>
            <a:r>
              <a:rPr lang="en-US" sz="2400" dirty="0" smtClean="0"/>
              <a:t>Every 4-bits of actual data are encoded in a  5- bit code that is transmitted to the receiver</a:t>
            </a:r>
          </a:p>
          <a:p>
            <a:pPr lvl="1"/>
            <a:r>
              <a:rPr lang="en-US" sz="2400" dirty="0" smtClean="0"/>
              <a:t>5-bit codes are selected in such a way that each one has no more than one leading 0(zero) and no more than two trailing 0’s.</a:t>
            </a:r>
          </a:p>
          <a:p>
            <a:pPr lvl="1"/>
            <a:r>
              <a:rPr lang="en-US" sz="2400" dirty="0" smtClean="0"/>
              <a:t>No pair of 5-bit codes results in more than three consecutive 0’s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0AF-CD61-411F-8EB9-433BC023A587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4B/5B Encoding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371600" y="1600200"/>
          <a:ext cx="4873626" cy="47512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6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</a:rPr>
                        <a:t>4 – bit Data Symbol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</a:rPr>
                        <a:t>5 – bit Code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0000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11110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0001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01001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0010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10100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0011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10101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0100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01010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0101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01011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0110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01110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0111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01111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1000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10010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1001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10011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1010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10110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1011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10111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1100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11010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1101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11011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1110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11100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1111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</a:rPr>
                        <a:t>11101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64E0-53EF-43BD-A6A1-D4C93C38C2C9}" type="datetime3">
              <a:rPr lang="en-US" smtClean="0"/>
              <a:t>31 August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4B/5B encoding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16 left</a:t>
            </a:r>
          </a:p>
          <a:p>
            <a:r>
              <a:rPr lang="en-US" dirty="0" smtClean="0">
                <a:sym typeface="Wingdings" pitchFamily="2" charset="2"/>
              </a:rPr>
              <a:t>11111 – when the line is idle</a:t>
            </a:r>
          </a:p>
          <a:p>
            <a:r>
              <a:rPr lang="en-US" dirty="0" smtClean="0">
                <a:sym typeface="Wingdings" pitchFamily="2" charset="2"/>
              </a:rPr>
              <a:t>00000 – when the line is dead</a:t>
            </a:r>
          </a:p>
          <a:p>
            <a:r>
              <a:rPr lang="en-US" dirty="0" smtClean="0">
                <a:sym typeface="Wingdings" pitchFamily="2" charset="2"/>
              </a:rPr>
              <a:t>00100 – to mean halt</a:t>
            </a:r>
          </a:p>
          <a:p>
            <a:r>
              <a:rPr lang="en-US" dirty="0" smtClean="0">
                <a:sym typeface="Wingdings" pitchFamily="2" charset="2"/>
              </a:rPr>
              <a:t>13 left :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7 invalid (no more than One leading ‘0’, two tailing ‘0s’),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6 for various control symbols/signals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FFD7-7B36-4820-A80D-DC11F37E055C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are focusing on packet-switched networks, which means that blocks of data (called </a:t>
            </a:r>
            <a:r>
              <a:rPr lang="en-US" i="1" dirty="0" smtClean="0"/>
              <a:t>frames</a:t>
            </a:r>
            <a:r>
              <a:rPr lang="en-US" dirty="0" smtClean="0"/>
              <a:t> at this level), not bit streams, are exchanged between nodes. </a:t>
            </a:r>
          </a:p>
          <a:p>
            <a:r>
              <a:rPr lang="en-US" dirty="0" smtClean="0"/>
              <a:t>It is the network adaptor that enables the nodes to exchange frames.</a:t>
            </a:r>
            <a:endParaRPr lang="en-US" dirty="0"/>
          </a:p>
        </p:txBody>
      </p:sp>
      <p:pic>
        <p:nvPicPr>
          <p:cNvPr id="5" name="Picture 5" descr="f02-06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0600" y="4421187"/>
            <a:ext cx="4824412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828800" y="6076950"/>
            <a:ext cx="5894387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Bits flow between adaptors, frames between hosts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6647-5AF5-47C7-9D56-CEAF11D26D0D}" type="datetime3">
              <a:rPr lang="en-US" smtClean="0"/>
              <a:t>31 August 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node A wishes to transmit a frame to node B, it tells its adaptor to transmit a frame from the node’s memory. This results in a sequence of bits being sent over the link.</a:t>
            </a:r>
          </a:p>
          <a:p>
            <a:r>
              <a:rPr lang="en-US" dirty="0" smtClean="0"/>
              <a:t>The adaptor on node B then collects together the sequence of bits arriving on the link and deposits the corresponding frame in B’s memory.</a:t>
            </a:r>
          </a:p>
          <a:p>
            <a:r>
              <a:rPr lang="en-US" dirty="0" smtClean="0"/>
              <a:t>Recognizing exactly what set of bits constitute a frame—that is, determining where the frame begins and ends—is the central challenge faced by the adaptor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767-8BDC-4935-952F-519F36AB425B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Byte-oriented Protocols (PPP)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To view each frame as a collection of bytes (characters) rather than bits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BISYNC (Binary Synchronous Communication) Protocol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Developed by IBM (late 1960)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DDCMP (Digital Data Communication Protocol)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Used in </a:t>
            </a:r>
            <a:r>
              <a:rPr lang="en-US" sz="2000" dirty="0" err="1" smtClean="0"/>
              <a:t>DECNet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B296-7E87-40AD-B7B7-5F31905A35D0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BISYNC – sentinel approach</a:t>
            </a:r>
          </a:p>
          <a:p>
            <a:pPr lvl="1"/>
            <a:r>
              <a:rPr lang="en-US" sz="2400" dirty="0" smtClean="0"/>
              <a:t>Frames transmitted beginning with leftmost field</a:t>
            </a:r>
          </a:p>
          <a:p>
            <a:pPr lvl="1"/>
            <a:r>
              <a:rPr lang="en-US" sz="2400" dirty="0" smtClean="0"/>
              <a:t>Beginning of a frame is denoted by sending a special SYN (synchronize) character</a:t>
            </a:r>
          </a:p>
          <a:p>
            <a:pPr lvl="1"/>
            <a:r>
              <a:rPr lang="en-US" sz="2400" dirty="0" smtClean="0"/>
              <a:t>Data portion of the frame is contained between special sentinel character STX (start of text) and ETX (end of text)</a:t>
            </a:r>
          </a:p>
          <a:p>
            <a:pPr lvl="1"/>
            <a:r>
              <a:rPr lang="en-US" sz="2400" dirty="0" smtClean="0"/>
              <a:t>SOH : Start of Header</a:t>
            </a:r>
          </a:p>
          <a:p>
            <a:pPr lvl="1"/>
            <a:r>
              <a:rPr lang="en-US" sz="2400" dirty="0" smtClean="0"/>
              <a:t>DLE : Data Link Escape</a:t>
            </a:r>
          </a:p>
          <a:p>
            <a:pPr lvl="1"/>
            <a:r>
              <a:rPr lang="en-US" sz="2400" dirty="0" smtClean="0"/>
              <a:t>CRC: Cyclic Redundancy Check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72A6-B42C-4319-9618-851EF3EFCB7D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Header: Link level reliable delivery algorithm</a:t>
            </a:r>
            <a:endParaRPr lang="en-US" dirty="0"/>
          </a:p>
        </p:txBody>
      </p:sp>
      <p:pic>
        <p:nvPicPr>
          <p:cNvPr id="4" name="Picture 5" descr="f02-07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438400"/>
            <a:ext cx="561657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16225" y="3590925"/>
            <a:ext cx="2833688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66"/>
                </a:solidFill>
                <a:latin typeface="Arial" charset="0"/>
              </a:rPr>
              <a:t>BISYNC Frame Format</a:t>
            </a:r>
            <a:endParaRPr lang="en-GB" sz="20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44E6-3B06-4F24-A4EB-2331497D276B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Recent PPP which is commonly run over Internet links uses sentinel approach</a:t>
            </a:r>
          </a:p>
          <a:p>
            <a:pPr lvl="1"/>
            <a:r>
              <a:rPr lang="en-US" dirty="0" smtClean="0"/>
              <a:t>Special start of text character denoted as Flag</a:t>
            </a:r>
          </a:p>
          <a:p>
            <a:pPr lvl="2"/>
            <a:r>
              <a:rPr lang="en-US" dirty="0" smtClean="0"/>
              <a:t>0 1 1 1 1 1 1 0</a:t>
            </a:r>
          </a:p>
          <a:p>
            <a:pPr lvl="1"/>
            <a:r>
              <a:rPr lang="en-US" dirty="0" smtClean="0"/>
              <a:t>Address, control: default numbers</a:t>
            </a:r>
          </a:p>
          <a:p>
            <a:pPr lvl="1"/>
            <a:r>
              <a:rPr lang="en-US" dirty="0" smtClean="0"/>
              <a:t>Protocol for </a:t>
            </a:r>
            <a:r>
              <a:rPr lang="en-US" dirty="0" err="1" smtClean="0"/>
              <a:t>demux</a:t>
            </a:r>
            <a:r>
              <a:rPr lang="en-US" dirty="0" smtClean="0"/>
              <a:t>: IP / IPX</a:t>
            </a:r>
          </a:p>
          <a:p>
            <a:pPr lvl="1"/>
            <a:r>
              <a:rPr lang="en-US" dirty="0" smtClean="0"/>
              <a:t>Payload: negotiated (1500 bytes)</a:t>
            </a:r>
          </a:p>
          <a:p>
            <a:pPr lvl="1"/>
            <a:r>
              <a:rPr lang="en-US" dirty="0" smtClean="0"/>
              <a:t>Checksum: for error detection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7FDC-B475-4496-B6BD-A799D0EEF521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Exploring different communication medium over which we can send data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Understanding the issue of encoding bits onto transmission medium so that they can be understood by the receiving end</a:t>
            </a:r>
          </a:p>
          <a:p>
            <a:pPr>
              <a:defRPr/>
            </a:pPr>
            <a:r>
              <a:rPr lang="en-US" dirty="0" smtClean="0"/>
              <a:t>Discussing the matter of delineating the sequence of bits transmitted over the link into complete messages that can be delivered to the end node</a:t>
            </a:r>
          </a:p>
          <a:p>
            <a:pPr>
              <a:defRPr/>
            </a:pPr>
            <a:r>
              <a:rPr lang="en-US" dirty="0" smtClean="0"/>
              <a:t>Discussing different technique to detect transmission errors and take the appropriate action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035F-F82F-465F-B5E6-674E95840A1A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2-08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2708275"/>
            <a:ext cx="66262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348038" y="3789363"/>
            <a:ext cx="23876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66"/>
                </a:solidFill>
                <a:latin typeface="Arial" charset="0"/>
              </a:rPr>
              <a:t>PPP Frame Format</a:t>
            </a:r>
            <a:endParaRPr lang="en-GB" sz="20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EB18-8C89-4D87-93EE-2C1B0E392E0C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Byte-counting approach</a:t>
            </a:r>
          </a:p>
          <a:p>
            <a:pPr lvl="1"/>
            <a:r>
              <a:rPr lang="en-US" sz="2400" dirty="0" smtClean="0"/>
              <a:t>DDCMP (Digital Data Communication Message Protocol)</a:t>
            </a:r>
          </a:p>
          <a:p>
            <a:pPr lvl="1"/>
            <a:r>
              <a:rPr lang="en-US" sz="2400" i="1" dirty="0" smtClean="0">
                <a:solidFill>
                  <a:srgbClr val="FF0000"/>
                </a:solidFill>
              </a:rPr>
              <a:t>count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: how many bytes are contained in the frame body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i="1" dirty="0" smtClean="0">
                <a:solidFill>
                  <a:srgbClr val="FF0000"/>
                </a:solidFill>
              </a:rPr>
              <a:t>count</a:t>
            </a:r>
            <a:r>
              <a:rPr lang="en-US" sz="2400" dirty="0" smtClean="0"/>
              <a:t> is corrupted</a:t>
            </a:r>
          </a:p>
          <a:p>
            <a:pPr lvl="2"/>
            <a:r>
              <a:rPr lang="en-US" dirty="0" smtClean="0"/>
              <a:t>Framing error </a:t>
            </a:r>
          </a:p>
          <a:p>
            <a:endParaRPr lang="en-US" dirty="0"/>
          </a:p>
        </p:txBody>
      </p:sp>
      <p:pic>
        <p:nvPicPr>
          <p:cNvPr id="4" name="Picture 5" descr="f02-09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495800"/>
            <a:ext cx="57594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035300" y="5575300"/>
            <a:ext cx="28162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66"/>
                </a:solidFill>
                <a:latin typeface="Arial" charset="0"/>
              </a:rPr>
              <a:t>DDCMP Frame Format</a:t>
            </a:r>
            <a:endParaRPr lang="en-GB" sz="20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AB2B-634F-4F97-8DAF-EF7B8DBD4F5D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Bit-oriented Protocol</a:t>
            </a:r>
          </a:p>
          <a:p>
            <a:pPr lvl="1"/>
            <a:r>
              <a:rPr lang="en-US" dirty="0" smtClean="0"/>
              <a:t>HDLC : High Level Data Link Control</a:t>
            </a:r>
          </a:p>
          <a:p>
            <a:pPr lvl="2"/>
            <a:r>
              <a:rPr lang="en-US" dirty="0" smtClean="0"/>
              <a:t>Beginning and Ending Sequences</a:t>
            </a:r>
          </a:p>
          <a:p>
            <a:pPr lvl="3">
              <a:buFontTx/>
              <a:buNone/>
            </a:pPr>
            <a:r>
              <a:rPr lang="en-US" dirty="0" smtClean="0"/>
              <a:t>0 1 1 1 1 1 1 0</a:t>
            </a:r>
          </a:p>
          <a:p>
            <a:endParaRPr lang="en-US" dirty="0"/>
          </a:p>
        </p:txBody>
      </p:sp>
      <p:pic>
        <p:nvPicPr>
          <p:cNvPr id="4" name="Picture 5" descr="f02-10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3727450"/>
            <a:ext cx="59055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203575" y="5238750"/>
            <a:ext cx="25781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66"/>
                </a:solidFill>
                <a:latin typeface="Arial" charset="0"/>
              </a:rPr>
              <a:t>HDLC Frame Format</a:t>
            </a:r>
            <a:endParaRPr lang="en-GB" sz="20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D3D-61EB-4332-815B-6544AFA5EA2A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HDLC Protocol</a:t>
            </a:r>
          </a:p>
          <a:p>
            <a:pPr lvl="1"/>
            <a:r>
              <a:rPr lang="en-US" dirty="0" smtClean="0"/>
              <a:t>On the sending side, any time five consecutive 1’s have been transmitted from the body of the message (i.e. excluding when the sender is trying to send the distinguished 01111110 sequence)</a:t>
            </a:r>
          </a:p>
          <a:p>
            <a:pPr lvl="2"/>
            <a:r>
              <a:rPr lang="en-US" dirty="0" smtClean="0"/>
              <a:t>The sender inserts 0 before transmitting the next bit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A677-9E4A-4D24-8185-F66CB76FFC47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HDLC Protocol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 the receiving side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5 consecutive 1’s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Next bit 0 : Stuffed, so discard it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/>
              <a:t>		          1 : Either </a:t>
            </a:r>
            <a:r>
              <a:rPr lang="en-US" dirty="0" smtClean="0">
                <a:sym typeface="Wingdings" pitchFamily="2" charset="2"/>
              </a:rPr>
              <a:t>End of the frame marker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>
                <a:sym typeface="Wingdings" pitchFamily="2" charset="2"/>
              </a:rPr>
              <a:t>			   Or Error has been introduced in the </a:t>
            </a:r>
            <a:r>
              <a:rPr lang="en-US" dirty="0" err="1" smtClean="0">
                <a:sym typeface="Wingdings" pitchFamily="2" charset="2"/>
              </a:rPr>
              <a:t>bitstream</a:t>
            </a:r>
            <a:endParaRPr lang="en-US" dirty="0" smtClean="0">
              <a:sym typeface="Wingdings" pitchFamily="2" charset="2"/>
            </a:endParaRP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>
                <a:sym typeface="Wingdings" pitchFamily="2" charset="2"/>
              </a:rPr>
              <a:t>	Look at the next bit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>
                <a:sym typeface="Wingdings" pitchFamily="2" charset="2"/>
              </a:rPr>
              <a:t>	If 0 ( 01111110 )  End of the frame marker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>
                <a:sym typeface="Wingdings" pitchFamily="2" charset="2"/>
              </a:rPr>
              <a:t>	If 1 ( 01111111 )  Error, discard the whole frame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>
                <a:sym typeface="Wingdings" pitchFamily="2" charset="2"/>
              </a:rPr>
              <a:t>				     The receiver needs to wait for next 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>
                <a:sym typeface="Wingdings" pitchFamily="2" charset="2"/>
              </a:rPr>
              <a:t>				      01111110 before it can start 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>
                <a:sym typeface="Wingdings" pitchFamily="2" charset="2"/>
              </a:rPr>
              <a:t>				       receiving again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535D-34F3-4E74-B89E-22E9B047BFCF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Clock-Based Framing (SONET)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Synchronous Optical Network (SONET) Standard is used for long distance transmission of data over optical network.</a:t>
            </a:r>
          </a:p>
          <a:p>
            <a:r>
              <a:rPr lang="en-US" sz="2400" dirty="0" smtClean="0"/>
              <a:t>It supports multiplexing of several low speed links into one high speed links</a:t>
            </a:r>
          </a:p>
          <a:p>
            <a:r>
              <a:rPr lang="en-US" sz="2400" dirty="0" smtClean="0"/>
              <a:t>An STS – 1 frame is used in this method</a:t>
            </a:r>
            <a:endParaRPr lang="en-US" sz="24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1065212" y="3669268"/>
            <a:ext cx="5487988" cy="2807732"/>
            <a:chOff x="1065212" y="3669268"/>
            <a:chExt cx="5487988" cy="2807732"/>
          </a:xfrm>
        </p:grpSpPr>
        <p:sp>
          <p:nvSpPr>
            <p:cNvPr id="4" name="Rectangle 3"/>
            <p:cNvSpPr/>
            <p:nvPr/>
          </p:nvSpPr>
          <p:spPr>
            <a:xfrm>
              <a:off x="1979612" y="40502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84412" y="40502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89212" y="40502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612" y="42788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4412" y="42788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89212" y="42788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79612" y="45074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84412" y="45074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89212" y="45074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79612" y="47360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84412" y="47360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89212" y="47360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79612" y="49646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84412" y="49646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89212" y="49646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79612" y="51932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84412" y="51932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89212" y="51932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79612" y="54218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4412" y="54218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89212" y="54218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79612" y="56504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84412" y="56504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89212" y="56504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79612" y="58790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4412" y="58790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89212" y="5879068"/>
              <a:ext cx="304800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94012" y="4050268"/>
              <a:ext cx="3657600" cy="2057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7412" y="6107668"/>
              <a:ext cx="1259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Calibri" pitchFamily="34" charset="0"/>
                </a:rPr>
                <a:t>90 columns</a:t>
              </a:r>
              <a:endParaRPr lang="en-US" b="1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27212" y="3669268"/>
              <a:ext cx="1120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Calibri" pitchFamily="34" charset="0"/>
                </a:rPr>
                <a:t>Overhead</a:t>
              </a:r>
              <a:endParaRPr lang="en-US" b="1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84612" y="3669268"/>
              <a:ext cx="93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Calibri" pitchFamily="34" charset="0"/>
                </a:rPr>
                <a:t>Payload</a:t>
              </a:r>
              <a:endParaRPr lang="en-US" b="1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5212" y="4888468"/>
              <a:ext cx="817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Calibri" pitchFamily="34" charset="0"/>
                </a:rPr>
                <a:t>9 rows</a:t>
              </a:r>
              <a:endParaRPr lang="en-US" b="1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 flipH="1" flipV="1">
              <a:off x="2779712" y="3859768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 flipV="1">
              <a:off x="6438106" y="3858974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876800" y="3886200"/>
              <a:ext cx="1676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724400" y="6324600"/>
              <a:ext cx="1828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10800000">
              <a:off x="1981200" y="6324600"/>
              <a:ext cx="1447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0800000">
              <a:off x="2895600" y="3886200"/>
              <a:ext cx="914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1105694" y="4456906"/>
              <a:ext cx="838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6200000" flipH="1">
              <a:off x="1105694" y="5676106"/>
              <a:ext cx="838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3E77-7AC8-4B6F-8A4F-823AEEF64772}" type="datetime3">
              <a:rPr lang="en-US" smtClean="0"/>
              <a:t>31 August 2023</a:t>
            </a:fld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Clock-Based Framing (SONET)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arranged as nine rows of 90 bytes each, and the first 3 bytes of each row are overhead, with the rest being available for data</a:t>
            </a:r>
          </a:p>
          <a:p>
            <a:r>
              <a:rPr lang="en-US" dirty="0" smtClean="0"/>
              <a:t>The first 2 bytes of the frame contain a special bit pattern, and it is these bytes that enable the receiver to determine where the frame starts</a:t>
            </a:r>
          </a:p>
          <a:p>
            <a:r>
              <a:rPr lang="en-US" dirty="0" smtClean="0"/>
              <a:t>The receiver looks for the special bit pattern consistently, once in every 810 bytes, since each frame is 9 x 90 = 810 bytes long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4C66-9285-47BC-8037-178CEB13C008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Clock-Based Framing (SONET)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STS – N frame can  be thought of as consisting of N STS – 1 frames, where the bytes from these frames are interleaved;</a:t>
            </a:r>
          </a:p>
          <a:p>
            <a:pPr lvl="1"/>
            <a:r>
              <a:rPr lang="en-US" dirty="0" smtClean="0"/>
              <a:t>That is, a byte from the first frame is transmitted, then a byte from the second frame is transmitted, and so on</a:t>
            </a:r>
          </a:p>
          <a:p>
            <a:r>
              <a:rPr lang="en-US" dirty="0" smtClean="0"/>
              <a:t>Payload from these STS – 1 frames can be linked together to form a large STS – N payload, such a link is denoted STS – </a:t>
            </a:r>
            <a:r>
              <a:rPr lang="en-US" dirty="0" err="1" smtClean="0"/>
              <a:t>Nc</a:t>
            </a:r>
            <a:r>
              <a:rPr lang="en-US" dirty="0" smtClean="0"/>
              <a:t>. One of the bit in overhead is used for this purpose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E648-D062-4FE5-888D-AABB317265D4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Clock-Based Framing (SONET)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Three STS – 1 frame multiplexed onto one STS – 3c frame</a:t>
            </a:r>
            <a:endParaRPr lang="en-US" dirty="0"/>
          </a:p>
        </p:txBody>
      </p:sp>
      <p:pic>
        <p:nvPicPr>
          <p:cNvPr id="4" name="Picture 4" descr="02f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667000"/>
            <a:ext cx="4648200" cy="209095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F6A4-AAD8-45C2-9289-70C6CE6B824C}" type="datetime3">
              <a:rPr lang="en-US" smtClean="0"/>
              <a:t>31 August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Bit errors are introduced into frames</a:t>
            </a:r>
          </a:p>
          <a:p>
            <a:pPr lvl="1"/>
            <a:r>
              <a:rPr lang="en-US" sz="2400" dirty="0" smtClean="0"/>
              <a:t>Because of electrical interference and thermal noises</a:t>
            </a:r>
          </a:p>
          <a:p>
            <a:r>
              <a:rPr lang="en-US" dirty="0" smtClean="0"/>
              <a:t>Detecting Error</a:t>
            </a:r>
          </a:p>
          <a:p>
            <a:r>
              <a:rPr lang="en-US" dirty="0" smtClean="0"/>
              <a:t>Correction Error</a:t>
            </a:r>
          </a:p>
          <a:p>
            <a:r>
              <a:rPr lang="en-US" dirty="0" smtClean="0"/>
              <a:t>Two approaches when the recipient detects an error</a:t>
            </a:r>
          </a:p>
          <a:p>
            <a:pPr lvl="1"/>
            <a:r>
              <a:rPr lang="en-US" sz="2400" dirty="0" smtClean="0"/>
              <a:t>Notify the sender that the message was corrupted, so the sender can send again.</a:t>
            </a:r>
          </a:p>
          <a:p>
            <a:pPr lvl="2"/>
            <a:r>
              <a:rPr lang="en-US" sz="2000" dirty="0" smtClean="0"/>
              <a:t>If the error is rare, then the retransmitted message will  be error-free</a:t>
            </a:r>
          </a:p>
          <a:p>
            <a:pPr lvl="1"/>
            <a:r>
              <a:rPr lang="en-US" sz="2400" dirty="0" smtClean="0"/>
              <a:t>Using some error detection and correction algorithm, the receiver reconstructs the message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AA45-16AF-4A7F-90F0-2D01F6E82DBA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Discussing the issue of making the links reliable in spite of transmission problems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Introducing Media Access Control Problem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Introducing Carrier Sense Multiple Access (CSMA) networks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Introducing Wireless Networks with different available technologies and protocol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674-5C41-465E-85A4-A6FBCCE9E775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Common technique for detecting transmission error</a:t>
            </a:r>
          </a:p>
          <a:p>
            <a:pPr lvl="1"/>
            <a:r>
              <a:rPr lang="en-US" sz="2400" dirty="0" smtClean="0"/>
              <a:t>CRC (Cyclic Redundancy Check)</a:t>
            </a:r>
          </a:p>
          <a:p>
            <a:pPr lvl="2"/>
            <a:r>
              <a:rPr lang="en-US" sz="2000" dirty="0" smtClean="0"/>
              <a:t>Used in HDLC, DDCMP, CSMA/CD, Token Ring</a:t>
            </a:r>
          </a:p>
          <a:p>
            <a:pPr lvl="1"/>
            <a:r>
              <a:rPr lang="en-US" sz="2400" dirty="0" smtClean="0"/>
              <a:t>Other approaches</a:t>
            </a:r>
          </a:p>
          <a:p>
            <a:pPr lvl="2"/>
            <a:r>
              <a:rPr lang="en-US" sz="2000" dirty="0" smtClean="0"/>
              <a:t>Two Dimensional Parity (BISYNC)</a:t>
            </a:r>
          </a:p>
          <a:p>
            <a:pPr lvl="2"/>
            <a:r>
              <a:rPr lang="en-US" sz="2000" dirty="0" smtClean="0"/>
              <a:t>Checksum (IP)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DD99-E3F8-4D71-A35B-3CA7B8A34D1F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Idea of Error Detection</a:t>
            </a:r>
          </a:p>
          <a:p>
            <a:pPr lvl="1"/>
            <a:r>
              <a:rPr lang="en-US" sz="2400" dirty="0" smtClean="0"/>
              <a:t>To add redundant information to a frame that can be used to determine if errors have been introduced</a:t>
            </a:r>
          </a:p>
          <a:p>
            <a:pPr lvl="1"/>
            <a:r>
              <a:rPr lang="en-US" sz="2400" dirty="0" smtClean="0"/>
              <a:t>Imagine (Extreme Case)</a:t>
            </a:r>
          </a:p>
          <a:p>
            <a:pPr lvl="2"/>
            <a:r>
              <a:rPr lang="en-US" sz="2000" dirty="0" smtClean="0"/>
              <a:t>Transmitting two complete copies of data</a:t>
            </a:r>
          </a:p>
          <a:p>
            <a:pPr lvl="3"/>
            <a:r>
              <a:rPr lang="en-US" sz="1600" dirty="0" smtClean="0"/>
              <a:t>Identical </a:t>
            </a:r>
            <a:r>
              <a:rPr lang="en-US" sz="1600" dirty="0" smtClean="0">
                <a:sym typeface="Wingdings" pitchFamily="2" charset="2"/>
              </a:rPr>
              <a:t> No error</a:t>
            </a:r>
          </a:p>
          <a:p>
            <a:pPr lvl="3"/>
            <a:r>
              <a:rPr lang="en-US" sz="1600" dirty="0" smtClean="0">
                <a:sym typeface="Wingdings" pitchFamily="2" charset="2"/>
              </a:rPr>
              <a:t>Differ  Error</a:t>
            </a:r>
          </a:p>
          <a:p>
            <a:pPr lvl="3"/>
            <a:r>
              <a:rPr lang="en-US" sz="1600" dirty="0" smtClean="0">
                <a:sym typeface="Wingdings" pitchFamily="2" charset="2"/>
              </a:rPr>
              <a:t>Poor Scheme ???</a:t>
            </a:r>
          </a:p>
          <a:p>
            <a:pPr lvl="4"/>
            <a:r>
              <a:rPr lang="en-US" sz="1400" dirty="0" smtClean="0">
                <a:sym typeface="Wingdings" pitchFamily="2" charset="2"/>
              </a:rPr>
              <a:t>n bit message, n bit redundant information</a:t>
            </a:r>
          </a:p>
          <a:p>
            <a:pPr lvl="4"/>
            <a:r>
              <a:rPr lang="en-US" sz="1400" dirty="0" smtClean="0">
                <a:sym typeface="Wingdings" pitchFamily="2" charset="2"/>
              </a:rPr>
              <a:t>Error can go undetected</a:t>
            </a:r>
          </a:p>
          <a:p>
            <a:pPr lvl="2"/>
            <a:r>
              <a:rPr lang="en-US" sz="2000" dirty="0" smtClean="0">
                <a:sym typeface="Wingdings" pitchFamily="2" charset="2"/>
              </a:rPr>
              <a:t>In general, we can provide strong error detection technique</a:t>
            </a:r>
          </a:p>
          <a:p>
            <a:pPr lvl="3"/>
            <a:r>
              <a:rPr lang="en-US" sz="1600" dirty="0" smtClean="0">
                <a:sym typeface="Wingdings" pitchFamily="2" charset="2"/>
              </a:rPr>
              <a:t>k redundant bits, n bits message, k &lt;&lt; n</a:t>
            </a:r>
          </a:p>
          <a:p>
            <a:pPr lvl="3"/>
            <a:r>
              <a:rPr lang="en-US" sz="1600" dirty="0" smtClean="0">
                <a:sym typeface="Wingdings" pitchFamily="2" charset="2"/>
              </a:rPr>
              <a:t>In Ethernet, a frame carrying up to 12,000 bits of data requires only 32-bit CRC</a:t>
            </a:r>
            <a:endParaRPr lang="en-US" sz="1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06A3-7BA1-4FA0-AF3C-C45DEE5FE023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Extra bits are redundant</a:t>
            </a:r>
          </a:p>
          <a:p>
            <a:pPr lvl="1"/>
            <a:r>
              <a:rPr lang="en-US" sz="2000" dirty="0" smtClean="0"/>
              <a:t>They add no new information to the message</a:t>
            </a:r>
          </a:p>
          <a:p>
            <a:pPr lvl="1"/>
            <a:r>
              <a:rPr lang="en-US" sz="2000" dirty="0" smtClean="0"/>
              <a:t>Derived from the original message using some algorithm</a:t>
            </a:r>
          </a:p>
          <a:p>
            <a:pPr lvl="1"/>
            <a:r>
              <a:rPr lang="en-US" sz="2000" dirty="0" smtClean="0"/>
              <a:t>Both the sender and receiver know the algorithm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	Sender				Receiver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400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000" dirty="0" smtClean="0"/>
              <a:t>Receiver computes </a:t>
            </a:r>
            <a:r>
              <a:rPr lang="en-US" sz="2000" i="1" dirty="0" smtClean="0"/>
              <a:t>r</a:t>
            </a:r>
            <a:r>
              <a:rPr lang="en-US" sz="2000" dirty="0" smtClean="0"/>
              <a:t> using </a:t>
            </a:r>
            <a:r>
              <a:rPr lang="en-US" sz="2000" i="1" dirty="0" smtClean="0"/>
              <a:t>m</a:t>
            </a:r>
          </a:p>
          <a:p>
            <a:pPr>
              <a:buNone/>
            </a:pPr>
            <a:r>
              <a:rPr lang="en-US" sz="2000" dirty="0" smtClean="0"/>
              <a:t>		If they match, no error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140325" y="4033837"/>
            <a:ext cx="1219200" cy="442913"/>
            <a:chOff x="1676400" y="3442648"/>
            <a:chExt cx="1219200" cy="443552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676400" y="3444875"/>
              <a:ext cx="609600" cy="44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Calibri" pitchFamily="34" charset="0"/>
                </a:rPr>
                <a:t>m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286000" y="3442648"/>
              <a:ext cx="609600" cy="44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Calibri" pitchFamily="34" charset="0"/>
                </a:rPr>
                <a:t>r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371600" y="4052887"/>
            <a:ext cx="1219200" cy="442913"/>
            <a:chOff x="1676400" y="3442648"/>
            <a:chExt cx="1219200" cy="443552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676400" y="3444875"/>
              <a:ext cx="609600" cy="44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Calibri" pitchFamily="34" charset="0"/>
                </a:rPr>
                <a:t>m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286000" y="3442648"/>
              <a:ext cx="609600" cy="4435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Calibri" pitchFamily="34" charset="0"/>
                </a:rPr>
                <a:t>r</a:t>
              </a: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EEF8-ADF1-46F7-B25A-26C4052A9B47}" type="datetime3">
              <a:rPr lang="en-US" smtClean="0"/>
              <a:t>31 August 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Parity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Two-dimensional parity is exactly what the name suggests</a:t>
            </a:r>
          </a:p>
          <a:p>
            <a:r>
              <a:rPr lang="en-US" dirty="0" smtClean="0"/>
              <a:t>It is based on “simple” (one-dimensional) parity, which usually involves adding one extra bit to a 7-bit code to balance the number of 1s in the byte. For example, </a:t>
            </a:r>
          </a:p>
          <a:p>
            <a:pPr lvl="1"/>
            <a:r>
              <a:rPr lang="en-US" sz="2400" dirty="0" smtClean="0"/>
              <a:t>Odd parity sets the eighth bit to 1 if needed to give an odd number of 1s in the byte, and</a:t>
            </a:r>
          </a:p>
          <a:p>
            <a:pPr lvl="1"/>
            <a:r>
              <a:rPr lang="en-US" sz="2400" dirty="0" smtClean="0"/>
              <a:t>Even parity sets the eighth bit to 1 if needed to give an even number of 1s in the byte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D7A-4C1B-4410-BC5D-94A86A3E9604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parity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Two-dimensional parity does a similar calculation for each bit position across each of the bytes contained in the frame</a:t>
            </a:r>
          </a:p>
          <a:p>
            <a:r>
              <a:rPr lang="en-US" dirty="0" smtClean="0"/>
              <a:t>This results in an extra parity byte for the entire frame, in addition to a parity bit for each byte</a:t>
            </a:r>
          </a:p>
          <a:p>
            <a:r>
              <a:rPr lang="en-US" dirty="0" smtClean="0"/>
              <a:t>Two-dimensional parity catches all 1-, 2-, and 3-bit errors and most 4-bit errors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6DD7-263A-4A02-85F1-F8D11AB10467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parity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2-14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1600200"/>
            <a:ext cx="2592388" cy="399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627313" y="5776912"/>
            <a:ext cx="28670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66"/>
                </a:solidFill>
                <a:latin typeface="Arial" charset="0"/>
              </a:rPr>
              <a:t>Two Dimensional Parity</a:t>
            </a:r>
            <a:endParaRPr lang="en-GB" sz="20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2AF1-9198-48C2-90BE-AE9BB3584DA6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Checksum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used at the link level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Add up all the words</a:t>
            </a:r>
            <a:r>
              <a:rPr lang="en-US" dirty="0" smtClean="0"/>
              <a:t> that are transmitted and then transmit the result of that </a:t>
            </a:r>
            <a:r>
              <a:rPr lang="en-US" i="1" dirty="0" smtClean="0">
                <a:solidFill>
                  <a:srgbClr val="FF0000"/>
                </a:solidFill>
              </a:rPr>
              <a:t>sum</a:t>
            </a:r>
            <a:r>
              <a:rPr lang="en-US" dirty="0" smtClean="0"/>
              <a:t> </a:t>
            </a:r>
          </a:p>
          <a:p>
            <a:pPr lvl="1"/>
            <a:r>
              <a:rPr lang="en-US" sz="2400" dirty="0" smtClean="0"/>
              <a:t>The result is called the checksum </a:t>
            </a:r>
          </a:p>
          <a:p>
            <a:r>
              <a:rPr lang="en-US" dirty="0" smtClean="0"/>
              <a:t>The receiver performs the same calculation on the received data and compares the result with the received checksum </a:t>
            </a:r>
          </a:p>
          <a:p>
            <a:r>
              <a:rPr lang="en-US" dirty="0" smtClean="0"/>
              <a:t>If any transmitted data, including the checksum itself, is corrupted, then the results will not match, so the receiver knows that an error occurred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3F7A-EDAD-47CD-83A3-6D44670B582B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Checksum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the data being check-summed as a sequence of 16-bit integers. </a:t>
            </a:r>
          </a:p>
          <a:p>
            <a:r>
              <a:rPr lang="en-US" dirty="0" smtClean="0"/>
              <a:t>Add them together using 16-bit ones complement arithmetic (explained next slide) and then take the ones complement of the result.</a:t>
            </a:r>
          </a:p>
          <a:p>
            <a:r>
              <a:rPr lang="en-US" dirty="0" smtClean="0"/>
              <a:t>That 16-bit number is the checksum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BE94-56EF-4761-AC8A-BAE1D24CE2AC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Checksum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ones complement arithmetic, a negative integer −x is represented as the complement of x; </a:t>
            </a:r>
          </a:p>
          <a:p>
            <a:pPr lvl="1"/>
            <a:r>
              <a:rPr lang="en-US" sz="2400" dirty="0" smtClean="0"/>
              <a:t>Each bit of x is inverted.</a:t>
            </a:r>
          </a:p>
          <a:p>
            <a:r>
              <a:rPr lang="en-US" dirty="0" smtClean="0"/>
              <a:t>When adding numbers in ones complement arithmetic, a carryout from the most significant bit needs to be added to the result.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88F8-C0AD-4B75-BFDA-A23D843CC98F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Checksum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Consider, for example, the addition of −5 and −3 in ones complement arithmetic on 4-bit integers</a:t>
            </a:r>
          </a:p>
          <a:p>
            <a:pPr lvl="1"/>
            <a:r>
              <a:rPr lang="en-US" dirty="0" smtClean="0"/>
              <a:t>+5 is 0101, so −5 is 1010; +3 is 0011, so −3 is 1100 </a:t>
            </a:r>
          </a:p>
          <a:p>
            <a:r>
              <a:rPr lang="en-US" dirty="0" smtClean="0"/>
              <a:t>If we add 1010 and 1100 ignoring the carry, we get 0110 </a:t>
            </a:r>
          </a:p>
          <a:p>
            <a:r>
              <a:rPr lang="en-US" dirty="0" smtClean="0"/>
              <a:t>In ones complement arithmetic, the fact that this operation caused a carry from the most significant bit causes us to increment the result, giving 0111, which is the ones complement representation of −8 (obtained by inverting the bits in 1000), as we would expect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4913-DAA4-4B5F-871E-5109515427AC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of workstation architecture</a:t>
            </a:r>
            <a:endParaRPr lang="en-US" dirty="0"/>
          </a:p>
        </p:txBody>
      </p:sp>
      <p:pic>
        <p:nvPicPr>
          <p:cNvPr id="4" name="Picture 4" descr="02f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438400"/>
            <a:ext cx="4608513" cy="31353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86CC-51CD-4B6E-8186-B4972704E18B}" type="datetime3">
              <a:rPr lang="en-US" smtClean="0"/>
              <a:t>31 August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checksums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overhead - 16 or 32 bits</a:t>
            </a:r>
          </a:p>
          <a:p>
            <a:r>
              <a:rPr lang="en-US" dirty="0" smtClean="0"/>
              <a:t>Computational overhead - simple additions</a:t>
            </a:r>
          </a:p>
          <a:p>
            <a:r>
              <a:rPr lang="en-US" dirty="0" smtClean="0"/>
              <a:t>Undetected errors - some periodic reversal of bits (e.g., reversing one bit in each of four data items)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AE5-A697-49C2-8352-3704F2D88E49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failure of checksums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066800" y="1905000"/>
          <a:ext cx="7235824" cy="35814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8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8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90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Data</a:t>
                      </a:r>
                      <a:r>
                        <a:rPr lang="en-US" sz="2400" baseline="0" dirty="0" smtClean="0">
                          <a:latin typeface="Calibri" pitchFamily="34" charset="0"/>
                        </a:rPr>
                        <a:t> Item</a:t>
                      </a:r>
                    </a:p>
                    <a:p>
                      <a:pPr algn="ctr"/>
                      <a:r>
                        <a:rPr lang="en-US" sz="2400" baseline="0" dirty="0" smtClean="0">
                          <a:latin typeface="Calibri" pitchFamily="34" charset="0"/>
                        </a:rPr>
                        <a:t>(Binary)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Checksum </a:t>
                      </a:r>
                      <a:r>
                        <a:rPr lang="en-US" sz="2400" baseline="0" dirty="0" smtClean="0">
                          <a:latin typeface="Calibri" pitchFamily="34" charset="0"/>
                        </a:rPr>
                        <a:t> Value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Data</a:t>
                      </a:r>
                      <a:r>
                        <a:rPr lang="en-US" sz="2400" baseline="0" dirty="0" smtClean="0">
                          <a:latin typeface="Calibri" pitchFamily="34" charset="0"/>
                        </a:rPr>
                        <a:t> Item</a:t>
                      </a:r>
                    </a:p>
                    <a:p>
                      <a:pPr algn="ctr"/>
                      <a:r>
                        <a:rPr lang="en-US" sz="2400" baseline="0" dirty="0" smtClean="0">
                          <a:latin typeface="Calibri" pitchFamily="34" charset="0"/>
                        </a:rPr>
                        <a:t>(Binary)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Checksum </a:t>
                      </a:r>
                      <a:r>
                        <a:rPr lang="en-US" sz="2400" baseline="0" dirty="0" smtClean="0">
                          <a:latin typeface="Calibri" pitchFamily="34" charset="0"/>
                        </a:rPr>
                        <a:t> Value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4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0 0 0 1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1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0 0 1 1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3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4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0 0 1 0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2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0 0 0 0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0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4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0 0 1 1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3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0 0 0 1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1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4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0 0 0 1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1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0 0 1 1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3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4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Totals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7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Totals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7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562600" y="2895600"/>
            <a:ext cx="228600" cy="2057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895600"/>
            <a:ext cx="228600" cy="2057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B3A6-2F91-4BB0-A6F8-A015AA136B85}" type="datetime3">
              <a:rPr lang="en-US" smtClean="0"/>
              <a:t>31 August 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Cyclic redundancy checks (CRCs)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Detects more errors than checksums and only requires simple hardware</a:t>
            </a:r>
          </a:p>
          <a:p>
            <a:r>
              <a:rPr lang="en-US" dirty="0" smtClean="0"/>
              <a:t>Can be analyzed mathematically but is best presented in terms of the hardware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3E72-61A5-44F4-B93D-A9464B35E494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Redundancy Check (CRC)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Reduce the number of extra bits and maximize protection</a:t>
            </a:r>
          </a:p>
          <a:p>
            <a:r>
              <a:rPr lang="en-US" dirty="0" smtClean="0"/>
              <a:t>Given a bit string 110001 we can associate a polynomial on a single variable </a:t>
            </a:r>
            <a:r>
              <a:rPr lang="en-US" i="1" dirty="0" smtClean="0"/>
              <a:t>x</a:t>
            </a:r>
            <a:r>
              <a:rPr lang="en-US" dirty="0" smtClean="0"/>
              <a:t> for it.</a:t>
            </a:r>
          </a:p>
          <a:p>
            <a:pPr lvl="1">
              <a:buNone/>
            </a:pPr>
            <a:r>
              <a:rPr lang="en-US" sz="2400" dirty="0" smtClean="0"/>
              <a:t>1.x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+1.x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+0.x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+0.x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+0.x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+1.x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= x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+1 and the degree is 5.</a:t>
            </a:r>
          </a:p>
          <a:p>
            <a:pPr lvl="1">
              <a:buNone/>
            </a:pPr>
            <a:r>
              <a:rPr lang="en-US" sz="2400" dirty="0" smtClean="0"/>
              <a:t>A </a:t>
            </a:r>
            <a:r>
              <a:rPr lang="en-US" sz="2400" i="1" dirty="0" smtClean="0"/>
              <a:t>k</a:t>
            </a:r>
            <a:r>
              <a:rPr lang="en-US" sz="2400" dirty="0" smtClean="0"/>
              <a:t>-bit frame has a maximum degree of </a:t>
            </a:r>
            <a:r>
              <a:rPr lang="en-US" sz="2400" i="1" dirty="0" smtClean="0"/>
              <a:t>k</a:t>
            </a:r>
            <a:r>
              <a:rPr lang="en-US" sz="2400" dirty="0" smtClean="0"/>
              <a:t>-1</a:t>
            </a:r>
          </a:p>
          <a:p>
            <a:r>
              <a:rPr lang="en-US" dirty="0" smtClean="0"/>
              <a:t>Let M(x) be a message polynomial and C(x) be a generator polynomial.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158D-D2D1-48A1-8105-836C2E52C085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Redundancy Check (CRC)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M(x)/C(x) leave a remainder of 0.</a:t>
            </a:r>
          </a:p>
          <a:p>
            <a:r>
              <a:rPr lang="en-US" dirty="0" smtClean="0"/>
              <a:t>When M(x) is sent and M’(x) is received we have M’(x) = M(x)+E(x)</a:t>
            </a:r>
          </a:p>
          <a:p>
            <a:r>
              <a:rPr lang="en-US" dirty="0" smtClean="0"/>
              <a:t>The receiver computes M’(x)/C(x) and if the remainder is </a:t>
            </a:r>
            <a:r>
              <a:rPr lang="en-US" i="1" dirty="0" smtClean="0">
                <a:solidFill>
                  <a:srgbClr val="FF0000"/>
                </a:solidFill>
              </a:rPr>
              <a:t>nonzero</a:t>
            </a:r>
            <a:r>
              <a:rPr lang="en-US" dirty="0" smtClean="0"/>
              <a:t>, then an error has occurred.</a:t>
            </a:r>
          </a:p>
          <a:p>
            <a:r>
              <a:rPr lang="en-US" dirty="0" smtClean="0"/>
              <a:t>The only thing the sender and the receiver should know is C(x).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1B46-386A-4D3C-90A4-A426A84FE54B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Redundancy Check (CRC)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 smtClean="0"/>
              <a:t>Polynomial Arithmetic Modulo 2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Any polynomial B(x) can be divided by a divisor polynomial C(x) if B(x) is of higher degree than C(x).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Any polynomial B(x) can be divided once by a divisor polynomial C(x) if B(x) is of the same degree as C(x).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The remainder obtained when B(x) is divided by C(x) is obtained by subtracting C(x) from B(x).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To subtract C(x) from B(x), we simply perform the exclusive-OR (XOR) operation on each pair of matching coefficients.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DAFD-76DE-4F0D-ACD0-4DCF58877735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Redundancy Check (CRC)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M(x) be a frame with </a:t>
            </a:r>
            <a:r>
              <a:rPr lang="en-US" i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bits and let the generator polynomial have less than </a:t>
            </a:r>
            <a:r>
              <a:rPr lang="en-US" i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bits say equal to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be the degree of C(x).  Append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zero bits to the low-order end of the frame, so it now contains </a:t>
            </a:r>
            <a:r>
              <a:rPr lang="en-US" i="1" dirty="0" err="1" smtClean="0"/>
              <a:t>m+r</a:t>
            </a:r>
            <a:r>
              <a:rPr lang="en-US" dirty="0" smtClean="0"/>
              <a:t> bits and corresponds to the polynomial </a:t>
            </a:r>
            <a:r>
              <a:rPr lang="en-US" dirty="0" err="1" smtClean="0"/>
              <a:t>x</a:t>
            </a:r>
            <a:r>
              <a:rPr lang="en-US" baseline="30000" dirty="0" err="1" smtClean="0"/>
              <a:t>r</a:t>
            </a:r>
            <a:r>
              <a:rPr lang="en-US" dirty="0" err="1" smtClean="0"/>
              <a:t>M</a:t>
            </a:r>
            <a:r>
              <a:rPr lang="en-US" dirty="0" smtClean="0"/>
              <a:t>(x).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1D31-F6F4-49D2-94D7-00080FA80502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Redundancy Check (CRC)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Divide the bit string corresponding to </a:t>
            </a:r>
            <a:r>
              <a:rPr lang="en-US" dirty="0" err="1" smtClean="0"/>
              <a:t>x</a:t>
            </a:r>
            <a:r>
              <a:rPr lang="en-US" baseline="30000" dirty="0" err="1" smtClean="0"/>
              <a:t>r</a:t>
            </a:r>
            <a:r>
              <a:rPr lang="en-US" dirty="0" err="1" smtClean="0"/>
              <a:t>M</a:t>
            </a:r>
            <a:r>
              <a:rPr lang="en-US" dirty="0" smtClean="0"/>
              <a:t>(x) by the bit string corresponding to C(x) using modulo 2 division.</a:t>
            </a:r>
          </a:p>
          <a:p>
            <a:r>
              <a:rPr lang="en-US" dirty="0" smtClean="0"/>
              <a:t>Subtract the remainder (which is always </a:t>
            </a:r>
            <a:r>
              <a:rPr lang="en-US" i="1" dirty="0" smtClean="0"/>
              <a:t>r</a:t>
            </a:r>
            <a:r>
              <a:rPr lang="en-US" dirty="0" smtClean="0"/>
              <a:t> or fewer bits) from the string corresponding to </a:t>
            </a:r>
            <a:r>
              <a:rPr lang="en-US" dirty="0" err="1" smtClean="0"/>
              <a:t>x</a:t>
            </a:r>
            <a:r>
              <a:rPr lang="en-US" baseline="30000" dirty="0" err="1" smtClean="0"/>
              <a:t>r</a:t>
            </a:r>
            <a:r>
              <a:rPr lang="en-US" dirty="0" err="1" smtClean="0"/>
              <a:t>M</a:t>
            </a:r>
            <a:r>
              <a:rPr lang="en-US" dirty="0" smtClean="0"/>
              <a:t>(x) using modulo 2 subtraction (addition and subtraction are the same in modulo 2).  </a:t>
            </a:r>
          </a:p>
          <a:p>
            <a:r>
              <a:rPr lang="en-US" dirty="0" smtClean="0"/>
              <a:t>The result is the check summed frame to be transmitted.  Call it polynomial M’(x).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B3A9-4535-44EB-9053-FD603C25E19B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Redundancy Check (CRC)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2-15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1719262"/>
            <a:ext cx="47529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908175" y="5391150"/>
            <a:ext cx="57086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66"/>
                </a:solidFill>
                <a:latin typeface="Arial" charset="0"/>
              </a:rPr>
              <a:t>CRC Calculation using Polynomial Long Division</a:t>
            </a:r>
            <a:endParaRPr lang="en-GB" sz="20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CE47-DDE0-4B6E-9E63-40DF2EBF2ABC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Redundancy Check (CRC)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Properties of Generator Polynomial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Let P(x) represent what the sender sent and P(x) + E(x) is the received string.  A 1 in E(x) represents that in the corresponding position in P(x) the message the bit is flipped.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We know that P(x)/C(x) leaves a remainder of 0, but if E(x)/C(x) leaves a remainder of 0, then either E(x) = 0 or C(x) is factor of E(x).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When C(x) is a factor of E(x) we have problem; errors go unnoticed.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If there is a single bit error then E(x) = x</a:t>
            </a:r>
            <a:r>
              <a:rPr lang="en-US" sz="2000" baseline="30000" dirty="0" smtClean="0"/>
              <a:t>i</a:t>
            </a:r>
            <a:r>
              <a:rPr lang="en-US" sz="2000" dirty="0" smtClean="0"/>
              <a:t>, where </a:t>
            </a:r>
            <a:r>
              <a:rPr lang="en-US" sz="2000" i="1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determines the bit in error.  If C(x) contains two or more terms it will never divide E(x), so all single bit errors will be detected.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36A8-CD06-4D06-A513-584C22980DFF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CSR is readable and writable from CPU</a:t>
            </a:r>
          </a:p>
          <a:p>
            <a:r>
              <a:rPr lang="en-US" sz="2400" dirty="0" smtClean="0"/>
              <a:t>Software on the host</a:t>
            </a:r>
          </a:p>
          <a:p>
            <a:pPr lvl="1"/>
            <a:r>
              <a:rPr lang="en-US" sz="2000" dirty="0" smtClean="0"/>
              <a:t>Writes to the CSR to instruct it to transmit and/or receive data</a:t>
            </a:r>
          </a:p>
          <a:p>
            <a:pPr lvl="1"/>
            <a:r>
              <a:rPr lang="en-US" sz="2000" dirty="0" smtClean="0"/>
              <a:t>Reads from the CSR to learn the current status of the adaptor</a:t>
            </a:r>
          </a:p>
          <a:p>
            <a:endParaRPr lang="en-US" sz="2400" dirty="0"/>
          </a:p>
        </p:txBody>
      </p:sp>
      <p:pic>
        <p:nvPicPr>
          <p:cNvPr id="4" name="Picture 4" descr="02f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429000"/>
            <a:ext cx="4648200" cy="24944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971800" y="5638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diagram of typical Network adaptor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384C-3299-4BBB-B436-0DE391B0DD1D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Redundancy Check (CRC)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Properties of Generator Polynomial</a:t>
            </a:r>
          </a:p>
          <a:p>
            <a:pPr lvl="1"/>
            <a:r>
              <a:rPr lang="en-US" sz="2400" dirty="0" smtClean="0"/>
              <a:t>In general, it is possible to prove that the following types of errors can be detected by a C(x) with the stated properties</a:t>
            </a:r>
          </a:p>
          <a:p>
            <a:pPr lvl="2"/>
            <a:r>
              <a:rPr lang="en-US" sz="2000" dirty="0" smtClean="0"/>
              <a:t>All single-bit errors, as long as the </a:t>
            </a:r>
            <a:r>
              <a:rPr lang="en-US" sz="2000" dirty="0" err="1" smtClean="0"/>
              <a:t>x</a:t>
            </a:r>
            <a:r>
              <a:rPr lang="en-US" sz="2000" baseline="30000" dirty="0" err="1" smtClean="0"/>
              <a:t>k</a:t>
            </a:r>
            <a:r>
              <a:rPr lang="en-US" sz="2000" dirty="0" smtClean="0"/>
              <a:t> and x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terms have nonzero coefficients.</a:t>
            </a:r>
          </a:p>
          <a:p>
            <a:pPr lvl="2"/>
            <a:r>
              <a:rPr lang="en-US" sz="2000" dirty="0" smtClean="0"/>
              <a:t>All double-bit errors, as long as C(x) has a factor with at least three terms.</a:t>
            </a:r>
          </a:p>
          <a:p>
            <a:pPr lvl="2"/>
            <a:r>
              <a:rPr lang="en-US" sz="2000" dirty="0" smtClean="0"/>
              <a:t>Any odd number of errors, as long as C(x) contains the factor (x+1).</a:t>
            </a:r>
          </a:p>
          <a:p>
            <a:pPr lvl="2"/>
            <a:r>
              <a:rPr lang="en-US" sz="2000" dirty="0" smtClean="0"/>
              <a:t>Any “burst” error (i.e., sequence of consecutive error bits) for which the length of the burst is less than </a:t>
            </a:r>
            <a:r>
              <a:rPr lang="en-US" sz="2000" i="1" dirty="0" smtClean="0"/>
              <a:t>k</a:t>
            </a:r>
            <a:r>
              <a:rPr lang="en-US" sz="2000" dirty="0" smtClean="0"/>
              <a:t> bits. (Most burst errors of larger than </a:t>
            </a:r>
            <a:r>
              <a:rPr lang="en-US" sz="2000" i="1" dirty="0" smtClean="0"/>
              <a:t>k</a:t>
            </a:r>
            <a:r>
              <a:rPr lang="en-US" sz="2000" dirty="0" smtClean="0"/>
              <a:t> bits can also be detected.)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EA6A-7881-46B8-9189-EFAD9226110A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Redundancy Check (CRC)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Six generator polynomials that have become international standards are:</a:t>
            </a:r>
          </a:p>
          <a:p>
            <a:pPr lvl="1"/>
            <a:r>
              <a:rPr lang="en-US" sz="2400" dirty="0" smtClean="0"/>
              <a:t>CRC-8 = x</a:t>
            </a:r>
            <a:r>
              <a:rPr lang="en-US" sz="2400" baseline="30000" dirty="0" smtClean="0"/>
              <a:t>8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+x+1</a:t>
            </a:r>
          </a:p>
          <a:p>
            <a:pPr lvl="1"/>
            <a:r>
              <a:rPr lang="en-US" sz="2400" dirty="0" smtClean="0"/>
              <a:t>CRC-10 = x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+x+1</a:t>
            </a:r>
          </a:p>
          <a:p>
            <a:pPr lvl="1"/>
            <a:r>
              <a:rPr lang="en-US" sz="2400" dirty="0" smtClean="0"/>
              <a:t>CRC-12 = x</a:t>
            </a:r>
            <a:r>
              <a:rPr lang="en-US" sz="2400" baseline="30000" dirty="0" smtClean="0"/>
              <a:t>12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11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+x+1</a:t>
            </a:r>
          </a:p>
          <a:p>
            <a:pPr lvl="1"/>
            <a:r>
              <a:rPr lang="en-US" sz="2400" dirty="0" smtClean="0"/>
              <a:t>CRC-16 = x</a:t>
            </a:r>
            <a:r>
              <a:rPr lang="en-US" sz="2400" baseline="30000" dirty="0" smtClean="0"/>
              <a:t>16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15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+1</a:t>
            </a:r>
          </a:p>
          <a:p>
            <a:pPr lvl="1"/>
            <a:r>
              <a:rPr lang="en-US" sz="2400" dirty="0" smtClean="0"/>
              <a:t>CRC-CCITT = x</a:t>
            </a:r>
            <a:r>
              <a:rPr lang="en-US" sz="2400" baseline="30000" dirty="0" smtClean="0"/>
              <a:t>16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12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+1</a:t>
            </a:r>
          </a:p>
          <a:p>
            <a:pPr lvl="1"/>
            <a:r>
              <a:rPr lang="en-US" sz="2400" dirty="0" smtClean="0"/>
              <a:t>CRC-32 = x</a:t>
            </a:r>
            <a:r>
              <a:rPr lang="en-US" sz="2400" baseline="30000" dirty="0" smtClean="0"/>
              <a:t>32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26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23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22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16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12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11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8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7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+x+1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F0B-BE9F-41A2-8509-A5B936EA782E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Transmission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79D-EB1C-4C98-8799-9D43E871DA73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59FADA-F88A-4811-AF5E-A29729BCE5DF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CRC is used to detect errors.</a:t>
            </a:r>
          </a:p>
          <a:p>
            <a:pPr>
              <a:defRPr/>
            </a:pPr>
            <a:r>
              <a:rPr lang="en-US" dirty="0" smtClean="0"/>
              <a:t>Some error codes are strong enough to correct errors.</a:t>
            </a:r>
          </a:p>
          <a:p>
            <a:pPr>
              <a:defRPr/>
            </a:pPr>
            <a:r>
              <a:rPr lang="en-US" dirty="0" smtClean="0"/>
              <a:t>The overhead is typically too high.</a:t>
            </a:r>
          </a:p>
          <a:p>
            <a:pPr>
              <a:defRPr/>
            </a:pPr>
            <a:r>
              <a:rPr lang="en-US" dirty="0" smtClean="0"/>
              <a:t>Corrupt frames must be discarded.</a:t>
            </a:r>
          </a:p>
          <a:p>
            <a:pPr>
              <a:defRPr/>
            </a:pPr>
            <a:r>
              <a:rPr lang="en-US" dirty="0" smtClean="0"/>
              <a:t>A link-level protocol that wants to deliver frames reliably must recover from these discarded frames.</a:t>
            </a:r>
          </a:p>
          <a:p>
            <a:pPr>
              <a:defRPr/>
            </a:pPr>
            <a:r>
              <a:rPr lang="en-US" dirty="0" smtClean="0"/>
              <a:t>This is accomplished using a combination of two fundamental mechanisms</a:t>
            </a:r>
          </a:p>
          <a:p>
            <a:pPr lvl="1">
              <a:defRPr/>
            </a:pPr>
            <a:r>
              <a:rPr lang="en-US" sz="2400" dirty="0" smtClean="0"/>
              <a:t>Acknowledgements and Timeouts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E0C2-A920-41AC-B164-C46D2EB5C4C9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>
                <a:solidFill>
                  <a:srgbClr val="000099"/>
                </a:solidFill>
              </a:rPr>
              <a:t>acknowledgement</a:t>
            </a:r>
            <a:r>
              <a:rPr lang="en-US" dirty="0" smtClean="0"/>
              <a:t> (ACK for short) is a small control frame that a protocol sends back to its peer saying that it has received the earlier frame.</a:t>
            </a:r>
          </a:p>
          <a:p>
            <a:pPr lvl="1"/>
            <a:r>
              <a:rPr lang="en-US" sz="2400" dirty="0" smtClean="0"/>
              <a:t>A control frame is a frame with header only (no data).</a:t>
            </a:r>
          </a:p>
          <a:p>
            <a:pPr lvl="1"/>
            <a:endParaRPr lang="en-US" sz="2000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receipt</a:t>
            </a:r>
            <a:r>
              <a:rPr lang="en-US" dirty="0" smtClean="0"/>
              <a:t> of an </a:t>
            </a:r>
            <a:r>
              <a:rPr lang="en-US" i="1" dirty="0" smtClean="0">
                <a:solidFill>
                  <a:srgbClr val="FF0000"/>
                </a:solidFill>
              </a:rPr>
              <a:t>acknowledgement</a:t>
            </a:r>
            <a:r>
              <a:rPr lang="en-US" dirty="0" smtClean="0"/>
              <a:t> indicates to the sender of the original frame that its frame was successfully delivered.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483F-D39F-4C18-A63F-C6335F352F9C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sender does not receive an </a:t>
            </a:r>
            <a:r>
              <a:rPr lang="en-US" i="1" dirty="0" smtClean="0"/>
              <a:t>acknowledgment</a:t>
            </a:r>
            <a:r>
              <a:rPr lang="en-US" dirty="0" smtClean="0"/>
              <a:t> after a reasonable amount of time, then it retransmits the original frame.</a:t>
            </a:r>
          </a:p>
          <a:p>
            <a:r>
              <a:rPr lang="en-US" dirty="0" smtClean="0"/>
              <a:t>The action of waiting a reasonable amount of time is called a </a:t>
            </a:r>
            <a:r>
              <a:rPr lang="en-US" i="1" dirty="0" smtClean="0">
                <a:solidFill>
                  <a:srgbClr val="000099"/>
                </a:solidFill>
              </a:rPr>
              <a:t>timeout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general strategy of using </a:t>
            </a:r>
            <a:r>
              <a:rPr lang="en-US" i="1" dirty="0" smtClean="0"/>
              <a:t>acknowledgements</a:t>
            </a:r>
            <a:r>
              <a:rPr lang="en-US" dirty="0" smtClean="0"/>
              <a:t> and </a:t>
            </a:r>
            <a:r>
              <a:rPr lang="en-US" i="1" dirty="0" smtClean="0"/>
              <a:t>timeouts</a:t>
            </a:r>
            <a:r>
              <a:rPr lang="en-US" dirty="0" smtClean="0"/>
              <a:t> to implement reliable delivery is sometimes called </a:t>
            </a:r>
            <a:r>
              <a:rPr lang="en-US" dirty="0" smtClean="0">
                <a:solidFill>
                  <a:srgbClr val="000099"/>
                </a:solidFill>
              </a:rPr>
              <a:t>Automatic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99"/>
                </a:solidFill>
              </a:rPr>
              <a:t>Repeat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99"/>
                </a:solidFill>
              </a:rPr>
              <a:t>reQuest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0099"/>
                </a:solidFill>
              </a:rPr>
              <a:t>ARQ</a:t>
            </a:r>
            <a:r>
              <a:rPr lang="en-US" dirty="0" smtClean="0"/>
              <a:t>).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8A69-B650-4255-90DE-B18E0741A2CD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and Wait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Idea of stop-and-wait protocol is straightforward</a:t>
            </a:r>
          </a:p>
          <a:p>
            <a:endParaRPr lang="en-US" dirty="0" smtClean="0"/>
          </a:p>
          <a:p>
            <a:pPr lvl="1"/>
            <a:r>
              <a:rPr lang="en-US" sz="2400" dirty="0" smtClean="0"/>
              <a:t>After transmitting one frame, the sender </a:t>
            </a:r>
            <a:r>
              <a:rPr lang="en-US" sz="2400" i="1" dirty="0" smtClean="0">
                <a:solidFill>
                  <a:srgbClr val="FF0000"/>
                </a:solidFill>
              </a:rPr>
              <a:t>waits</a:t>
            </a:r>
            <a:r>
              <a:rPr lang="en-US" sz="2400" dirty="0" smtClean="0"/>
              <a:t> for an </a:t>
            </a:r>
            <a:r>
              <a:rPr lang="en-US" sz="2400" i="1" dirty="0" smtClean="0">
                <a:solidFill>
                  <a:srgbClr val="FF0000"/>
                </a:solidFill>
              </a:rPr>
              <a:t>ack</a:t>
            </a:r>
            <a:r>
              <a:rPr lang="en-US" sz="2400" dirty="0" smtClean="0"/>
              <a:t>nowledgement before transmitting the </a:t>
            </a:r>
            <a:r>
              <a:rPr lang="en-US" sz="2400" i="1" dirty="0" smtClean="0">
                <a:solidFill>
                  <a:srgbClr val="FF0000"/>
                </a:solidFill>
              </a:rPr>
              <a:t>next frame</a:t>
            </a:r>
            <a:r>
              <a:rPr lang="en-US" sz="2400" dirty="0" smtClean="0"/>
              <a:t>.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If the acknowledgement does not arrive after a certain period of time, the sender </a:t>
            </a:r>
            <a:r>
              <a:rPr lang="en-US" sz="2400" i="1" dirty="0" smtClean="0">
                <a:solidFill>
                  <a:srgbClr val="FF0000"/>
                </a:solidFill>
              </a:rPr>
              <a:t>times out </a:t>
            </a:r>
            <a:r>
              <a:rPr lang="en-US" sz="2400" dirty="0" smtClean="0"/>
              <a:t>and </a:t>
            </a:r>
            <a:r>
              <a:rPr lang="en-US" sz="2400" i="1" dirty="0" smtClean="0">
                <a:solidFill>
                  <a:srgbClr val="FF0000"/>
                </a:solidFill>
              </a:rPr>
              <a:t>retransmits</a:t>
            </a:r>
            <a:r>
              <a:rPr lang="en-US" sz="2400" dirty="0" smtClean="0"/>
              <a:t> the original frame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3403-6F0C-45DE-9DB1-24F92925858D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and Wait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2-17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3563" y="1611313"/>
            <a:ext cx="46101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4213" y="5867400"/>
            <a:ext cx="7851775" cy="930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99"/>
                </a:solidFill>
                <a:latin typeface="+mj-lt"/>
              </a:rPr>
              <a:t>Timeline showing four different scenarios for the stop-and-wait algorithm.</a:t>
            </a:r>
          </a:p>
          <a:p>
            <a:pPr>
              <a:defRPr/>
            </a:pPr>
            <a:r>
              <a:rPr lang="en-US" sz="1600" dirty="0">
                <a:solidFill>
                  <a:srgbClr val="000099"/>
                </a:solidFill>
                <a:latin typeface="+mj-lt"/>
              </a:rPr>
              <a:t>(a) The ACK is received before the timer expires; (b) the original frame is lost; (c) the</a:t>
            </a:r>
          </a:p>
          <a:p>
            <a:pPr>
              <a:defRPr/>
            </a:pPr>
            <a:r>
              <a:rPr lang="en-US" sz="1600" dirty="0">
                <a:solidFill>
                  <a:srgbClr val="000099"/>
                </a:solidFill>
                <a:latin typeface="+mj-lt"/>
              </a:rPr>
              <a:t>ACK is lost; (d) the timeout fires too soon</a:t>
            </a:r>
            <a:endParaRPr lang="en-GB" sz="16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7489-B12D-4D55-8C0A-A27D045982A4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and Wait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If the acknowledgment is lost or delayed in arriving</a:t>
            </a:r>
          </a:p>
          <a:p>
            <a:pPr lvl="1"/>
            <a:r>
              <a:rPr lang="en-US" sz="2000" dirty="0" smtClean="0"/>
              <a:t>The sender times out and retransmits the original frame, but the receiver will think that it is the next frame since it has correctly received and acknowledged the first frame</a:t>
            </a:r>
          </a:p>
          <a:p>
            <a:pPr lvl="1"/>
            <a:r>
              <a:rPr lang="en-US" sz="2000" dirty="0" smtClean="0"/>
              <a:t>As a result, duplicate copies of frames will be delivered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How to solve this</a:t>
            </a:r>
          </a:p>
          <a:p>
            <a:pPr lvl="1"/>
            <a:r>
              <a:rPr lang="en-US" sz="2000" dirty="0" smtClean="0"/>
              <a:t>Use 1 bit sequence number (0 or 1)</a:t>
            </a:r>
          </a:p>
          <a:p>
            <a:pPr lvl="1"/>
            <a:r>
              <a:rPr lang="en-US" sz="2000" dirty="0" smtClean="0"/>
              <a:t>When the sender retransmits frame 0, the receiver can determine that it is seeing a second copy of frame 0 rather than the first copy of frame 1 and therefore can ignore it (the receiver still acknowledges it, in case the first acknowledgement was lost)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6FCF-C221-44AF-B628-586107091A36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and Wait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2-18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1550987"/>
            <a:ext cx="3492500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4213" y="6015037"/>
            <a:ext cx="7586662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+mj-lt"/>
              </a:rPr>
              <a:t>Timeline for stop-and-wait with 1-bit sequence number</a:t>
            </a:r>
            <a:endParaRPr lang="en-GB" sz="24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9D73-11F5-4759-85C6-828EF9E77391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 on 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5" descr="f02-01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163762"/>
            <a:ext cx="6919912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84438" y="5619750"/>
            <a:ext cx="357591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An end-user’s view of the Internet</a:t>
            </a:r>
            <a:endParaRPr lang="en-GB" sz="2000" dirty="0">
              <a:latin typeface="+mj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E669-B918-4742-B101-E8CE0D8DABE6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and Wait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sender has only one outstanding frame on the link at a time</a:t>
            </a:r>
          </a:p>
          <a:p>
            <a:pPr lvl="1"/>
            <a:r>
              <a:rPr lang="en-US" sz="2000" dirty="0" smtClean="0"/>
              <a:t>This may be far below the link’s capacity</a:t>
            </a:r>
          </a:p>
          <a:p>
            <a:r>
              <a:rPr lang="en-US" sz="2400" dirty="0" smtClean="0"/>
              <a:t>Consider a 1.5 Mbps link with a 45 ms RTT</a:t>
            </a:r>
          </a:p>
          <a:p>
            <a:pPr lvl="1"/>
            <a:r>
              <a:rPr lang="en-US" sz="2000" dirty="0" smtClean="0"/>
              <a:t>The link has a delay </a:t>
            </a:r>
            <a:r>
              <a:rPr lang="en-US" sz="2000" dirty="0" smtClean="0">
                <a:sym typeface="Symbol" pitchFamily="18" charset="2"/>
              </a:rPr>
              <a:t> bandwidth product of 67.5 Kb or approximately 8 KB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Since the sender can send only one frame per RTT and assuming a frame size of 1 KB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Maximum Sending rate</a:t>
            </a:r>
          </a:p>
          <a:p>
            <a:pPr lvl="2"/>
            <a:r>
              <a:rPr lang="en-US" sz="1600" dirty="0" smtClean="0">
                <a:sym typeface="Symbol" pitchFamily="18" charset="2"/>
              </a:rPr>
              <a:t>Bits per frame  Time per frame = 1024  8  0.045 = 182 Kbps</a:t>
            </a:r>
          </a:p>
          <a:p>
            <a:pPr lvl="2">
              <a:buNone/>
            </a:pPr>
            <a:r>
              <a:rPr lang="en-US" sz="1600" dirty="0" smtClean="0">
                <a:sym typeface="Symbol" pitchFamily="18" charset="2"/>
              </a:rPr>
              <a:t>	Or about one-eighth of the link’s capacity</a:t>
            </a:r>
          </a:p>
          <a:p>
            <a:pPr lvl="1"/>
            <a:r>
              <a:rPr lang="en-US" sz="2000" i="1" dirty="0" smtClean="0">
                <a:solidFill>
                  <a:srgbClr val="FF0000"/>
                </a:solidFill>
                <a:sym typeface="Symbol" pitchFamily="18" charset="2"/>
              </a:rPr>
              <a:t>To use the link fully</a:t>
            </a:r>
            <a:r>
              <a:rPr lang="en-US" sz="2000" dirty="0" smtClean="0">
                <a:sym typeface="Symbol" pitchFamily="18" charset="2"/>
              </a:rPr>
              <a:t>, then sender should transmit up to </a:t>
            </a:r>
            <a:r>
              <a:rPr lang="en-US" sz="2000" b="1" dirty="0" smtClean="0">
                <a:solidFill>
                  <a:srgbClr val="0070C0"/>
                </a:solidFill>
                <a:sym typeface="Symbol" pitchFamily="18" charset="2"/>
              </a:rPr>
              <a:t>eight</a:t>
            </a:r>
            <a:r>
              <a:rPr lang="en-US" sz="2000" dirty="0" smtClean="0">
                <a:sym typeface="Symbol" pitchFamily="18" charset="2"/>
              </a:rPr>
              <a:t> frames before having to wait for an acknowledgement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B7C9-B4E8-4BFA-9E4B-168B546C716B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2-19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1677988"/>
            <a:ext cx="4770438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124075" y="5710238"/>
            <a:ext cx="5189538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+mj-lt"/>
              </a:rPr>
              <a:t>Timeline for Sliding Window Protocol</a:t>
            </a:r>
            <a:endParaRPr lang="en-GB" sz="24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AF5F-DB91-4348-9821-CE29AC2A459A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Sender assigns a sequence number denoted as </a:t>
            </a:r>
            <a:r>
              <a:rPr lang="en-US" sz="2400" dirty="0" err="1" smtClean="0">
                <a:solidFill>
                  <a:srgbClr val="FF0000"/>
                </a:solidFill>
              </a:rPr>
              <a:t>SeqNum</a:t>
            </a:r>
            <a:r>
              <a:rPr lang="en-US" sz="2400" dirty="0" smtClean="0"/>
              <a:t> to each frame.</a:t>
            </a:r>
          </a:p>
          <a:p>
            <a:pPr lvl="1"/>
            <a:r>
              <a:rPr lang="en-US" sz="2000" dirty="0" smtClean="0"/>
              <a:t>Assume it can grow infinitely large</a:t>
            </a:r>
          </a:p>
          <a:p>
            <a:pPr lvl="1"/>
            <a:endParaRPr lang="en-US" sz="1600" dirty="0" smtClean="0"/>
          </a:p>
          <a:p>
            <a:r>
              <a:rPr lang="en-US" sz="2400" dirty="0" smtClean="0"/>
              <a:t>Sender maintains three variables</a:t>
            </a:r>
          </a:p>
          <a:p>
            <a:pPr lvl="1"/>
            <a:r>
              <a:rPr lang="en-US" sz="2000" dirty="0" smtClean="0"/>
              <a:t>Sending Window Size (</a:t>
            </a:r>
            <a:r>
              <a:rPr lang="en-US" sz="2000" dirty="0" smtClean="0">
                <a:solidFill>
                  <a:srgbClr val="FF0000"/>
                </a:solidFill>
              </a:rPr>
              <a:t>SWS</a:t>
            </a:r>
            <a:r>
              <a:rPr lang="en-US" sz="2000" dirty="0" smtClean="0"/>
              <a:t>)</a:t>
            </a:r>
          </a:p>
          <a:p>
            <a:pPr lvl="2"/>
            <a:r>
              <a:rPr lang="en-US" sz="1800" dirty="0" smtClean="0"/>
              <a:t>Upper bound on the number of outstanding (unacknowledged) frames that the sender can transmit</a:t>
            </a:r>
          </a:p>
          <a:p>
            <a:pPr lvl="1"/>
            <a:r>
              <a:rPr lang="en-US" sz="2000" dirty="0" smtClean="0"/>
              <a:t>Last Acknowledgement Received (</a:t>
            </a:r>
            <a:r>
              <a:rPr lang="en-US" sz="2000" dirty="0" smtClean="0">
                <a:solidFill>
                  <a:srgbClr val="FF0000"/>
                </a:solidFill>
              </a:rPr>
              <a:t>LAR</a:t>
            </a:r>
            <a:r>
              <a:rPr lang="en-US" sz="2000" dirty="0" smtClean="0"/>
              <a:t>)</a:t>
            </a:r>
          </a:p>
          <a:p>
            <a:pPr lvl="2"/>
            <a:r>
              <a:rPr lang="en-US" sz="1800" dirty="0" smtClean="0"/>
              <a:t>Sequence number of the last acknowledgement received</a:t>
            </a:r>
          </a:p>
          <a:p>
            <a:pPr lvl="1"/>
            <a:r>
              <a:rPr lang="en-US" sz="2000" dirty="0" smtClean="0"/>
              <a:t>Last Frame Sent (</a:t>
            </a:r>
            <a:r>
              <a:rPr lang="en-US" sz="2000" dirty="0" smtClean="0">
                <a:solidFill>
                  <a:srgbClr val="FF0000"/>
                </a:solidFill>
              </a:rPr>
              <a:t>LFS</a:t>
            </a:r>
            <a:r>
              <a:rPr lang="en-US" sz="2000" dirty="0" smtClean="0"/>
              <a:t>)</a:t>
            </a:r>
          </a:p>
          <a:p>
            <a:pPr lvl="2"/>
            <a:r>
              <a:rPr lang="en-US" sz="1800" dirty="0" smtClean="0"/>
              <a:t>Sequence number of the last frame sent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1F10-3782-41A5-9C50-368DEACE1224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Sender also maintains the following invariant</a:t>
            </a:r>
          </a:p>
          <a:p>
            <a:pPr lvl="1">
              <a:buNone/>
            </a:pPr>
            <a:r>
              <a:rPr lang="en-US" sz="1800" dirty="0" smtClean="0"/>
              <a:t>			</a:t>
            </a:r>
            <a:r>
              <a:rPr lang="en-US" sz="2000" dirty="0" smtClean="0"/>
              <a:t>LFS – LAR </a:t>
            </a:r>
            <a:r>
              <a:rPr lang="en-US" sz="2000" dirty="0" smtClean="0">
                <a:cs typeface="Arial" charset="0"/>
              </a:rPr>
              <a:t>≤ SWS</a:t>
            </a:r>
          </a:p>
          <a:p>
            <a:endParaRPr lang="en-US" dirty="0"/>
          </a:p>
        </p:txBody>
      </p:sp>
      <p:pic>
        <p:nvPicPr>
          <p:cNvPr id="4" name="Picture 5" descr="f02-20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2824163"/>
            <a:ext cx="53276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555875" y="4508500"/>
            <a:ext cx="3798888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+mj-lt"/>
              </a:rPr>
              <a:t>Sliding Window on Sender</a:t>
            </a:r>
            <a:endParaRPr lang="en-GB" sz="24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F965-1326-4284-AEB2-FC4D4C23A7C8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When an acknowledgement arrives</a:t>
            </a:r>
          </a:p>
          <a:p>
            <a:pPr lvl="1"/>
            <a:r>
              <a:rPr lang="en-US" sz="2000" dirty="0" smtClean="0"/>
              <a:t>the sender moves </a:t>
            </a:r>
            <a:r>
              <a:rPr lang="en-US" sz="2000" dirty="0" smtClean="0">
                <a:solidFill>
                  <a:srgbClr val="FF0000"/>
                </a:solidFill>
              </a:rPr>
              <a:t>LAR</a:t>
            </a:r>
            <a:r>
              <a:rPr lang="en-US" sz="2000" dirty="0" smtClean="0"/>
              <a:t> to right, thereby allowing the sender to transmit another frame</a:t>
            </a:r>
          </a:p>
          <a:p>
            <a:r>
              <a:rPr lang="en-US" sz="2400" dirty="0" smtClean="0"/>
              <a:t>Also the sender associates a timer with each frame it transmits</a:t>
            </a:r>
          </a:p>
          <a:p>
            <a:pPr lvl="1"/>
            <a:r>
              <a:rPr lang="en-US" sz="2000" dirty="0" smtClean="0"/>
              <a:t>It retransmits the frame if the timer expires before the </a:t>
            </a:r>
            <a:r>
              <a:rPr lang="en-US" sz="2000" dirty="0" smtClean="0">
                <a:solidFill>
                  <a:srgbClr val="FF0000"/>
                </a:solidFill>
              </a:rPr>
              <a:t>ACK</a:t>
            </a:r>
            <a:r>
              <a:rPr lang="en-US" sz="2000" dirty="0" smtClean="0"/>
              <a:t> is received</a:t>
            </a:r>
          </a:p>
          <a:p>
            <a:r>
              <a:rPr lang="en-US" sz="2400" dirty="0" smtClean="0"/>
              <a:t>Note that the sender has to be willing to buffer up to </a:t>
            </a:r>
            <a:r>
              <a:rPr lang="en-US" sz="2400" dirty="0" smtClean="0">
                <a:solidFill>
                  <a:srgbClr val="FF0000"/>
                </a:solidFill>
              </a:rPr>
              <a:t>SWS</a:t>
            </a:r>
            <a:r>
              <a:rPr lang="en-US" sz="2400" dirty="0" smtClean="0"/>
              <a:t> frames</a:t>
            </a:r>
          </a:p>
          <a:p>
            <a:pPr lvl="1"/>
            <a:endParaRPr lang="en-US" sz="2000" dirty="0" smtClean="0">
              <a:solidFill>
                <a:srgbClr val="000099"/>
              </a:solidFill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4AE-0C9E-4197-821F-1A37DD93889E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Receiver maintains three variables</a:t>
            </a:r>
          </a:p>
          <a:p>
            <a:pPr lvl="1"/>
            <a:r>
              <a:rPr lang="en-US" sz="2000" dirty="0" smtClean="0"/>
              <a:t>Receiving Window Size (</a:t>
            </a:r>
            <a:r>
              <a:rPr lang="en-US" sz="2000" dirty="0" smtClean="0">
                <a:solidFill>
                  <a:srgbClr val="FF0000"/>
                </a:solidFill>
              </a:rPr>
              <a:t>RWS</a:t>
            </a:r>
            <a:r>
              <a:rPr lang="en-US" sz="2000" dirty="0" smtClean="0"/>
              <a:t>)</a:t>
            </a:r>
          </a:p>
          <a:p>
            <a:pPr lvl="2"/>
            <a:r>
              <a:rPr lang="en-US" sz="1800" dirty="0" smtClean="0"/>
              <a:t>Upper bound on the number of out-of-order frames that the receiver is willing to accept</a:t>
            </a:r>
          </a:p>
          <a:p>
            <a:pPr lvl="1"/>
            <a:r>
              <a:rPr lang="en-US" sz="2000" dirty="0" smtClean="0"/>
              <a:t>Largest Acceptable Frame (</a:t>
            </a:r>
            <a:r>
              <a:rPr lang="en-US" sz="2000" dirty="0" smtClean="0">
                <a:solidFill>
                  <a:srgbClr val="FF0000"/>
                </a:solidFill>
              </a:rPr>
              <a:t>LAF</a:t>
            </a:r>
            <a:r>
              <a:rPr lang="en-US" sz="2000" dirty="0" smtClean="0"/>
              <a:t>)</a:t>
            </a:r>
          </a:p>
          <a:p>
            <a:pPr lvl="2"/>
            <a:r>
              <a:rPr lang="en-US" sz="1800" dirty="0" smtClean="0"/>
              <a:t>Sequence number of the largest acceptable frame</a:t>
            </a:r>
          </a:p>
          <a:p>
            <a:pPr lvl="1"/>
            <a:r>
              <a:rPr lang="en-US" sz="2000" dirty="0" smtClean="0"/>
              <a:t>Last Frame Received (</a:t>
            </a:r>
            <a:r>
              <a:rPr lang="en-US" sz="2000" dirty="0" smtClean="0">
                <a:solidFill>
                  <a:srgbClr val="FF0000"/>
                </a:solidFill>
              </a:rPr>
              <a:t>LFR</a:t>
            </a:r>
            <a:r>
              <a:rPr lang="en-US" sz="2000" dirty="0" smtClean="0"/>
              <a:t>)</a:t>
            </a:r>
          </a:p>
          <a:p>
            <a:pPr lvl="2"/>
            <a:r>
              <a:rPr lang="en-US" sz="1800" dirty="0" smtClean="0"/>
              <a:t>Sequence number of the last frame received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5AAE-3895-4697-8172-C6CF0AB25575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Receiver also maintains the following invariant</a:t>
            </a:r>
          </a:p>
          <a:p>
            <a:pPr lvl="1">
              <a:buNone/>
            </a:pPr>
            <a:r>
              <a:rPr lang="en-US" sz="1800" dirty="0" smtClean="0"/>
              <a:t>			</a:t>
            </a:r>
            <a:r>
              <a:rPr lang="en-US" sz="2000" dirty="0" smtClean="0"/>
              <a:t>LAF – LFR </a:t>
            </a:r>
            <a:r>
              <a:rPr lang="en-US" sz="2000" dirty="0" smtClean="0">
                <a:cs typeface="Arial" charset="0"/>
              </a:rPr>
              <a:t>≤ RWS</a:t>
            </a:r>
          </a:p>
          <a:p>
            <a:endParaRPr lang="en-US" dirty="0"/>
          </a:p>
        </p:txBody>
      </p:sp>
      <p:pic>
        <p:nvPicPr>
          <p:cNvPr id="5" name="Picture 5" descr="f02-21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2816225"/>
            <a:ext cx="532765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555875" y="4508500"/>
            <a:ext cx="402272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+mj-lt"/>
              </a:rPr>
              <a:t>Sliding Window on Receiver</a:t>
            </a:r>
            <a:endParaRPr lang="en-GB" sz="24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AA2B-FC0B-446E-B1FF-291E62819B25}" type="datetime3">
              <a:rPr lang="en-US" smtClean="0"/>
              <a:t>31 August 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When a frame with sequence number </a:t>
            </a:r>
            <a:r>
              <a:rPr lang="en-US" sz="2400" dirty="0" err="1" smtClean="0">
                <a:solidFill>
                  <a:srgbClr val="FF0000"/>
                </a:solidFill>
              </a:rPr>
              <a:t>SeqNum</a:t>
            </a:r>
            <a:r>
              <a:rPr lang="en-US" sz="2400" dirty="0" smtClean="0"/>
              <a:t> arrives, what does the receiver do?</a:t>
            </a:r>
          </a:p>
          <a:p>
            <a:pPr lvl="1"/>
            <a:endParaRPr lang="en-US" sz="1800" dirty="0" smtClean="0">
              <a:cs typeface="Arial" charset="0"/>
            </a:endParaRPr>
          </a:p>
          <a:p>
            <a:pPr lvl="1"/>
            <a:r>
              <a:rPr lang="en-US" sz="2000" dirty="0" smtClean="0">
                <a:cs typeface="Arial" charset="0"/>
              </a:rPr>
              <a:t>If </a:t>
            </a:r>
            <a:r>
              <a:rPr lang="en-US" sz="2000" dirty="0" err="1" smtClean="0">
                <a:cs typeface="Arial" charset="0"/>
              </a:rPr>
              <a:t>SeqNum</a:t>
            </a:r>
            <a:r>
              <a:rPr lang="en-US" sz="2000" dirty="0" smtClean="0">
                <a:cs typeface="Arial" charset="0"/>
              </a:rPr>
              <a:t> ≤ LFR or </a:t>
            </a:r>
            <a:r>
              <a:rPr lang="en-US" sz="2000" dirty="0" err="1" smtClean="0">
                <a:cs typeface="Arial" charset="0"/>
              </a:rPr>
              <a:t>SeqNum</a:t>
            </a:r>
            <a:r>
              <a:rPr lang="en-US" sz="2000" dirty="0" smtClean="0">
                <a:cs typeface="Arial" charset="0"/>
              </a:rPr>
              <a:t> &gt; LAF</a:t>
            </a:r>
          </a:p>
          <a:p>
            <a:pPr lvl="2"/>
            <a:r>
              <a:rPr lang="en-US" sz="1800" dirty="0" smtClean="0">
                <a:cs typeface="Arial" charset="0"/>
              </a:rPr>
              <a:t>Discard it (the frame is outside the receiver window)</a:t>
            </a:r>
          </a:p>
          <a:p>
            <a:pPr lvl="1"/>
            <a:r>
              <a:rPr lang="en-US" sz="2000" dirty="0" smtClean="0">
                <a:cs typeface="Arial" charset="0"/>
              </a:rPr>
              <a:t>If LFR &lt; </a:t>
            </a:r>
            <a:r>
              <a:rPr lang="en-US" sz="2000" dirty="0" err="1" smtClean="0">
                <a:cs typeface="Arial" charset="0"/>
              </a:rPr>
              <a:t>SeqNum</a:t>
            </a:r>
            <a:r>
              <a:rPr lang="en-US" sz="2000" dirty="0" smtClean="0">
                <a:cs typeface="Arial" charset="0"/>
              </a:rPr>
              <a:t> ≤ LAF</a:t>
            </a:r>
          </a:p>
          <a:p>
            <a:pPr lvl="2"/>
            <a:r>
              <a:rPr lang="en-US" sz="1800" dirty="0" smtClean="0">
                <a:cs typeface="Arial" charset="0"/>
              </a:rPr>
              <a:t>Accept it </a:t>
            </a:r>
          </a:p>
          <a:p>
            <a:pPr lvl="2"/>
            <a:r>
              <a:rPr lang="en-US" sz="1800" dirty="0" smtClean="0">
                <a:cs typeface="Arial" charset="0"/>
              </a:rPr>
              <a:t>Now the receiver needs to decide whether or not to send an ACK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A39A-2424-492F-9F97-3B40EC94FD16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400" dirty="0" smtClean="0">
                <a:cs typeface="Arial" charset="0"/>
              </a:rPr>
              <a:t>Let </a:t>
            </a:r>
            <a:r>
              <a:rPr lang="en-US" sz="2400" dirty="0" err="1" smtClean="0">
                <a:solidFill>
                  <a:srgbClr val="FF0000"/>
                </a:solidFill>
                <a:cs typeface="Arial" charset="0"/>
              </a:rPr>
              <a:t>SeqNumToAck</a:t>
            </a:r>
            <a:endParaRPr lang="en-US" sz="2400" dirty="0" smtClean="0">
              <a:solidFill>
                <a:srgbClr val="FF0000"/>
              </a:solidFill>
              <a:cs typeface="Arial" charset="0"/>
            </a:endParaRPr>
          </a:p>
          <a:p>
            <a:pPr lvl="2"/>
            <a:r>
              <a:rPr lang="en-US" sz="2000" dirty="0" smtClean="0">
                <a:cs typeface="Arial" charset="0"/>
              </a:rPr>
              <a:t>Denote the largest sequence number not yet acknowledged, such that all frames with sequence number less than or equal to </a:t>
            </a:r>
            <a:r>
              <a:rPr lang="en-US" sz="2000" dirty="0" err="1" smtClean="0">
                <a:cs typeface="Arial" charset="0"/>
              </a:rPr>
              <a:t>SeqNumToAck</a:t>
            </a:r>
            <a:r>
              <a:rPr lang="en-US" sz="2000" dirty="0" smtClean="0">
                <a:cs typeface="Arial" charset="0"/>
              </a:rPr>
              <a:t> have been received</a:t>
            </a:r>
          </a:p>
          <a:p>
            <a:pPr lvl="1"/>
            <a:endParaRPr lang="en-US" sz="1800" dirty="0" smtClean="0">
              <a:cs typeface="Arial" charset="0"/>
            </a:endParaRPr>
          </a:p>
          <a:p>
            <a:pPr lvl="1"/>
            <a:r>
              <a:rPr lang="en-US" sz="2400" dirty="0" smtClean="0">
                <a:cs typeface="Arial" charset="0"/>
              </a:rPr>
              <a:t>The receiver acknowledges the receipt of </a:t>
            </a:r>
            <a:r>
              <a:rPr lang="en-US" sz="2400" dirty="0" err="1" smtClean="0">
                <a:cs typeface="Arial" charset="0"/>
              </a:rPr>
              <a:t>SeqNumToAck</a:t>
            </a:r>
            <a:r>
              <a:rPr lang="en-US" sz="2400" dirty="0" smtClean="0">
                <a:cs typeface="Arial" charset="0"/>
              </a:rPr>
              <a:t> even if high-numbered packets have been received</a:t>
            </a:r>
          </a:p>
          <a:p>
            <a:pPr lvl="2"/>
            <a:r>
              <a:rPr lang="en-US" sz="2000" dirty="0" smtClean="0">
                <a:cs typeface="Arial" charset="0"/>
              </a:rPr>
              <a:t>This acknowledgement is said to be cumulative.</a:t>
            </a:r>
          </a:p>
          <a:p>
            <a:pPr lvl="1"/>
            <a:r>
              <a:rPr lang="en-US" sz="2400" dirty="0" smtClean="0">
                <a:cs typeface="Arial" charset="0"/>
              </a:rPr>
              <a:t>The receiver then sets </a:t>
            </a:r>
          </a:p>
          <a:p>
            <a:pPr lvl="2"/>
            <a:r>
              <a:rPr lang="en-US" sz="2000" dirty="0" smtClean="0">
                <a:cs typeface="Arial" charset="0"/>
              </a:rPr>
              <a:t>LFR = </a:t>
            </a:r>
            <a:r>
              <a:rPr lang="en-US" sz="2000" dirty="0" err="1" smtClean="0">
                <a:cs typeface="Arial" charset="0"/>
              </a:rPr>
              <a:t>SeqNumToAck</a:t>
            </a:r>
            <a:r>
              <a:rPr lang="en-US" sz="2000" dirty="0" smtClean="0">
                <a:cs typeface="Arial" charset="0"/>
              </a:rPr>
              <a:t> and adjusts</a:t>
            </a:r>
          </a:p>
          <a:p>
            <a:pPr lvl="2"/>
            <a:r>
              <a:rPr lang="en-US" sz="2000" dirty="0" smtClean="0">
                <a:cs typeface="Arial" charset="0"/>
              </a:rPr>
              <a:t>LAF = LFR + RWS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7AD-F850-46E5-991B-126823ED3C90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cs typeface="Arial" charset="0"/>
              </a:rPr>
              <a:t>For example, suppose LFR = 5 and RWS = 4 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cs typeface="Arial" charset="0"/>
              </a:rPr>
              <a:t>	</a:t>
            </a:r>
            <a:r>
              <a:rPr lang="en-US" sz="2400" dirty="0" smtClean="0">
                <a:cs typeface="Arial" charset="0"/>
              </a:rPr>
              <a:t>(i.e. the last ACK that the receiver sent was for seq. no. 5)</a:t>
            </a:r>
            <a:endParaRPr lang="en-US" dirty="0" smtClean="0">
              <a:cs typeface="Arial" charset="0"/>
            </a:endParaRP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dirty="0" smtClean="0">
                <a:cs typeface="Arial" charset="0"/>
              </a:rPr>
              <a:t>LAF = 9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endParaRPr lang="en-US" dirty="0" smtClean="0">
              <a:cs typeface="Arial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cs typeface="Arial" charset="0"/>
              </a:rPr>
              <a:t>If frames 7 and 8 arrive, they will be buffered because they are within the receiver window</a:t>
            </a:r>
          </a:p>
          <a:p>
            <a:pPr>
              <a:lnSpc>
                <a:spcPct val="80000"/>
              </a:lnSpc>
              <a:buNone/>
            </a:pPr>
            <a:endParaRPr lang="en-US" dirty="0" smtClean="0">
              <a:cs typeface="Arial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cs typeface="Arial" charset="0"/>
              </a:rPr>
              <a:t>But no ACK will be sent since frame 6 is yet to arrive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cs typeface="Arial" charset="0"/>
              </a:rPr>
              <a:t>Frames 7 and 8 are out of order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cs typeface="Arial" charset="0"/>
              </a:rPr>
              <a:t>Frame 6 arrives (it is late because it was lost first time and had to be retransmitted)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99"/>
                </a:solidFill>
                <a:cs typeface="Arial" charset="0"/>
              </a:rPr>
              <a:t>Now Receiver Acknowledges Frame 8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99"/>
                </a:solidFill>
                <a:cs typeface="Arial" charset="0"/>
              </a:rPr>
              <a:t>	and bumps LFR to 8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99"/>
                </a:solidFill>
                <a:cs typeface="Arial" charset="0"/>
              </a:rPr>
              <a:t>		and LAF to 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D801-7EC8-4A56-AA07-C7A1D2E90525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 Capacity and Shannon-Hartley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Gives the upper bound to the capacity of a link in terms of bits per second (bps) as a function of signal-to-noise ratio of the link measured in decibels (dB).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 = Blog</a:t>
            </a:r>
            <a:r>
              <a:rPr lang="en-US" baseline="-25000" dirty="0" smtClean="0"/>
              <a:t>2</a:t>
            </a:r>
            <a:r>
              <a:rPr lang="en-US" dirty="0" smtClean="0"/>
              <a:t>(1+S/N)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B is Bandwidth, frequency support range 300 to 3300 Hz.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Where B = 3300 – 300 = 3000Hz, S is the signal power, N the average noise.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The signal to noise ratio (S/N) is measured in decibels is related to dB = 10 x log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(S/N).  If there is 30dB of noise then S/N = 1000.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Now C = 3000 x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(1001) = 30kbps.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0616-FB49-4CE7-9894-B26ABDA66B7E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Sliding Window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When timeout occurs, the amount of data in transit decreases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cs typeface="Arial" charset="0"/>
              </a:rPr>
              <a:t>Since the sender is unable to advance its window</a:t>
            </a:r>
          </a:p>
          <a:p>
            <a:pPr>
              <a:lnSpc>
                <a:spcPct val="90000"/>
              </a:lnSpc>
            </a:pPr>
            <a:endParaRPr lang="en-US" sz="20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When the packet loss occurs, this scheme is no longer keeping the pipe full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cs typeface="Arial" charset="0"/>
              </a:rPr>
              <a:t>The longer it takes to notice that a packet loss has occurred, the more severe the problem becomes</a:t>
            </a:r>
          </a:p>
          <a:p>
            <a:pPr>
              <a:lnSpc>
                <a:spcPct val="90000"/>
              </a:lnSpc>
            </a:pPr>
            <a:endParaRPr lang="en-US" sz="20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How to improve this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cs typeface="Arial" charset="0"/>
              </a:rPr>
              <a:t>Negative Acknowledgement (NAK)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cs typeface="Arial" charset="0"/>
              </a:rPr>
              <a:t>Additional Acknowledgement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cs typeface="Arial" charset="0"/>
              </a:rPr>
              <a:t>Selective Acknowledgement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A470-C0D4-4A29-A66A-5D898CCCA6EF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Sliding Window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>
                <a:cs typeface="Arial" charset="0"/>
              </a:rPr>
              <a:t>Negative Acknowledgement (NAK)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Arial" charset="0"/>
              </a:rPr>
              <a:t>Receiver sends NAK for frame 6 when frame 7 arrive (in the previous example)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>
                <a:cs typeface="Arial" charset="0"/>
              </a:rPr>
              <a:t>However this is unnecessary since sender’s timeout mechanism will be sufficient to catch the situation</a:t>
            </a:r>
          </a:p>
          <a:p>
            <a:pPr lvl="2">
              <a:lnSpc>
                <a:spcPct val="80000"/>
              </a:lnSpc>
            </a:pPr>
            <a:endParaRPr lang="en-US" sz="1600" dirty="0" smtClean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cs typeface="Arial" charset="0"/>
              </a:rPr>
              <a:t>Additional Acknowledgement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Arial" charset="0"/>
              </a:rPr>
              <a:t>Receiver sends additional ACK for frame 5 when frame 7 arrives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>
                <a:cs typeface="Arial" charset="0"/>
              </a:rPr>
              <a:t>Sender uses duplicate ACK as a clue for frame loss</a:t>
            </a:r>
          </a:p>
          <a:p>
            <a:pPr lvl="2">
              <a:lnSpc>
                <a:spcPct val="80000"/>
              </a:lnSpc>
            </a:pPr>
            <a:endParaRPr lang="en-US" sz="1600" dirty="0" smtClean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cs typeface="Arial" charset="0"/>
              </a:rPr>
              <a:t>Selective Acknowledgement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Arial" charset="0"/>
              </a:rPr>
              <a:t>Receiver will acknowledge exactly those frames it has received, rather than the highest number frames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>
                <a:cs typeface="Arial" charset="0"/>
              </a:rPr>
              <a:t>Receiver will acknowledge frames 7 and 8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>
                <a:cs typeface="Arial" charset="0"/>
              </a:rPr>
              <a:t>Sender knows frame 6 is lost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>
                <a:cs typeface="Arial" charset="0"/>
              </a:rPr>
              <a:t>Sender can keep the pipe full (additional complexity)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AC2C-ED26-4AFC-B753-E52F11D0B942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Sliding Window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cs typeface="Arial" charset="0"/>
              </a:rPr>
              <a:t>How to select the window size</a:t>
            </a:r>
          </a:p>
          <a:p>
            <a:pPr lvl="1"/>
            <a:r>
              <a:rPr lang="en-US" sz="2400" dirty="0" smtClean="0">
                <a:cs typeface="Arial" charset="0"/>
              </a:rPr>
              <a:t>SWS is easy to compute</a:t>
            </a:r>
          </a:p>
          <a:p>
            <a:pPr lvl="2"/>
            <a:r>
              <a:rPr lang="en-US" sz="2000" dirty="0" smtClean="0">
                <a:cs typeface="Arial" charset="0"/>
              </a:rPr>
              <a:t>Delay </a:t>
            </a:r>
            <a:r>
              <a:rPr lang="en-US" sz="2000" dirty="0" smtClean="0">
                <a:cs typeface="Arial" charset="0"/>
                <a:sym typeface="Symbol" pitchFamily="18" charset="2"/>
              </a:rPr>
              <a:t> Bandwidth</a:t>
            </a:r>
          </a:p>
          <a:p>
            <a:pPr lvl="1"/>
            <a:r>
              <a:rPr lang="en-US" sz="2400" dirty="0" smtClean="0">
                <a:cs typeface="Arial" charset="0"/>
                <a:sym typeface="Symbol" pitchFamily="18" charset="2"/>
              </a:rPr>
              <a:t>RWS can be anything</a:t>
            </a:r>
          </a:p>
          <a:p>
            <a:pPr lvl="2"/>
            <a:r>
              <a:rPr lang="en-US" sz="2000" dirty="0" smtClean="0">
                <a:cs typeface="Arial" charset="0"/>
                <a:sym typeface="Symbol" pitchFamily="18" charset="2"/>
              </a:rPr>
              <a:t>Two common setting</a:t>
            </a:r>
          </a:p>
          <a:p>
            <a:pPr lvl="4"/>
            <a:r>
              <a:rPr lang="en-US" sz="1800" dirty="0" smtClean="0">
                <a:cs typeface="Arial" charset="0"/>
                <a:sym typeface="Symbol" pitchFamily="18" charset="2"/>
              </a:rPr>
              <a:t>RWS = 1</a:t>
            </a:r>
          </a:p>
          <a:p>
            <a:pPr lvl="4">
              <a:buNone/>
            </a:pPr>
            <a:r>
              <a:rPr lang="en-US" sz="1800" dirty="0" smtClean="0">
                <a:cs typeface="Arial" charset="0"/>
                <a:sym typeface="Symbol" pitchFamily="18" charset="2"/>
              </a:rPr>
              <a:t>		No buffer at the receiver for frames that arrive out of 	order</a:t>
            </a:r>
          </a:p>
          <a:p>
            <a:pPr lvl="4"/>
            <a:r>
              <a:rPr lang="en-US" sz="1800" dirty="0" smtClean="0">
                <a:cs typeface="Arial" charset="0"/>
                <a:sym typeface="Symbol" pitchFamily="18" charset="2"/>
              </a:rPr>
              <a:t>RWS = SWS</a:t>
            </a:r>
          </a:p>
          <a:p>
            <a:pPr lvl="4">
              <a:buNone/>
            </a:pPr>
            <a:r>
              <a:rPr lang="en-US" sz="1800" dirty="0" smtClean="0">
                <a:cs typeface="Arial" charset="0"/>
                <a:sym typeface="Symbol" pitchFamily="18" charset="2"/>
              </a:rPr>
              <a:t>		The receiver can buffer frames that the sender 	transmits</a:t>
            </a:r>
          </a:p>
          <a:p>
            <a:pPr lvl="4">
              <a:buNone/>
            </a:pPr>
            <a:r>
              <a:rPr lang="en-US" sz="1800" dirty="0" smtClean="0">
                <a:cs typeface="Arial" charset="0"/>
                <a:sym typeface="Symbol" pitchFamily="18" charset="2"/>
              </a:rPr>
              <a:t>It does not make any sense to keep RWS &gt; SWS</a:t>
            </a:r>
          </a:p>
          <a:p>
            <a:pPr lvl="4">
              <a:buNone/>
            </a:pPr>
            <a:r>
              <a:rPr lang="en-US" sz="1800" dirty="0" smtClean="0">
                <a:cs typeface="Arial" charset="0"/>
                <a:sym typeface="Symbol" pitchFamily="18" charset="2"/>
              </a:rPr>
              <a:t>	</a:t>
            </a:r>
            <a:endParaRPr lang="en-US" sz="1800" dirty="0" smtClean="0">
              <a:solidFill>
                <a:srgbClr val="000099"/>
              </a:solidFill>
              <a:cs typeface="Arial" charset="0"/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F5CA-3E08-4926-A5B7-23A7F841A693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Sliding Window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Finite Sequence Number</a:t>
            </a:r>
          </a:p>
          <a:p>
            <a:pPr lvl="1"/>
            <a:r>
              <a:rPr lang="en-US" sz="2400" dirty="0" smtClean="0">
                <a:cs typeface="Arial" charset="0"/>
                <a:sym typeface="Symbol" pitchFamily="18" charset="2"/>
              </a:rPr>
              <a:t>Frame sequence number is specified in the header field</a:t>
            </a:r>
          </a:p>
          <a:p>
            <a:pPr lvl="2"/>
            <a:r>
              <a:rPr lang="en-US" sz="2000" dirty="0" smtClean="0">
                <a:cs typeface="Arial" charset="0"/>
                <a:sym typeface="Symbol" pitchFamily="18" charset="2"/>
              </a:rPr>
              <a:t>Finite size</a:t>
            </a:r>
          </a:p>
          <a:p>
            <a:pPr lvl="4"/>
            <a:r>
              <a:rPr lang="en-US" sz="1800" dirty="0" smtClean="0">
                <a:cs typeface="Arial" charset="0"/>
                <a:sym typeface="Symbol" pitchFamily="18" charset="2"/>
              </a:rPr>
              <a:t>3 bit: eight possible sequence number: 0, 1, 2, 3, 4, 5, 6, 7</a:t>
            </a:r>
          </a:p>
          <a:p>
            <a:pPr lvl="2"/>
            <a:r>
              <a:rPr lang="en-US" sz="2000" dirty="0" smtClean="0">
                <a:cs typeface="Arial" charset="0"/>
                <a:sym typeface="Symbol" pitchFamily="18" charset="2"/>
              </a:rPr>
              <a:t>It is necessary to wrap around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9BB3-80D3-4A12-B681-AF861F81306B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Sliding Window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How to distinguish between different incarnations of the same sequence number?</a:t>
            </a:r>
          </a:p>
          <a:p>
            <a:pPr lvl="1"/>
            <a:r>
              <a:rPr lang="en-US" sz="2400" dirty="0" smtClean="0">
                <a:cs typeface="Arial" charset="0"/>
                <a:sym typeface="Symbol" pitchFamily="18" charset="2"/>
              </a:rPr>
              <a:t>Number of possible sequence number must be larger than the number of outstanding frames allowed</a:t>
            </a:r>
          </a:p>
          <a:p>
            <a:pPr lvl="2"/>
            <a:r>
              <a:rPr lang="en-US" sz="2000" dirty="0" smtClean="0">
                <a:cs typeface="Arial" charset="0"/>
                <a:sym typeface="Symbol" pitchFamily="18" charset="2"/>
              </a:rPr>
              <a:t>Stop and Wait: One outstanding frame</a:t>
            </a:r>
          </a:p>
          <a:p>
            <a:pPr lvl="4"/>
            <a:r>
              <a:rPr lang="en-US" sz="1800" dirty="0" smtClean="0">
                <a:cs typeface="Arial" charset="0"/>
                <a:sym typeface="Symbol" pitchFamily="18" charset="2"/>
              </a:rPr>
              <a:t>2 distinct sequence number (0 and 1)</a:t>
            </a:r>
          </a:p>
          <a:p>
            <a:pPr lvl="2"/>
            <a:r>
              <a:rPr lang="en-US" sz="2000" dirty="0" smtClean="0">
                <a:cs typeface="Arial" charset="0"/>
                <a:sym typeface="Symbol" pitchFamily="18" charset="2"/>
              </a:rPr>
              <a:t>Let </a:t>
            </a:r>
            <a:r>
              <a:rPr lang="en-US" sz="2000" dirty="0" err="1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MaxSeqNum</a:t>
            </a:r>
            <a:r>
              <a:rPr lang="en-US" sz="2000" dirty="0" smtClean="0">
                <a:cs typeface="Arial" charset="0"/>
                <a:sym typeface="Symbol" pitchFamily="18" charset="2"/>
              </a:rPr>
              <a:t> be the number of available sequence numbers</a:t>
            </a:r>
          </a:p>
          <a:p>
            <a:pPr lvl="2"/>
            <a:r>
              <a:rPr lang="en-US" sz="2000" dirty="0" smtClean="0">
                <a:cs typeface="Arial" charset="0"/>
                <a:sym typeface="Symbol" pitchFamily="18" charset="2"/>
              </a:rPr>
              <a:t>SWS + 1 ≤ </a:t>
            </a:r>
            <a:r>
              <a:rPr lang="en-US" sz="2000" dirty="0" err="1" smtClean="0">
                <a:cs typeface="Arial" charset="0"/>
                <a:sym typeface="Symbol" pitchFamily="18" charset="2"/>
              </a:rPr>
              <a:t>MaxSeqNum</a:t>
            </a:r>
            <a:endParaRPr lang="en-US" sz="2000" dirty="0" smtClean="0">
              <a:cs typeface="Arial" charset="0"/>
              <a:sym typeface="Symbol" pitchFamily="18" charset="2"/>
            </a:endParaRPr>
          </a:p>
          <a:p>
            <a:pPr lvl="3"/>
            <a:r>
              <a:rPr lang="en-US" sz="1800" dirty="0" smtClean="0">
                <a:cs typeface="Arial" charset="0"/>
                <a:sym typeface="Symbol" pitchFamily="18" charset="2"/>
              </a:rPr>
              <a:t>Is this sufficient?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9FD3-05F6-48C0-BB1B-D72589022205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Sliding Window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 smtClean="0">
                <a:cs typeface="Arial" charset="0"/>
                <a:sym typeface="Symbol" pitchFamily="18" charset="2"/>
              </a:rPr>
              <a:t>SWS + 1 ≤ </a:t>
            </a:r>
            <a:r>
              <a:rPr lang="en-US" sz="2000" dirty="0" err="1" smtClean="0">
                <a:cs typeface="Arial" charset="0"/>
                <a:sym typeface="Symbol" pitchFamily="18" charset="2"/>
              </a:rPr>
              <a:t>MaxSeqNum</a:t>
            </a:r>
            <a:endParaRPr lang="en-US" sz="2000" dirty="0" smtClean="0">
              <a:cs typeface="Arial" charset="0"/>
              <a:sym typeface="Symbol" pitchFamily="18" charset="2"/>
            </a:endParaRPr>
          </a:p>
          <a:p>
            <a:pPr lvl="3">
              <a:lnSpc>
                <a:spcPct val="80000"/>
              </a:lnSpc>
            </a:pPr>
            <a:r>
              <a:rPr lang="en-US" sz="1800" dirty="0" smtClean="0">
                <a:cs typeface="Arial" charset="0"/>
                <a:sym typeface="Symbol" pitchFamily="18" charset="2"/>
              </a:rPr>
              <a:t>Is this sufficient?</a:t>
            </a:r>
          </a:p>
          <a:p>
            <a:pPr lvl="3">
              <a:lnSpc>
                <a:spcPct val="80000"/>
              </a:lnSpc>
            </a:pPr>
            <a:endParaRPr lang="en-US" sz="1800" dirty="0" smtClean="0">
              <a:cs typeface="Arial" charset="0"/>
              <a:sym typeface="Symbol" pitchFamily="18" charset="2"/>
            </a:endParaRPr>
          </a:p>
          <a:p>
            <a:pPr lvl="3">
              <a:lnSpc>
                <a:spcPct val="80000"/>
              </a:lnSpc>
            </a:pPr>
            <a:r>
              <a:rPr lang="en-US" sz="1800" dirty="0" smtClean="0">
                <a:cs typeface="Arial" charset="0"/>
                <a:sym typeface="Symbol" pitchFamily="18" charset="2"/>
              </a:rPr>
              <a:t>Depends on RWS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>
                <a:cs typeface="Arial" charset="0"/>
                <a:sym typeface="Symbol" pitchFamily="18" charset="2"/>
              </a:rPr>
              <a:t>If RWS = 1, then sufficient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>
                <a:cs typeface="Arial" charset="0"/>
                <a:sym typeface="Symbol" pitchFamily="18" charset="2"/>
              </a:rPr>
              <a:t>If RWS = SWS, then not good enough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cs typeface="Arial" charset="0"/>
                <a:sym typeface="Symbol" pitchFamily="18" charset="2"/>
              </a:rPr>
              <a:t>For example, we have eight sequence numbers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cs typeface="Arial" charset="0"/>
                <a:sym typeface="Symbol" pitchFamily="18" charset="2"/>
              </a:rPr>
              <a:t>		0, 1, 2, 3, 4, 5, 6, 7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cs typeface="Arial" charset="0"/>
                <a:sym typeface="Symbol" pitchFamily="18" charset="2"/>
              </a:rPr>
              <a:t>		RWS = SWS = 7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cs typeface="Arial" charset="0"/>
                <a:sym typeface="Symbol" pitchFamily="18" charset="2"/>
              </a:rPr>
              <a:t>	Sender sends 0, 1, …, 6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cs typeface="Arial" charset="0"/>
                <a:sym typeface="Symbol" pitchFamily="18" charset="2"/>
              </a:rPr>
              <a:t>	Receiver receives 0, 1, … ,6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cs typeface="Arial" charset="0"/>
                <a:sym typeface="Symbol" pitchFamily="18" charset="2"/>
              </a:rPr>
              <a:t>	Receiver acknowledges 0, 1, …, 6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cs typeface="Arial" charset="0"/>
                <a:sym typeface="Symbol" pitchFamily="18" charset="2"/>
              </a:rPr>
              <a:t>	ACK (0, 1, …, 6) are lost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cs typeface="Arial" charset="0"/>
                <a:sym typeface="Symbol" pitchFamily="18" charset="2"/>
              </a:rPr>
              <a:t>	Sender retransmits 0, 1, …, 6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cs typeface="Arial" charset="0"/>
                <a:sym typeface="Symbol" pitchFamily="18" charset="2"/>
              </a:rPr>
              <a:t>	Receiver is expecting 7, 0, …., 5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9E3B-D7AA-4CAC-A4B7-5770640911CA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Sliding Window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cs typeface="Arial" charset="0"/>
                <a:sym typeface="Symbol" pitchFamily="18" charset="2"/>
              </a:rPr>
              <a:t>To avoid this, </a:t>
            </a:r>
          </a:p>
          <a:p>
            <a:pPr>
              <a:buNone/>
            </a:pPr>
            <a:r>
              <a:rPr lang="en-US" dirty="0" smtClean="0">
                <a:cs typeface="Arial" charset="0"/>
                <a:sym typeface="Symbol" pitchFamily="18" charset="2"/>
              </a:rPr>
              <a:t>	If RWS = SWS</a:t>
            </a:r>
          </a:p>
          <a:p>
            <a:pPr>
              <a:buNone/>
            </a:pPr>
            <a:endParaRPr lang="en-US" dirty="0" smtClean="0">
              <a:cs typeface="Arial" charset="0"/>
              <a:sym typeface="Symbol" pitchFamily="18" charset="2"/>
            </a:endParaRPr>
          </a:p>
          <a:p>
            <a:pPr>
              <a:buNone/>
            </a:pPr>
            <a:r>
              <a:rPr lang="en-US" dirty="0" smtClean="0">
                <a:cs typeface="Arial" charset="0"/>
                <a:sym typeface="Symbol" pitchFamily="18" charset="2"/>
              </a:rPr>
              <a:t>	SWS &lt; (</a:t>
            </a:r>
            <a:r>
              <a:rPr lang="en-US" dirty="0" err="1" smtClean="0">
                <a:cs typeface="Arial" charset="0"/>
                <a:sym typeface="Symbol" pitchFamily="18" charset="2"/>
              </a:rPr>
              <a:t>MaxSeqNum</a:t>
            </a:r>
            <a:r>
              <a:rPr lang="en-US" dirty="0" smtClean="0">
                <a:cs typeface="Arial" charset="0"/>
                <a:sym typeface="Symbol" pitchFamily="18" charset="2"/>
              </a:rPr>
              <a:t> + 1)/2</a:t>
            </a:r>
          </a:p>
          <a:p>
            <a:endParaRPr lang="en-US" sz="36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C451-DD25-48BB-9F2D-877D811CA3E5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Sliding Window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Serves three different roles</a:t>
            </a:r>
          </a:p>
          <a:p>
            <a:pPr lvl="1"/>
            <a:r>
              <a:rPr lang="en-US" sz="2400" dirty="0" smtClean="0">
                <a:cs typeface="Arial" charset="0"/>
                <a:sym typeface="Symbol" pitchFamily="18" charset="2"/>
              </a:rPr>
              <a:t>Reliable</a:t>
            </a:r>
          </a:p>
          <a:p>
            <a:pPr lvl="1"/>
            <a:r>
              <a:rPr lang="en-US" sz="2400" dirty="0" smtClean="0">
                <a:cs typeface="Arial" charset="0"/>
                <a:sym typeface="Symbol" pitchFamily="18" charset="2"/>
              </a:rPr>
              <a:t>Preserve the order</a:t>
            </a:r>
          </a:p>
          <a:p>
            <a:pPr lvl="2"/>
            <a:r>
              <a:rPr lang="en-US" sz="2000" dirty="0" smtClean="0">
                <a:cs typeface="Arial" charset="0"/>
                <a:sym typeface="Symbol" pitchFamily="18" charset="2"/>
              </a:rPr>
              <a:t>Each frame has a sequence number</a:t>
            </a:r>
          </a:p>
          <a:p>
            <a:pPr lvl="2"/>
            <a:r>
              <a:rPr lang="en-US" sz="2000" dirty="0" smtClean="0">
                <a:cs typeface="Arial" charset="0"/>
                <a:sym typeface="Symbol" pitchFamily="18" charset="2"/>
              </a:rPr>
              <a:t>The receiver makes sure that it does not pass a frame up to the next higher-level protocol until it has already passed up all frames with a smaller sequence number</a:t>
            </a:r>
          </a:p>
          <a:p>
            <a:pPr lvl="1"/>
            <a:r>
              <a:rPr lang="en-US" sz="2400" dirty="0" smtClean="0">
                <a:cs typeface="Arial" charset="0"/>
                <a:sym typeface="Symbol" pitchFamily="18" charset="2"/>
              </a:rPr>
              <a:t>Frame control</a:t>
            </a:r>
          </a:p>
          <a:p>
            <a:pPr lvl="2"/>
            <a:r>
              <a:rPr lang="en-US" sz="2000" dirty="0" smtClean="0">
                <a:cs typeface="Arial" charset="0"/>
                <a:sym typeface="Symbol" pitchFamily="18" charset="2"/>
              </a:rPr>
              <a:t>Receiver is able to throttle the sender</a:t>
            </a:r>
          </a:p>
          <a:p>
            <a:pPr lvl="3"/>
            <a:r>
              <a:rPr lang="en-US" sz="1800" dirty="0" smtClean="0">
                <a:cs typeface="Arial" charset="0"/>
                <a:sym typeface="Symbol" pitchFamily="18" charset="2"/>
              </a:rPr>
              <a:t>Keeps the sender from overrunning the receiver</a:t>
            </a:r>
          </a:p>
          <a:p>
            <a:pPr lvl="4"/>
            <a:r>
              <a:rPr lang="en-US" sz="1800" dirty="0" smtClean="0">
                <a:cs typeface="Arial" charset="0"/>
                <a:sym typeface="Symbol" pitchFamily="18" charset="2"/>
              </a:rPr>
              <a:t>From transmitting more data than the receiver is able to process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4377-2AF9-4822-9C88-A4D38DCAF15D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7C4F-B80B-4851-9324-6AEF29DF4F00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59FADA-F88A-4811-AF5E-A29729BCE5DF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Most successful local area networking technology of last 20 years.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Developed in the mid-1970s by researchers at the Xerox Palo Alto Research Centers (PARC).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Uses CSMA/CD technology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Carrier Sense Multiple Access with Collision Detection.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set of nodes send and receive frames over a shared link.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Carrier sense means that all nodes can distinguish between an idle and a busy link.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Collision detection means that a node listens as it transmits and can therefore detect when a frame it is transmitting has collided with a frame transmitted by another node.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3723-91BC-4540-B100-12C899326CDD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All practical links rely on some sort of electromagnetic radiation propagating through a medium or, in some cases, through free space</a:t>
            </a:r>
          </a:p>
          <a:p>
            <a:r>
              <a:rPr lang="en-US" sz="2400" dirty="0" smtClean="0"/>
              <a:t>One way to characterize links, then, is by the medium they use</a:t>
            </a:r>
          </a:p>
          <a:p>
            <a:pPr lvl="1"/>
            <a:r>
              <a:rPr lang="en-US" sz="2000" dirty="0" smtClean="0"/>
              <a:t>Typically copper wire in some form (as in Digital Subscriber Line (DSL) and coaxial cable),</a:t>
            </a:r>
          </a:p>
          <a:p>
            <a:pPr lvl="1"/>
            <a:r>
              <a:rPr lang="en-US" sz="2000" dirty="0" smtClean="0"/>
              <a:t>Optical fiber (as in both commercial fiber-to-the home services and many long-distance links in the Internet’s backbone), or</a:t>
            </a:r>
          </a:p>
          <a:p>
            <a:pPr lvl="1"/>
            <a:r>
              <a:rPr lang="en-US" sz="2000" dirty="0" smtClean="0"/>
              <a:t>Air/free space (for wireless links)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D691-FD71-4B35-B40C-59F0E6EFB947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(802.3)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Uses ALOHA (packet radio network) as the root protocol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Developed at the University of Hawaii to support communication across the Hawaiian Islands.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For ALOHA the medium was atmosphere, for Ethernet the medium is a coax cable.</a:t>
            </a:r>
          </a:p>
          <a:p>
            <a:r>
              <a:rPr lang="en-US" sz="2400" dirty="0" smtClean="0"/>
              <a:t>DEC and Intel joined Xerox to define a 10-Mbps Ethernet standard in 1978.</a:t>
            </a:r>
          </a:p>
          <a:p>
            <a:r>
              <a:rPr lang="en-US" sz="2400" dirty="0" smtClean="0"/>
              <a:t>This standard formed the basis for IEEE standard 802.3</a:t>
            </a:r>
          </a:p>
          <a:p>
            <a:r>
              <a:rPr lang="en-US" sz="2400" dirty="0" smtClean="0"/>
              <a:t>More recently 802.3 has been extended to include a 100-Mbps version called Fast Ethernet and a 1000-Mbps version called Gigabit Ethernet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725-54FE-4364-8E44-01ACE7F16A56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– Physical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An Ethernet segment is implemented on a coaxial cable of up to 500 m.</a:t>
            </a:r>
          </a:p>
          <a:p>
            <a:pPr lvl="1"/>
            <a:r>
              <a:rPr lang="en-US" sz="2000" dirty="0" smtClean="0"/>
              <a:t>This cable is similar to the type used for cable TV except that it typically has an impedance of 50 ohms instead of cable TV’s 75 ohms.</a:t>
            </a:r>
          </a:p>
          <a:p>
            <a:r>
              <a:rPr lang="en-US" sz="2200" dirty="0" smtClean="0"/>
              <a:t>Hosts connect to an Ethernet segment by tapping into it.</a:t>
            </a:r>
          </a:p>
          <a:p>
            <a:r>
              <a:rPr lang="en-US" sz="2200" dirty="0" smtClean="0"/>
              <a:t>A transceiver (a small device directly attached to the tap) detects when the line is idle and drives signal when the host is transmitting.</a:t>
            </a:r>
          </a:p>
          <a:p>
            <a:r>
              <a:rPr lang="en-US" sz="2200" dirty="0" smtClean="0"/>
              <a:t>The transceiver also receives incoming signal.</a:t>
            </a:r>
          </a:p>
          <a:p>
            <a:r>
              <a:rPr lang="en-US" sz="2200" dirty="0" smtClean="0"/>
              <a:t>The transceiver is connected to an Ethernet adaptor which is plugged into the host.</a:t>
            </a:r>
          </a:p>
          <a:p>
            <a:r>
              <a:rPr lang="en-US" sz="2200" dirty="0" smtClean="0"/>
              <a:t>The protocol is implemented on the adaptor.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55EA-A5D1-4E95-9184-B36E8FBA8969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– Physical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2-22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1700213"/>
            <a:ext cx="37433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124075" y="5157788"/>
            <a:ext cx="391477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Ethernet transceiver and adaptor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EE1F-A869-4A6A-B044-FD859E2435F8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– Physical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Multiple Ethernet segments can be joined together by </a:t>
            </a:r>
            <a:r>
              <a:rPr lang="en-US" sz="2400" i="1" dirty="0" smtClean="0"/>
              <a:t>repeaters.</a:t>
            </a:r>
          </a:p>
          <a:p>
            <a:r>
              <a:rPr lang="en-US" sz="2400" dirty="0" smtClean="0"/>
              <a:t>A </a:t>
            </a:r>
            <a:r>
              <a:rPr lang="en-US" sz="2400" i="1" dirty="0" smtClean="0"/>
              <a:t>repeater</a:t>
            </a:r>
            <a:r>
              <a:rPr lang="en-US" sz="2400" dirty="0" smtClean="0"/>
              <a:t> is a device that forwards digital signals.</a:t>
            </a:r>
          </a:p>
          <a:p>
            <a:r>
              <a:rPr lang="en-US" sz="2400" dirty="0" smtClean="0"/>
              <a:t>No more than four repeaters may be positioned between any pair of hosts.</a:t>
            </a:r>
          </a:p>
          <a:p>
            <a:pPr lvl="1"/>
            <a:r>
              <a:rPr lang="en-US" sz="2000" dirty="0" smtClean="0"/>
              <a:t>An Ethernet has a total reach of only 2500 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5045-8F24-4F8F-9B72-7AE489FDA9BF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Ethernet Repeater – Physical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2-23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625600"/>
            <a:ext cx="69469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779838" y="6096000"/>
            <a:ext cx="2176462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Ethernet repeater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6439-A277-4292-AB5D-103B0D2B2196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– Physical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 signal placed on the Ethernet by a host is broadcast over the entire network</a:t>
            </a:r>
          </a:p>
          <a:p>
            <a:pPr lvl="1"/>
            <a:r>
              <a:rPr lang="en-US" sz="2400" dirty="0" smtClean="0"/>
              <a:t>Signal is propagated in both directions.</a:t>
            </a:r>
          </a:p>
          <a:p>
            <a:pPr lvl="1"/>
            <a:r>
              <a:rPr lang="en-US" sz="2400" dirty="0" smtClean="0"/>
              <a:t>Repeaters forward the signal on all outgoing segments.</a:t>
            </a:r>
          </a:p>
          <a:p>
            <a:pPr lvl="1"/>
            <a:r>
              <a:rPr lang="en-US" sz="2400" dirty="0" smtClean="0"/>
              <a:t>Terminators attached to the end of each segment absorb the signal.</a:t>
            </a:r>
          </a:p>
          <a:p>
            <a:endParaRPr lang="en-US" dirty="0" smtClean="0"/>
          </a:p>
          <a:p>
            <a:r>
              <a:rPr lang="en-US" dirty="0" smtClean="0"/>
              <a:t>Ethernet uses Manchester encoding scheme.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002F-DCDE-4C39-9374-62158C1A9A9B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– Physical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New Technologies in Ethernet</a:t>
            </a:r>
          </a:p>
          <a:p>
            <a:pPr lvl="1"/>
            <a:r>
              <a:rPr lang="en-US" sz="2400" dirty="0" smtClean="0"/>
              <a:t>Instead of using coax cable, an Ethernet can be constructed from a thinner cable known as 10Base2 (the original was 10Base5)</a:t>
            </a:r>
          </a:p>
          <a:p>
            <a:pPr lvl="2"/>
            <a:r>
              <a:rPr lang="en-US" sz="2000" dirty="0" smtClean="0"/>
              <a:t>10 means the network operates at 10 Mbps</a:t>
            </a:r>
          </a:p>
          <a:p>
            <a:pPr lvl="2"/>
            <a:r>
              <a:rPr lang="en-US" sz="2000" dirty="0" smtClean="0"/>
              <a:t>Base means the cable is used in a baseband system</a:t>
            </a:r>
          </a:p>
          <a:p>
            <a:pPr lvl="2"/>
            <a:r>
              <a:rPr lang="en-US" sz="2000" dirty="0" smtClean="0"/>
              <a:t>2 means that a given segment can be no longer than 200 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A38B-621C-4087-A2DB-0E46AAC903C9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– Physical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New Technologies in Ethernet</a:t>
            </a:r>
          </a:p>
          <a:p>
            <a:pPr lvl="1"/>
            <a:r>
              <a:rPr lang="en-US" sz="2400" dirty="0" smtClean="0"/>
              <a:t>Another cable technology is 10BaseT</a:t>
            </a:r>
          </a:p>
          <a:p>
            <a:pPr lvl="2"/>
            <a:r>
              <a:rPr lang="en-US" sz="2000" dirty="0" smtClean="0"/>
              <a:t>T stands for twisted pair</a:t>
            </a:r>
          </a:p>
          <a:p>
            <a:pPr lvl="2"/>
            <a:r>
              <a:rPr lang="en-US" sz="2000" dirty="0" smtClean="0"/>
              <a:t>Limited to 100 m in length</a:t>
            </a:r>
          </a:p>
          <a:p>
            <a:pPr lvl="1"/>
            <a:r>
              <a:rPr lang="en-US" sz="2400" dirty="0" smtClean="0"/>
              <a:t>With 10BaseT, the common configuration is to have several point to point segments coming out of a </a:t>
            </a:r>
            <a:r>
              <a:rPr lang="en-US" sz="2400" dirty="0" err="1" smtClean="0"/>
              <a:t>multiway</a:t>
            </a:r>
            <a:r>
              <a:rPr lang="en-US" sz="2400" dirty="0" smtClean="0"/>
              <a:t> repeater, called </a:t>
            </a:r>
            <a:r>
              <a:rPr lang="en-US" sz="2400" i="1" dirty="0" smtClean="0">
                <a:solidFill>
                  <a:srgbClr val="FF0000"/>
                </a:solidFill>
              </a:rPr>
              <a:t>Hub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11A2-66E0-42BE-9CC6-7A75CB1EE8E5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2-24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2203450"/>
            <a:ext cx="4895850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779838" y="4941888"/>
            <a:ext cx="16954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66"/>
                </a:solidFill>
                <a:latin typeface="Arial" charset="0"/>
              </a:rPr>
              <a:t>Ethernet Hub</a:t>
            </a:r>
            <a:endParaRPr lang="en-GB" sz="20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533A-7351-45CE-AD80-A99B109042F8}" type="datetime3">
              <a:rPr lang="en-US" smtClean="0"/>
              <a:t>31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Protocol for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algorithm is commonly called Ethernet’s Media Access Control (MAC).</a:t>
            </a:r>
          </a:p>
          <a:p>
            <a:pPr lvl="1"/>
            <a:r>
              <a:rPr lang="en-US" sz="2000" dirty="0" smtClean="0"/>
              <a:t>It is implemented in Hardware on the network adaptor.</a:t>
            </a:r>
          </a:p>
          <a:p>
            <a:r>
              <a:rPr lang="en-US" sz="2400" dirty="0" smtClean="0"/>
              <a:t>Frame format</a:t>
            </a:r>
          </a:p>
          <a:p>
            <a:pPr lvl="1"/>
            <a:r>
              <a:rPr lang="en-US" sz="2000" dirty="0" smtClean="0"/>
              <a:t>Preamble (64bit): allows the receiver to synchronize with the signal (sequence of alternating 0s and 1s).</a:t>
            </a:r>
          </a:p>
          <a:p>
            <a:pPr lvl="1"/>
            <a:r>
              <a:rPr lang="en-US" sz="2000" dirty="0" smtClean="0"/>
              <a:t>Host and Destination Address (48bit each).</a:t>
            </a:r>
          </a:p>
          <a:p>
            <a:pPr lvl="1"/>
            <a:r>
              <a:rPr lang="en-US" sz="2000" dirty="0" smtClean="0"/>
              <a:t>Packet type (16bit): acts as </a:t>
            </a:r>
            <a:r>
              <a:rPr lang="en-US" sz="2000" dirty="0" err="1" smtClean="0"/>
              <a:t>demux</a:t>
            </a:r>
            <a:r>
              <a:rPr lang="en-US" sz="2000" dirty="0" smtClean="0"/>
              <a:t> key to identify the higher level protocol.</a:t>
            </a:r>
          </a:p>
          <a:p>
            <a:pPr lvl="1"/>
            <a:r>
              <a:rPr lang="en-US" sz="2000" dirty="0" smtClean="0"/>
              <a:t>Data (up to 1500 bytes)</a:t>
            </a:r>
          </a:p>
          <a:p>
            <a:pPr lvl="2"/>
            <a:r>
              <a:rPr lang="en-US" sz="1800" dirty="0" smtClean="0"/>
              <a:t>Minimally a frame must contain at least 46 bytes of data.</a:t>
            </a:r>
          </a:p>
          <a:p>
            <a:pPr lvl="2"/>
            <a:r>
              <a:rPr lang="en-US" sz="1800" dirty="0" smtClean="0"/>
              <a:t>Frame must be long enough to detect collision.</a:t>
            </a:r>
          </a:p>
          <a:p>
            <a:pPr lvl="1"/>
            <a:r>
              <a:rPr lang="en-US" sz="2000" dirty="0" smtClean="0"/>
              <a:t>CRC (32bit)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3BF8-696D-431A-B9B9-D7AEBCF6D196}" type="datetime3">
              <a:rPr lang="en-US" smtClean="0"/>
              <a:t>31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959FADA-F88A-4811-AF5E-A29729BCE5DF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30000622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cn02_noor</Template>
  <TotalTime>2021</TotalTime>
  <Words>10825</Words>
  <Application>Microsoft Office PowerPoint</Application>
  <PresentationFormat>On-screen Show (4:3)</PresentationFormat>
  <Paragraphs>1563</Paragraphs>
  <Slides>179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179</vt:i4>
      </vt:variant>
    </vt:vector>
  </HeadingPairs>
  <TitlesOfParts>
    <vt:vector size="186" baseType="lpstr">
      <vt:lpstr>Arial</vt:lpstr>
      <vt:lpstr>Calibri</vt:lpstr>
      <vt:lpstr>Symbol</vt:lpstr>
      <vt:lpstr>Tw Cen MT</vt:lpstr>
      <vt:lpstr>Wingdings</vt:lpstr>
      <vt:lpstr>Wingdings 2</vt:lpstr>
      <vt:lpstr>TS030000622</vt:lpstr>
      <vt:lpstr>Direct link networks</vt:lpstr>
      <vt:lpstr>Outline</vt:lpstr>
      <vt:lpstr>Objectives</vt:lpstr>
      <vt:lpstr>Objectives</vt:lpstr>
      <vt:lpstr>Nodes</vt:lpstr>
      <vt:lpstr>Nodes</vt:lpstr>
      <vt:lpstr>Perspectives on Connecting</vt:lpstr>
      <vt:lpstr>Link Capacity and Shannon-Hartley Theorem</vt:lpstr>
      <vt:lpstr>Links</vt:lpstr>
      <vt:lpstr>Links</vt:lpstr>
      <vt:lpstr>Links</vt:lpstr>
      <vt:lpstr>Cables </vt:lpstr>
      <vt:lpstr>Links</vt:lpstr>
      <vt:lpstr>Encoding </vt:lpstr>
      <vt:lpstr>Encoding</vt:lpstr>
      <vt:lpstr>Encoding </vt:lpstr>
      <vt:lpstr>Encoding </vt:lpstr>
      <vt:lpstr>Encoding – Manchester </vt:lpstr>
      <vt:lpstr>Encoding - Manchester</vt:lpstr>
      <vt:lpstr>Encoding </vt:lpstr>
      <vt:lpstr>Encoding</vt:lpstr>
      <vt:lpstr>4B/5B Encoding</vt:lpstr>
      <vt:lpstr>Encoding </vt:lpstr>
      <vt:lpstr>Framing </vt:lpstr>
      <vt:lpstr>Framing </vt:lpstr>
      <vt:lpstr>Framing </vt:lpstr>
      <vt:lpstr>Framing </vt:lpstr>
      <vt:lpstr>Framing </vt:lpstr>
      <vt:lpstr>Framing</vt:lpstr>
      <vt:lpstr>Framing</vt:lpstr>
      <vt:lpstr>Framing </vt:lpstr>
      <vt:lpstr>Framing </vt:lpstr>
      <vt:lpstr>Framing </vt:lpstr>
      <vt:lpstr>Framing </vt:lpstr>
      <vt:lpstr>Clock-Based Framing (SONET)</vt:lpstr>
      <vt:lpstr>Clock-Based Framing (SONET)</vt:lpstr>
      <vt:lpstr>Clock-Based Framing (SONET)</vt:lpstr>
      <vt:lpstr>Clock-Based Framing (SONET)</vt:lpstr>
      <vt:lpstr>Error Detection</vt:lpstr>
      <vt:lpstr>Error Detection</vt:lpstr>
      <vt:lpstr>Error Detection</vt:lpstr>
      <vt:lpstr>Error Detection</vt:lpstr>
      <vt:lpstr>Two Dimensional Parity</vt:lpstr>
      <vt:lpstr>Two-dimensional parity</vt:lpstr>
      <vt:lpstr>Two-dimensional parity</vt:lpstr>
      <vt:lpstr>Internet Checksum Algorithm</vt:lpstr>
      <vt:lpstr>Internet Checksum Algorithm</vt:lpstr>
      <vt:lpstr>Internet Checksum Algorithm</vt:lpstr>
      <vt:lpstr>Internet Checksum Algorithm</vt:lpstr>
      <vt:lpstr>Evaluation of checksums</vt:lpstr>
      <vt:lpstr>Example failure of checksums</vt:lpstr>
      <vt:lpstr>Cyclic redundancy checks (CRCs)</vt:lpstr>
      <vt:lpstr>Cyclic Redundancy Check (CRC)</vt:lpstr>
      <vt:lpstr>Cyclic Redundancy Check (CRC)</vt:lpstr>
      <vt:lpstr>Cyclic Redundancy Check (CRC)</vt:lpstr>
      <vt:lpstr>Cyclic Redundancy Check (CRC)</vt:lpstr>
      <vt:lpstr>Cyclic Redundancy Check (CRC)</vt:lpstr>
      <vt:lpstr>Cyclic Redundancy Check (CRC)</vt:lpstr>
      <vt:lpstr>Cyclic Redundancy Check (CRC)</vt:lpstr>
      <vt:lpstr>Cyclic Redundancy Check (CRC)</vt:lpstr>
      <vt:lpstr>Cyclic Redundancy Check (CRC)</vt:lpstr>
      <vt:lpstr>Reliable Transmission</vt:lpstr>
      <vt:lpstr>Reliable Transmission</vt:lpstr>
      <vt:lpstr>Reliable Transmission</vt:lpstr>
      <vt:lpstr>Reliable Transmission</vt:lpstr>
      <vt:lpstr>Stop and Wait Protocol</vt:lpstr>
      <vt:lpstr>Stop and Wait Protocol</vt:lpstr>
      <vt:lpstr>Stop and Wait Protocol</vt:lpstr>
      <vt:lpstr>Stop and Wait Protocol</vt:lpstr>
      <vt:lpstr>Stop and Wait Protocol</vt:lpstr>
      <vt:lpstr>Sliding Window Protocol</vt:lpstr>
      <vt:lpstr>Sliding Window Protocol</vt:lpstr>
      <vt:lpstr>Sliding Window Protocol</vt:lpstr>
      <vt:lpstr>Sliding Window Protocol</vt:lpstr>
      <vt:lpstr>Sliding Window Protocol</vt:lpstr>
      <vt:lpstr>Sliding Window Protocol</vt:lpstr>
      <vt:lpstr>Sliding Window Protocol</vt:lpstr>
      <vt:lpstr>Sliding Window Protocol</vt:lpstr>
      <vt:lpstr>Sliding Window Protocol</vt:lpstr>
      <vt:lpstr>Issues with Sliding Window Protocol</vt:lpstr>
      <vt:lpstr>Issues with Sliding Window Protocol</vt:lpstr>
      <vt:lpstr>Issues with Sliding Window Protocol</vt:lpstr>
      <vt:lpstr>Issues with Sliding Window Protocol</vt:lpstr>
      <vt:lpstr>Issues with Sliding Window Protocol</vt:lpstr>
      <vt:lpstr>Issues with Sliding Window Protocol</vt:lpstr>
      <vt:lpstr>Issues with Sliding Window Protocol</vt:lpstr>
      <vt:lpstr>Issues with Sliding Window Protocol</vt:lpstr>
      <vt:lpstr>Ethernet </vt:lpstr>
      <vt:lpstr>Ethernet</vt:lpstr>
      <vt:lpstr>Ethernet (802.3)</vt:lpstr>
      <vt:lpstr>Ethernet – Physical Properties</vt:lpstr>
      <vt:lpstr>Ethernet – Physical Properties</vt:lpstr>
      <vt:lpstr>Ethernet – Physical Properties</vt:lpstr>
      <vt:lpstr>Ethernet Repeater – Physical Properties</vt:lpstr>
      <vt:lpstr>Ethernet – Physical Properties</vt:lpstr>
      <vt:lpstr>Ethernet – Physical Properties</vt:lpstr>
      <vt:lpstr>Ethernet – Physical Properties</vt:lpstr>
      <vt:lpstr>Ethernet Hub</vt:lpstr>
      <vt:lpstr>Access Protocol for Ethernet</vt:lpstr>
      <vt:lpstr>Ethernet Frame</vt:lpstr>
      <vt:lpstr>Ethernet Address</vt:lpstr>
      <vt:lpstr>Ethernet Addresses</vt:lpstr>
      <vt:lpstr>Ethernet Addresses</vt:lpstr>
      <vt:lpstr>Ethernet Addresses</vt:lpstr>
      <vt:lpstr>Ethernet Transmitter Algorithm</vt:lpstr>
      <vt:lpstr>Ethernet Transmitter Algorithm</vt:lpstr>
      <vt:lpstr>Ethernet Transmitter Algorithm</vt:lpstr>
      <vt:lpstr>Ethernet Transmitter Algorithm</vt:lpstr>
      <vt:lpstr>Ethernet Transmitter Algorithm</vt:lpstr>
      <vt:lpstr>Ethernet Transmitter Algorithm</vt:lpstr>
      <vt:lpstr>Ethernet Transmitter Algorithm</vt:lpstr>
      <vt:lpstr>Ethernet Transmitter Algorithm</vt:lpstr>
      <vt:lpstr>Ethernet Transmitter Algorithm</vt:lpstr>
      <vt:lpstr>Ethernet Transmitter Algorithm</vt:lpstr>
      <vt:lpstr>Ethernet Transmitter Algorithm</vt:lpstr>
      <vt:lpstr>Experience with Ethernet</vt:lpstr>
      <vt:lpstr>Rings (802.5, FDDI, RPR)</vt:lpstr>
      <vt:lpstr>Ring Networks</vt:lpstr>
      <vt:lpstr>Ring Networks</vt:lpstr>
      <vt:lpstr>IEEE 802.5 Token Ring</vt:lpstr>
      <vt:lpstr>IEEE 802.5 Token Ring</vt:lpstr>
      <vt:lpstr>Token Ring Issues</vt:lpstr>
      <vt:lpstr>Token Ring Issues</vt:lpstr>
      <vt:lpstr>Multistation Access Unit (MSAU)</vt:lpstr>
      <vt:lpstr>Token Ring (Characteristics)</vt:lpstr>
      <vt:lpstr>Token Ring Access Control</vt:lpstr>
      <vt:lpstr>Token Ring Frame Format</vt:lpstr>
      <vt:lpstr>IEEE 802.5</vt:lpstr>
      <vt:lpstr>IEEE 802.5</vt:lpstr>
      <vt:lpstr>IEEE 802.5</vt:lpstr>
      <vt:lpstr>IEEE 802.5</vt:lpstr>
      <vt:lpstr>Token Holding Time</vt:lpstr>
      <vt:lpstr>Reliable Transmission</vt:lpstr>
      <vt:lpstr>Priorities in IEEE 802.5</vt:lpstr>
      <vt:lpstr>Priorities in IEEE 802.5</vt:lpstr>
      <vt:lpstr>Token Ring Maintenance</vt:lpstr>
      <vt:lpstr>Token Ring Maintenance</vt:lpstr>
      <vt:lpstr>Token Ring Maintenance</vt:lpstr>
      <vt:lpstr>Token Ring Maintenance</vt:lpstr>
      <vt:lpstr>Physical Properties of FDDI</vt:lpstr>
      <vt:lpstr>Physical Properties of FDDI</vt:lpstr>
      <vt:lpstr>Wireless (802.11)</vt:lpstr>
      <vt:lpstr>Wireless Links</vt:lpstr>
      <vt:lpstr>Wireless Links</vt:lpstr>
      <vt:lpstr>Wireless Links</vt:lpstr>
      <vt:lpstr>Wireless Links</vt:lpstr>
      <vt:lpstr>Wireless Links</vt:lpstr>
      <vt:lpstr>Wireless Links</vt:lpstr>
      <vt:lpstr>Wireless Links</vt:lpstr>
      <vt:lpstr>Wireless Links</vt:lpstr>
      <vt:lpstr>Wireless Links</vt:lpstr>
      <vt:lpstr>Wireless Links</vt:lpstr>
      <vt:lpstr>Wireless Links</vt:lpstr>
      <vt:lpstr>Wireless Links</vt:lpstr>
      <vt:lpstr>IEEE 802.11</vt:lpstr>
      <vt:lpstr>IEEE 802.11</vt:lpstr>
      <vt:lpstr>IEEE 802.11 – Collision Avoidance</vt:lpstr>
      <vt:lpstr>IEEE 802.11 – Collision Avoidance</vt:lpstr>
      <vt:lpstr>IEEE 802.11 – Collision Avoidance</vt:lpstr>
      <vt:lpstr>IEEE 802.11 – Collision Avoidance</vt:lpstr>
      <vt:lpstr>IEEE 802.11 – Collision Avoidance</vt:lpstr>
      <vt:lpstr>IEEE 802.11 – Collision Avoidance</vt:lpstr>
      <vt:lpstr>IEEE 802.11 – Collision Avoidance</vt:lpstr>
      <vt:lpstr>IEEE 802.11 – Collision Avoidance</vt:lpstr>
      <vt:lpstr>IEEE 802.11 – Distribution System</vt:lpstr>
      <vt:lpstr>IEEE 802.11 – Distribution System</vt:lpstr>
      <vt:lpstr>IEEE 802.11 – Distribution System</vt:lpstr>
      <vt:lpstr>IEEE 802.11 – Distribution System</vt:lpstr>
      <vt:lpstr>IEEE 802.11 – Distribution System</vt:lpstr>
      <vt:lpstr>IEEE 802.11 – Distribution System</vt:lpstr>
      <vt:lpstr>IEEE 802.11 – Frame Format</vt:lpstr>
      <vt:lpstr>IEEE 802.11 – Frame Format</vt:lpstr>
      <vt:lpstr>IEEE 802.11 – Frame Format</vt:lpstr>
      <vt:lpstr>Bluetooth </vt:lpstr>
      <vt:lpstr>Bluetooth</vt:lpstr>
      <vt:lpstr>Bluetooth</vt:lpstr>
      <vt:lpstr>ZigBee</vt:lpstr>
      <vt:lpstr>Summary</vt:lpstr>
      <vt:lpstr>Reference</vt:lpstr>
    </vt:vector>
  </TitlesOfParts>
  <Company>IIITDM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link networks</dc:title>
  <dc:creator>Admin</dc:creator>
  <cp:lastModifiedBy>acer</cp:lastModifiedBy>
  <cp:revision>193</cp:revision>
  <dcterms:created xsi:type="dcterms:W3CDTF">2011-09-22T13:24:10Z</dcterms:created>
  <dcterms:modified xsi:type="dcterms:W3CDTF">2023-08-31T05:22:21Z</dcterms:modified>
</cp:coreProperties>
</file>