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handoutMasterIdLst>
    <p:handoutMasterId r:id="rId89"/>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7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1" r:id="rId41"/>
    <p:sldId id="295" r:id="rId42"/>
    <p:sldId id="296" r:id="rId43"/>
    <p:sldId id="297" r:id="rId44"/>
    <p:sldId id="298"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0" r:id="rId65"/>
    <p:sldId id="321" r:id="rId66"/>
    <p:sldId id="322" r:id="rId67"/>
    <p:sldId id="323" r:id="rId68"/>
    <p:sldId id="324" r:id="rId69"/>
    <p:sldId id="327" r:id="rId70"/>
    <p:sldId id="328" r:id="rId71"/>
    <p:sldId id="325" r:id="rId72"/>
    <p:sldId id="329" r:id="rId73"/>
    <p:sldId id="332" r:id="rId74"/>
    <p:sldId id="333" r:id="rId75"/>
    <p:sldId id="334" r:id="rId76"/>
    <p:sldId id="335" r:id="rId77"/>
    <p:sldId id="330" r:id="rId78"/>
    <p:sldId id="336" r:id="rId79"/>
    <p:sldId id="331" r:id="rId80"/>
    <p:sldId id="337" r:id="rId81"/>
    <p:sldId id="343" r:id="rId82"/>
    <p:sldId id="340" r:id="rId83"/>
    <p:sldId id="344" r:id="rId84"/>
    <p:sldId id="341" r:id="rId85"/>
    <p:sldId id="342" r:id="rId86"/>
    <p:sldId id="319" r:id="rId8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A43C489-0891-4CE3-97FF-AA9FC8D6E295}" type="datetimeFigureOut">
              <a:rPr lang="en-US" smtClean="0"/>
              <a:pPr/>
              <a:t>10/13/2023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401C9607-3097-4B04-969D-E178C0E4915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4A035E9-CAC6-4F45-9E10-9D86B9312E7F}" type="datetimeFigureOut">
              <a:rPr lang="en-US" smtClean="0"/>
              <a:t>10/13/2023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287E40B6-B381-4065-A298-5DF0D5B91C3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3304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3386328"/>
            <a:ext cx="2249424" cy="713232"/>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3377184"/>
            <a:ext cx="6784848" cy="713232"/>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371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3383037"/>
            <a:ext cx="6781800" cy="685800"/>
          </a:xfrm>
        </p:spPr>
        <p:style>
          <a:lnRef idx="0">
            <a:schemeClr val="accent1"/>
          </a:lnRef>
          <a:fillRef idx="3">
            <a:schemeClr val="accent1"/>
          </a:fillRef>
          <a:effectRef idx="3">
            <a:schemeClr val="accent1"/>
          </a:effectRef>
          <a:fontRef idx="none"/>
        </p:style>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3401699"/>
            <a:ext cx="2057400" cy="685800"/>
          </a:xfrm>
        </p:spPr>
        <p:txBody>
          <a:bodyPr>
            <a:noAutofit/>
          </a:bodyPr>
          <a:lstStyle>
            <a:lvl1pPr algn="ctr">
              <a:defRPr sz="2000">
                <a:solidFill>
                  <a:srgbClr val="FFFFFF"/>
                </a:solidFill>
              </a:defRPr>
            </a:lvl1pPr>
          </a:lstStyle>
          <a:p>
            <a:fld id="{F9D076E2-396A-4DDA-B7DC-E5BF31CB2722}" type="datetime3">
              <a:rPr lang="en-US" smtClean="0"/>
              <a:t>13 October 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Dr Noor Mahammad Sk</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C669A16-5E7B-4E48-88C3-D3DF2DCF7DD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D9FC60-919C-4FA9-B333-F35DB1E15980}" type="datetime3">
              <a:rPr lang="en-US" smtClean="0"/>
              <a:t>13 October 2023</a:t>
            </a:fld>
            <a:endParaRPr lang="en-US"/>
          </a:p>
        </p:txBody>
      </p:sp>
      <p:sp>
        <p:nvSpPr>
          <p:cNvPr id="5" name="Footer Placeholder 4"/>
          <p:cNvSpPr>
            <a:spLocks noGrp="1"/>
          </p:cNvSpPr>
          <p:nvPr>
            <p:ph type="ftr" sz="quarter" idx="11"/>
          </p:nvPr>
        </p:nvSpPr>
        <p:spPr/>
        <p:txBody>
          <a:bodyPr/>
          <a:lstStyle/>
          <a:p>
            <a:r>
              <a:rPr lang="en-US" smtClean="0"/>
              <a:t>Dr Noor Mahammad Sk</a:t>
            </a:r>
            <a:endParaRPr lang="en-US"/>
          </a:p>
        </p:txBody>
      </p:sp>
      <p:sp>
        <p:nvSpPr>
          <p:cNvPr id="6" name="Slide Number Placeholder 5"/>
          <p:cNvSpPr>
            <a:spLocks noGrp="1"/>
          </p:cNvSpPr>
          <p:nvPr>
            <p:ph type="sldNum" sz="quarter" idx="12"/>
          </p:nvPr>
        </p:nvSpPr>
        <p:spPr/>
        <p:txBody>
          <a:bodyPr/>
          <a:lstStyle/>
          <a:p>
            <a:fld id="{5C669A16-5E7B-4E48-88C3-D3DF2DCF7D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557B058-649E-4EFA-9050-070D7337637B}" type="datetime3">
              <a:rPr lang="en-US" smtClean="0"/>
              <a:t>13 October 2023</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Dr Noor Mahammad Sk</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C669A16-5E7B-4E48-88C3-D3DF2DCF7DD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pitchFamily="34" charset="0"/>
              </a:defRPr>
            </a:lvl1p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612648" y="1600200"/>
            <a:ext cx="8153400" cy="4495800"/>
          </a:xfrm>
        </p:spPr>
        <p:txBody>
          <a:bodyPr/>
          <a:lstStyle>
            <a:lvl1pPr>
              <a:defRPr sz="2800">
                <a:latin typeface="Calibri" pitchFamily="34" charset="0"/>
              </a:defRPr>
            </a:lvl1pPr>
            <a:lvl2pPr>
              <a:defRPr sz="2600">
                <a:latin typeface="Calibri" pitchFamily="34" charset="0"/>
              </a:defRPr>
            </a:lvl2pPr>
            <a:lvl3pPr>
              <a:defRPr sz="2400">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Date Placeholder 6"/>
          <p:cNvSpPr>
            <a:spLocks noGrp="1"/>
          </p:cNvSpPr>
          <p:nvPr>
            <p:ph type="dt" sz="half" idx="10"/>
          </p:nvPr>
        </p:nvSpPr>
        <p:spPr/>
        <p:txBody>
          <a:bodyPr/>
          <a:lstStyle/>
          <a:p>
            <a:fld id="{32306A81-162B-4A12-A1D9-A5C0448670E4}" type="datetime3">
              <a:rPr lang="en-US" smtClean="0"/>
              <a:t>13 October 2023</a:t>
            </a:fld>
            <a:endParaRPr lang="en-US"/>
          </a:p>
        </p:txBody>
      </p:sp>
      <p:sp>
        <p:nvSpPr>
          <p:cNvPr id="9" name="Slide Number Placeholder 8"/>
          <p:cNvSpPr>
            <a:spLocks noGrp="1"/>
          </p:cNvSpPr>
          <p:nvPr>
            <p:ph type="sldNum" sz="quarter" idx="11"/>
          </p:nvPr>
        </p:nvSpPr>
        <p:spPr/>
        <p:txBody>
          <a:bodyPr/>
          <a:lstStyle/>
          <a:p>
            <a:fld id="{5C669A16-5E7B-4E48-88C3-D3DF2DCF7DD4}"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Dr Noor Mahammad Sk</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4645D70-C9FE-4DF6-9D98-6BA078EC2BAB}" type="datetime3">
              <a:rPr lang="en-US" smtClean="0"/>
              <a:t>13 October 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C669A16-5E7B-4E48-88C3-D3DF2DCF7DD4}"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Dr Noor Mahammad Sk</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79F391F-F8C7-4262-A533-17DAFCA53625}" type="datetime3">
              <a:rPr lang="en-US" smtClean="0"/>
              <a:t>13 October 2023</a:t>
            </a:fld>
            <a:endParaRPr lang="en-US"/>
          </a:p>
        </p:txBody>
      </p:sp>
      <p:sp>
        <p:nvSpPr>
          <p:cNvPr id="10" name="Slide Number Placeholder 9"/>
          <p:cNvSpPr>
            <a:spLocks noGrp="1"/>
          </p:cNvSpPr>
          <p:nvPr>
            <p:ph type="sldNum" sz="quarter" idx="16"/>
          </p:nvPr>
        </p:nvSpPr>
        <p:spPr/>
        <p:txBody>
          <a:bodyPr rtlCol="0"/>
          <a:lstStyle/>
          <a:p>
            <a:fld id="{5C669A16-5E7B-4E48-88C3-D3DF2DCF7DD4}"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Dr Noor Mahammad 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BC311D5-D4C0-4CBF-9CA1-D52802E3D6CC}" type="datetime3">
              <a:rPr lang="en-US" smtClean="0"/>
              <a:t>13 October 2023</a:t>
            </a:fld>
            <a:endParaRPr lang="en-US"/>
          </a:p>
        </p:txBody>
      </p:sp>
      <p:sp>
        <p:nvSpPr>
          <p:cNvPr id="12" name="Slide Number Placeholder 11"/>
          <p:cNvSpPr>
            <a:spLocks noGrp="1"/>
          </p:cNvSpPr>
          <p:nvPr>
            <p:ph type="sldNum" sz="quarter" idx="16"/>
          </p:nvPr>
        </p:nvSpPr>
        <p:spPr/>
        <p:txBody>
          <a:bodyPr rtlCol="0"/>
          <a:lstStyle/>
          <a:p>
            <a:fld id="{5C669A16-5E7B-4E48-88C3-D3DF2DCF7DD4}"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Dr Noor Mahammad Sk</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AA2F5-9C54-4F02-A2B2-34FE948566D5}" type="datetime3">
              <a:rPr lang="en-US" smtClean="0"/>
              <a:t>13 October 2023</a:t>
            </a:fld>
            <a:endParaRPr lang="en-US"/>
          </a:p>
        </p:txBody>
      </p:sp>
      <p:sp>
        <p:nvSpPr>
          <p:cNvPr id="4" name="Footer Placeholder 3"/>
          <p:cNvSpPr>
            <a:spLocks noGrp="1"/>
          </p:cNvSpPr>
          <p:nvPr>
            <p:ph type="ftr" sz="quarter" idx="11"/>
          </p:nvPr>
        </p:nvSpPr>
        <p:spPr/>
        <p:txBody>
          <a:bodyPr/>
          <a:lstStyle/>
          <a:p>
            <a:r>
              <a:rPr lang="en-US" smtClean="0"/>
              <a:t>Dr Noor Mahammad Sk</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C669A16-5E7B-4E48-88C3-D3DF2DCF7D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72BE2-3DEA-438A-8D71-EF66474D6266}" type="datetime3">
              <a:rPr lang="en-US" smtClean="0"/>
              <a:t>13 October 2023</a:t>
            </a:fld>
            <a:endParaRPr lang="en-US"/>
          </a:p>
        </p:txBody>
      </p:sp>
      <p:sp>
        <p:nvSpPr>
          <p:cNvPr id="3" name="Footer Placeholder 2"/>
          <p:cNvSpPr>
            <a:spLocks noGrp="1"/>
          </p:cNvSpPr>
          <p:nvPr>
            <p:ph type="ftr" sz="quarter" idx="11"/>
          </p:nvPr>
        </p:nvSpPr>
        <p:spPr/>
        <p:txBody>
          <a:bodyPr/>
          <a:lstStyle/>
          <a:p>
            <a:r>
              <a:rPr lang="en-US" smtClean="0"/>
              <a:t>Dr Noor Mahammad Sk</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C669A16-5E7B-4E48-88C3-D3DF2DCF7D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8149A1E-7D11-4847-BD61-8BF4B5EDACB2}" type="datetime3">
              <a:rPr lang="en-US" smtClean="0"/>
              <a:t>13 October 2023</a:t>
            </a:fld>
            <a:endParaRPr lang="en-US"/>
          </a:p>
        </p:txBody>
      </p:sp>
      <p:sp>
        <p:nvSpPr>
          <p:cNvPr id="6" name="Footer Placeholder 5"/>
          <p:cNvSpPr>
            <a:spLocks noGrp="1"/>
          </p:cNvSpPr>
          <p:nvPr>
            <p:ph type="ftr" sz="quarter" idx="11"/>
          </p:nvPr>
        </p:nvSpPr>
        <p:spPr/>
        <p:txBody>
          <a:bodyPr/>
          <a:lstStyle/>
          <a:p>
            <a:r>
              <a:rPr lang="en-US" smtClean="0"/>
              <a:t>Dr Noor Mahammad Sk</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C669A16-5E7B-4E48-88C3-D3DF2DCF7DD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364F621-FAC5-43C6-BC46-30762FF2E01C}" type="datetime3">
              <a:rPr lang="en-US" smtClean="0"/>
              <a:t>13 October 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C669A16-5E7B-4E48-88C3-D3DF2DCF7DD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Dr Noor Mahammad Sk</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648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09600" y="6400994"/>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9319757-EA81-4D67-B651-B43E8D3994BB}" type="datetime3">
              <a:rPr lang="en-US" smtClean="0"/>
              <a:t>13 October 2023</a:t>
            </a:fld>
            <a:endParaRPr lang="en-US"/>
          </a:p>
        </p:txBody>
      </p:sp>
      <p:sp>
        <p:nvSpPr>
          <p:cNvPr id="3" name="Footer Placeholder 2"/>
          <p:cNvSpPr>
            <a:spLocks noGrp="1"/>
          </p:cNvSpPr>
          <p:nvPr>
            <p:ph type="ftr" sz="quarter" idx="3"/>
          </p:nvPr>
        </p:nvSpPr>
        <p:spPr>
          <a:xfrm>
            <a:off x="3352800" y="6400800"/>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Dr Noor Mahammad Sk</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C669A16-5E7B-4E48-88C3-D3DF2DCF7D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4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Packet switching</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23A4861A-59E4-436B-8E7E-B0F5B3D5DB48}" type="datetime3">
              <a:rPr lang="en-US" smtClean="0"/>
              <a:t>13 October 2023</a:t>
            </a:fld>
            <a:endParaRPr lang="en-US"/>
          </a:p>
        </p:txBody>
      </p:sp>
      <p:sp>
        <p:nvSpPr>
          <p:cNvPr id="5" name="Slide Number Placeholder 4"/>
          <p:cNvSpPr>
            <a:spLocks noGrp="1"/>
          </p:cNvSpPr>
          <p:nvPr>
            <p:ph type="sldNum" sz="quarter" idx="12"/>
          </p:nvPr>
        </p:nvSpPr>
        <p:spPr/>
        <p:txBody>
          <a:bodyPr/>
          <a:lstStyle/>
          <a:p>
            <a:fld id="{5C669A16-5E7B-4E48-88C3-D3DF2DCF7DD4}"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Assumptions</a:t>
            </a:r>
          </a:p>
          <a:p>
            <a:pPr lvl="1"/>
            <a:r>
              <a:rPr lang="en-US" dirty="0" smtClean="0"/>
              <a:t>Each host has a globally unique address</a:t>
            </a:r>
          </a:p>
          <a:p>
            <a:pPr lvl="1"/>
            <a:r>
              <a:rPr lang="en-US" dirty="0" smtClean="0"/>
              <a:t>There is some way to identify the input and output ports of each switch</a:t>
            </a:r>
          </a:p>
          <a:p>
            <a:pPr lvl="2"/>
            <a:r>
              <a:rPr lang="en-US" dirty="0" smtClean="0"/>
              <a:t>We can use numbers</a:t>
            </a:r>
          </a:p>
          <a:p>
            <a:pPr lvl="2"/>
            <a:r>
              <a:rPr lang="en-US" dirty="0" smtClean="0"/>
              <a:t>We can use names</a:t>
            </a:r>
          </a:p>
          <a:p>
            <a:endParaRPr lang="en-US" dirty="0"/>
          </a:p>
        </p:txBody>
      </p:sp>
      <p:sp>
        <p:nvSpPr>
          <p:cNvPr id="4" name="Date Placeholder 3"/>
          <p:cNvSpPr>
            <a:spLocks noGrp="1"/>
          </p:cNvSpPr>
          <p:nvPr>
            <p:ph type="dt" sz="half" idx="10"/>
          </p:nvPr>
        </p:nvSpPr>
        <p:spPr/>
        <p:txBody>
          <a:bodyPr/>
          <a:lstStyle/>
          <a:p>
            <a:fld id="{83A79054-BB4A-450F-95E5-605C9C2AB463}"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	</a:t>
            </a:r>
            <a:endParaRPr lang="en-US" dirty="0"/>
          </a:p>
        </p:txBody>
      </p:sp>
      <p:sp>
        <p:nvSpPr>
          <p:cNvPr id="3" name="Content Placeholder 2"/>
          <p:cNvSpPr>
            <a:spLocks noGrp="1"/>
          </p:cNvSpPr>
          <p:nvPr>
            <p:ph sz="quarter" idx="1"/>
          </p:nvPr>
        </p:nvSpPr>
        <p:spPr/>
        <p:txBody>
          <a:bodyPr/>
          <a:lstStyle/>
          <a:p>
            <a:r>
              <a:rPr lang="en-US" dirty="0" err="1" smtClean="0"/>
              <a:t>Datagrams</a:t>
            </a:r>
            <a:endParaRPr lang="en-US" dirty="0" smtClean="0"/>
          </a:p>
          <a:p>
            <a:pPr lvl="1"/>
            <a:r>
              <a:rPr lang="en-US" dirty="0" smtClean="0"/>
              <a:t>Key Idea</a:t>
            </a:r>
          </a:p>
          <a:p>
            <a:pPr lvl="2"/>
            <a:r>
              <a:rPr lang="en-US" dirty="0" smtClean="0"/>
              <a:t>Every packet contains enough information to enable any switch to decide how to get it to destination</a:t>
            </a:r>
          </a:p>
          <a:p>
            <a:pPr lvl="3"/>
            <a:r>
              <a:rPr lang="en-US" dirty="0" smtClean="0"/>
              <a:t>Every packet contains the complete destination address</a:t>
            </a:r>
            <a:endParaRPr lang="en-US" dirty="0"/>
          </a:p>
        </p:txBody>
      </p:sp>
      <p:sp>
        <p:nvSpPr>
          <p:cNvPr id="4" name="Date Placeholder 3"/>
          <p:cNvSpPr>
            <a:spLocks noGrp="1"/>
          </p:cNvSpPr>
          <p:nvPr>
            <p:ph type="dt" sz="half" idx="10"/>
          </p:nvPr>
        </p:nvSpPr>
        <p:spPr/>
        <p:txBody>
          <a:bodyPr/>
          <a:lstStyle/>
          <a:p>
            <a:fld id="{7286C5CA-66FE-4A40-BD4B-3A51D5E1338B}"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An example network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 decide how to forward a packet, a switch consults a </a:t>
            </a:r>
            <a:r>
              <a:rPr lang="en-US" i="1" dirty="0" smtClean="0">
                <a:solidFill>
                  <a:srgbClr val="FF0000"/>
                </a:solidFill>
              </a:rPr>
              <a:t>forwarding table</a:t>
            </a:r>
            <a:r>
              <a:rPr lang="en-US" dirty="0" smtClean="0"/>
              <a:t> (sometimes called a </a:t>
            </a:r>
            <a:r>
              <a:rPr lang="en-US" i="1" dirty="0" smtClean="0">
                <a:solidFill>
                  <a:srgbClr val="FF0000"/>
                </a:solidFill>
              </a:rPr>
              <a:t>routing table</a:t>
            </a:r>
            <a:r>
              <a:rPr lang="en-US" dirty="0" smtClean="0"/>
              <a:t>)</a:t>
            </a:r>
            <a:endParaRPr lang="en-US" dirty="0"/>
          </a:p>
        </p:txBody>
      </p:sp>
      <p:pic>
        <p:nvPicPr>
          <p:cNvPr id="4" name="Picture 5" descr="f03-02-9780123850591 copy"/>
          <p:cNvPicPr>
            <a:picLocks noChangeAspect="1" noChangeArrowheads="1"/>
          </p:cNvPicPr>
          <p:nvPr/>
        </p:nvPicPr>
        <p:blipFill>
          <a:blip r:embed="rId2"/>
          <a:srcRect/>
          <a:stretch>
            <a:fillRect/>
          </a:stretch>
        </p:blipFill>
        <p:spPr bwMode="auto">
          <a:xfrm>
            <a:off x="3810000" y="1600200"/>
            <a:ext cx="3887787" cy="34226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D9A467C2-3B8D-4AE5-A22B-E41BF813FDA0}"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12</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5" descr="f03-02-9780123850591 copy"/>
          <p:cNvPicPr>
            <a:picLocks noChangeAspect="1" noChangeArrowheads="1"/>
          </p:cNvPicPr>
          <p:nvPr/>
        </p:nvPicPr>
        <p:blipFill>
          <a:blip r:embed="rId2"/>
          <a:srcRect/>
          <a:stretch>
            <a:fillRect/>
          </a:stretch>
        </p:blipFill>
        <p:spPr bwMode="auto">
          <a:xfrm>
            <a:off x="600632" y="1828800"/>
            <a:ext cx="4933394" cy="4343400"/>
          </a:xfrm>
          <a:prstGeom prst="rect">
            <a:avLst/>
          </a:prstGeom>
          <a:noFill/>
          <a:ln w="9525">
            <a:noFill/>
            <a:miter lim="800000"/>
            <a:headEnd/>
            <a:tailEnd/>
          </a:ln>
        </p:spPr>
      </p:pic>
      <p:sp>
        <p:nvSpPr>
          <p:cNvPr id="5" name="Rectangle 3"/>
          <p:cNvSpPr txBox="1">
            <a:spLocks noChangeArrowheads="1"/>
          </p:cNvSpPr>
          <p:nvPr/>
        </p:nvSpPr>
        <p:spPr>
          <a:xfrm>
            <a:off x="5724525" y="1908175"/>
            <a:ext cx="2735263" cy="3959225"/>
          </a:xfrm>
          <a:prstGeom prst="rect">
            <a:avLst/>
          </a:prstGeom>
          <a:noFill/>
          <a:ln>
            <a:solidFill>
              <a:schemeClr val="tx1"/>
            </a:solidFill>
          </a:ln>
        </p:spPr>
        <p:txBody>
          <a:bodyPr vert="horz">
            <a:no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Destination	Port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A			3</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B			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C			3</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D			3</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E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F			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G			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rPr>
              <a:t>H			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endParaRPr kumimoji="0" lang="en-US" sz="16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1600" b="1" i="0" u="none" strike="noStrike" kern="1200" cap="none" spc="0" normalizeH="0" baseline="0" noProof="0" dirty="0" smtClean="0">
                <a:ln>
                  <a:noFill/>
                </a:ln>
                <a:solidFill>
                  <a:srgbClr val="FF0000"/>
                </a:solidFill>
                <a:effectLst/>
                <a:uLnTx/>
                <a:uFillTx/>
                <a:latin typeface="Calibri" pitchFamily="34" charset="0"/>
                <a:ea typeface="+mn-ea"/>
                <a:cs typeface="+mn-cs"/>
              </a:rPr>
              <a:t>Forwarding Table for Switch 2</a:t>
            </a:r>
          </a:p>
        </p:txBody>
      </p:sp>
      <p:sp>
        <p:nvSpPr>
          <p:cNvPr id="6" name="Oval 5"/>
          <p:cNvSpPr/>
          <p:nvPr/>
        </p:nvSpPr>
        <p:spPr>
          <a:xfrm>
            <a:off x="2971800" y="2971800"/>
            <a:ext cx="990600" cy="609600"/>
          </a:xfrm>
          <a:prstGeom prst="ellipse">
            <a:avLst/>
          </a:prstGeom>
          <a:noFill/>
          <a:ln w="19050">
            <a:solidFill>
              <a:srgbClr val="FF0000"/>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C24DF53A-B3AE-4971-963A-B13B41E18F1C}" type="datetime3">
              <a:rPr lang="en-US" smtClean="0"/>
              <a:t>13 October 2023</a:t>
            </a:fld>
            <a:endParaRPr lang="en-US"/>
          </a:p>
        </p:txBody>
      </p:sp>
      <p:sp>
        <p:nvSpPr>
          <p:cNvPr id="8" name="Slide Number Placeholder 7"/>
          <p:cNvSpPr>
            <a:spLocks noGrp="1"/>
          </p:cNvSpPr>
          <p:nvPr>
            <p:ph type="sldNum" sz="quarter" idx="11"/>
          </p:nvPr>
        </p:nvSpPr>
        <p:spPr/>
        <p:txBody>
          <a:bodyPr>
            <a:normAutofit fontScale="85000" lnSpcReduction="20000"/>
          </a:bodyPr>
          <a:lstStyle/>
          <a:p>
            <a:fld id="{5C669A16-5E7B-4E48-88C3-D3DF2DCF7DD4}" type="slidenum">
              <a:rPr lang="en-US" smtClean="0"/>
              <a:pPr/>
              <a:t>13</a:t>
            </a:fld>
            <a:endParaRPr lang="en-US"/>
          </a:p>
        </p:txBody>
      </p:sp>
      <p:sp>
        <p:nvSpPr>
          <p:cNvPr id="9" name="Footer Placeholder 8"/>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Connectionless (datagram) Network</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 host can send a packet anywhere at any time, since any packet that turns up at the switch can be immediately forwarded (assuming a correctly populated forwarding table)</a:t>
            </a:r>
          </a:p>
          <a:p>
            <a:r>
              <a:rPr lang="en-US" dirty="0" smtClean="0"/>
              <a:t>When a host send a packet, it has no way of knowing if the network is capable of delivering it or if the destination host even up and running</a:t>
            </a:r>
          </a:p>
          <a:p>
            <a:r>
              <a:rPr lang="en-US" dirty="0" smtClean="0"/>
              <a:t>Each packet is forwarded independently of previous packets that might have been sent to the same destination</a:t>
            </a:r>
          </a:p>
          <a:p>
            <a:pPr lvl="1"/>
            <a:r>
              <a:rPr lang="en-US" dirty="0" smtClean="0"/>
              <a:t>Thus two successive packets from host A to host B may follow completely different paths</a:t>
            </a:r>
          </a:p>
          <a:p>
            <a:r>
              <a:rPr lang="en-US" dirty="0" smtClean="0"/>
              <a:t>A switch or link failure might not have any serious effect on communication if it is possible to find an alternate route around the failure and update the forwarding table accordingly.</a:t>
            </a:r>
            <a:endParaRPr lang="en-US" dirty="0"/>
          </a:p>
        </p:txBody>
      </p:sp>
      <p:sp>
        <p:nvSpPr>
          <p:cNvPr id="4" name="Date Placeholder 3"/>
          <p:cNvSpPr>
            <a:spLocks noGrp="1"/>
          </p:cNvSpPr>
          <p:nvPr>
            <p:ph type="dt" sz="half" idx="10"/>
          </p:nvPr>
        </p:nvSpPr>
        <p:spPr/>
        <p:txBody>
          <a:bodyPr/>
          <a:lstStyle/>
          <a:p>
            <a:fld id="{888B750A-F1B4-47AE-A862-1B3664B6D0CD}"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Virtual Circuit Switching</a:t>
            </a:r>
          </a:p>
          <a:p>
            <a:pPr lvl="1"/>
            <a:r>
              <a:rPr lang="en-US" dirty="0" smtClean="0"/>
              <a:t>Widely used technique for packet switching</a:t>
            </a:r>
          </a:p>
          <a:p>
            <a:pPr lvl="1"/>
            <a:r>
              <a:rPr lang="en-US" dirty="0" smtClean="0"/>
              <a:t>Uses the concept of Virtual circuit (VC)</a:t>
            </a:r>
          </a:p>
          <a:p>
            <a:pPr lvl="1"/>
            <a:r>
              <a:rPr lang="en-US" dirty="0" smtClean="0"/>
              <a:t>Also called a connection oriented model</a:t>
            </a:r>
          </a:p>
          <a:p>
            <a:pPr lvl="1"/>
            <a:r>
              <a:rPr lang="en-US" dirty="0" smtClean="0"/>
              <a:t>First set up a virtual connection from the source host to the destination host and then send the data</a:t>
            </a:r>
          </a:p>
          <a:p>
            <a:endParaRPr lang="en-US" dirty="0"/>
          </a:p>
        </p:txBody>
      </p:sp>
      <p:sp>
        <p:nvSpPr>
          <p:cNvPr id="4" name="Date Placeholder 3"/>
          <p:cNvSpPr>
            <a:spLocks noGrp="1"/>
          </p:cNvSpPr>
          <p:nvPr>
            <p:ph type="dt" sz="half" idx="10"/>
          </p:nvPr>
        </p:nvSpPr>
        <p:spPr/>
        <p:txBody>
          <a:bodyPr/>
          <a:lstStyle/>
          <a:p>
            <a:fld id="{756E0FB1-DC0E-4E39-A60D-D6A5FD82A16A}"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Host A wants to send packets to host B</a:t>
            </a:r>
            <a:endParaRPr lang="en-US" dirty="0"/>
          </a:p>
        </p:txBody>
      </p:sp>
      <p:pic>
        <p:nvPicPr>
          <p:cNvPr id="4" name="Picture 5" descr="f03-03-9780123850591 copy"/>
          <p:cNvPicPr>
            <a:picLocks noChangeAspect="1" noChangeArrowheads="1"/>
          </p:cNvPicPr>
          <p:nvPr/>
        </p:nvPicPr>
        <p:blipFill>
          <a:blip r:embed="rId2"/>
          <a:srcRect/>
          <a:stretch>
            <a:fillRect/>
          </a:stretch>
        </p:blipFill>
        <p:spPr bwMode="auto">
          <a:xfrm>
            <a:off x="1371600" y="2667000"/>
            <a:ext cx="5905500" cy="272097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BD81E86-E303-4E1B-AC66-12385B8AAA7D}"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16</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Two- stage process</a:t>
            </a:r>
          </a:p>
          <a:p>
            <a:pPr lvl="1"/>
            <a:r>
              <a:rPr lang="en-US" dirty="0" smtClean="0"/>
              <a:t>Connection setup</a:t>
            </a:r>
          </a:p>
          <a:p>
            <a:pPr lvl="1"/>
            <a:r>
              <a:rPr lang="en-US" dirty="0" smtClean="0"/>
              <a:t>Data Transfer</a:t>
            </a:r>
          </a:p>
          <a:p>
            <a:pPr lvl="1"/>
            <a:endParaRPr lang="en-US" dirty="0" smtClean="0"/>
          </a:p>
          <a:p>
            <a:r>
              <a:rPr lang="en-US" dirty="0" smtClean="0"/>
              <a:t>Connection Setup</a:t>
            </a:r>
          </a:p>
          <a:p>
            <a:pPr lvl="1"/>
            <a:r>
              <a:rPr lang="en-US" dirty="0" smtClean="0"/>
              <a:t>Establish “</a:t>
            </a:r>
            <a:r>
              <a:rPr lang="en-US" i="1" dirty="0" smtClean="0">
                <a:solidFill>
                  <a:srgbClr val="FF0000"/>
                </a:solidFill>
              </a:rPr>
              <a:t>connection state</a:t>
            </a:r>
            <a:r>
              <a:rPr lang="en-US" dirty="0" smtClean="0"/>
              <a:t>” in each of the switches between the source and destination hosts</a:t>
            </a:r>
          </a:p>
          <a:p>
            <a:pPr lvl="1"/>
            <a:r>
              <a:rPr lang="en-US" dirty="0" smtClean="0"/>
              <a:t>The connection state for a single connection consists of an entry in the “</a:t>
            </a:r>
            <a:r>
              <a:rPr lang="en-US" i="1" dirty="0" smtClean="0">
                <a:solidFill>
                  <a:srgbClr val="FF0000"/>
                </a:solidFill>
              </a:rPr>
              <a:t>VC table</a:t>
            </a:r>
            <a:r>
              <a:rPr lang="en-US" dirty="0" smtClean="0"/>
              <a:t>” in each switch through which the connection passes</a:t>
            </a:r>
            <a:endParaRPr lang="en-US" dirty="0"/>
          </a:p>
        </p:txBody>
      </p:sp>
      <p:sp>
        <p:nvSpPr>
          <p:cNvPr id="4" name="Date Placeholder 3"/>
          <p:cNvSpPr>
            <a:spLocks noGrp="1"/>
          </p:cNvSpPr>
          <p:nvPr>
            <p:ph type="dt" sz="half" idx="10"/>
          </p:nvPr>
        </p:nvSpPr>
        <p:spPr/>
        <p:txBody>
          <a:bodyPr/>
          <a:lstStyle/>
          <a:p>
            <a:fld id="{741A7F1E-2847-46C1-8D21-1BA61B163D8C}"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One entry in the VC table on a single switch contains</a:t>
            </a:r>
          </a:p>
          <a:p>
            <a:pPr lvl="1"/>
            <a:r>
              <a:rPr lang="en-US" dirty="0" smtClean="0"/>
              <a:t>A virtual circuit identifier (VCI) that uniquely identifies the connection at this switch and that will be carried inside the header of the packets that belong to this connection</a:t>
            </a:r>
          </a:p>
          <a:p>
            <a:pPr lvl="1"/>
            <a:r>
              <a:rPr lang="en-US" dirty="0" smtClean="0"/>
              <a:t>An incoming interface on which packets for this VC arrive at the switch</a:t>
            </a:r>
          </a:p>
          <a:p>
            <a:pPr lvl="1"/>
            <a:r>
              <a:rPr lang="en-US" dirty="0" smtClean="0"/>
              <a:t>An outgoing interface in which packets for this VC leave this switch</a:t>
            </a:r>
          </a:p>
          <a:p>
            <a:pPr lvl="1"/>
            <a:r>
              <a:rPr lang="en-US" dirty="0" smtClean="0"/>
              <a:t>A potentially different VCI that will be used for outgoing packets</a:t>
            </a:r>
          </a:p>
        </p:txBody>
      </p:sp>
      <p:sp>
        <p:nvSpPr>
          <p:cNvPr id="4" name="Date Placeholder 3"/>
          <p:cNvSpPr>
            <a:spLocks noGrp="1"/>
          </p:cNvSpPr>
          <p:nvPr>
            <p:ph type="dt" sz="half" idx="10"/>
          </p:nvPr>
        </p:nvSpPr>
        <p:spPr/>
        <p:txBody>
          <a:bodyPr/>
          <a:lstStyle/>
          <a:p>
            <a:fld id="{B6DA60C3-5793-4F0E-AC5C-ED08BBD3CD7C}"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The semantics for one such entry is</a:t>
            </a:r>
          </a:p>
          <a:p>
            <a:pPr lvl="1"/>
            <a:r>
              <a:rPr lang="en-US" dirty="0" smtClean="0"/>
              <a:t>If a packet arrives on the designated incoming interface and that packet contains the designated VCI value in its header, then the packet should be sent out the specified outgoing interface with the specified outgoing VCI value first having been placed in its header</a:t>
            </a:r>
            <a:endParaRPr lang="en-US" dirty="0"/>
          </a:p>
        </p:txBody>
      </p:sp>
      <p:sp>
        <p:nvSpPr>
          <p:cNvPr id="4" name="Date Placeholder 3"/>
          <p:cNvSpPr>
            <a:spLocks noGrp="1"/>
          </p:cNvSpPr>
          <p:nvPr>
            <p:ph type="dt" sz="half" idx="10"/>
          </p:nvPr>
        </p:nvSpPr>
        <p:spPr/>
        <p:txBody>
          <a:bodyPr/>
          <a:lstStyle/>
          <a:p>
            <a:fld id="{CCD272D4-D797-4C85-8DCB-7A19CB6CBC5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Oultine</a:t>
            </a:r>
            <a:endParaRPr lang="en-US" dirty="0"/>
          </a:p>
        </p:txBody>
      </p:sp>
      <p:sp>
        <p:nvSpPr>
          <p:cNvPr id="3" name="Content Placeholder 2"/>
          <p:cNvSpPr>
            <a:spLocks noGrp="1"/>
          </p:cNvSpPr>
          <p:nvPr>
            <p:ph sz="quarter" idx="1"/>
          </p:nvPr>
        </p:nvSpPr>
        <p:spPr/>
        <p:txBody>
          <a:bodyPr/>
          <a:lstStyle/>
          <a:p>
            <a:r>
              <a:rPr lang="en-US" dirty="0" smtClean="0"/>
              <a:t>Switching and Forwarding</a:t>
            </a:r>
          </a:p>
          <a:p>
            <a:r>
              <a:rPr lang="en-US" dirty="0" smtClean="0"/>
              <a:t>Bridges and LAN Switches</a:t>
            </a:r>
          </a:p>
          <a:p>
            <a:r>
              <a:rPr lang="en-US" dirty="0" smtClean="0"/>
              <a:t>Cell Switches (ATM)</a:t>
            </a:r>
            <a:endParaRPr lang="en-US" dirty="0"/>
          </a:p>
        </p:txBody>
      </p:sp>
      <p:sp>
        <p:nvSpPr>
          <p:cNvPr id="4" name="Date Placeholder 3"/>
          <p:cNvSpPr>
            <a:spLocks noGrp="1"/>
          </p:cNvSpPr>
          <p:nvPr>
            <p:ph type="dt" sz="half" idx="10"/>
          </p:nvPr>
        </p:nvSpPr>
        <p:spPr/>
        <p:txBody>
          <a:bodyPr/>
          <a:lstStyle/>
          <a:p>
            <a:fld id="{23BBCA32-7D26-40D3-9EE6-F695A82CE66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Note:</a:t>
            </a:r>
          </a:p>
          <a:p>
            <a:pPr lvl="1"/>
            <a:r>
              <a:rPr lang="en-US" dirty="0" smtClean="0"/>
              <a:t>The combination of the VCI of the packets as they are received at the switch and the interface on which they are received uniquely identifies the virtual connection</a:t>
            </a:r>
          </a:p>
          <a:p>
            <a:pPr lvl="1"/>
            <a:r>
              <a:rPr lang="en-US" dirty="0" smtClean="0"/>
              <a:t>There may be many virtual connections established in the switch at one time</a:t>
            </a:r>
          </a:p>
          <a:p>
            <a:pPr lvl="1"/>
            <a:r>
              <a:rPr lang="en-US" dirty="0" smtClean="0"/>
              <a:t>Incoming and outgoing VCI values are not generally the same</a:t>
            </a:r>
          </a:p>
          <a:p>
            <a:pPr lvl="2"/>
            <a:r>
              <a:rPr lang="en-US" dirty="0" smtClean="0"/>
              <a:t>VCI is not a globally significant identifier for the connection; rather it has significance only on a given link</a:t>
            </a:r>
          </a:p>
          <a:p>
            <a:pPr lvl="1"/>
            <a:r>
              <a:rPr lang="en-US" dirty="0" smtClean="0"/>
              <a:t>Whenever a </a:t>
            </a:r>
            <a:r>
              <a:rPr lang="en-US" i="1" dirty="0" smtClean="0">
                <a:solidFill>
                  <a:srgbClr val="FF0000"/>
                </a:solidFill>
              </a:rPr>
              <a:t>new connection </a:t>
            </a:r>
            <a:r>
              <a:rPr lang="en-US" dirty="0" smtClean="0"/>
              <a:t>is created, we need to assign </a:t>
            </a:r>
            <a:r>
              <a:rPr lang="en-US" i="1" dirty="0" smtClean="0">
                <a:solidFill>
                  <a:srgbClr val="FF0000"/>
                </a:solidFill>
              </a:rPr>
              <a:t>a new VCI</a:t>
            </a:r>
            <a:r>
              <a:rPr lang="en-US" dirty="0" smtClean="0"/>
              <a:t> for that connection on each link that the connection will traverse</a:t>
            </a:r>
          </a:p>
          <a:p>
            <a:pPr lvl="2"/>
            <a:r>
              <a:rPr lang="en-US" dirty="0" smtClean="0"/>
              <a:t>We also need to ensure that the chosen VCI on a given link is not currently in use on that link by some existing connection</a:t>
            </a:r>
            <a:endParaRPr lang="en-US" dirty="0"/>
          </a:p>
        </p:txBody>
      </p:sp>
      <p:sp>
        <p:nvSpPr>
          <p:cNvPr id="4" name="Date Placeholder 3"/>
          <p:cNvSpPr>
            <a:spLocks noGrp="1"/>
          </p:cNvSpPr>
          <p:nvPr>
            <p:ph type="dt" sz="half" idx="10"/>
          </p:nvPr>
        </p:nvSpPr>
        <p:spPr/>
        <p:txBody>
          <a:bodyPr/>
          <a:lstStyle/>
          <a:p>
            <a:fld id="{50C09B9B-55C9-4051-ABDF-2CAE9CAE05FB}"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Two broad classes of approach to establish connection state</a:t>
            </a:r>
          </a:p>
          <a:p>
            <a:pPr lvl="1"/>
            <a:r>
              <a:rPr lang="en-US" dirty="0" smtClean="0"/>
              <a:t>Network Administrator will configure the state</a:t>
            </a:r>
          </a:p>
          <a:p>
            <a:pPr lvl="2"/>
            <a:r>
              <a:rPr lang="en-US" dirty="0" smtClean="0"/>
              <a:t>The virtual circuit is </a:t>
            </a:r>
            <a:r>
              <a:rPr lang="en-US" dirty="0" smtClean="0">
                <a:solidFill>
                  <a:srgbClr val="FF0000"/>
                </a:solidFill>
              </a:rPr>
              <a:t>permanent</a:t>
            </a:r>
            <a:r>
              <a:rPr lang="en-US" dirty="0" smtClean="0"/>
              <a:t> (PVC)</a:t>
            </a:r>
          </a:p>
          <a:p>
            <a:pPr lvl="2"/>
            <a:r>
              <a:rPr lang="en-US" dirty="0" smtClean="0"/>
              <a:t>The network administrator can delete this</a:t>
            </a:r>
          </a:p>
          <a:p>
            <a:pPr lvl="2"/>
            <a:r>
              <a:rPr lang="en-US" dirty="0" smtClean="0"/>
              <a:t>Can be thought of as a long-lived or administratively configured VC</a:t>
            </a:r>
          </a:p>
          <a:p>
            <a:pPr lvl="1"/>
            <a:r>
              <a:rPr lang="en-US" dirty="0" smtClean="0"/>
              <a:t>A host can send message into the network to cause the state to be established</a:t>
            </a:r>
          </a:p>
          <a:p>
            <a:pPr lvl="2"/>
            <a:r>
              <a:rPr lang="en-US" dirty="0" smtClean="0"/>
              <a:t>This is referred as </a:t>
            </a:r>
            <a:r>
              <a:rPr lang="en-US" dirty="0" err="1" smtClean="0">
                <a:solidFill>
                  <a:srgbClr val="FF0000"/>
                </a:solidFill>
              </a:rPr>
              <a:t>signalling</a:t>
            </a:r>
            <a:r>
              <a:rPr lang="en-US" dirty="0" smtClean="0"/>
              <a:t> and the resulting virtual circuit is said to be </a:t>
            </a:r>
            <a:r>
              <a:rPr lang="en-US" dirty="0" smtClean="0">
                <a:solidFill>
                  <a:srgbClr val="FF0000"/>
                </a:solidFill>
              </a:rPr>
              <a:t>switched</a:t>
            </a:r>
            <a:r>
              <a:rPr lang="en-US" dirty="0" smtClean="0"/>
              <a:t> (SVC)</a:t>
            </a:r>
          </a:p>
          <a:p>
            <a:pPr lvl="2"/>
            <a:r>
              <a:rPr lang="en-US" dirty="0" smtClean="0"/>
              <a:t>A host may set up and delete such a VC dynamically without the involvement of a network administrator</a:t>
            </a:r>
          </a:p>
        </p:txBody>
      </p:sp>
      <p:sp>
        <p:nvSpPr>
          <p:cNvPr id="4" name="Date Placeholder 3"/>
          <p:cNvSpPr>
            <a:spLocks noGrp="1"/>
          </p:cNvSpPr>
          <p:nvPr>
            <p:ph type="dt" sz="half" idx="10"/>
          </p:nvPr>
        </p:nvSpPr>
        <p:spPr/>
        <p:txBody>
          <a:bodyPr/>
          <a:lstStyle/>
          <a:p>
            <a:fld id="{D15F53C7-752D-4F1F-B894-76949C5803B3}"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400" dirty="0" smtClean="0"/>
              <a:t>Let’s assume that a network administrator wants to manually create a new virtual connection from host A to host B</a:t>
            </a:r>
          </a:p>
          <a:p>
            <a:pPr lvl="1"/>
            <a:r>
              <a:rPr lang="en-US" sz="2000" dirty="0" smtClean="0"/>
              <a:t>First the administrator identifies a path through the network from A to B</a:t>
            </a:r>
            <a:endParaRPr lang="en-US" sz="2000" dirty="0"/>
          </a:p>
        </p:txBody>
      </p:sp>
      <p:pic>
        <p:nvPicPr>
          <p:cNvPr id="4" name="Picture 5" descr="f03-03-9780123850591 copy"/>
          <p:cNvPicPr>
            <a:picLocks noChangeAspect="1" noChangeArrowheads="1"/>
          </p:cNvPicPr>
          <p:nvPr/>
        </p:nvPicPr>
        <p:blipFill>
          <a:blip r:embed="rId2"/>
          <a:srcRect/>
          <a:stretch>
            <a:fillRect/>
          </a:stretch>
        </p:blipFill>
        <p:spPr bwMode="auto">
          <a:xfrm>
            <a:off x="1219200" y="3124200"/>
            <a:ext cx="7032625" cy="3240088"/>
          </a:xfrm>
          <a:prstGeom prst="rect">
            <a:avLst/>
          </a:prstGeom>
          <a:noFill/>
          <a:ln w="9525">
            <a:noFill/>
            <a:miter lim="800000"/>
            <a:headEnd/>
            <a:tailEnd/>
          </a:ln>
        </p:spPr>
      </p:pic>
      <p:grpSp>
        <p:nvGrpSpPr>
          <p:cNvPr id="7" name="Group 6"/>
          <p:cNvGrpSpPr/>
          <p:nvPr/>
        </p:nvGrpSpPr>
        <p:grpSpPr>
          <a:xfrm>
            <a:off x="1930400" y="4495800"/>
            <a:ext cx="889000" cy="381000"/>
            <a:chOff x="1981200" y="4495800"/>
            <a:chExt cx="889000" cy="381000"/>
          </a:xfrm>
        </p:grpSpPr>
        <p:sp>
          <p:nvSpPr>
            <p:cNvPr id="5" name="Rectangle 4"/>
            <p:cNvSpPr/>
            <p:nvPr/>
          </p:nvSpPr>
          <p:spPr>
            <a:xfrm>
              <a:off x="2514600" y="4495800"/>
              <a:ext cx="3556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5</a:t>
              </a:r>
              <a:endParaRPr lang="en-US" dirty="0"/>
            </a:p>
          </p:txBody>
        </p:sp>
        <p:sp>
          <p:nvSpPr>
            <p:cNvPr id="6" name="Rectangle 5"/>
            <p:cNvSpPr/>
            <p:nvPr/>
          </p:nvSpPr>
          <p:spPr>
            <a:xfrm>
              <a:off x="1981200" y="4495800"/>
              <a:ext cx="5334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grpSp>
        <p:nvGrpSpPr>
          <p:cNvPr id="8" name="Group 7"/>
          <p:cNvGrpSpPr/>
          <p:nvPr/>
        </p:nvGrpSpPr>
        <p:grpSpPr>
          <a:xfrm>
            <a:off x="2514600" y="3276600"/>
            <a:ext cx="1117600" cy="381000"/>
            <a:chOff x="1981200" y="4495800"/>
            <a:chExt cx="889000" cy="381000"/>
          </a:xfrm>
        </p:grpSpPr>
        <p:sp>
          <p:nvSpPr>
            <p:cNvPr id="9" name="Rectangle 8"/>
            <p:cNvSpPr/>
            <p:nvPr/>
          </p:nvSpPr>
          <p:spPr>
            <a:xfrm>
              <a:off x="2514600" y="4495800"/>
              <a:ext cx="3556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11</a:t>
              </a:r>
              <a:endParaRPr lang="en-US" dirty="0"/>
            </a:p>
          </p:txBody>
        </p:sp>
        <p:sp>
          <p:nvSpPr>
            <p:cNvPr id="10" name="Rectangle 9"/>
            <p:cNvSpPr/>
            <p:nvPr/>
          </p:nvSpPr>
          <p:spPr>
            <a:xfrm>
              <a:off x="1981200" y="4495800"/>
              <a:ext cx="5334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grpSp>
        <p:nvGrpSpPr>
          <p:cNvPr id="11" name="Group 10"/>
          <p:cNvGrpSpPr/>
          <p:nvPr/>
        </p:nvGrpSpPr>
        <p:grpSpPr>
          <a:xfrm>
            <a:off x="3886200" y="4876800"/>
            <a:ext cx="889000" cy="381000"/>
            <a:chOff x="1981200" y="4495800"/>
            <a:chExt cx="889000" cy="381000"/>
          </a:xfrm>
        </p:grpSpPr>
        <p:sp>
          <p:nvSpPr>
            <p:cNvPr id="12" name="Rectangle 11"/>
            <p:cNvSpPr/>
            <p:nvPr/>
          </p:nvSpPr>
          <p:spPr>
            <a:xfrm>
              <a:off x="2514600" y="4495800"/>
              <a:ext cx="3556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7</a:t>
              </a:r>
              <a:endParaRPr lang="en-US" dirty="0"/>
            </a:p>
          </p:txBody>
        </p:sp>
        <p:sp>
          <p:nvSpPr>
            <p:cNvPr id="13" name="Rectangle 12"/>
            <p:cNvSpPr/>
            <p:nvPr/>
          </p:nvSpPr>
          <p:spPr>
            <a:xfrm>
              <a:off x="1981200" y="4495800"/>
              <a:ext cx="5334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grpSp>
        <p:nvGrpSpPr>
          <p:cNvPr id="14" name="Group 13"/>
          <p:cNvGrpSpPr/>
          <p:nvPr/>
        </p:nvGrpSpPr>
        <p:grpSpPr>
          <a:xfrm>
            <a:off x="6324600" y="5943600"/>
            <a:ext cx="889000" cy="381000"/>
            <a:chOff x="1981200" y="4495800"/>
            <a:chExt cx="889000" cy="381000"/>
          </a:xfrm>
        </p:grpSpPr>
        <p:sp>
          <p:nvSpPr>
            <p:cNvPr id="15" name="Rectangle 14"/>
            <p:cNvSpPr/>
            <p:nvPr/>
          </p:nvSpPr>
          <p:spPr>
            <a:xfrm>
              <a:off x="2514600" y="4495800"/>
              <a:ext cx="3556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4</a:t>
              </a:r>
              <a:endParaRPr lang="en-US" dirty="0"/>
            </a:p>
          </p:txBody>
        </p:sp>
        <p:sp>
          <p:nvSpPr>
            <p:cNvPr id="16" name="Rectangle 15"/>
            <p:cNvSpPr/>
            <p:nvPr/>
          </p:nvSpPr>
          <p:spPr>
            <a:xfrm>
              <a:off x="1981200" y="4495800"/>
              <a:ext cx="5334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sp>
        <p:nvSpPr>
          <p:cNvPr id="17" name="Date Placeholder 16"/>
          <p:cNvSpPr>
            <a:spLocks noGrp="1"/>
          </p:cNvSpPr>
          <p:nvPr>
            <p:ph type="dt" sz="half" idx="10"/>
          </p:nvPr>
        </p:nvSpPr>
        <p:spPr/>
        <p:txBody>
          <a:bodyPr/>
          <a:lstStyle/>
          <a:p>
            <a:fld id="{42617914-F3CA-465F-9D9A-67BE702FA5CE}" type="datetime3">
              <a:rPr lang="en-US" smtClean="0"/>
              <a:t>13 October 2023</a:t>
            </a:fld>
            <a:endParaRPr lang="en-US"/>
          </a:p>
        </p:txBody>
      </p:sp>
      <p:sp>
        <p:nvSpPr>
          <p:cNvPr id="18" name="Slide Number Placeholder 17"/>
          <p:cNvSpPr>
            <a:spLocks noGrp="1"/>
          </p:cNvSpPr>
          <p:nvPr>
            <p:ph type="sldNum" sz="quarter" idx="11"/>
          </p:nvPr>
        </p:nvSpPr>
        <p:spPr/>
        <p:txBody>
          <a:bodyPr>
            <a:normAutofit fontScale="85000" lnSpcReduction="20000"/>
          </a:bodyPr>
          <a:lstStyle/>
          <a:p>
            <a:fld id="{5C669A16-5E7B-4E48-88C3-D3DF2DCF7DD4}" type="slidenum">
              <a:rPr lang="en-US" smtClean="0"/>
              <a:pPr/>
              <a:t>22</a:t>
            </a:fld>
            <a:endParaRPr lang="en-US"/>
          </a:p>
        </p:txBody>
      </p:sp>
      <p:sp>
        <p:nvSpPr>
          <p:cNvPr id="19" name="Footer Placeholder 18"/>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The administrator then picks a VCI value that is currently unused on each link for the connection</a:t>
            </a:r>
          </a:p>
          <a:p>
            <a:pPr lvl="1"/>
            <a:r>
              <a:rPr lang="en-US" dirty="0" smtClean="0"/>
              <a:t>For our example:</a:t>
            </a:r>
          </a:p>
          <a:p>
            <a:pPr lvl="2"/>
            <a:r>
              <a:rPr lang="en-US" dirty="0" smtClean="0"/>
              <a:t>Suppose the VCI value 5 is chosen for the link from host A to switch 1</a:t>
            </a:r>
          </a:p>
          <a:p>
            <a:pPr lvl="2"/>
            <a:r>
              <a:rPr lang="en-US" dirty="0" smtClean="0"/>
              <a:t>11 is chosen for the link from switch 1 to switch 2</a:t>
            </a:r>
          </a:p>
          <a:p>
            <a:pPr lvl="2"/>
            <a:r>
              <a:rPr lang="en-US" dirty="0" smtClean="0"/>
              <a:t>So the switch 1 will have an entry in the VC table</a:t>
            </a:r>
            <a:endParaRPr lang="en-US" dirty="0"/>
          </a:p>
        </p:txBody>
      </p:sp>
      <p:graphicFrame>
        <p:nvGraphicFramePr>
          <p:cNvPr id="5" name="Table 4"/>
          <p:cNvGraphicFramePr>
            <a:graphicFrameLocks noGrp="1"/>
          </p:cNvGraphicFramePr>
          <p:nvPr/>
        </p:nvGraphicFramePr>
        <p:xfrm>
          <a:off x="914400" y="4953000"/>
          <a:ext cx="7467600" cy="1238119"/>
        </p:xfrm>
        <a:graphic>
          <a:graphicData uri="http://schemas.openxmlformats.org/drawingml/2006/table">
            <a:tbl>
              <a:tblPr firstRow="1" bandRow="1">
                <a:tableStyleId>{00A15C55-8517-42AA-B614-E9B94910E393}</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624840">
                <a:tc>
                  <a:txBody>
                    <a:bodyPr/>
                    <a:lstStyle/>
                    <a:p>
                      <a:pPr algn="ctr"/>
                      <a:r>
                        <a:rPr lang="en-US" sz="2000" dirty="0" smtClean="0">
                          <a:latin typeface="Calibri" pitchFamily="34" charset="0"/>
                        </a:rPr>
                        <a:t>Incoming Interface</a:t>
                      </a:r>
                      <a:endParaRPr lang="en-US" sz="2000" dirty="0">
                        <a:latin typeface="Calibri" pitchFamily="34" charset="0"/>
                      </a:endParaRPr>
                    </a:p>
                  </a:txBody>
                  <a:tcPr/>
                </a:tc>
                <a:tc>
                  <a:txBody>
                    <a:bodyPr/>
                    <a:lstStyle/>
                    <a:p>
                      <a:pPr algn="ctr"/>
                      <a:r>
                        <a:rPr lang="en-US" sz="2000" dirty="0" smtClean="0">
                          <a:latin typeface="Calibri" pitchFamily="34" charset="0"/>
                        </a:rPr>
                        <a:t>Incoming VC</a:t>
                      </a:r>
                      <a:endParaRPr lang="en-US" sz="2000" dirty="0">
                        <a:latin typeface="Calibri" pitchFamily="34" charset="0"/>
                      </a:endParaRPr>
                    </a:p>
                  </a:txBody>
                  <a:tcPr/>
                </a:tc>
                <a:tc>
                  <a:txBody>
                    <a:bodyPr/>
                    <a:lstStyle/>
                    <a:p>
                      <a:pPr algn="ctr"/>
                      <a:r>
                        <a:rPr lang="en-US" sz="2000" dirty="0" smtClean="0">
                          <a:latin typeface="Calibri" pitchFamily="34" charset="0"/>
                        </a:rPr>
                        <a:t>Outgoing Interface</a:t>
                      </a:r>
                      <a:endParaRPr lang="en-US" sz="2000" dirty="0">
                        <a:latin typeface="Calibri" pitchFamily="34" charset="0"/>
                      </a:endParaRPr>
                    </a:p>
                  </a:txBody>
                  <a:tcPr/>
                </a:tc>
                <a:tc>
                  <a:txBody>
                    <a:bodyPr/>
                    <a:lstStyle/>
                    <a:p>
                      <a:pPr algn="ctr"/>
                      <a:r>
                        <a:rPr lang="en-US" sz="2000" dirty="0" smtClean="0">
                          <a:latin typeface="Calibri" pitchFamily="34" charset="0"/>
                        </a:rPr>
                        <a:t>Outgoing VC</a:t>
                      </a:r>
                      <a:endParaRPr lang="en-US" sz="2000" dirty="0">
                        <a:latin typeface="Calibri" pitchFamily="34" charset="0"/>
                      </a:endParaRPr>
                    </a:p>
                  </a:txBody>
                  <a:tcPr/>
                </a:tc>
                <a:extLst>
                  <a:ext uri="{0D108BD9-81ED-4DB2-BD59-A6C34878D82A}">
                    <a16:rowId xmlns:a16="http://schemas.microsoft.com/office/drawing/2014/main" val="10000"/>
                  </a:ext>
                </a:extLst>
              </a:tr>
              <a:tr h="537079">
                <a:tc>
                  <a:txBody>
                    <a:bodyPr/>
                    <a:lstStyle/>
                    <a:p>
                      <a:pPr algn="ctr"/>
                      <a:r>
                        <a:rPr lang="en-US" sz="2000" dirty="0" smtClean="0">
                          <a:latin typeface="Calibri" pitchFamily="34" charset="0"/>
                        </a:rPr>
                        <a:t>2</a:t>
                      </a:r>
                      <a:endParaRPr lang="en-US" sz="2000" dirty="0">
                        <a:latin typeface="Calibri" pitchFamily="34" charset="0"/>
                      </a:endParaRPr>
                    </a:p>
                  </a:txBody>
                  <a:tcPr/>
                </a:tc>
                <a:tc>
                  <a:txBody>
                    <a:bodyPr/>
                    <a:lstStyle/>
                    <a:p>
                      <a:pPr algn="ctr"/>
                      <a:r>
                        <a:rPr lang="en-US" sz="2000" dirty="0" smtClean="0">
                          <a:latin typeface="Calibri" pitchFamily="34" charset="0"/>
                        </a:rPr>
                        <a:t>5</a:t>
                      </a:r>
                      <a:endParaRPr lang="en-US" sz="2000" dirty="0">
                        <a:latin typeface="Calibri" pitchFamily="34" charset="0"/>
                      </a:endParaRPr>
                    </a:p>
                  </a:txBody>
                  <a:tcPr/>
                </a:tc>
                <a:tc>
                  <a:txBody>
                    <a:bodyPr/>
                    <a:lstStyle/>
                    <a:p>
                      <a:pPr algn="ctr"/>
                      <a:r>
                        <a:rPr lang="en-US" sz="2000" dirty="0" smtClean="0">
                          <a:latin typeface="Calibri" pitchFamily="34" charset="0"/>
                        </a:rPr>
                        <a:t>1</a:t>
                      </a:r>
                      <a:endParaRPr lang="en-US" sz="2000" dirty="0">
                        <a:latin typeface="Calibri" pitchFamily="34" charset="0"/>
                      </a:endParaRPr>
                    </a:p>
                  </a:txBody>
                  <a:tcPr/>
                </a:tc>
                <a:tc>
                  <a:txBody>
                    <a:bodyPr/>
                    <a:lstStyle/>
                    <a:p>
                      <a:pPr algn="ctr"/>
                      <a:r>
                        <a:rPr lang="en-US" sz="2000" dirty="0" smtClean="0">
                          <a:latin typeface="Calibri" pitchFamily="34" charset="0"/>
                        </a:rPr>
                        <a:t>11</a:t>
                      </a:r>
                      <a:endParaRPr lang="en-US" sz="2000" dirty="0">
                        <a:latin typeface="Calibri" pitchFamily="34" charset="0"/>
                      </a:endParaRPr>
                    </a:p>
                  </a:txBody>
                  <a:tcP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03C819B4-68EC-49C6-B6A4-B4E99EE97BD3}"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23</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a:bodyPr>
          <a:lstStyle/>
          <a:p>
            <a:r>
              <a:rPr lang="en-US" sz="2000" dirty="0" smtClean="0"/>
              <a:t>Similarly, suppose</a:t>
            </a:r>
          </a:p>
          <a:p>
            <a:pPr lvl="1"/>
            <a:r>
              <a:rPr lang="en-US" sz="2000" dirty="0" smtClean="0"/>
              <a:t>VCI of 7 is chosen to identify this connection on the link from switch 2 to switch 3</a:t>
            </a:r>
          </a:p>
          <a:p>
            <a:pPr lvl="1"/>
            <a:r>
              <a:rPr lang="en-US" sz="2000" dirty="0" smtClean="0"/>
              <a:t>VCI of 4 is chosen for the link from switch 3 to host B</a:t>
            </a:r>
          </a:p>
          <a:p>
            <a:pPr lvl="1"/>
            <a:r>
              <a:rPr lang="en-US" sz="2000" dirty="0" smtClean="0"/>
              <a:t>Switches 2 and 3 are configured with the following VC tables</a:t>
            </a:r>
            <a:endParaRPr lang="en-US" sz="2000" dirty="0"/>
          </a:p>
        </p:txBody>
      </p:sp>
      <p:graphicFrame>
        <p:nvGraphicFramePr>
          <p:cNvPr id="4" name="Table 3"/>
          <p:cNvGraphicFramePr>
            <a:graphicFrameLocks noGrp="1"/>
          </p:cNvGraphicFramePr>
          <p:nvPr/>
        </p:nvGraphicFramePr>
        <p:xfrm>
          <a:off x="990600" y="3581400"/>
          <a:ext cx="7467600" cy="1238119"/>
        </p:xfrm>
        <a:graphic>
          <a:graphicData uri="http://schemas.openxmlformats.org/drawingml/2006/table">
            <a:tbl>
              <a:tblPr firstRow="1" bandRow="1">
                <a:tableStyleId>{00A15C55-8517-42AA-B614-E9B94910E393}</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624840">
                <a:tc>
                  <a:txBody>
                    <a:bodyPr/>
                    <a:lstStyle/>
                    <a:p>
                      <a:pPr algn="ctr"/>
                      <a:r>
                        <a:rPr lang="en-US" sz="2000" dirty="0" smtClean="0">
                          <a:latin typeface="Calibri" pitchFamily="34" charset="0"/>
                        </a:rPr>
                        <a:t>Incoming Interface</a:t>
                      </a:r>
                      <a:endParaRPr lang="en-US" sz="2000" dirty="0">
                        <a:latin typeface="Calibri" pitchFamily="34" charset="0"/>
                      </a:endParaRPr>
                    </a:p>
                  </a:txBody>
                  <a:tcPr/>
                </a:tc>
                <a:tc>
                  <a:txBody>
                    <a:bodyPr/>
                    <a:lstStyle/>
                    <a:p>
                      <a:pPr algn="ctr"/>
                      <a:r>
                        <a:rPr lang="en-US" sz="2000" dirty="0" smtClean="0">
                          <a:latin typeface="Calibri" pitchFamily="34" charset="0"/>
                        </a:rPr>
                        <a:t>Incoming VC</a:t>
                      </a:r>
                      <a:endParaRPr lang="en-US" sz="2000" dirty="0">
                        <a:latin typeface="Calibri" pitchFamily="34" charset="0"/>
                      </a:endParaRPr>
                    </a:p>
                  </a:txBody>
                  <a:tcPr/>
                </a:tc>
                <a:tc>
                  <a:txBody>
                    <a:bodyPr/>
                    <a:lstStyle/>
                    <a:p>
                      <a:pPr algn="ctr"/>
                      <a:r>
                        <a:rPr lang="en-US" sz="2000" dirty="0" smtClean="0">
                          <a:latin typeface="Calibri" pitchFamily="34" charset="0"/>
                        </a:rPr>
                        <a:t>Outgoing Interface</a:t>
                      </a:r>
                      <a:endParaRPr lang="en-US" sz="2000" dirty="0">
                        <a:latin typeface="Calibri" pitchFamily="34" charset="0"/>
                      </a:endParaRPr>
                    </a:p>
                  </a:txBody>
                  <a:tcPr/>
                </a:tc>
                <a:tc>
                  <a:txBody>
                    <a:bodyPr/>
                    <a:lstStyle/>
                    <a:p>
                      <a:pPr algn="ctr"/>
                      <a:r>
                        <a:rPr lang="en-US" sz="2000" dirty="0" smtClean="0">
                          <a:latin typeface="Calibri" pitchFamily="34" charset="0"/>
                        </a:rPr>
                        <a:t>Outgoing VC</a:t>
                      </a:r>
                      <a:endParaRPr lang="en-US" sz="2000" dirty="0">
                        <a:latin typeface="Calibri" pitchFamily="34" charset="0"/>
                      </a:endParaRPr>
                    </a:p>
                  </a:txBody>
                  <a:tcPr/>
                </a:tc>
                <a:extLst>
                  <a:ext uri="{0D108BD9-81ED-4DB2-BD59-A6C34878D82A}">
                    <a16:rowId xmlns:a16="http://schemas.microsoft.com/office/drawing/2014/main" val="10000"/>
                  </a:ext>
                </a:extLst>
              </a:tr>
              <a:tr h="537079">
                <a:tc>
                  <a:txBody>
                    <a:bodyPr/>
                    <a:lstStyle/>
                    <a:p>
                      <a:pPr algn="ctr"/>
                      <a:r>
                        <a:rPr lang="en-US" sz="2000" dirty="0" smtClean="0">
                          <a:latin typeface="Calibri" pitchFamily="34" charset="0"/>
                        </a:rPr>
                        <a:t>3</a:t>
                      </a:r>
                      <a:endParaRPr lang="en-US" sz="2000" dirty="0">
                        <a:latin typeface="Calibri" pitchFamily="34" charset="0"/>
                      </a:endParaRPr>
                    </a:p>
                  </a:txBody>
                  <a:tcPr/>
                </a:tc>
                <a:tc>
                  <a:txBody>
                    <a:bodyPr/>
                    <a:lstStyle/>
                    <a:p>
                      <a:pPr algn="ctr"/>
                      <a:r>
                        <a:rPr lang="en-US" sz="2000" dirty="0" smtClean="0">
                          <a:latin typeface="Calibri" pitchFamily="34" charset="0"/>
                        </a:rPr>
                        <a:t>11</a:t>
                      </a:r>
                      <a:endParaRPr lang="en-US" sz="2000" dirty="0">
                        <a:latin typeface="Calibri" pitchFamily="34" charset="0"/>
                      </a:endParaRPr>
                    </a:p>
                  </a:txBody>
                  <a:tcPr/>
                </a:tc>
                <a:tc>
                  <a:txBody>
                    <a:bodyPr/>
                    <a:lstStyle/>
                    <a:p>
                      <a:pPr algn="ctr"/>
                      <a:r>
                        <a:rPr lang="en-US" sz="2000" dirty="0" smtClean="0">
                          <a:latin typeface="Calibri" pitchFamily="34" charset="0"/>
                        </a:rPr>
                        <a:t>2</a:t>
                      </a:r>
                      <a:endParaRPr lang="en-US" sz="2000" dirty="0">
                        <a:latin typeface="Calibri" pitchFamily="34" charset="0"/>
                      </a:endParaRPr>
                    </a:p>
                  </a:txBody>
                  <a:tcPr/>
                </a:tc>
                <a:tc>
                  <a:txBody>
                    <a:bodyPr/>
                    <a:lstStyle/>
                    <a:p>
                      <a:pPr algn="ctr"/>
                      <a:r>
                        <a:rPr lang="en-US" sz="2000" dirty="0" smtClean="0">
                          <a:latin typeface="Calibri" pitchFamily="34" charset="0"/>
                        </a:rPr>
                        <a:t>7</a:t>
                      </a:r>
                      <a:endParaRPr lang="en-US" sz="2000" dirty="0">
                        <a:latin typeface="Calibri" pitchFamily="34" charset="0"/>
                      </a:endParaRP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990600" y="5105400"/>
          <a:ext cx="7467600" cy="1238119"/>
        </p:xfrm>
        <a:graphic>
          <a:graphicData uri="http://schemas.openxmlformats.org/drawingml/2006/table">
            <a:tbl>
              <a:tblPr firstRow="1" bandRow="1">
                <a:tableStyleId>{00A15C55-8517-42AA-B614-E9B94910E393}</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624840">
                <a:tc>
                  <a:txBody>
                    <a:bodyPr/>
                    <a:lstStyle/>
                    <a:p>
                      <a:pPr algn="ctr"/>
                      <a:r>
                        <a:rPr lang="en-US" sz="2000" dirty="0" smtClean="0">
                          <a:latin typeface="Calibri" pitchFamily="34" charset="0"/>
                        </a:rPr>
                        <a:t>Incoming Interface</a:t>
                      </a:r>
                      <a:endParaRPr lang="en-US" sz="2000" dirty="0">
                        <a:latin typeface="Calibri" pitchFamily="34" charset="0"/>
                      </a:endParaRPr>
                    </a:p>
                  </a:txBody>
                  <a:tcPr/>
                </a:tc>
                <a:tc>
                  <a:txBody>
                    <a:bodyPr/>
                    <a:lstStyle/>
                    <a:p>
                      <a:pPr algn="ctr"/>
                      <a:r>
                        <a:rPr lang="en-US" sz="2000" dirty="0" smtClean="0">
                          <a:latin typeface="Calibri" pitchFamily="34" charset="0"/>
                        </a:rPr>
                        <a:t>Incoming VC</a:t>
                      </a:r>
                      <a:endParaRPr lang="en-US" sz="2000" dirty="0">
                        <a:latin typeface="Calibri" pitchFamily="34" charset="0"/>
                      </a:endParaRPr>
                    </a:p>
                  </a:txBody>
                  <a:tcPr/>
                </a:tc>
                <a:tc>
                  <a:txBody>
                    <a:bodyPr/>
                    <a:lstStyle/>
                    <a:p>
                      <a:pPr algn="ctr"/>
                      <a:r>
                        <a:rPr lang="en-US" sz="2000" dirty="0" smtClean="0">
                          <a:latin typeface="Calibri" pitchFamily="34" charset="0"/>
                        </a:rPr>
                        <a:t>Outgoing Interface</a:t>
                      </a:r>
                      <a:endParaRPr lang="en-US" sz="2000" dirty="0">
                        <a:latin typeface="Calibri" pitchFamily="34" charset="0"/>
                      </a:endParaRPr>
                    </a:p>
                  </a:txBody>
                  <a:tcPr/>
                </a:tc>
                <a:tc>
                  <a:txBody>
                    <a:bodyPr/>
                    <a:lstStyle/>
                    <a:p>
                      <a:pPr algn="ctr"/>
                      <a:r>
                        <a:rPr lang="en-US" sz="2000" dirty="0" smtClean="0">
                          <a:latin typeface="Calibri" pitchFamily="34" charset="0"/>
                        </a:rPr>
                        <a:t>Outgoing VC</a:t>
                      </a:r>
                      <a:endParaRPr lang="en-US" sz="2000" dirty="0">
                        <a:latin typeface="Calibri" pitchFamily="34" charset="0"/>
                      </a:endParaRPr>
                    </a:p>
                  </a:txBody>
                  <a:tcPr/>
                </a:tc>
                <a:extLst>
                  <a:ext uri="{0D108BD9-81ED-4DB2-BD59-A6C34878D82A}">
                    <a16:rowId xmlns:a16="http://schemas.microsoft.com/office/drawing/2014/main" val="10000"/>
                  </a:ext>
                </a:extLst>
              </a:tr>
              <a:tr h="537079">
                <a:tc>
                  <a:txBody>
                    <a:bodyPr/>
                    <a:lstStyle/>
                    <a:p>
                      <a:pPr algn="ctr"/>
                      <a:r>
                        <a:rPr lang="en-US" sz="2000" dirty="0" smtClean="0">
                          <a:latin typeface="Calibri" pitchFamily="34" charset="0"/>
                        </a:rPr>
                        <a:t>0</a:t>
                      </a:r>
                      <a:endParaRPr lang="en-US" sz="2000" dirty="0">
                        <a:latin typeface="Calibri" pitchFamily="34" charset="0"/>
                      </a:endParaRPr>
                    </a:p>
                  </a:txBody>
                  <a:tcPr/>
                </a:tc>
                <a:tc>
                  <a:txBody>
                    <a:bodyPr/>
                    <a:lstStyle/>
                    <a:p>
                      <a:pPr algn="ctr"/>
                      <a:r>
                        <a:rPr lang="en-US" sz="2000" dirty="0" smtClean="0">
                          <a:latin typeface="Calibri" pitchFamily="34" charset="0"/>
                        </a:rPr>
                        <a:t>7</a:t>
                      </a:r>
                      <a:endParaRPr lang="en-US" sz="2000" dirty="0">
                        <a:latin typeface="Calibri" pitchFamily="34" charset="0"/>
                      </a:endParaRPr>
                    </a:p>
                  </a:txBody>
                  <a:tcPr/>
                </a:tc>
                <a:tc>
                  <a:txBody>
                    <a:bodyPr/>
                    <a:lstStyle/>
                    <a:p>
                      <a:pPr algn="ctr"/>
                      <a:r>
                        <a:rPr lang="en-US" sz="2000" dirty="0" smtClean="0">
                          <a:latin typeface="Calibri" pitchFamily="34" charset="0"/>
                        </a:rPr>
                        <a:t>1</a:t>
                      </a:r>
                      <a:endParaRPr lang="en-US" sz="2000" dirty="0">
                        <a:latin typeface="Calibri" pitchFamily="34" charset="0"/>
                      </a:endParaRPr>
                    </a:p>
                  </a:txBody>
                  <a:tcPr/>
                </a:tc>
                <a:tc>
                  <a:txBody>
                    <a:bodyPr/>
                    <a:lstStyle/>
                    <a:p>
                      <a:pPr algn="ctr"/>
                      <a:r>
                        <a:rPr lang="en-US" sz="2000" dirty="0" smtClean="0">
                          <a:latin typeface="Calibri" pitchFamily="34" charset="0"/>
                        </a:rPr>
                        <a:t>4</a:t>
                      </a:r>
                      <a:endParaRPr lang="en-US" sz="2000" dirty="0">
                        <a:latin typeface="Calibri" pitchFamily="34" charset="0"/>
                      </a:endParaRPr>
                    </a:p>
                  </a:txBody>
                  <a:tcP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03FF3355-845E-4683-9BCD-57641242CCAB}"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24</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a:bodyPr>
          <a:lstStyle/>
          <a:p>
            <a:r>
              <a:rPr lang="en-US" sz="2000" dirty="0" smtClean="0"/>
              <a:t>For any packet that A wants to send to B, A puts the VCI value 5 in the header of the packet and sends it to switch 1</a:t>
            </a:r>
          </a:p>
          <a:p>
            <a:r>
              <a:rPr lang="en-US" sz="2000" dirty="0" smtClean="0"/>
              <a:t>Switch 1 receives any such packet on interface 2, and it uses the combination of the interface and the VCI in the packet header to find the appropriate VC table entry.</a:t>
            </a:r>
          </a:p>
          <a:p>
            <a:r>
              <a:rPr lang="en-US" sz="2000" dirty="0" smtClean="0"/>
              <a:t>The table entry on switch 1 tells the switch to forward the packet out of interface 1 and to put the VCI value 11 in the header</a:t>
            </a:r>
          </a:p>
          <a:p>
            <a:endParaRPr lang="en-US" sz="2000" dirty="0"/>
          </a:p>
        </p:txBody>
      </p:sp>
      <p:pic>
        <p:nvPicPr>
          <p:cNvPr id="4" name="Picture 5" descr="f03-04-9780123850591 copy"/>
          <p:cNvPicPr>
            <a:picLocks noChangeAspect="1" noChangeArrowheads="1"/>
          </p:cNvPicPr>
          <p:nvPr/>
        </p:nvPicPr>
        <p:blipFill>
          <a:blip r:embed="rId2"/>
          <a:srcRect/>
          <a:stretch>
            <a:fillRect/>
          </a:stretch>
        </p:blipFill>
        <p:spPr bwMode="auto">
          <a:xfrm>
            <a:off x="1066800" y="4114800"/>
            <a:ext cx="6553200" cy="223361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DB3112C-2249-4E7A-BF83-261F0A2A4EF0}"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25</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a:bodyPr>
          <a:lstStyle/>
          <a:p>
            <a:r>
              <a:rPr lang="en-US" sz="2000" dirty="0" smtClean="0"/>
              <a:t>Packet will arrive at switch 2 on interface 3 bearing VCI 11</a:t>
            </a:r>
          </a:p>
          <a:p>
            <a:r>
              <a:rPr lang="en-US" sz="2000" dirty="0" smtClean="0"/>
              <a:t>Switch 2 looks up interface 3 and VCI 11 in its VC table and sends the packet on to </a:t>
            </a:r>
            <a:r>
              <a:rPr lang="en-US" sz="2000" dirty="0" smtClean="0">
                <a:solidFill>
                  <a:srgbClr val="FF0000"/>
                </a:solidFill>
              </a:rPr>
              <a:t>switch 3</a:t>
            </a:r>
            <a:r>
              <a:rPr lang="en-US" sz="2000" dirty="0" smtClean="0"/>
              <a:t> after updating the VCI value appropriately</a:t>
            </a:r>
          </a:p>
          <a:p>
            <a:r>
              <a:rPr lang="en-US" sz="2000" dirty="0" smtClean="0"/>
              <a:t>This process continues until it arrives at host B with the VCI value of 4 in the packet</a:t>
            </a:r>
          </a:p>
          <a:p>
            <a:r>
              <a:rPr lang="en-US" sz="2000" dirty="0" smtClean="0"/>
              <a:t>To host B, this identifies the packet as having come from host A</a:t>
            </a:r>
          </a:p>
          <a:p>
            <a:endParaRPr lang="en-US" sz="2000" dirty="0"/>
          </a:p>
        </p:txBody>
      </p:sp>
      <p:pic>
        <p:nvPicPr>
          <p:cNvPr id="5" name="Picture 5" descr="f03-05-9780123850591 copy"/>
          <p:cNvPicPr>
            <a:picLocks noChangeAspect="1" noChangeArrowheads="1"/>
          </p:cNvPicPr>
          <p:nvPr/>
        </p:nvPicPr>
        <p:blipFill>
          <a:blip r:embed="rId2"/>
          <a:srcRect/>
          <a:stretch>
            <a:fillRect/>
          </a:stretch>
        </p:blipFill>
        <p:spPr bwMode="auto">
          <a:xfrm>
            <a:off x="1676400" y="3962400"/>
            <a:ext cx="5616575" cy="20669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EC2D0970-EBBB-4341-BB58-1BB5472AF0BF}"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26</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In real networks of reasonable size, the burden of configuring VC tables correctly in a large number of switches would quickly become excessive</a:t>
            </a:r>
          </a:p>
          <a:p>
            <a:pPr lvl="1"/>
            <a:r>
              <a:rPr lang="en-US" sz="1800" dirty="0" smtClean="0"/>
              <a:t>Thus, some sort of </a:t>
            </a:r>
            <a:r>
              <a:rPr lang="en-US" sz="1800" dirty="0" err="1" smtClean="0"/>
              <a:t>signalling</a:t>
            </a:r>
            <a:r>
              <a:rPr lang="en-US" sz="1800" dirty="0" smtClean="0"/>
              <a:t> is almost always used, even when setting up “permanent” VCs</a:t>
            </a:r>
          </a:p>
          <a:p>
            <a:pPr lvl="1"/>
            <a:r>
              <a:rPr lang="en-US" sz="1800" dirty="0" smtClean="0"/>
              <a:t>In case of PVCs, </a:t>
            </a:r>
            <a:r>
              <a:rPr lang="en-US" sz="1800" dirty="0" err="1" smtClean="0"/>
              <a:t>signalling</a:t>
            </a:r>
            <a:r>
              <a:rPr lang="en-US" sz="1800" dirty="0" smtClean="0"/>
              <a:t> is initiated by the network administrator</a:t>
            </a:r>
          </a:p>
          <a:p>
            <a:pPr lvl="1"/>
            <a:r>
              <a:rPr lang="en-US" sz="1800" dirty="0" smtClean="0"/>
              <a:t>Switched Virtual Circuits (SVCs) are usually set up using </a:t>
            </a:r>
            <a:r>
              <a:rPr lang="en-US" sz="1800" dirty="0" err="1" smtClean="0"/>
              <a:t>signalling</a:t>
            </a:r>
            <a:r>
              <a:rPr lang="en-US" sz="1800" dirty="0" smtClean="0"/>
              <a:t> by one of the hosts </a:t>
            </a:r>
          </a:p>
          <a:p>
            <a:endParaRPr lang="en-US" dirty="0"/>
          </a:p>
        </p:txBody>
      </p:sp>
      <p:sp>
        <p:nvSpPr>
          <p:cNvPr id="4" name="Date Placeholder 3"/>
          <p:cNvSpPr>
            <a:spLocks noGrp="1"/>
          </p:cNvSpPr>
          <p:nvPr>
            <p:ph type="dt" sz="half" idx="10"/>
          </p:nvPr>
        </p:nvSpPr>
        <p:spPr/>
        <p:txBody>
          <a:bodyPr/>
          <a:lstStyle/>
          <a:p>
            <a:fld id="{D1644C7C-1359-4AD4-AB35-38CBAAA5CD02}"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27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How does the </a:t>
            </a:r>
            <a:r>
              <a:rPr lang="en-US" sz="2000" dirty="0" err="1" smtClean="0"/>
              <a:t>signalling</a:t>
            </a:r>
            <a:r>
              <a:rPr lang="en-US" sz="2000" dirty="0" smtClean="0"/>
              <a:t> work</a:t>
            </a:r>
          </a:p>
          <a:p>
            <a:pPr lvl="1"/>
            <a:r>
              <a:rPr lang="en-US" sz="1800" dirty="0" smtClean="0"/>
              <a:t>To start the </a:t>
            </a:r>
            <a:r>
              <a:rPr lang="en-US" sz="1800" dirty="0" err="1" smtClean="0"/>
              <a:t>signalling</a:t>
            </a:r>
            <a:r>
              <a:rPr lang="en-US" sz="1800" dirty="0" smtClean="0"/>
              <a:t> process, host A sends a setup message into the network (i.e. to switch 1)</a:t>
            </a:r>
          </a:p>
          <a:p>
            <a:pPr lvl="2"/>
            <a:r>
              <a:rPr lang="en-US" sz="1600" dirty="0" smtClean="0"/>
              <a:t>The setup message contains (among other things) the complete destination address of B.</a:t>
            </a:r>
          </a:p>
          <a:p>
            <a:pPr lvl="2"/>
            <a:r>
              <a:rPr lang="en-US" sz="1600" dirty="0" smtClean="0"/>
              <a:t>The setup message needs to get all the way to B to create the necessary connection state in every switch along the way</a:t>
            </a:r>
          </a:p>
          <a:p>
            <a:pPr lvl="2"/>
            <a:r>
              <a:rPr lang="en-US" sz="1600" dirty="0" smtClean="0"/>
              <a:t>It is like sending a datagram to B where every switch knows which output to send the setup message so that it eventually reaches B</a:t>
            </a:r>
          </a:p>
          <a:p>
            <a:pPr lvl="2"/>
            <a:r>
              <a:rPr lang="en-US" sz="1600" dirty="0" smtClean="0"/>
              <a:t>Assume that every switch knows the topology to figure out how to do that</a:t>
            </a:r>
          </a:p>
          <a:p>
            <a:pPr lvl="1"/>
            <a:r>
              <a:rPr lang="en-US" sz="1800" dirty="0" smtClean="0"/>
              <a:t>When switch 1 receives the connection request, in addition to sending it on to switch 2, it creates a new entry in its VC table for this new connection</a:t>
            </a:r>
          </a:p>
          <a:p>
            <a:pPr lvl="2"/>
            <a:r>
              <a:rPr lang="en-US" sz="1600" dirty="0" smtClean="0"/>
              <a:t>The entry is exactly the same shown in the previous table</a:t>
            </a:r>
          </a:p>
          <a:p>
            <a:pPr lvl="2"/>
            <a:r>
              <a:rPr lang="en-US" sz="1600" dirty="0" smtClean="0"/>
              <a:t>Switch 1 picks the value 5 for this connection </a:t>
            </a:r>
          </a:p>
          <a:p>
            <a:endParaRPr lang="en-US" dirty="0"/>
          </a:p>
        </p:txBody>
      </p:sp>
      <p:sp>
        <p:nvSpPr>
          <p:cNvPr id="4" name="Date Placeholder 3"/>
          <p:cNvSpPr>
            <a:spLocks noGrp="1"/>
          </p:cNvSpPr>
          <p:nvPr>
            <p:ph type="dt" sz="half" idx="10"/>
          </p:nvPr>
        </p:nvSpPr>
        <p:spPr/>
        <p:txBody>
          <a:bodyPr/>
          <a:lstStyle/>
          <a:p>
            <a:fld id="{23BD5147-81C1-468A-ADC9-ED29F9E68EA6}"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28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How does the </a:t>
            </a:r>
            <a:r>
              <a:rPr lang="en-US" sz="2000" dirty="0" err="1" smtClean="0"/>
              <a:t>signalling</a:t>
            </a:r>
            <a:r>
              <a:rPr lang="en-US" sz="2000" dirty="0" smtClean="0"/>
              <a:t> work (contd.)</a:t>
            </a:r>
          </a:p>
          <a:p>
            <a:pPr lvl="1"/>
            <a:r>
              <a:rPr lang="en-US" sz="1800" dirty="0" smtClean="0"/>
              <a:t>When switch 2 receives the setup message, it performs the similar process and it picks the value 11 as the incoming VCI</a:t>
            </a:r>
          </a:p>
          <a:p>
            <a:pPr lvl="1"/>
            <a:r>
              <a:rPr lang="en-US" sz="1800" dirty="0" smtClean="0"/>
              <a:t>Similarly switch 3 picks 7 as the value for its incoming VCI</a:t>
            </a:r>
          </a:p>
          <a:p>
            <a:pPr lvl="2"/>
            <a:r>
              <a:rPr lang="en-US" sz="1600" dirty="0" smtClean="0"/>
              <a:t>Each switch can pick any number it likes, as long as that number is not currently in use for some other connection on that port of that switch</a:t>
            </a:r>
          </a:p>
          <a:p>
            <a:pPr lvl="1"/>
            <a:r>
              <a:rPr lang="en-US" sz="1800" dirty="0" smtClean="0"/>
              <a:t>Finally the setup message arrives at host B.</a:t>
            </a:r>
          </a:p>
          <a:p>
            <a:pPr lvl="1"/>
            <a:r>
              <a:rPr lang="en-US" sz="1800" dirty="0" smtClean="0"/>
              <a:t>Assuming that B is healthy and willing to accept a connection from host A, it allocates an incoming VCI value, in this case 4.</a:t>
            </a:r>
          </a:p>
          <a:p>
            <a:pPr lvl="2"/>
            <a:r>
              <a:rPr lang="en-US" sz="1600" dirty="0" smtClean="0"/>
              <a:t>This VCI value can be used by B to identify all packets coming from A</a:t>
            </a:r>
          </a:p>
          <a:p>
            <a:endParaRPr lang="en-US" dirty="0"/>
          </a:p>
        </p:txBody>
      </p:sp>
      <p:sp>
        <p:nvSpPr>
          <p:cNvPr id="4" name="Date Placeholder 3"/>
          <p:cNvSpPr>
            <a:spLocks noGrp="1"/>
          </p:cNvSpPr>
          <p:nvPr>
            <p:ph type="dt" sz="half" idx="10"/>
          </p:nvPr>
        </p:nvSpPr>
        <p:spPr/>
        <p:txBody>
          <a:bodyPr/>
          <a:lstStyle/>
          <a:p>
            <a:fld id="{E14B4FAE-654F-45DE-813F-2B4070860112}"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29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smtClean="0"/>
              <a:t>Switching and Forwarding</a:t>
            </a:r>
            <a:endParaRPr lang="en-US" dirty="0"/>
          </a:p>
        </p:txBody>
      </p:sp>
      <p:sp>
        <p:nvSpPr>
          <p:cNvPr id="4" name="Date Placeholder 3"/>
          <p:cNvSpPr>
            <a:spLocks noGrp="1"/>
          </p:cNvSpPr>
          <p:nvPr>
            <p:ph type="dt" sz="half" idx="10"/>
          </p:nvPr>
        </p:nvSpPr>
        <p:spPr/>
        <p:txBody>
          <a:bodyPr/>
          <a:lstStyle/>
          <a:p>
            <a:fld id="{1AEB36C8-919D-452C-9990-3C5644BF79FB}" type="datetime3">
              <a:rPr lang="en-US" smtClean="0"/>
              <a:t>13 October 2023</a:t>
            </a:fld>
            <a:endParaRPr lang="en-US"/>
          </a:p>
        </p:txBody>
      </p:sp>
      <p:sp>
        <p:nvSpPr>
          <p:cNvPr id="5" name="Slide Number Placeholder 4"/>
          <p:cNvSpPr>
            <a:spLocks noGrp="1"/>
          </p:cNvSpPr>
          <p:nvPr>
            <p:ph type="sldNum" sz="quarter" idx="11"/>
          </p:nvPr>
        </p:nvSpPr>
        <p:spPr/>
        <p:txBody>
          <a:bodyPr/>
          <a:lstStyle/>
          <a:p>
            <a:fld id="{5C669A16-5E7B-4E48-88C3-D3DF2DCF7DD4}"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Now to complete the connection, everyone needs to be told what their downstream neighbor is using as the VCI for this connection</a:t>
            </a:r>
          </a:p>
          <a:p>
            <a:pPr lvl="1"/>
            <a:r>
              <a:rPr lang="en-US" sz="1800" dirty="0" smtClean="0"/>
              <a:t>Host B sends an acknowledgement of the connection setup to switch 3 and includes in that message the VCI value that it chose (4)</a:t>
            </a:r>
          </a:p>
          <a:p>
            <a:pPr lvl="1"/>
            <a:r>
              <a:rPr lang="en-US" sz="1800" dirty="0" smtClean="0"/>
              <a:t>Switch 3 completes the VC table entry for this connection and sends the acknowledgement on to switch 2 specifying the VCI of 7</a:t>
            </a:r>
          </a:p>
          <a:p>
            <a:pPr lvl="1"/>
            <a:r>
              <a:rPr lang="en-US" sz="1800" dirty="0" smtClean="0"/>
              <a:t>Switch 2 completes the VC table entry for this connection and sends acknowledgement on to switch 1 specifying the VCI of 11</a:t>
            </a:r>
          </a:p>
          <a:p>
            <a:pPr lvl="1"/>
            <a:r>
              <a:rPr lang="en-US" sz="1800" dirty="0" smtClean="0"/>
              <a:t>Finally switch 1 passes the acknowledgement on to host A telling it to use the VCI value of 5 for this connection </a:t>
            </a:r>
          </a:p>
          <a:p>
            <a:endParaRPr lang="en-US" dirty="0"/>
          </a:p>
        </p:txBody>
      </p:sp>
      <p:sp>
        <p:nvSpPr>
          <p:cNvPr id="4" name="Date Placeholder 3"/>
          <p:cNvSpPr>
            <a:spLocks noGrp="1"/>
          </p:cNvSpPr>
          <p:nvPr>
            <p:ph type="dt" sz="half" idx="10"/>
          </p:nvPr>
        </p:nvSpPr>
        <p:spPr/>
        <p:txBody>
          <a:bodyPr/>
          <a:lstStyle/>
          <a:p>
            <a:fld id="{7DDF13B1-1AE1-4A7D-9D85-DF24F40A40D9}"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host A </a:t>
            </a:r>
            <a:r>
              <a:rPr lang="en-US" dirty="0" smtClean="0">
                <a:solidFill>
                  <a:srgbClr val="FF0000"/>
                </a:solidFill>
              </a:rPr>
              <a:t>no longer wants to send data </a:t>
            </a:r>
            <a:r>
              <a:rPr lang="en-US" dirty="0" smtClean="0"/>
              <a:t>to host B, it tears down the connection by sending a teardown message to switch 1</a:t>
            </a:r>
          </a:p>
          <a:p>
            <a:r>
              <a:rPr lang="en-US" dirty="0" smtClean="0"/>
              <a:t>The switch 1 </a:t>
            </a:r>
            <a:r>
              <a:rPr lang="en-US" dirty="0" smtClean="0">
                <a:solidFill>
                  <a:srgbClr val="FF0000"/>
                </a:solidFill>
              </a:rPr>
              <a:t>removes the relevant entry </a:t>
            </a:r>
            <a:r>
              <a:rPr lang="en-US" dirty="0" smtClean="0"/>
              <a:t>from its table and forwards the message on to the other switches in the path which similarly delete the appropriate table entries</a:t>
            </a:r>
          </a:p>
          <a:p>
            <a:r>
              <a:rPr lang="en-US" dirty="0" smtClean="0"/>
              <a:t>At this point, if host A were to send a packet with a VCI of 5 to switch 1, it would be dropped as if the </a:t>
            </a:r>
            <a:r>
              <a:rPr lang="en-US" dirty="0" smtClean="0">
                <a:solidFill>
                  <a:srgbClr val="FF0000"/>
                </a:solidFill>
              </a:rPr>
              <a:t>connection had never existed</a:t>
            </a:r>
          </a:p>
          <a:p>
            <a:endParaRPr lang="en-US" dirty="0"/>
          </a:p>
        </p:txBody>
      </p:sp>
      <p:sp>
        <p:nvSpPr>
          <p:cNvPr id="4" name="Date Placeholder 3"/>
          <p:cNvSpPr>
            <a:spLocks noGrp="1"/>
          </p:cNvSpPr>
          <p:nvPr>
            <p:ph type="dt" sz="half" idx="10"/>
          </p:nvPr>
        </p:nvSpPr>
        <p:spPr/>
        <p:txBody>
          <a:bodyPr/>
          <a:lstStyle/>
          <a:p>
            <a:fld id="{F6B22C64-9321-4CF0-BF9C-404E13AA5A24}"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Characteristics  of VC</a:t>
            </a:r>
          </a:p>
          <a:p>
            <a:pPr lvl="1"/>
            <a:r>
              <a:rPr lang="en-US" sz="1800" dirty="0" smtClean="0"/>
              <a:t>Since host A has to wait for the connection request to reach the far side of the network and return before it can send its first data packet, there is </a:t>
            </a:r>
            <a:r>
              <a:rPr lang="en-US" sz="1800" dirty="0" smtClean="0">
                <a:solidFill>
                  <a:srgbClr val="FF0000"/>
                </a:solidFill>
              </a:rPr>
              <a:t>at least one RTT of delay</a:t>
            </a:r>
            <a:r>
              <a:rPr lang="en-US" sz="1800" dirty="0" smtClean="0"/>
              <a:t> before data is sent</a:t>
            </a:r>
          </a:p>
          <a:p>
            <a:pPr lvl="1"/>
            <a:r>
              <a:rPr lang="en-US" sz="1800" dirty="0" smtClean="0"/>
              <a:t>While the connection request contains the full address for host B (which might be quite large, being a global identifier on the network), each data packet contains only a small identifier, which is only unique on one link.</a:t>
            </a:r>
          </a:p>
          <a:p>
            <a:pPr lvl="2"/>
            <a:r>
              <a:rPr lang="en-US" sz="1600" dirty="0" smtClean="0"/>
              <a:t>Thus the per-packet overhead caused by the header is reduced relative to the datagram model</a:t>
            </a:r>
          </a:p>
          <a:p>
            <a:pPr lvl="1"/>
            <a:r>
              <a:rPr lang="en-US" sz="1800" dirty="0" smtClean="0"/>
              <a:t>If a switch or a link in a connection fails, the connection is broken and a new one will need to be established.</a:t>
            </a:r>
          </a:p>
          <a:p>
            <a:pPr lvl="2"/>
            <a:r>
              <a:rPr lang="en-US" sz="1600" dirty="0" smtClean="0"/>
              <a:t>Also the old one needs to be torn down to free up table storage space in the switches</a:t>
            </a:r>
          </a:p>
          <a:p>
            <a:pPr lvl="1"/>
            <a:r>
              <a:rPr lang="en-US" sz="1800" dirty="0" smtClean="0"/>
              <a:t>The issue of how a switch decides which link to forward the connection request on has similarities with the function of a routing algorithm</a:t>
            </a:r>
          </a:p>
          <a:p>
            <a:endParaRPr lang="en-US" dirty="0"/>
          </a:p>
        </p:txBody>
      </p:sp>
      <p:sp>
        <p:nvSpPr>
          <p:cNvPr id="4" name="Date Placeholder 3"/>
          <p:cNvSpPr>
            <a:spLocks noGrp="1"/>
          </p:cNvSpPr>
          <p:nvPr>
            <p:ph type="dt" sz="half" idx="10"/>
          </p:nvPr>
        </p:nvSpPr>
        <p:spPr/>
        <p:txBody>
          <a:bodyPr/>
          <a:lstStyle/>
          <a:p>
            <a:fld id="{242C72C8-13DB-4D22-9DC7-97BAEF497408}"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Good Properties of VC</a:t>
            </a:r>
          </a:p>
          <a:p>
            <a:pPr lvl="1"/>
            <a:r>
              <a:rPr lang="en-US" sz="1800" dirty="0" smtClean="0"/>
              <a:t>By the time the host gets the go-ahead to send data, it knows quite a lot about the network-</a:t>
            </a:r>
          </a:p>
          <a:p>
            <a:pPr lvl="2"/>
            <a:r>
              <a:rPr lang="en-US" sz="1600" dirty="0" smtClean="0"/>
              <a:t>For example, that there is really a route to the receiver and that the receiver is willing to receive data</a:t>
            </a:r>
          </a:p>
          <a:p>
            <a:pPr lvl="1"/>
            <a:r>
              <a:rPr lang="en-US" sz="1800" dirty="0" smtClean="0"/>
              <a:t>It is also possible to allocate resources to the virtual circuit at the time it is established</a:t>
            </a:r>
          </a:p>
          <a:p>
            <a:endParaRPr lang="en-US" dirty="0"/>
          </a:p>
        </p:txBody>
      </p:sp>
      <p:sp>
        <p:nvSpPr>
          <p:cNvPr id="4" name="Date Placeholder 3"/>
          <p:cNvSpPr>
            <a:spLocks noGrp="1"/>
          </p:cNvSpPr>
          <p:nvPr>
            <p:ph type="dt" sz="half" idx="10"/>
          </p:nvPr>
        </p:nvSpPr>
        <p:spPr/>
        <p:txBody>
          <a:bodyPr/>
          <a:lstStyle/>
          <a:p>
            <a:fld id="{B6B47F91-F93D-4D8D-A9AB-A64A8EB65ACD}"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sz="2000" dirty="0" smtClean="0"/>
              <a:t>For example, an X.25 network – a packet-switched network that uses the connection-oriented model – employs the following three-part strategy</a:t>
            </a:r>
          </a:p>
          <a:p>
            <a:pPr lvl="1"/>
            <a:r>
              <a:rPr lang="en-US" sz="1800" dirty="0" smtClean="0"/>
              <a:t>Buffers are allocated to each virtual circuit when the circuit is initialized</a:t>
            </a:r>
          </a:p>
          <a:p>
            <a:pPr lvl="1"/>
            <a:r>
              <a:rPr lang="en-US" sz="1800" dirty="0" smtClean="0"/>
              <a:t>The sliding window protocol is run between each pair of nodes along the virtual circuit, and this protocol is augmented with the flow control to keep the sending node from overrunning the buffers allocated at the receiving node</a:t>
            </a:r>
          </a:p>
          <a:p>
            <a:pPr lvl="1"/>
            <a:r>
              <a:rPr lang="en-US" sz="1800" dirty="0" smtClean="0"/>
              <a:t>The circuit is rejected by a given node if not enough buffers are available at that node when the connection request message is processed</a:t>
            </a:r>
          </a:p>
          <a:p>
            <a:endParaRPr lang="en-US" dirty="0"/>
          </a:p>
        </p:txBody>
      </p:sp>
      <p:sp>
        <p:nvSpPr>
          <p:cNvPr id="4" name="Date Placeholder 3"/>
          <p:cNvSpPr>
            <a:spLocks noGrp="1"/>
          </p:cNvSpPr>
          <p:nvPr>
            <p:ph type="dt" sz="half" idx="10"/>
          </p:nvPr>
        </p:nvSpPr>
        <p:spPr/>
        <p:txBody>
          <a:bodyPr/>
          <a:lstStyle/>
          <a:p>
            <a:fld id="{D3002A2E-B4A7-4F94-94A4-01B4C5046F6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normAutofit lnSpcReduction="10000"/>
          </a:bodyPr>
          <a:lstStyle/>
          <a:p>
            <a:r>
              <a:rPr lang="en-US" sz="2000" dirty="0" smtClean="0"/>
              <a:t>Comparison with the Datagram Model</a:t>
            </a:r>
          </a:p>
          <a:p>
            <a:pPr lvl="1"/>
            <a:r>
              <a:rPr lang="en-US" sz="1800" dirty="0" smtClean="0"/>
              <a:t>Datagram network has no connection establishment phase and each switch processes each packet independently</a:t>
            </a:r>
          </a:p>
          <a:p>
            <a:pPr lvl="1"/>
            <a:r>
              <a:rPr lang="en-US" sz="1800" dirty="0" smtClean="0"/>
              <a:t>Each arriving packet competes with all other packets for buffer space</a:t>
            </a:r>
          </a:p>
          <a:p>
            <a:pPr lvl="1"/>
            <a:r>
              <a:rPr lang="en-US" sz="1800" dirty="0" smtClean="0"/>
              <a:t>If there are no buffers, the incoming packet must be dropped</a:t>
            </a:r>
          </a:p>
          <a:p>
            <a:endParaRPr lang="en-US" sz="2000" dirty="0" smtClean="0"/>
          </a:p>
          <a:p>
            <a:r>
              <a:rPr lang="en-US" sz="2000" dirty="0" smtClean="0"/>
              <a:t>In VC, we could imagine providing each circuit with a different quality of service (</a:t>
            </a:r>
            <a:r>
              <a:rPr lang="en-US" sz="2000" dirty="0" err="1" smtClean="0"/>
              <a:t>QoS</a:t>
            </a:r>
            <a:r>
              <a:rPr lang="en-US" sz="2000" dirty="0" smtClean="0"/>
              <a:t>)</a:t>
            </a:r>
          </a:p>
          <a:p>
            <a:pPr lvl="1"/>
            <a:r>
              <a:rPr lang="en-US" sz="1800" dirty="0" smtClean="0"/>
              <a:t>The network gives the user some kind of performance related guarantee</a:t>
            </a:r>
          </a:p>
          <a:p>
            <a:pPr lvl="2"/>
            <a:r>
              <a:rPr lang="en-US" sz="1600" dirty="0" smtClean="0"/>
              <a:t>Switches set aside the resources they need to meet this guarantee</a:t>
            </a:r>
          </a:p>
          <a:p>
            <a:pPr lvl="3"/>
            <a:r>
              <a:rPr lang="en-US" sz="1400" dirty="0" smtClean="0"/>
              <a:t>For example, a percentage of each outgoing link’s bandwidth</a:t>
            </a:r>
          </a:p>
          <a:p>
            <a:pPr lvl="3"/>
            <a:r>
              <a:rPr lang="en-US" sz="1400" dirty="0" smtClean="0"/>
              <a:t>Delay tolerance on each switch</a:t>
            </a:r>
          </a:p>
          <a:p>
            <a:r>
              <a:rPr lang="en-US" sz="2000" dirty="0" smtClean="0"/>
              <a:t>Most popular examples of VC technologies are Frame Relay and ATM</a:t>
            </a:r>
          </a:p>
          <a:p>
            <a:pPr lvl="1"/>
            <a:r>
              <a:rPr lang="en-US" sz="1800" dirty="0" smtClean="0"/>
              <a:t>One of the applications of Frame Relay is the construction of VPN</a:t>
            </a:r>
          </a:p>
          <a:p>
            <a:endParaRPr lang="en-US" dirty="0"/>
          </a:p>
        </p:txBody>
      </p:sp>
      <p:sp>
        <p:nvSpPr>
          <p:cNvPr id="4" name="Date Placeholder 3"/>
          <p:cNvSpPr>
            <a:spLocks noGrp="1"/>
          </p:cNvSpPr>
          <p:nvPr>
            <p:ph type="dt" sz="half" idx="10"/>
          </p:nvPr>
        </p:nvSpPr>
        <p:spPr/>
        <p:txBody>
          <a:bodyPr/>
          <a:lstStyle/>
          <a:p>
            <a:fld id="{3D6483E4-D643-4319-87CF-789124478289}"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a:t>
            </a:r>
            <a:endParaRPr lang="en-US" dirty="0"/>
          </a:p>
        </p:txBody>
      </p:sp>
      <p:sp>
        <p:nvSpPr>
          <p:cNvPr id="3" name="Content Placeholder 2"/>
          <p:cNvSpPr>
            <a:spLocks noGrp="1"/>
          </p:cNvSpPr>
          <p:nvPr>
            <p:ph sz="quarter" idx="1"/>
          </p:nvPr>
        </p:nvSpPr>
        <p:spPr/>
        <p:txBody>
          <a:bodyPr/>
          <a:lstStyle/>
          <a:p>
            <a:r>
              <a:rPr lang="en-US" dirty="0" smtClean="0"/>
              <a:t>ATM (Asynchronous Transfer Mode)</a:t>
            </a:r>
          </a:p>
          <a:p>
            <a:pPr lvl="1"/>
            <a:r>
              <a:rPr lang="en-US" dirty="0" smtClean="0"/>
              <a:t>Connection-oriented packet-switched network</a:t>
            </a:r>
          </a:p>
          <a:p>
            <a:pPr lvl="1"/>
            <a:r>
              <a:rPr lang="en-US" dirty="0" smtClean="0"/>
              <a:t>Packets are called cells</a:t>
            </a:r>
          </a:p>
          <a:p>
            <a:pPr lvl="2"/>
            <a:r>
              <a:rPr lang="en-US" dirty="0" smtClean="0"/>
              <a:t>5 byte header + 48 byte payload</a:t>
            </a:r>
          </a:p>
          <a:p>
            <a:pPr lvl="1"/>
            <a:r>
              <a:rPr lang="en-US" dirty="0" smtClean="0"/>
              <a:t>Fixed length packets are easier to switch in hardware</a:t>
            </a:r>
          </a:p>
          <a:p>
            <a:pPr lvl="2"/>
            <a:r>
              <a:rPr lang="en-US" dirty="0" smtClean="0"/>
              <a:t>Simpler to design</a:t>
            </a:r>
          </a:p>
          <a:p>
            <a:pPr lvl="2"/>
            <a:r>
              <a:rPr lang="en-US" dirty="0" smtClean="0"/>
              <a:t>Enables parallelism</a:t>
            </a:r>
          </a:p>
          <a:p>
            <a:endParaRPr lang="en-US" dirty="0"/>
          </a:p>
        </p:txBody>
      </p:sp>
      <p:sp>
        <p:nvSpPr>
          <p:cNvPr id="4" name="Date Placeholder 3"/>
          <p:cNvSpPr>
            <a:spLocks noGrp="1"/>
          </p:cNvSpPr>
          <p:nvPr>
            <p:ph type="dt" sz="half" idx="10"/>
          </p:nvPr>
        </p:nvSpPr>
        <p:spPr/>
        <p:txBody>
          <a:bodyPr/>
          <a:lstStyle/>
          <a:p>
            <a:fld id="{81B8AAE2-C2CB-4CFE-BF03-7C69BAC494B4}"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User – Network Interface (UNI)</a:t>
            </a:r>
          </a:p>
          <a:p>
            <a:pPr lvl="1"/>
            <a:r>
              <a:rPr lang="en-US" sz="2100" dirty="0" smtClean="0"/>
              <a:t>Host-to-switch format</a:t>
            </a:r>
          </a:p>
          <a:p>
            <a:pPr lvl="1"/>
            <a:r>
              <a:rPr lang="en-US" sz="2100" dirty="0" smtClean="0"/>
              <a:t>GFC: Generic Flow Control</a:t>
            </a:r>
          </a:p>
          <a:p>
            <a:pPr lvl="1"/>
            <a:r>
              <a:rPr lang="en-US" sz="2100" dirty="0" smtClean="0"/>
              <a:t>VPI: Virtual Path Identifier</a:t>
            </a:r>
          </a:p>
          <a:p>
            <a:pPr lvl="1"/>
            <a:r>
              <a:rPr lang="en-US" sz="2100" dirty="0" smtClean="0"/>
              <a:t>VCI: Virtual Circuit Identifier</a:t>
            </a:r>
          </a:p>
          <a:p>
            <a:pPr lvl="1"/>
            <a:r>
              <a:rPr lang="en-US" sz="2100" dirty="0" smtClean="0"/>
              <a:t>Type: management, congestion control</a:t>
            </a:r>
          </a:p>
          <a:p>
            <a:pPr lvl="1"/>
            <a:r>
              <a:rPr lang="en-US" sz="2100" dirty="0" smtClean="0"/>
              <a:t>CLP: Cell Loss Priority</a:t>
            </a:r>
          </a:p>
          <a:p>
            <a:pPr lvl="1"/>
            <a:r>
              <a:rPr lang="en-US" sz="2100" dirty="0" smtClean="0"/>
              <a:t>HEC: Header Error Check (CRC-8)</a:t>
            </a:r>
          </a:p>
          <a:p>
            <a:pPr lvl="1"/>
            <a:endParaRPr lang="en-US" dirty="0" smtClean="0"/>
          </a:p>
          <a:p>
            <a:pPr lvl="1">
              <a:buNone/>
            </a:pPr>
            <a:endParaRPr lang="en-US" dirty="0" smtClean="0"/>
          </a:p>
          <a:p>
            <a:r>
              <a:rPr lang="en-US" dirty="0" smtClean="0"/>
              <a:t>Network – Network Interface (NNI)</a:t>
            </a:r>
          </a:p>
          <a:p>
            <a:pPr lvl="1"/>
            <a:r>
              <a:rPr lang="en-US" dirty="0" smtClean="0"/>
              <a:t>Switch-to-switch format</a:t>
            </a:r>
          </a:p>
          <a:p>
            <a:pPr lvl="1"/>
            <a:r>
              <a:rPr lang="en-US" dirty="0" smtClean="0"/>
              <a:t>GFC becomes part of VPI field</a:t>
            </a:r>
            <a:endParaRPr lang="en-US" dirty="0"/>
          </a:p>
        </p:txBody>
      </p:sp>
      <p:pic>
        <p:nvPicPr>
          <p:cNvPr id="4" name="Picture 6" descr="f03-06-9780123850591 copy"/>
          <p:cNvPicPr>
            <a:picLocks noChangeAspect="1" noChangeArrowheads="1"/>
          </p:cNvPicPr>
          <p:nvPr/>
        </p:nvPicPr>
        <p:blipFill>
          <a:blip r:embed="rId2"/>
          <a:srcRect/>
          <a:stretch>
            <a:fillRect/>
          </a:stretch>
        </p:blipFill>
        <p:spPr bwMode="auto">
          <a:xfrm>
            <a:off x="1143000" y="4038600"/>
            <a:ext cx="6048375" cy="596900"/>
          </a:xfrm>
          <a:prstGeom prst="rect">
            <a:avLst/>
          </a:prstGeom>
          <a:noFill/>
          <a:ln w="9525">
            <a:noFill/>
            <a:miter lim="800000"/>
            <a:headEnd/>
            <a:tailEnd/>
          </a:ln>
        </p:spPr>
      </p:pic>
      <p:sp>
        <p:nvSpPr>
          <p:cNvPr id="5" name="TextBox 4"/>
          <p:cNvSpPr txBox="1"/>
          <p:nvPr/>
        </p:nvSpPr>
        <p:spPr>
          <a:xfrm>
            <a:off x="6096000" y="4876800"/>
            <a:ext cx="1905000" cy="369332"/>
          </a:xfrm>
          <a:prstGeom prst="rect">
            <a:avLst/>
          </a:prstGeom>
          <a:noFill/>
        </p:spPr>
        <p:txBody>
          <a:bodyPr wrap="square" rtlCol="0">
            <a:spAutoFit/>
          </a:bodyPr>
          <a:lstStyle/>
          <a:p>
            <a:r>
              <a:rPr lang="en-US" dirty="0" smtClean="0">
                <a:solidFill>
                  <a:srgbClr val="FF0000"/>
                </a:solidFill>
              </a:rPr>
              <a:t>ATM Cell Format</a:t>
            </a:r>
            <a:endParaRPr lang="en-US" dirty="0">
              <a:solidFill>
                <a:srgbClr val="FF0000"/>
              </a:solidFill>
            </a:endParaRPr>
          </a:p>
        </p:txBody>
      </p:sp>
      <p:sp>
        <p:nvSpPr>
          <p:cNvPr id="6" name="Date Placeholder 5"/>
          <p:cNvSpPr>
            <a:spLocks noGrp="1"/>
          </p:cNvSpPr>
          <p:nvPr>
            <p:ph type="dt" sz="half" idx="10"/>
          </p:nvPr>
        </p:nvSpPr>
        <p:spPr/>
        <p:txBody>
          <a:bodyPr/>
          <a:lstStyle/>
          <a:p>
            <a:fld id="{47DFE4C8-8BAB-4DE4-AAEE-582628E9E9E8}"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37</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Routing</a:t>
            </a:r>
            <a:endParaRPr lang="en-US" dirty="0"/>
          </a:p>
        </p:txBody>
      </p:sp>
      <p:sp>
        <p:nvSpPr>
          <p:cNvPr id="3" name="Content Placeholder 2"/>
          <p:cNvSpPr>
            <a:spLocks noGrp="1"/>
          </p:cNvSpPr>
          <p:nvPr>
            <p:ph sz="quarter" idx="1"/>
          </p:nvPr>
        </p:nvSpPr>
        <p:spPr/>
        <p:txBody>
          <a:bodyPr>
            <a:normAutofit/>
          </a:bodyPr>
          <a:lstStyle/>
          <a:p>
            <a:r>
              <a:rPr lang="en-US" sz="2400" dirty="0" smtClean="0"/>
              <a:t>All the information about network topology that is required to switch a packet across the network is provided by the source host</a:t>
            </a:r>
            <a:endParaRPr lang="en-US" sz="2400" dirty="0"/>
          </a:p>
        </p:txBody>
      </p:sp>
      <p:pic>
        <p:nvPicPr>
          <p:cNvPr id="4" name="Picture 5" descr="f03-07-9780123850591 copy"/>
          <p:cNvPicPr>
            <a:picLocks noChangeAspect="1" noChangeArrowheads="1"/>
          </p:cNvPicPr>
          <p:nvPr/>
        </p:nvPicPr>
        <p:blipFill>
          <a:blip r:embed="rId2"/>
          <a:srcRect/>
          <a:stretch>
            <a:fillRect/>
          </a:stretch>
        </p:blipFill>
        <p:spPr bwMode="auto">
          <a:xfrm>
            <a:off x="1371600" y="2819400"/>
            <a:ext cx="5616575" cy="338772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38304D13-4065-4C48-83D7-EF9B7CB79C80}"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38</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Routing</a:t>
            </a:r>
            <a:endParaRPr lang="en-US" dirty="0"/>
          </a:p>
        </p:txBody>
      </p:sp>
      <p:sp>
        <p:nvSpPr>
          <p:cNvPr id="3" name="Content Placeholder 2"/>
          <p:cNvSpPr>
            <a:spLocks noGrp="1"/>
          </p:cNvSpPr>
          <p:nvPr>
            <p:ph sz="quarter" idx="1"/>
          </p:nvPr>
        </p:nvSpPr>
        <p:spPr/>
        <p:txBody>
          <a:bodyPr>
            <a:normAutofit/>
          </a:bodyPr>
          <a:lstStyle/>
          <a:p>
            <a:r>
              <a:rPr lang="en-US" sz="2400" dirty="0" smtClean="0"/>
              <a:t>Other approaches in source routing</a:t>
            </a:r>
          </a:p>
          <a:p>
            <a:r>
              <a:rPr lang="en-US" sz="2400" dirty="0" smtClean="0"/>
              <a:t>Three ways to handle headers for source routing</a:t>
            </a:r>
          </a:p>
          <a:p>
            <a:pPr lvl="1"/>
            <a:r>
              <a:rPr lang="en-US" sz="2000" dirty="0" smtClean="0"/>
              <a:t>a) Rotation</a:t>
            </a:r>
          </a:p>
          <a:p>
            <a:pPr lvl="1"/>
            <a:r>
              <a:rPr lang="en-US" sz="2000" dirty="0" smtClean="0"/>
              <a:t>b) Stripping</a:t>
            </a:r>
          </a:p>
          <a:p>
            <a:pPr lvl="1"/>
            <a:r>
              <a:rPr lang="en-US" sz="2000" dirty="0" smtClean="0"/>
              <a:t>c) Pointer</a:t>
            </a:r>
            <a:endParaRPr lang="en-US" sz="2000" dirty="0"/>
          </a:p>
        </p:txBody>
      </p:sp>
      <p:pic>
        <p:nvPicPr>
          <p:cNvPr id="4" name="Picture 5" descr="f03-08-9780123850591 copy"/>
          <p:cNvPicPr>
            <a:picLocks noChangeAspect="1" noChangeArrowheads="1"/>
          </p:cNvPicPr>
          <p:nvPr/>
        </p:nvPicPr>
        <p:blipFill>
          <a:blip r:embed="rId2"/>
          <a:srcRect/>
          <a:stretch>
            <a:fillRect/>
          </a:stretch>
        </p:blipFill>
        <p:spPr bwMode="auto">
          <a:xfrm>
            <a:off x="914400" y="3683000"/>
            <a:ext cx="7127875" cy="2413000"/>
          </a:xfrm>
          <a:prstGeom prst="rect">
            <a:avLst/>
          </a:prstGeom>
          <a:noFill/>
          <a:ln w="9525">
            <a:noFill/>
            <a:miter lim="800000"/>
            <a:headEnd/>
            <a:tailEnd/>
          </a:ln>
        </p:spPr>
      </p:pic>
      <p:sp>
        <p:nvSpPr>
          <p:cNvPr id="6" name="TextBox 5"/>
          <p:cNvSpPr txBox="1"/>
          <p:nvPr/>
        </p:nvSpPr>
        <p:spPr>
          <a:xfrm>
            <a:off x="4572000" y="3200400"/>
            <a:ext cx="3505200" cy="369332"/>
          </a:xfrm>
          <a:prstGeom prst="rect">
            <a:avLst/>
          </a:prstGeom>
          <a:noFill/>
        </p:spPr>
        <p:txBody>
          <a:bodyPr wrap="square" rtlCol="0">
            <a:spAutoFit/>
          </a:bodyPr>
          <a:lstStyle/>
          <a:p>
            <a:r>
              <a:rPr lang="en-US" dirty="0" smtClean="0">
                <a:solidFill>
                  <a:srgbClr val="FF0000"/>
                </a:solidFill>
              </a:rPr>
              <a:t>The labels are read right to left</a:t>
            </a:r>
            <a:endParaRPr lang="en-US" dirty="0">
              <a:solidFill>
                <a:srgbClr val="FF0000"/>
              </a:solidFill>
            </a:endParaRPr>
          </a:p>
        </p:txBody>
      </p:sp>
      <p:sp>
        <p:nvSpPr>
          <p:cNvPr id="7" name="Date Placeholder 6"/>
          <p:cNvSpPr>
            <a:spLocks noGrp="1"/>
          </p:cNvSpPr>
          <p:nvPr>
            <p:ph type="dt" sz="half" idx="10"/>
          </p:nvPr>
        </p:nvSpPr>
        <p:spPr/>
        <p:txBody>
          <a:bodyPr/>
          <a:lstStyle/>
          <a:p>
            <a:fld id="{45DE91C5-549F-41D0-8455-C53AFA3C9398}" type="datetime3">
              <a:rPr lang="en-US" smtClean="0"/>
              <a:t>13 October 2023</a:t>
            </a:fld>
            <a:endParaRPr lang="en-US"/>
          </a:p>
        </p:txBody>
      </p:sp>
      <p:sp>
        <p:nvSpPr>
          <p:cNvPr id="8" name="Slide Number Placeholder 7"/>
          <p:cNvSpPr>
            <a:spLocks noGrp="1"/>
          </p:cNvSpPr>
          <p:nvPr>
            <p:ph type="sldNum" sz="quarter" idx="11"/>
          </p:nvPr>
        </p:nvSpPr>
        <p:spPr/>
        <p:txBody>
          <a:bodyPr>
            <a:normAutofit fontScale="85000" lnSpcReduction="20000"/>
          </a:bodyPr>
          <a:lstStyle/>
          <a:p>
            <a:fld id="{5C669A16-5E7B-4E48-88C3-D3DF2DCF7DD4}" type="slidenum">
              <a:rPr lang="en-US" smtClean="0"/>
              <a:pPr/>
              <a:t>39</a:t>
            </a:fld>
            <a:endParaRPr lang="en-US"/>
          </a:p>
        </p:txBody>
      </p:sp>
      <p:sp>
        <p:nvSpPr>
          <p:cNvPr id="9" name="Footer Placeholder 8"/>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Switch</a:t>
            </a:r>
            <a:endParaRPr lang="en-US" dirty="0"/>
          </a:p>
        </p:txBody>
      </p:sp>
      <p:sp>
        <p:nvSpPr>
          <p:cNvPr id="3" name="Content Placeholder 2"/>
          <p:cNvSpPr>
            <a:spLocks noGrp="1"/>
          </p:cNvSpPr>
          <p:nvPr>
            <p:ph sz="quarter" idx="1"/>
          </p:nvPr>
        </p:nvSpPr>
        <p:spPr/>
        <p:txBody>
          <a:bodyPr/>
          <a:lstStyle/>
          <a:p>
            <a:r>
              <a:rPr lang="en-US" dirty="0" smtClean="0"/>
              <a:t>A mechanism that allows us to interconnect links to form a large network</a:t>
            </a:r>
          </a:p>
          <a:p>
            <a:r>
              <a:rPr lang="en-US" dirty="0" smtClean="0"/>
              <a:t>A multi-input, multi-output device which transfer packets from an input to one or more outputs</a:t>
            </a:r>
            <a:endParaRPr lang="en-US" dirty="0"/>
          </a:p>
        </p:txBody>
      </p:sp>
      <p:pic>
        <p:nvPicPr>
          <p:cNvPr id="1026" name="Picture 2"/>
          <p:cNvPicPr>
            <a:picLocks noChangeAspect="1" noChangeArrowheads="1"/>
          </p:cNvPicPr>
          <p:nvPr/>
        </p:nvPicPr>
        <p:blipFill>
          <a:blip r:embed="rId2"/>
          <a:srcRect/>
          <a:stretch>
            <a:fillRect/>
          </a:stretch>
        </p:blipFill>
        <p:spPr bwMode="auto">
          <a:xfrm>
            <a:off x="2209800" y="3810000"/>
            <a:ext cx="4086225" cy="14382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6B56F96F-14E9-4CCE-80B4-B8DA1BFF129A}"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4</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Bridges and LAN Switches</a:t>
            </a:r>
            <a:endParaRPr lang="en-US" dirty="0"/>
          </a:p>
        </p:txBody>
      </p:sp>
      <p:sp>
        <p:nvSpPr>
          <p:cNvPr id="4" name="Date Placeholder 3"/>
          <p:cNvSpPr>
            <a:spLocks noGrp="1"/>
          </p:cNvSpPr>
          <p:nvPr>
            <p:ph type="dt" sz="half" idx="10"/>
          </p:nvPr>
        </p:nvSpPr>
        <p:spPr/>
        <p:txBody>
          <a:bodyPr/>
          <a:lstStyle/>
          <a:p>
            <a:fld id="{A16ACE39-8C1F-4EE6-B1E5-2C8B40B1E1AA}" type="datetime3">
              <a:rPr lang="en-US" smtClean="0"/>
              <a:t>13 October 2023</a:t>
            </a:fld>
            <a:endParaRPr lang="en-US"/>
          </a:p>
        </p:txBody>
      </p:sp>
      <p:sp>
        <p:nvSpPr>
          <p:cNvPr id="5" name="Slide Number Placeholder 4"/>
          <p:cNvSpPr>
            <a:spLocks noGrp="1"/>
          </p:cNvSpPr>
          <p:nvPr>
            <p:ph type="sldNum" sz="quarter" idx="11"/>
          </p:nvPr>
        </p:nvSpPr>
        <p:spPr/>
        <p:txBody>
          <a:bodyPr/>
          <a:lstStyle/>
          <a:p>
            <a:fld id="{5C669A16-5E7B-4E48-88C3-D3DF2DCF7DD4}"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normAutofit/>
          </a:bodyPr>
          <a:lstStyle/>
          <a:p>
            <a:r>
              <a:rPr lang="en-US" dirty="0" smtClean="0"/>
              <a:t>Class of switches that is used to forward packets between shared-media LANs such as Ethernets</a:t>
            </a:r>
          </a:p>
          <a:p>
            <a:pPr lvl="1"/>
            <a:r>
              <a:rPr lang="en-US" dirty="0" smtClean="0"/>
              <a:t>Known as LAN switches</a:t>
            </a:r>
          </a:p>
          <a:p>
            <a:pPr lvl="1"/>
            <a:r>
              <a:rPr lang="en-US" dirty="0" smtClean="0"/>
              <a:t>Referred to as Bridges</a:t>
            </a:r>
          </a:p>
          <a:p>
            <a:r>
              <a:rPr lang="en-US" dirty="0" smtClean="0"/>
              <a:t>Suppose you have a pair of Ethernets that you want to interconnect</a:t>
            </a:r>
          </a:p>
          <a:p>
            <a:pPr lvl="1"/>
            <a:r>
              <a:rPr lang="en-US" dirty="0" smtClean="0"/>
              <a:t>One approach is put a repeater in between them</a:t>
            </a:r>
          </a:p>
          <a:p>
            <a:pPr lvl="2"/>
            <a:r>
              <a:rPr lang="en-US" dirty="0" smtClean="0"/>
              <a:t>It might exceed the physical limitation of the Ethernet</a:t>
            </a:r>
          </a:p>
          <a:p>
            <a:pPr lvl="3"/>
            <a:r>
              <a:rPr lang="en-US" dirty="0" smtClean="0"/>
              <a:t>No more than four repeaters between any pair of hosts</a:t>
            </a:r>
          </a:p>
          <a:p>
            <a:pPr lvl="3"/>
            <a:r>
              <a:rPr lang="en-US" dirty="0" smtClean="0"/>
              <a:t>No more than a total of 2500m in length is allowed</a:t>
            </a:r>
          </a:p>
          <a:p>
            <a:pPr lvl="1"/>
            <a:endParaRPr lang="en-US" dirty="0"/>
          </a:p>
        </p:txBody>
      </p:sp>
      <p:sp>
        <p:nvSpPr>
          <p:cNvPr id="4" name="Date Placeholder 3"/>
          <p:cNvSpPr>
            <a:spLocks noGrp="1"/>
          </p:cNvSpPr>
          <p:nvPr>
            <p:ph type="dt" sz="half" idx="10"/>
          </p:nvPr>
        </p:nvSpPr>
        <p:spPr/>
        <p:txBody>
          <a:bodyPr/>
          <a:lstStyle/>
          <a:p>
            <a:fld id="{22DA673F-F16D-406E-9BBF-90E8EBD0942E}"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41</a:t>
            </a:fld>
            <a:endParaRPr lang="en-US"/>
          </a:p>
        </p:txBody>
      </p:sp>
      <p:sp>
        <p:nvSpPr>
          <p:cNvPr id="6" name="Footer Placeholder 5"/>
          <p:cNvSpPr>
            <a:spLocks noGrp="1"/>
          </p:cNvSpPr>
          <p:nvPr>
            <p:ph type="ftr" sz="quarter" idx="12"/>
          </p:nvPr>
        </p:nvSpPr>
        <p:spPr/>
        <p:txBody>
          <a:bodyPr/>
          <a:lstStyle/>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An alternative would be to put a node between the two Ethernets and have the node forward frames from one Ethernet to the other</a:t>
            </a:r>
          </a:p>
          <a:p>
            <a:pPr marL="594360" lvl="2" indent="-320040">
              <a:spcBef>
                <a:spcPts val="700"/>
              </a:spcBef>
              <a:buSzPct val="60000"/>
              <a:buFont typeface="Wingdings"/>
              <a:buChar char=""/>
            </a:pPr>
            <a:r>
              <a:rPr lang="en-US" dirty="0" smtClean="0"/>
              <a:t>This node is called a bridge</a:t>
            </a:r>
          </a:p>
          <a:p>
            <a:pPr marL="594360" lvl="2" indent="-320040">
              <a:spcBef>
                <a:spcPts val="700"/>
              </a:spcBef>
              <a:buSzPct val="60000"/>
              <a:buFont typeface="Wingdings"/>
              <a:buChar char=""/>
            </a:pPr>
            <a:r>
              <a:rPr lang="en-US" dirty="0" smtClean="0"/>
              <a:t>A collection of LANs connected by one or more bridges is usually said to form an </a:t>
            </a:r>
            <a:r>
              <a:rPr lang="en-US" dirty="0" smtClean="0">
                <a:solidFill>
                  <a:srgbClr val="FF0000"/>
                </a:solidFill>
              </a:rPr>
              <a:t>extended LAN</a:t>
            </a:r>
          </a:p>
          <a:p>
            <a:pPr marL="320040" lvl="1" indent="-320040">
              <a:spcBef>
                <a:spcPts val="700"/>
              </a:spcBef>
              <a:buClr>
                <a:schemeClr val="accent2"/>
              </a:buClr>
              <a:buSzPct val="60000"/>
              <a:buFont typeface="Wingdings"/>
              <a:buChar char=""/>
            </a:pPr>
            <a:endParaRPr lang="en-US" dirty="0" smtClean="0"/>
          </a:p>
          <a:p>
            <a:endParaRPr lang="en-US" dirty="0"/>
          </a:p>
        </p:txBody>
      </p:sp>
      <p:sp>
        <p:nvSpPr>
          <p:cNvPr id="4" name="Date Placeholder 3"/>
          <p:cNvSpPr>
            <a:spLocks noGrp="1"/>
          </p:cNvSpPr>
          <p:nvPr>
            <p:ph type="dt" sz="half" idx="10"/>
          </p:nvPr>
        </p:nvSpPr>
        <p:spPr/>
        <p:txBody>
          <a:bodyPr/>
          <a:lstStyle/>
          <a:p>
            <a:fld id="{CB8C0D8E-6DC7-42E7-A475-005DFB4ABB48}"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42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lstStyle/>
          <a:p>
            <a:r>
              <a:rPr lang="en-US" dirty="0" smtClean="0"/>
              <a:t>Simplest Strategy for Bridges</a:t>
            </a:r>
          </a:p>
          <a:p>
            <a:pPr lvl="1"/>
            <a:r>
              <a:rPr lang="en-US" dirty="0" smtClean="0"/>
              <a:t>Accept LAN frames on their inputs and forward them out to all other outputs</a:t>
            </a:r>
          </a:p>
          <a:p>
            <a:pPr lvl="1"/>
            <a:r>
              <a:rPr lang="en-US" dirty="0" smtClean="0"/>
              <a:t>Used by early bridges</a:t>
            </a:r>
          </a:p>
          <a:p>
            <a:r>
              <a:rPr lang="en-US" dirty="0" smtClean="0"/>
              <a:t>Learning Bridges</a:t>
            </a:r>
          </a:p>
          <a:p>
            <a:pPr lvl="1"/>
            <a:r>
              <a:rPr lang="en-US" dirty="0" smtClean="0"/>
              <a:t>Observe that there is no need to forward all the frames that a bridge receive</a:t>
            </a:r>
            <a:endParaRPr lang="en-US" dirty="0"/>
          </a:p>
        </p:txBody>
      </p:sp>
      <p:sp>
        <p:nvSpPr>
          <p:cNvPr id="4" name="Date Placeholder 3"/>
          <p:cNvSpPr>
            <a:spLocks noGrp="1"/>
          </p:cNvSpPr>
          <p:nvPr>
            <p:ph type="dt" sz="half" idx="10"/>
          </p:nvPr>
        </p:nvSpPr>
        <p:spPr/>
        <p:txBody>
          <a:bodyPr/>
          <a:lstStyle/>
          <a:p>
            <a:fld id="{ADE0A117-129A-43F5-AD29-39C8C8BE5406}"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03-09-9780123850591 copy"/>
          <p:cNvPicPr>
            <a:picLocks noChangeAspect="1" noChangeArrowheads="1"/>
          </p:cNvPicPr>
          <p:nvPr/>
        </p:nvPicPr>
        <p:blipFill>
          <a:blip r:embed="rId2"/>
          <a:srcRect/>
          <a:stretch>
            <a:fillRect/>
          </a:stretch>
        </p:blipFill>
        <p:spPr bwMode="auto">
          <a:xfrm>
            <a:off x="3124200" y="2743200"/>
            <a:ext cx="4033838" cy="247808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Consider the following figure</a:t>
            </a:r>
          </a:p>
          <a:p>
            <a:pPr lvl="1"/>
            <a:r>
              <a:rPr lang="en-US" sz="2200" dirty="0" smtClean="0"/>
              <a:t>When a frame from host A that is addressed to host B arrives on port 1 there is no need for the bridge to forward the frame out over port 2</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How does a bridge come to learn on which port the various hosts reside?</a:t>
            </a:r>
            <a:endParaRPr lang="en-US" dirty="0"/>
          </a:p>
        </p:txBody>
      </p:sp>
      <p:sp>
        <p:nvSpPr>
          <p:cNvPr id="5" name="Date Placeholder 4"/>
          <p:cNvSpPr>
            <a:spLocks noGrp="1"/>
          </p:cNvSpPr>
          <p:nvPr>
            <p:ph type="dt" sz="half" idx="10"/>
          </p:nvPr>
        </p:nvSpPr>
        <p:spPr/>
        <p:txBody>
          <a:bodyPr/>
          <a:lstStyle/>
          <a:p>
            <a:fld id="{D3392DE7-35ED-4F51-9B37-A94CAB22B5DC}"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44</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Solution</a:t>
            </a:r>
          </a:p>
          <a:p>
            <a:pPr lvl="1"/>
            <a:r>
              <a:rPr lang="en-US" dirty="0" smtClean="0"/>
              <a:t>Download a table into the bridge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Who does the download</a:t>
            </a:r>
          </a:p>
          <a:p>
            <a:pPr lvl="1"/>
            <a:r>
              <a:rPr lang="en-US" dirty="0" smtClean="0"/>
              <a:t>Human </a:t>
            </a:r>
          </a:p>
          <a:p>
            <a:pPr lvl="2"/>
            <a:r>
              <a:rPr lang="en-US" dirty="0" smtClean="0"/>
              <a:t>Too much work for maintenance</a:t>
            </a:r>
            <a:endParaRPr lang="en-US" dirty="0"/>
          </a:p>
        </p:txBody>
      </p:sp>
      <p:pic>
        <p:nvPicPr>
          <p:cNvPr id="4" name="Picture 5" descr="f03-09-9780123850591 copy"/>
          <p:cNvPicPr>
            <a:picLocks noChangeAspect="1" noChangeArrowheads="1"/>
          </p:cNvPicPr>
          <p:nvPr/>
        </p:nvPicPr>
        <p:blipFill>
          <a:blip r:embed="rId2"/>
          <a:srcRect/>
          <a:stretch>
            <a:fillRect/>
          </a:stretch>
        </p:blipFill>
        <p:spPr bwMode="auto">
          <a:xfrm>
            <a:off x="990600" y="2398713"/>
            <a:ext cx="4032250" cy="2478087"/>
          </a:xfrm>
          <a:prstGeom prst="rect">
            <a:avLst/>
          </a:prstGeom>
          <a:noFill/>
          <a:ln w="9525">
            <a:noFill/>
            <a:miter lim="800000"/>
            <a:headEnd/>
            <a:tailEnd/>
          </a:ln>
        </p:spPr>
      </p:pic>
      <p:graphicFrame>
        <p:nvGraphicFramePr>
          <p:cNvPr id="5" name="Table 4"/>
          <p:cNvGraphicFramePr>
            <a:graphicFrameLocks noGrp="1"/>
          </p:cNvGraphicFramePr>
          <p:nvPr/>
        </p:nvGraphicFramePr>
        <p:xfrm>
          <a:off x="6096000" y="2133600"/>
          <a:ext cx="2057400" cy="3135082"/>
        </p:xfrm>
        <a:graphic>
          <a:graphicData uri="http://schemas.openxmlformats.org/drawingml/2006/table">
            <a:tbl>
              <a:tblPr firstRow="1" bandRow="1">
                <a:tableStyleId>{00A15C55-8517-42AA-B614-E9B94910E393}</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22514">
                <a:tc>
                  <a:txBody>
                    <a:bodyPr/>
                    <a:lstStyle/>
                    <a:p>
                      <a:pPr algn="ctr"/>
                      <a:r>
                        <a:rPr lang="en-US" sz="2400" dirty="0" smtClean="0">
                          <a:latin typeface="Calibri" pitchFamily="34" charset="0"/>
                        </a:rPr>
                        <a:t>Host</a:t>
                      </a:r>
                      <a:endParaRPr lang="en-US" sz="2400" dirty="0">
                        <a:latin typeface="Calibri" pitchFamily="34" charset="0"/>
                      </a:endParaRPr>
                    </a:p>
                  </a:txBody>
                  <a:tcPr/>
                </a:tc>
                <a:tc>
                  <a:txBody>
                    <a:bodyPr/>
                    <a:lstStyle/>
                    <a:p>
                      <a:pPr algn="ctr"/>
                      <a:r>
                        <a:rPr lang="en-US" sz="2400" dirty="0" smtClean="0">
                          <a:latin typeface="Calibri" pitchFamily="34" charset="0"/>
                        </a:rPr>
                        <a:t>Port</a:t>
                      </a:r>
                      <a:endParaRPr lang="en-US" sz="2400" dirty="0">
                        <a:latin typeface="Calibri" pitchFamily="34" charset="0"/>
                      </a:endParaRPr>
                    </a:p>
                  </a:txBody>
                  <a:tcPr/>
                </a:tc>
                <a:extLst>
                  <a:ext uri="{0D108BD9-81ED-4DB2-BD59-A6C34878D82A}">
                    <a16:rowId xmlns:a16="http://schemas.microsoft.com/office/drawing/2014/main" val="10000"/>
                  </a:ext>
                </a:extLst>
              </a:tr>
              <a:tr h="435428">
                <a:tc>
                  <a:txBody>
                    <a:bodyPr/>
                    <a:lstStyle/>
                    <a:p>
                      <a:pPr algn="ctr"/>
                      <a:r>
                        <a:rPr lang="en-US" dirty="0" smtClean="0">
                          <a:latin typeface="Calibri" pitchFamily="34" charset="0"/>
                        </a:rPr>
                        <a:t>A</a:t>
                      </a:r>
                      <a:endParaRPr lang="en-US" dirty="0">
                        <a:latin typeface="Calibri" pitchFamily="34" charset="0"/>
                      </a:endParaRPr>
                    </a:p>
                  </a:txBody>
                  <a:tcPr/>
                </a:tc>
                <a:tc>
                  <a:txBody>
                    <a:bodyPr/>
                    <a:lstStyle/>
                    <a:p>
                      <a:pPr algn="ctr"/>
                      <a:r>
                        <a:rPr lang="en-US" dirty="0" smtClean="0">
                          <a:latin typeface="Calibri" pitchFamily="34" charset="0"/>
                        </a:rPr>
                        <a:t>1</a:t>
                      </a:r>
                      <a:endParaRPr lang="en-US" dirty="0">
                        <a:latin typeface="Calibri" pitchFamily="34" charset="0"/>
                      </a:endParaRPr>
                    </a:p>
                  </a:txBody>
                  <a:tcPr/>
                </a:tc>
                <a:extLst>
                  <a:ext uri="{0D108BD9-81ED-4DB2-BD59-A6C34878D82A}">
                    <a16:rowId xmlns:a16="http://schemas.microsoft.com/office/drawing/2014/main" val="10001"/>
                  </a:ext>
                </a:extLst>
              </a:tr>
              <a:tr h="435428">
                <a:tc>
                  <a:txBody>
                    <a:bodyPr/>
                    <a:lstStyle/>
                    <a:p>
                      <a:pPr algn="ctr"/>
                      <a:r>
                        <a:rPr lang="en-US" dirty="0" smtClean="0">
                          <a:latin typeface="Calibri" pitchFamily="34" charset="0"/>
                        </a:rPr>
                        <a:t>B</a:t>
                      </a:r>
                      <a:endParaRPr lang="en-US" dirty="0">
                        <a:latin typeface="Calibri" pitchFamily="34" charset="0"/>
                      </a:endParaRPr>
                    </a:p>
                  </a:txBody>
                  <a:tcPr/>
                </a:tc>
                <a:tc>
                  <a:txBody>
                    <a:bodyPr/>
                    <a:lstStyle/>
                    <a:p>
                      <a:pPr algn="ctr"/>
                      <a:r>
                        <a:rPr lang="en-US" dirty="0" smtClean="0">
                          <a:latin typeface="Calibri" pitchFamily="34" charset="0"/>
                        </a:rPr>
                        <a:t>1</a:t>
                      </a:r>
                      <a:endParaRPr lang="en-US" dirty="0">
                        <a:latin typeface="Calibri" pitchFamily="34" charset="0"/>
                      </a:endParaRPr>
                    </a:p>
                  </a:txBody>
                  <a:tcPr/>
                </a:tc>
                <a:extLst>
                  <a:ext uri="{0D108BD9-81ED-4DB2-BD59-A6C34878D82A}">
                    <a16:rowId xmlns:a16="http://schemas.microsoft.com/office/drawing/2014/main" val="10002"/>
                  </a:ext>
                </a:extLst>
              </a:tr>
              <a:tr h="435428">
                <a:tc>
                  <a:txBody>
                    <a:bodyPr/>
                    <a:lstStyle/>
                    <a:p>
                      <a:pPr algn="ctr"/>
                      <a:r>
                        <a:rPr lang="en-US" dirty="0" smtClean="0">
                          <a:latin typeface="Calibri" pitchFamily="34" charset="0"/>
                        </a:rPr>
                        <a:t>C</a:t>
                      </a:r>
                      <a:endParaRPr lang="en-US" dirty="0">
                        <a:latin typeface="Calibri" pitchFamily="34" charset="0"/>
                      </a:endParaRPr>
                    </a:p>
                  </a:txBody>
                  <a:tcPr/>
                </a:tc>
                <a:tc>
                  <a:txBody>
                    <a:bodyPr/>
                    <a:lstStyle/>
                    <a:p>
                      <a:pPr algn="ctr"/>
                      <a:r>
                        <a:rPr lang="en-US" dirty="0" smtClean="0">
                          <a:latin typeface="Calibri" pitchFamily="34" charset="0"/>
                        </a:rPr>
                        <a:t>1</a:t>
                      </a:r>
                      <a:endParaRPr lang="en-US" dirty="0">
                        <a:latin typeface="Calibri" pitchFamily="34" charset="0"/>
                      </a:endParaRPr>
                    </a:p>
                  </a:txBody>
                  <a:tcPr/>
                </a:tc>
                <a:extLst>
                  <a:ext uri="{0D108BD9-81ED-4DB2-BD59-A6C34878D82A}">
                    <a16:rowId xmlns:a16="http://schemas.microsoft.com/office/drawing/2014/main" val="10003"/>
                  </a:ext>
                </a:extLst>
              </a:tr>
              <a:tr h="435428">
                <a:tc>
                  <a:txBody>
                    <a:bodyPr/>
                    <a:lstStyle/>
                    <a:p>
                      <a:pPr algn="ctr"/>
                      <a:r>
                        <a:rPr lang="en-US" dirty="0" smtClean="0">
                          <a:latin typeface="Calibri" pitchFamily="34" charset="0"/>
                        </a:rPr>
                        <a:t>X</a:t>
                      </a:r>
                      <a:endParaRPr lang="en-US" dirty="0">
                        <a:latin typeface="Calibri" pitchFamily="34" charset="0"/>
                      </a:endParaRPr>
                    </a:p>
                  </a:txBody>
                  <a:tcPr/>
                </a:tc>
                <a:tc>
                  <a:txBody>
                    <a:bodyPr/>
                    <a:lstStyle/>
                    <a:p>
                      <a:pPr algn="ctr"/>
                      <a:r>
                        <a:rPr lang="en-US" dirty="0" smtClean="0">
                          <a:latin typeface="Calibri" pitchFamily="34" charset="0"/>
                        </a:rPr>
                        <a:t>2</a:t>
                      </a:r>
                      <a:endParaRPr lang="en-US" dirty="0">
                        <a:latin typeface="Calibri" pitchFamily="34" charset="0"/>
                      </a:endParaRPr>
                    </a:p>
                  </a:txBody>
                  <a:tcPr/>
                </a:tc>
                <a:extLst>
                  <a:ext uri="{0D108BD9-81ED-4DB2-BD59-A6C34878D82A}">
                    <a16:rowId xmlns:a16="http://schemas.microsoft.com/office/drawing/2014/main" val="10004"/>
                  </a:ext>
                </a:extLst>
              </a:tr>
              <a:tr h="435428">
                <a:tc>
                  <a:txBody>
                    <a:bodyPr/>
                    <a:lstStyle/>
                    <a:p>
                      <a:pPr algn="ctr"/>
                      <a:r>
                        <a:rPr lang="en-US" dirty="0" smtClean="0">
                          <a:latin typeface="Calibri" pitchFamily="34" charset="0"/>
                        </a:rPr>
                        <a:t>Y</a:t>
                      </a:r>
                      <a:endParaRPr lang="en-US" dirty="0">
                        <a:latin typeface="Calibri" pitchFamily="34" charset="0"/>
                      </a:endParaRPr>
                    </a:p>
                  </a:txBody>
                  <a:tcPr/>
                </a:tc>
                <a:tc>
                  <a:txBody>
                    <a:bodyPr/>
                    <a:lstStyle/>
                    <a:p>
                      <a:pPr algn="ctr"/>
                      <a:r>
                        <a:rPr lang="en-US" dirty="0" smtClean="0">
                          <a:latin typeface="Calibri" pitchFamily="34" charset="0"/>
                        </a:rPr>
                        <a:t>2</a:t>
                      </a:r>
                      <a:endParaRPr lang="en-US" dirty="0">
                        <a:latin typeface="Calibri" pitchFamily="34" charset="0"/>
                      </a:endParaRPr>
                    </a:p>
                  </a:txBody>
                  <a:tcPr/>
                </a:tc>
                <a:extLst>
                  <a:ext uri="{0D108BD9-81ED-4DB2-BD59-A6C34878D82A}">
                    <a16:rowId xmlns:a16="http://schemas.microsoft.com/office/drawing/2014/main" val="10005"/>
                  </a:ext>
                </a:extLst>
              </a:tr>
              <a:tr h="435428">
                <a:tc>
                  <a:txBody>
                    <a:bodyPr/>
                    <a:lstStyle/>
                    <a:p>
                      <a:pPr algn="ctr"/>
                      <a:r>
                        <a:rPr lang="en-US" dirty="0" smtClean="0">
                          <a:latin typeface="Calibri" pitchFamily="34" charset="0"/>
                        </a:rPr>
                        <a:t>Z</a:t>
                      </a:r>
                      <a:endParaRPr lang="en-US" dirty="0">
                        <a:latin typeface="Calibri" pitchFamily="34" charset="0"/>
                      </a:endParaRPr>
                    </a:p>
                  </a:txBody>
                  <a:tcPr/>
                </a:tc>
                <a:tc>
                  <a:txBody>
                    <a:bodyPr/>
                    <a:lstStyle/>
                    <a:p>
                      <a:pPr algn="ctr"/>
                      <a:r>
                        <a:rPr lang="en-US" dirty="0" smtClean="0">
                          <a:latin typeface="Calibri" pitchFamily="34" charset="0"/>
                        </a:rPr>
                        <a:t>2</a:t>
                      </a:r>
                      <a:endParaRPr lang="en-US"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6" name="Date Placeholder 5"/>
          <p:cNvSpPr>
            <a:spLocks noGrp="1"/>
          </p:cNvSpPr>
          <p:nvPr>
            <p:ph type="dt" sz="half" idx="10"/>
          </p:nvPr>
        </p:nvSpPr>
        <p:spPr/>
        <p:txBody>
          <a:bodyPr/>
          <a:lstStyle/>
          <a:p>
            <a:fld id="{4CC0673F-0ECB-44D0-A837-4AF8FBB2BDAD}"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45</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Can the bridge learn this information by itself?</a:t>
            </a:r>
          </a:p>
          <a:p>
            <a:pPr lvl="1"/>
            <a:r>
              <a:rPr lang="en-US" dirty="0" smtClean="0"/>
              <a:t>Yes</a:t>
            </a:r>
          </a:p>
          <a:p>
            <a:r>
              <a:rPr lang="en-US" dirty="0" smtClean="0"/>
              <a:t>How</a:t>
            </a:r>
          </a:p>
          <a:p>
            <a:pPr lvl="1"/>
            <a:r>
              <a:rPr lang="en-US" dirty="0" smtClean="0"/>
              <a:t>Each bridge inspects the source address in all the frames it receives</a:t>
            </a:r>
          </a:p>
          <a:p>
            <a:pPr lvl="1"/>
            <a:r>
              <a:rPr lang="en-US" dirty="0" smtClean="0"/>
              <a:t>Record the information at the bridge and build the table</a:t>
            </a:r>
          </a:p>
          <a:p>
            <a:pPr lvl="1"/>
            <a:r>
              <a:rPr lang="en-US" dirty="0" smtClean="0"/>
              <a:t>Entries are added over time</a:t>
            </a:r>
          </a:p>
          <a:p>
            <a:pPr lvl="1"/>
            <a:r>
              <a:rPr lang="en-US" dirty="0" smtClean="0"/>
              <a:t>A timeout is associated with each entry</a:t>
            </a:r>
          </a:p>
          <a:p>
            <a:pPr lvl="1"/>
            <a:r>
              <a:rPr lang="en-US" dirty="0" smtClean="0"/>
              <a:t>The bridge discards the entry after a specified period of time</a:t>
            </a:r>
          </a:p>
          <a:p>
            <a:pPr lvl="2"/>
            <a:r>
              <a:rPr lang="en-US" dirty="0" smtClean="0"/>
              <a:t>To protect against the situation in which a host is moved from one network to another</a:t>
            </a:r>
            <a:endParaRPr lang="en-US" dirty="0"/>
          </a:p>
        </p:txBody>
      </p:sp>
      <p:sp>
        <p:nvSpPr>
          <p:cNvPr id="4" name="Date Placeholder 3"/>
          <p:cNvSpPr>
            <a:spLocks noGrp="1"/>
          </p:cNvSpPr>
          <p:nvPr>
            <p:ph type="dt" sz="half" idx="10"/>
          </p:nvPr>
        </p:nvSpPr>
        <p:spPr/>
        <p:txBody>
          <a:bodyPr/>
          <a:lstStyle/>
          <a:p>
            <a:fld id="{EA39667D-3E7F-4FE5-8CFD-FD990E42F65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46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a:xfrm>
            <a:off x="304800" y="1600200"/>
            <a:ext cx="5483352" cy="4724400"/>
          </a:xfrm>
        </p:spPr>
        <p:txBody>
          <a:bodyPr>
            <a:normAutofit fontScale="92500" lnSpcReduction="10000"/>
          </a:bodyPr>
          <a:lstStyle/>
          <a:p>
            <a:r>
              <a:rPr lang="en-US" dirty="0" smtClean="0"/>
              <a:t>If the bridge receives a frame that is addressed to host not currently in the table</a:t>
            </a:r>
          </a:p>
          <a:p>
            <a:pPr lvl="1"/>
            <a:r>
              <a:rPr lang="en-US" dirty="0" smtClean="0"/>
              <a:t>Forward the frame out on all other ports</a:t>
            </a:r>
          </a:p>
          <a:p>
            <a:r>
              <a:rPr lang="en-US" dirty="0" smtClean="0"/>
              <a:t>Strategy works fine if the extended LAN does not have a loop in it</a:t>
            </a:r>
          </a:p>
          <a:p>
            <a:r>
              <a:rPr lang="en-US" dirty="0" smtClean="0"/>
              <a:t>Why?</a:t>
            </a:r>
          </a:p>
          <a:p>
            <a:pPr lvl="1"/>
            <a:r>
              <a:rPr lang="en-US" dirty="0" smtClean="0"/>
              <a:t>Frames potentially loop through the extended LAN forever</a:t>
            </a:r>
          </a:p>
          <a:p>
            <a:pPr lvl="1"/>
            <a:endParaRPr lang="en-US" dirty="0" smtClean="0"/>
          </a:p>
          <a:p>
            <a:pPr lvl="1"/>
            <a:r>
              <a:rPr lang="en-US" dirty="0" smtClean="0"/>
              <a:t>Bridges B1, B4 and B6 form a loop</a:t>
            </a:r>
            <a:endParaRPr lang="en-US" dirty="0"/>
          </a:p>
        </p:txBody>
      </p:sp>
      <p:pic>
        <p:nvPicPr>
          <p:cNvPr id="5" name="Picture 5" descr="f03-10-9780123850591 copy"/>
          <p:cNvPicPr>
            <a:picLocks noChangeAspect="1" noChangeArrowheads="1"/>
          </p:cNvPicPr>
          <p:nvPr/>
        </p:nvPicPr>
        <p:blipFill>
          <a:blip r:embed="rId2"/>
          <a:srcRect/>
          <a:stretch>
            <a:fillRect/>
          </a:stretch>
        </p:blipFill>
        <p:spPr bwMode="auto">
          <a:xfrm>
            <a:off x="5562600" y="2590800"/>
            <a:ext cx="3311525" cy="30765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6CEDA24D-B4FD-4DA5-97E1-852EE2568AD9}"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47</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LAN Switches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How does an extended LAN come to have a loop in it?</a:t>
            </a:r>
          </a:p>
          <a:p>
            <a:pPr lvl="1"/>
            <a:r>
              <a:rPr lang="en-US" dirty="0" smtClean="0"/>
              <a:t>Network is managed by more than one administrator</a:t>
            </a:r>
          </a:p>
          <a:p>
            <a:pPr lvl="2"/>
            <a:r>
              <a:rPr lang="en-US" dirty="0" smtClean="0"/>
              <a:t>For example, it spans multiple departments in an organization</a:t>
            </a:r>
          </a:p>
          <a:p>
            <a:pPr lvl="2"/>
            <a:r>
              <a:rPr lang="en-US" dirty="0" smtClean="0"/>
              <a:t>It is possible that no single person knows the entire configuration of the network</a:t>
            </a:r>
          </a:p>
          <a:p>
            <a:pPr lvl="3"/>
            <a:r>
              <a:rPr lang="en-US" dirty="0" smtClean="0"/>
              <a:t>A bridge that closes a loop might be added without any one knowing</a:t>
            </a:r>
          </a:p>
          <a:p>
            <a:pPr lvl="1"/>
            <a:r>
              <a:rPr lang="en-US" dirty="0" smtClean="0"/>
              <a:t>Loops are built into the network to provide redundancy in case of failures</a:t>
            </a:r>
          </a:p>
          <a:p>
            <a:r>
              <a:rPr lang="en-US" dirty="0" smtClean="0"/>
              <a:t>Solution </a:t>
            </a:r>
          </a:p>
          <a:p>
            <a:pPr lvl="1"/>
            <a:r>
              <a:rPr lang="en-US" dirty="0" smtClean="0"/>
              <a:t>Distributed Spanning Tree Algorithm</a:t>
            </a:r>
            <a:endParaRPr lang="en-US" dirty="0"/>
          </a:p>
        </p:txBody>
      </p:sp>
      <p:sp>
        <p:nvSpPr>
          <p:cNvPr id="4" name="Date Placeholder 3"/>
          <p:cNvSpPr>
            <a:spLocks noGrp="1"/>
          </p:cNvSpPr>
          <p:nvPr>
            <p:ph type="dt" sz="half" idx="10"/>
          </p:nvPr>
        </p:nvSpPr>
        <p:spPr/>
        <p:txBody>
          <a:bodyPr/>
          <a:lstStyle/>
          <a:p>
            <a:fld id="{914BAE83-DEDE-44FF-BDC8-CCF564C7E92E}"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48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dirty="0" smtClean="0"/>
              <a:t>Think of the extended LAN as being represented by a graph that possibly has loops (cycles)</a:t>
            </a:r>
          </a:p>
          <a:p>
            <a:r>
              <a:rPr lang="en-US" dirty="0" smtClean="0"/>
              <a:t>A spanning tree is a sub-graph of this graph that covers all the vertices but contains no cycles</a:t>
            </a:r>
          </a:p>
          <a:p>
            <a:pPr lvl="1"/>
            <a:r>
              <a:rPr lang="en-US" dirty="0" smtClean="0"/>
              <a:t>Spanning tree keeps all the vertices of the original graph but throws out some of the edges</a:t>
            </a:r>
            <a:endParaRPr lang="en-US" dirty="0"/>
          </a:p>
        </p:txBody>
      </p:sp>
      <p:pic>
        <p:nvPicPr>
          <p:cNvPr id="4" name="Picture 5" descr="f03-11-9780123850591 copy"/>
          <p:cNvPicPr>
            <a:picLocks noChangeAspect="1" noChangeArrowheads="1"/>
          </p:cNvPicPr>
          <p:nvPr/>
        </p:nvPicPr>
        <p:blipFill>
          <a:blip r:embed="rId2"/>
          <a:srcRect/>
          <a:stretch>
            <a:fillRect/>
          </a:stretch>
        </p:blipFill>
        <p:spPr bwMode="auto">
          <a:xfrm>
            <a:off x="2438400" y="4343400"/>
            <a:ext cx="4968875" cy="1954212"/>
          </a:xfrm>
          <a:prstGeom prst="rect">
            <a:avLst/>
          </a:prstGeom>
          <a:noFill/>
          <a:ln w="9525">
            <a:noFill/>
            <a:miter lim="800000"/>
            <a:headEnd/>
            <a:tailEnd/>
          </a:ln>
        </p:spPr>
      </p:pic>
      <p:sp>
        <p:nvSpPr>
          <p:cNvPr id="5" name="Rectangle 4"/>
          <p:cNvSpPr/>
          <p:nvPr/>
        </p:nvSpPr>
        <p:spPr>
          <a:xfrm>
            <a:off x="1066800" y="6211669"/>
            <a:ext cx="7315200" cy="369332"/>
          </a:xfrm>
          <a:prstGeom prst="rect">
            <a:avLst/>
          </a:prstGeom>
        </p:spPr>
        <p:txBody>
          <a:bodyPr wrap="square">
            <a:spAutoFit/>
          </a:bodyPr>
          <a:lstStyle/>
          <a:p>
            <a:pPr lvl="1">
              <a:lnSpc>
                <a:spcPct val="90000"/>
              </a:lnSpc>
            </a:pPr>
            <a:r>
              <a:rPr lang="en-US" sz="2000" dirty="0" smtClean="0"/>
              <a:t>Example of (a) a cyclic graph; (b) a corresponding spanning tree.</a:t>
            </a:r>
          </a:p>
        </p:txBody>
      </p:sp>
      <p:sp>
        <p:nvSpPr>
          <p:cNvPr id="6" name="Date Placeholder 5"/>
          <p:cNvSpPr>
            <a:spLocks noGrp="1"/>
          </p:cNvSpPr>
          <p:nvPr>
            <p:ph type="dt" sz="half" idx="10"/>
          </p:nvPr>
        </p:nvSpPr>
        <p:spPr/>
        <p:txBody>
          <a:bodyPr/>
          <a:lstStyle/>
          <a:p>
            <a:fld id="{FB86B12C-B6BD-4A9B-96AA-C15E0AEBA385}"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49</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Adds the star topology to the point-to-point link, bus(Ethernet), and ring (802.5 and FDDI) topologies</a:t>
            </a:r>
            <a:endParaRPr lang="en-US" dirty="0"/>
          </a:p>
        </p:txBody>
      </p:sp>
      <p:pic>
        <p:nvPicPr>
          <p:cNvPr id="4" name="Picture 18" descr="f03-01-9780123850591 copy"/>
          <p:cNvPicPr>
            <a:picLocks noChangeAspect="1" noChangeArrowheads="1"/>
          </p:cNvPicPr>
          <p:nvPr/>
        </p:nvPicPr>
        <p:blipFill>
          <a:blip r:embed="rId2"/>
          <a:srcRect/>
          <a:stretch>
            <a:fillRect/>
          </a:stretch>
        </p:blipFill>
        <p:spPr bwMode="auto">
          <a:xfrm>
            <a:off x="2700338" y="2708275"/>
            <a:ext cx="3532187" cy="33845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3916C75-6EE5-4299-BB62-FD3511D1EF3B}"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5</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Developed by </a:t>
            </a:r>
            <a:r>
              <a:rPr lang="en-US" dirty="0" err="1" smtClean="0"/>
              <a:t>Radia</a:t>
            </a:r>
            <a:r>
              <a:rPr lang="en-US" dirty="0" smtClean="0"/>
              <a:t> Perlman at Digital</a:t>
            </a:r>
          </a:p>
          <a:p>
            <a:pPr lvl="1"/>
            <a:r>
              <a:rPr lang="en-US" dirty="0" smtClean="0"/>
              <a:t> a protocol used by a set of bridges to agree upon a spanning tree for a particular extended LAN</a:t>
            </a:r>
          </a:p>
          <a:p>
            <a:pPr lvl="1"/>
            <a:r>
              <a:rPr lang="en-US" dirty="0" smtClean="0"/>
              <a:t>IEEE 802.1 specification for LAN bridges is based on this algorithm</a:t>
            </a:r>
          </a:p>
          <a:p>
            <a:pPr lvl="1"/>
            <a:r>
              <a:rPr lang="en-US" dirty="0" smtClean="0"/>
              <a:t>Each bridge decides the ports over which it is and is not willing to forward frames</a:t>
            </a:r>
          </a:p>
          <a:p>
            <a:pPr lvl="2"/>
            <a:r>
              <a:rPr lang="en-US" dirty="0" smtClean="0"/>
              <a:t>In a sense, it is by removing ports from the topology that the extended LAN is reduced to an acyclic tree</a:t>
            </a:r>
          </a:p>
          <a:p>
            <a:pPr lvl="2"/>
            <a:r>
              <a:rPr lang="en-US" dirty="0" smtClean="0"/>
              <a:t>It is even possible that an entire bridge will not participate in forwarding frames</a:t>
            </a:r>
            <a:endParaRPr lang="en-US" dirty="0"/>
          </a:p>
        </p:txBody>
      </p:sp>
      <p:sp>
        <p:nvSpPr>
          <p:cNvPr id="4" name="Date Placeholder 3"/>
          <p:cNvSpPr>
            <a:spLocks noGrp="1"/>
          </p:cNvSpPr>
          <p:nvPr>
            <p:ph type="dt" sz="half" idx="10"/>
          </p:nvPr>
        </p:nvSpPr>
        <p:spPr/>
        <p:txBody>
          <a:bodyPr/>
          <a:lstStyle/>
          <a:p>
            <a:fld id="{0ABC9D11-9114-4360-81D7-373FE41ED89B}"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dirty="0" smtClean="0"/>
              <a:t>Algorithm is dynamic</a:t>
            </a:r>
          </a:p>
          <a:p>
            <a:pPr lvl="1"/>
            <a:r>
              <a:rPr lang="en-US" dirty="0" smtClean="0"/>
              <a:t>The bridges are always prepared to reconfigure themselves into a new spanning tree if some bridges fail</a:t>
            </a:r>
          </a:p>
          <a:p>
            <a:r>
              <a:rPr lang="en-US" dirty="0" smtClean="0"/>
              <a:t>Main idea</a:t>
            </a:r>
          </a:p>
          <a:p>
            <a:pPr lvl="1"/>
            <a:r>
              <a:rPr lang="en-US" dirty="0" smtClean="0"/>
              <a:t>Each bridge selects the ports over which they will forward the frames</a:t>
            </a:r>
            <a:endParaRPr lang="en-US" dirty="0"/>
          </a:p>
        </p:txBody>
      </p:sp>
      <p:sp>
        <p:nvSpPr>
          <p:cNvPr id="4" name="Date Placeholder 3"/>
          <p:cNvSpPr>
            <a:spLocks noGrp="1"/>
          </p:cNvSpPr>
          <p:nvPr>
            <p:ph type="dt" sz="half" idx="10"/>
          </p:nvPr>
        </p:nvSpPr>
        <p:spPr/>
        <p:txBody>
          <a:bodyPr/>
          <a:lstStyle/>
          <a:p>
            <a:fld id="{1542D0E9-45A4-4023-8850-074999CDED9E}"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sz="2000" dirty="0" smtClean="0"/>
              <a:t>Algorithm selects ports as follows:</a:t>
            </a:r>
          </a:p>
          <a:p>
            <a:pPr lvl="1"/>
            <a:r>
              <a:rPr lang="en-US" sz="2000" dirty="0" smtClean="0"/>
              <a:t>Each bridge has a unique identifier</a:t>
            </a:r>
          </a:p>
          <a:p>
            <a:pPr lvl="2"/>
            <a:r>
              <a:rPr lang="en-US" sz="1800" dirty="0" smtClean="0"/>
              <a:t>B1, B2, B3,…and so on.</a:t>
            </a:r>
          </a:p>
          <a:p>
            <a:pPr lvl="1"/>
            <a:r>
              <a:rPr lang="en-US" sz="2000" dirty="0" smtClean="0"/>
              <a:t>Elect the bridge with the smallest id as the root of the spanning tree</a:t>
            </a:r>
          </a:p>
          <a:p>
            <a:pPr lvl="1"/>
            <a:r>
              <a:rPr lang="en-US" sz="2000" dirty="0" smtClean="0"/>
              <a:t>The root bridge always forwards frames out over all of its ports</a:t>
            </a:r>
          </a:p>
          <a:p>
            <a:pPr lvl="1"/>
            <a:r>
              <a:rPr lang="en-US" sz="2000" dirty="0" smtClean="0"/>
              <a:t>Each bridge computes the shortest path to the root and notes which of its ports is on this path</a:t>
            </a:r>
          </a:p>
          <a:p>
            <a:pPr lvl="2"/>
            <a:r>
              <a:rPr lang="en-US" sz="1800" dirty="0" smtClean="0"/>
              <a:t>This port is selected as the bridge’s preferred path to the root</a:t>
            </a:r>
          </a:p>
          <a:p>
            <a:pPr lvl="1"/>
            <a:r>
              <a:rPr lang="en-US" sz="2000" dirty="0" smtClean="0"/>
              <a:t>Finally, all the bridges connected to a given LAN elect a single </a:t>
            </a:r>
            <a:r>
              <a:rPr lang="en-US" sz="2000" i="1" dirty="0" smtClean="0">
                <a:solidFill>
                  <a:srgbClr val="FF33CC"/>
                </a:solidFill>
              </a:rPr>
              <a:t>designated bridge</a:t>
            </a:r>
            <a:r>
              <a:rPr lang="en-US" sz="2000" dirty="0" smtClean="0"/>
              <a:t> that will be responsible for forwarding frames toward the root bridge</a:t>
            </a:r>
          </a:p>
          <a:p>
            <a:endParaRPr lang="en-US" dirty="0"/>
          </a:p>
        </p:txBody>
      </p:sp>
      <p:sp>
        <p:nvSpPr>
          <p:cNvPr id="4" name="Date Placeholder 3"/>
          <p:cNvSpPr>
            <a:spLocks noGrp="1"/>
          </p:cNvSpPr>
          <p:nvPr>
            <p:ph type="dt" sz="half" idx="10"/>
          </p:nvPr>
        </p:nvSpPr>
        <p:spPr/>
        <p:txBody>
          <a:bodyPr/>
          <a:lstStyle/>
          <a:p>
            <a:fld id="{538A519D-D36C-4181-AF2A-1C2F18B899E1}"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sz="2000" dirty="0" smtClean="0"/>
              <a:t>Each LAN’s designated bridge is the one that is closest to the root</a:t>
            </a:r>
          </a:p>
          <a:p>
            <a:r>
              <a:rPr lang="en-US" sz="2000" dirty="0" smtClean="0"/>
              <a:t>If two or more bridges are equally close to the root,</a:t>
            </a:r>
          </a:p>
          <a:p>
            <a:pPr lvl="1"/>
            <a:r>
              <a:rPr lang="en-US" sz="2000" dirty="0" smtClean="0"/>
              <a:t>Then select bridge with the smallest id</a:t>
            </a:r>
          </a:p>
          <a:p>
            <a:r>
              <a:rPr lang="en-US" sz="2000" dirty="0" smtClean="0"/>
              <a:t>Each bridge is connected to more than one LAN</a:t>
            </a:r>
          </a:p>
          <a:p>
            <a:pPr lvl="1"/>
            <a:r>
              <a:rPr lang="en-US" sz="1800" dirty="0" smtClean="0"/>
              <a:t>So it participates in the election of a designated bridge for each LAN it is connected to.</a:t>
            </a:r>
          </a:p>
          <a:p>
            <a:pPr lvl="1"/>
            <a:r>
              <a:rPr lang="en-US" sz="1800" dirty="0" smtClean="0"/>
              <a:t>Each bridge decides if it is the designated bridge relative to each of its ports</a:t>
            </a:r>
          </a:p>
          <a:p>
            <a:pPr lvl="1"/>
            <a:r>
              <a:rPr lang="en-US" sz="1800" dirty="0" smtClean="0"/>
              <a:t>The bridge forwards frames over those ports for which it is the designated bridge</a:t>
            </a:r>
          </a:p>
          <a:p>
            <a:endParaRPr lang="en-US" dirty="0"/>
          </a:p>
        </p:txBody>
      </p:sp>
      <p:sp>
        <p:nvSpPr>
          <p:cNvPr id="4" name="Date Placeholder 3"/>
          <p:cNvSpPr>
            <a:spLocks noGrp="1"/>
          </p:cNvSpPr>
          <p:nvPr>
            <p:ph type="dt" sz="half" idx="10"/>
          </p:nvPr>
        </p:nvSpPr>
        <p:spPr/>
        <p:txBody>
          <a:bodyPr/>
          <a:lstStyle/>
          <a:p>
            <a:fld id="{8B3CBF03-D3E2-41C2-B71A-C675C02009C4}"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a:xfrm>
            <a:off x="612648" y="1600200"/>
            <a:ext cx="8153400" cy="1524000"/>
          </a:xfrm>
        </p:spPr>
        <p:txBody>
          <a:bodyPr>
            <a:normAutofit fontScale="77500" lnSpcReduction="20000"/>
          </a:bodyPr>
          <a:lstStyle/>
          <a:p>
            <a:r>
              <a:rPr lang="en-US" dirty="0" smtClean="0"/>
              <a:t>B1 is the root bridge</a:t>
            </a:r>
          </a:p>
          <a:p>
            <a:r>
              <a:rPr lang="en-US" dirty="0" smtClean="0"/>
              <a:t>B3 and B5 are connected to LAN A, but B5 is the designated bridge</a:t>
            </a:r>
          </a:p>
          <a:p>
            <a:r>
              <a:rPr lang="en-US" dirty="0" smtClean="0"/>
              <a:t>B5 and B7 are connected to LAN B, but B5 is the designated bridge</a:t>
            </a:r>
          </a:p>
          <a:p>
            <a:endParaRPr lang="en-US" dirty="0"/>
          </a:p>
        </p:txBody>
      </p:sp>
      <p:pic>
        <p:nvPicPr>
          <p:cNvPr id="4" name="Picture 5" descr="f03-10-9780123850591 copy"/>
          <p:cNvPicPr>
            <a:picLocks noChangeAspect="1" noChangeArrowheads="1"/>
          </p:cNvPicPr>
          <p:nvPr/>
        </p:nvPicPr>
        <p:blipFill>
          <a:blip r:embed="rId2"/>
          <a:srcRect/>
          <a:stretch>
            <a:fillRect/>
          </a:stretch>
        </p:blipFill>
        <p:spPr bwMode="auto">
          <a:xfrm>
            <a:off x="803275" y="2774950"/>
            <a:ext cx="3411537" cy="3168650"/>
          </a:xfrm>
          <a:prstGeom prst="rect">
            <a:avLst/>
          </a:prstGeom>
          <a:noFill/>
          <a:ln w="9525">
            <a:noFill/>
            <a:miter lim="800000"/>
            <a:headEnd/>
            <a:tailEnd/>
          </a:ln>
        </p:spPr>
      </p:pic>
      <p:pic>
        <p:nvPicPr>
          <p:cNvPr id="5" name="Picture 5" descr="f03-12-9780123850591 copy"/>
          <p:cNvPicPr>
            <a:picLocks noChangeAspect="1" noChangeArrowheads="1"/>
          </p:cNvPicPr>
          <p:nvPr/>
        </p:nvPicPr>
        <p:blipFill>
          <a:blip r:embed="rId3"/>
          <a:srcRect/>
          <a:stretch>
            <a:fillRect/>
          </a:stretch>
        </p:blipFill>
        <p:spPr bwMode="auto">
          <a:xfrm>
            <a:off x="4835525" y="2846387"/>
            <a:ext cx="3241675" cy="30527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2FFABB0A-FC4E-4ABF-9A71-26321676C3D9}"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54</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sz="2000" dirty="0" smtClean="0"/>
              <a:t>Initially each bridge thinks it is the root, so it sends a configuration message on each of its ports identifying itself as the root and giving a distance to the root of 0</a:t>
            </a:r>
          </a:p>
          <a:p>
            <a:endParaRPr lang="en-US" sz="2000" dirty="0" smtClean="0"/>
          </a:p>
          <a:p>
            <a:r>
              <a:rPr lang="en-US" sz="2000" dirty="0" smtClean="0"/>
              <a:t>Upon receiving a configuration message over a particular port, the bridge checks to see if the new message is </a:t>
            </a:r>
            <a:r>
              <a:rPr lang="en-US" sz="2000" i="1" dirty="0" smtClean="0">
                <a:solidFill>
                  <a:srgbClr val="FF33CC"/>
                </a:solidFill>
              </a:rPr>
              <a:t>better</a:t>
            </a:r>
            <a:r>
              <a:rPr lang="en-US" sz="2000" dirty="0" smtClean="0"/>
              <a:t> than the current best configuration message recorded for that port</a:t>
            </a:r>
          </a:p>
          <a:p>
            <a:endParaRPr lang="en-US" sz="2000" dirty="0" smtClean="0"/>
          </a:p>
          <a:p>
            <a:r>
              <a:rPr lang="en-US" sz="2000" dirty="0" smtClean="0"/>
              <a:t>The new configuration is better than the currently recorded information if</a:t>
            </a:r>
          </a:p>
          <a:p>
            <a:pPr lvl="1"/>
            <a:r>
              <a:rPr lang="en-US" sz="1800" dirty="0" smtClean="0"/>
              <a:t>It identifies a root with a smaller id or</a:t>
            </a:r>
          </a:p>
          <a:p>
            <a:pPr lvl="1"/>
            <a:r>
              <a:rPr lang="en-US" sz="1800" dirty="0" smtClean="0"/>
              <a:t>It identifies a root with an equal id but with a shorter distance or</a:t>
            </a:r>
          </a:p>
          <a:p>
            <a:pPr lvl="1"/>
            <a:r>
              <a:rPr lang="en-US" sz="1800" dirty="0" smtClean="0"/>
              <a:t>The root id and distance are equal, but the sending bridge has a smaller id</a:t>
            </a:r>
          </a:p>
          <a:p>
            <a:endParaRPr lang="en-US" dirty="0"/>
          </a:p>
        </p:txBody>
      </p:sp>
      <p:sp>
        <p:nvSpPr>
          <p:cNvPr id="4" name="Date Placeholder 3"/>
          <p:cNvSpPr>
            <a:spLocks noGrp="1"/>
          </p:cNvSpPr>
          <p:nvPr>
            <p:ph type="dt" sz="half" idx="10"/>
          </p:nvPr>
        </p:nvSpPr>
        <p:spPr/>
        <p:txBody>
          <a:bodyPr/>
          <a:lstStyle/>
          <a:p>
            <a:fld id="{2AECD81E-8B77-4AAB-8B84-0CF2E5FF471B}"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sz="2000" dirty="0" smtClean="0"/>
              <a:t>If the new message is better than the currently recorded one,</a:t>
            </a:r>
          </a:p>
          <a:p>
            <a:pPr lvl="1"/>
            <a:r>
              <a:rPr lang="en-US" sz="1800" dirty="0" smtClean="0"/>
              <a:t>The bridge discards the old information and saves the new information</a:t>
            </a:r>
          </a:p>
          <a:p>
            <a:pPr lvl="1"/>
            <a:r>
              <a:rPr lang="en-US" sz="1800" dirty="0" smtClean="0"/>
              <a:t>It first adds 1 to the distance-to-root field</a:t>
            </a:r>
          </a:p>
          <a:p>
            <a:pPr lvl="1"/>
            <a:endParaRPr lang="en-US" sz="1800" dirty="0" smtClean="0"/>
          </a:p>
          <a:p>
            <a:r>
              <a:rPr lang="en-US" sz="2000" dirty="0" smtClean="0"/>
              <a:t>When a bridge receives a configuration message indicating that it is not the root bridge (that is, a message from a bridge with smaller id)</a:t>
            </a:r>
          </a:p>
          <a:p>
            <a:pPr lvl="1"/>
            <a:r>
              <a:rPr lang="en-US" sz="1800" dirty="0" smtClean="0"/>
              <a:t>The bridge stops generating configuration messages on its own</a:t>
            </a:r>
          </a:p>
          <a:p>
            <a:pPr lvl="1"/>
            <a:r>
              <a:rPr lang="en-US" sz="1800" dirty="0" smtClean="0"/>
              <a:t>Only forwards configuration messages from other bridges after 1 adding to the distance field</a:t>
            </a:r>
          </a:p>
          <a:p>
            <a:endParaRPr lang="en-US" dirty="0"/>
          </a:p>
        </p:txBody>
      </p:sp>
      <p:sp>
        <p:nvSpPr>
          <p:cNvPr id="4" name="Date Placeholder 3"/>
          <p:cNvSpPr>
            <a:spLocks noGrp="1"/>
          </p:cNvSpPr>
          <p:nvPr>
            <p:ph type="dt" sz="half" idx="10"/>
          </p:nvPr>
        </p:nvSpPr>
        <p:spPr/>
        <p:txBody>
          <a:bodyPr/>
          <a:lstStyle/>
          <a:p>
            <a:fld id="{9FF75B84-3960-4E88-9632-4014021F98E4}"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lstStyle/>
          <a:p>
            <a:r>
              <a:rPr lang="en-US" sz="2000" dirty="0" smtClean="0"/>
              <a:t>When a bridge receives a configuration message that indicates it is not the designated bridge for that port </a:t>
            </a:r>
          </a:p>
          <a:p>
            <a:pPr lvl="1">
              <a:buNone/>
            </a:pPr>
            <a:r>
              <a:rPr lang="en-US" sz="1800" dirty="0" smtClean="0"/>
              <a:t>=&gt; a message from a bridge that is closer to the root or equally far from the root but with a smaller id</a:t>
            </a:r>
          </a:p>
          <a:p>
            <a:pPr lvl="2"/>
            <a:r>
              <a:rPr lang="en-US" sz="1600" dirty="0" smtClean="0"/>
              <a:t>The bridge stops sending configuration messages over that port</a:t>
            </a:r>
          </a:p>
          <a:p>
            <a:endParaRPr lang="en-US" sz="2000" dirty="0" smtClean="0"/>
          </a:p>
          <a:p>
            <a:r>
              <a:rPr lang="en-US" sz="2000" dirty="0" smtClean="0"/>
              <a:t>When the system stabilizes, </a:t>
            </a:r>
          </a:p>
          <a:p>
            <a:pPr lvl="1"/>
            <a:r>
              <a:rPr lang="en-US" sz="1800" dirty="0" smtClean="0"/>
              <a:t>Only the root bridge is still generating configuration messages.</a:t>
            </a:r>
          </a:p>
          <a:p>
            <a:pPr lvl="1"/>
            <a:r>
              <a:rPr lang="en-US" sz="1800" dirty="0" smtClean="0"/>
              <a:t>Other bridges are forwarding these messages only over ports for which they are the designated bridge </a:t>
            </a:r>
          </a:p>
          <a:p>
            <a:endParaRPr lang="en-US" dirty="0"/>
          </a:p>
        </p:txBody>
      </p:sp>
      <p:sp>
        <p:nvSpPr>
          <p:cNvPr id="4" name="Date Placeholder 3"/>
          <p:cNvSpPr>
            <a:spLocks noGrp="1"/>
          </p:cNvSpPr>
          <p:nvPr>
            <p:ph type="dt" sz="half" idx="10"/>
          </p:nvPr>
        </p:nvSpPr>
        <p:spPr/>
        <p:txBody>
          <a:bodyPr/>
          <a:lstStyle/>
          <a:p>
            <a:fld id="{432BC213-C078-401F-9428-292BB8A1E8A1}"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57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Consider the situation when the power had just been restored to the building housing the following network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All bridges would start off by claiming to be the root  </a:t>
            </a:r>
          </a:p>
          <a:p>
            <a:endParaRPr lang="en-US" dirty="0"/>
          </a:p>
        </p:txBody>
      </p:sp>
      <p:pic>
        <p:nvPicPr>
          <p:cNvPr id="4" name="Picture 5" descr="f03-10-9780123850591 copy"/>
          <p:cNvPicPr>
            <a:picLocks noChangeAspect="1" noChangeArrowheads="1"/>
          </p:cNvPicPr>
          <p:nvPr/>
        </p:nvPicPr>
        <p:blipFill>
          <a:blip r:embed="rId2"/>
          <a:srcRect/>
          <a:stretch>
            <a:fillRect/>
          </a:stretch>
        </p:blipFill>
        <p:spPr bwMode="auto">
          <a:xfrm>
            <a:off x="2627313" y="2349500"/>
            <a:ext cx="3411537" cy="31670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E217E3A-9ABF-4D2B-A76E-E477B0D686AD}"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58</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normAutofit fontScale="92500"/>
          </a:bodyPr>
          <a:lstStyle/>
          <a:p>
            <a:r>
              <a:rPr lang="en-US" dirty="0" smtClean="0"/>
              <a:t>Denote a configuration message from node X in which it claims to be distance d from the root node Y as (Y, d, X)</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Consider the activity at node B3  </a:t>
            </a:r>
          </a:p>
          <a:p>
            <a:endParaRPr lang="en-US" dirty="0"/>
          </a:p>
        </p:txBody>
      </p:sp>
      <p:pic>
        <p:nvPicPr>
          <p:cNvPr id="4" name="Picture 5" descr="f03-12-9780123850591 copy"/>
          <p:cNvPicPr>
            <a:picLocks noChangeAspect="1" noChangeArrowheads="1"/>
          </p:cNvPicPr>
          <p:nvPr/>
        </p:nvPicPr>
        <p:blipFill>
          <a:blip r:embed="rId2"/>
          <a:srcRect/>
          <a:stretch>
            <a:fillRect/>
          </a:stretch>
        </p:blipFill>
        <p:spPr bwMode="auto">
          <a:xfrm>
            <a:off x="2484438" y="2435225"/>
            <a:ext cx="3240087" cy="305117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8EE087A-8D10-495D-B59C-DF47A4EC7B0A}"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59</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Star Topology</a:t>
            </a:r>
            <a:endParaRPr lang="en-US" dirty="0"/>
          </a:p>
        </p:txBody>
      </p:sp>
      <p:sp>
        <p:nvSpPr>
          <p:cNvPr id="3" name="Content Placeholder 2"/>
          <p:cNvSpPr>
            <a:spLocks noGrp="1"/>
          </p:cNvSpPr>
          <p:nvPr>
            <p:ph sz="quarter" idx="1"/>
          </p:nvPr>
        </p:nvSpPr>
        <p:spPr/>
        <p:txBody>
          <a:bodyPr>
            <a:normAutofit fontScale="92500" lnSpcReduction="20000"/>
          </a:bodyPr>
          <a:lstStyle/>
          <a:p>
            <a:pPr marL="320040" lvl="1" indent="-320040">
              <a:spcBef>
                <a:spcPts val="700"/>
              </a:spcBef>
              <a:buClr>
                <a:schemeClr val="accent2"/>
              </a:buClr>
              <a:buSzPct val="60000"/>
              <a:buFont typeface="Wingdings"/>
              <a:buChar char=""/>
            </a:pPr>
            <a:r>
              <a:rPr lang="en-US" dirty="0" smtClean="0"/>
              <a:t>A switch has a fixed number of inputs and outputs</a:t>
            </a:r>
          </a:p>
          <a:p>
            <a:pPr marL="594360" lvl="2" indent="-320040">
              <a:spcBef>
                <a:spcPts val="700"/>
              </a:spcBef>
              <a:buSzPct val="60000"/>
              <a:buFont typeface="Wingdings"/>
              <a:buChar char=""/>
            </a:pPr>
            <a:r>
              <a:rPr lang="en-US" dirty="0" smtClean="0"/>
              <a:t>which limits the number of hosts that can be connected to a single switch</a:t>
            </a:r>
          </a:p>
          <a:p>
            <a:r>
              <a:rPr lang="en-US" dirty="0" smtClean="0"/>
              <a:t>Large networks can be build by interconnecting a number of switches</a:t>
            </a:r>
          </a:p>
          <a:p>
            <a:r>
              <a:rPr lang="en-US" dirty="0" smtClean="0"/>
              <a:t>We can connect switches to each other and to hosts using point-to-point links</a:t>
            </a:r>
          </a:p>
          <a:p>
            <a:pPr lvl="1"/>
            <a:r>
              <a:rPr lang="en-US" dirty="0" smtClean="0"/>
              <a:t>which typically means that we can build network of large geographic scope</a:t>
            </a:r>
          </a:p>
          <a:p>
            <a:r>
              <a:rPr lang="en-US" dirty="0" smtClean="0"/>
              <a:t>Adding a new host to the network by connecting it to  a switch does not necessarily mean that the hosts already connected will get worse performance from the network</a:t>
            </a:r>
          </a:p>
          <a:p>
            <a:endParaRPr lang="en-US" dirty="0"/>
          </a:p>
        </p:txBody>
      </p:sp>
      <p:sp>
        <p:nvSpPr>
          <p:cNvPr id="4" name="Date Placeholder 3"/>
          <p:cNvSpPr>
            <a:spLocks noGrp="1"/>
          </p:cNvSpPr>
          <p:nvPr>
            <p:ph type="dt" sz="half" idx="10"/>
          </p:nvPr>
        </p:nvSpPr>
        <p:spPr/>
        <p:txBody>
          <a:bodyPr/>
          <a:lstStyle/>
          <a:p>
            <a:fld id="{BCB37620-3C67-4173-B15D-B2F0C0C9444E}"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a:xfrm>
            <a:off x="612648" y="1600200"/>
            <a:ext cx="4645152" cy="4495800"/>
          </a:xfrm>
        </p:spPr>
        <p:txBody>
          <a:bodyPr/>
          <a:lstStyle/>
          <a:p>
            <a:r>
              <a:rPr lang="en-US" sz="1800" dirty="0" smtClean="0"/>
              <a:t>B3 receives (B2, 0, B2)</a:t>
            </a:r>
          </a:p>
          <a:p>
            <a:r>
              <a:rPr lang="en-US" sz="1800" dirty="0" smtClean="0"/>
              <a:t>Since 2 &lt; 3, B3 accepts B2 as root</a:t>
            </a:r>
          </a:p>
          <a:p>
            <a:r>
              <a:rPr lang="en-US" sz="1800" dirty="0" smtClean="0"/>
              <a:t>B3 adds 1 to the distance advertised by B2 and sends (B2, 1, B3) to B5</a:t>
            </a:r>
          </a:p>
          <a:p>
            <a:r>
              <a:rPr lang="en-US" sz="1800" dirty="0" smtClean="0"/>
              <a:t>Meanwhile B2 accepts B1 as root because it has the lower id and it sends (B1, 1, B2) toward B3</a:t>
            </a:r>
          </a:p>
          <a:p>
            <a:r>
              <a:rPr lang="en-US" sz="1800" dirty="0" smtClean="0"/>
              <a:t>B5 accepts B1 as root and sends (B1, 1, B5) to B3</a:t>
            </a:r>
          </a:p>
          <a:p>
            <a:r>
              <a:rPr lang="en-US" sz="1800" dirty="0" smtClean="0"/>
              <a:t>B3 accepts B1 as root and it notes that both B2 and B5 are closer to the root than it is.</a:t>
            </a:r>
          </a:p>
          <a:p>
            <a:pPr lvl="1"/>
            <a:r>
              <a:rPr lang="en-US" sz="1600" dirty="0" smtClean="0"/>
              <a:t>Thus B3 stops forwarding messages on both its interfaces</a:t>
            </a:r>
          </a:p>
          <a:p>
            <a:pPr lvl="1"/>
            <a:r>
              <a:rPr lang="en-US" sz="1600" dirty="0" smtClean="0"/>
              <a:t>This leaves B3 with both ports not selected  </a:t>
            </a:r>
          </a:p>
          <a:p>
            <a:endParaRPr lang="en-US" dirty="0"/>
          </a:p>
        </p:txBody>
      </p:sp>
      <p:pic>
        <p:nvPicPr>
          <p:cNvPr id="4" name="Picture 5" descr="f03-12-9780123850591 copy"/>
          <p:cNvPicPr>
            <a:picLocks noChangeAspect="1" noChangeArrowheads="1"/>
          </p:cNvPicPr>
          <p:nvPr/>
        </p:nvPicPr>
        <p:blipFill>
          <a:blip r:embed="rId2"/>
          <a:srcRect/>
          <a:stretch>
            <a:fillRect/>
          </a:stretch>
        </p:blipFill>
        <p:spPr bwMode="auto">
          <a:xfrm>
            <a:off x="5292725" y="2205038"/>
            <a:ext cx="3240088" cy="305276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9B0F860-372A-446C-A820-84A165C52A10}"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60</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Algorithm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000" dirty="0" smtClean="0"/>
              <a:t>Even after the system has stabilized, the root bridge continues to send configuration messages periodically</a:t>
            </a:r>
          </a:p>
          <a:p>
            <a:pPr lvl="1"/>
            <a:r>
              <a:rPr lang="en-US" sz="1800" dirty="0" smtClean="0"/>
              <a:t>Other bridges continue to forward these messages</a:t>
            </a:r>
          </a:p>
          <a:p>
            <a:endParaRPr lang="en-US" sz="2000" dirty="0" smtClean="0"/>
          </a:p>
          <a:p>
            <a:r>
              <a:rPr lang="en-US" sz="2000" dirty="0" smtClean="0"/>
              <a:t>When a bridge fails, the downstream bridges will not receive the configuration messages</a:t>
            </a:r>
          </a:p>
          <a:p>
            <a:endParaRPr lang="en-US" sz="2000" dirty="0" smtClean="0"/>
          </a:p>
          <a:p>
            <a:r>
              <a:rPr lang="en-US" sz="2000" dirty="0" smtClean="0"/>
              <a:t>After waiting a specified period of time, they will once again claim to be the root and the algorithm starts again</a:t>
            </a:r>
          </a:p>
          <a:p>
            <a:endParaRPr lang="en-US" sz="2000" dirty="0" smtClean="0"/>
          </a:p>
          <a:p>
            <a:r>
              <a:rPr lang="en-US" sz="2000" dirty="0" smtClean="0"/>
              <a:t>Note</a:t>
            </a:r>
          </a:p>
          <a:p>
            <a:pPr lvl="1"/>
            <a:r>
              <a:rPr lang="en-US" sz="1800" dirty="0" smtClean="0"/>
              <a:t>Although the algorithm is able to reconfigure the spanning tree whenever a bridge fails, it is not able to forward frames over alternative paths for the sake of routing around a congested bridge</a:t>
            </a:r>
          </a:p>
          <a:p>
            <a:endParaRPr lang="en-US" dirty="0"/>
          </a:p>
        </p:txBody>
      </p:sp>
      <p:sp>
        <p:nvSpPr>
          <p:cNvPr id="4" name="Date Placeholder 3"/>
          <p:cNvSpPr>
            <a:spLocks noGrp="1"/>
          </p:cNvSpPr>
          <p:nvPr>
            <p:ph type="dt" sz="half" idx="10"/>
          </p:nvPr>
        </p:nvSpPr>
        <p:spPr/>
        <p:txBody>
          <a:bodyPr/>
          <a:lstStyle/>
          <a:p>
            <a:fld id="{7CB02E2B-BE09-4482-B852-73A81E66A2D3}"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and Multicast</a:t>
            </a:r>
            <a:endParaRPr lang="en-US" dirty="0"/>
          </a:p>
        </p:txBody>
      </p:sp>
      <p:sp>
        <p:nvSpPr>
          <p:cNvPr id="3" name="Content Placeholder 2"/>
          <p:cNvSpPr>
            <a:spLocks noGrp="1"/>
          </p:cNvSpPr>
          <p:nvPr>
            <p:ph sz="quarter" idx="1"/>
          </p:nvPr>
        </p:nvSpPr>
        <p:spPr/>
        <p:txBody>
          <a:bodyPr/>
          <a:lstStyle/>
          <a:p>
            <a:r>
              <a:rPr lang="en-US" dirty="0" smtClean="0"/>
              <a:t>Forwarding all broadcast/multicast frames</a:t>
            </a:r>
          </a:p>
          <a:p>
            <a:pPr lvl="1"/>
            <a:r>
              <a:rPr lang="en-US" dirty="0" smtClean="0"/>
              <a:t>Current practice</a:t>
            </a:r>
          </a:p>
          <a:p>
            <a:r>
              <a:rPr lang="en-US" dirty="0" smtClean="0"/>
              <a:t>Learn when no group members downstream</a:t>
            </a:r>
          </a:p>
          <a:p>
            <a:r>
              <a:rPr lang="en-US" dirty="0" smtClean="0"/>
              <a:t>Accomplished by having each member of group G and send a frame to bridge multicast address with G in source field</a:t>
            </a:r>
            <a:endParaRPr lang="en-US" dirty="0"/>
          </a:p>
        </p:txBody>
      </p:sp>
      <p:sp>
        <p:nvSpPr>
          <p:cNvPr id="4" name="Date Placeholder 3"/>
          <p:cNvSpPr>
            <a:spLocks noGrp="1"/>
          </p:cNvSpPr>
          <p:nvPr>
            <p:ph type="dt" sz="half" idx="10"/>
          </p:nvPr>
        </p:nvSpPr>
        <p:spPr/>
        <p:txBody>
          <a:bodyPr/>
          <a:lstStyle/>
          <a:p>
            <a:fld id="{CFEDFB78-1AEE-4A49-A345-1A5E9FE88BC1}"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Bridges</a:t>
            </a:r>
            <a:endParaRPr lang="en-US" dirty="0"/>
          </a:p>
        </p:txBody>
      </p:sp>
      <p:sp>
        <p:nvSpPr>
          <p:cNvPr id="3" name="Content Placeholder 2"/>
          <p:cNvSpPr>
            <a:spLocks noGrp="1"/>
          </p:cNvSpPr>
          <p:nvPr>
            <p:ph sz="quarter" idx="1"/>
          </p:nvPr>
        </p:nvSpPr>
        <p:spPr/>
        <p:txBody>
          <a:bodyPr/>
          <a:lstStyle/>
          <a:p>
            <a:r>
              <a:rPr lang="en-US" dirty="0" smtClean="0"/>
              <a:t>Do not scale</a:t>
            </a:r>
          </a:p>
          <a:p>
            <a:pPr lvl="1"/>
            <a:r>
              <a:rPr lang="en-US" dirty="0" smtClean="0"/>
              <a:t>Spanning tree algorithm does not scale</a:t>
            </a:r>
          </a:p>
          <a:p>
            <a:pPr lvl="1"/>
            <a:r>
              <a:rPr lang="en-US" dirty="0" smtClean="0"/>
              <a:t>Broadcast does not scale</a:t>
            </a:r>
          </a:p>
          <a:p>
            <a:r>
              <a:rPr lang="en-US" dirty="0" smtClean="0"/>
              <a:t>Do not accommodate heterogeneity</a:t>
            </a:r>
            <a:endParaRPr lang="en-US" dirty="0"/>
          </a:p>
        </p:txBody>
      </p:sp>
      <p:sp>
        <p:nvSpPr>
          <p:cNvPr id="4" name="Date Placeholder 3"/>
          <p:cNvSpPr>
            <a:spLocks noGrp="1"/>
          </p:cNvSpPr>
          <p:nvPr>
            <p:ph type="dt" sz="half" idx="10"/>
          </p:nvPr>
        </p:nvSpPr>
        <p:spPr/>
        <p:txBody>
          <a:bodyPr/>
          <a:lstStyle/>
          <a:p>
            <a:fld id="{FC961BA9-58C4-4B27-B6E5-D1B3F43CE849}"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Cell Switching (ATM)</a:t>
            </a:r>
            <a:endParaRPr lang="en-US" dirty="0"/>
          </a:p>
        </p:txBody>
      </p:sp>
      <p:sp>
        <p:nvSpPr>
          <p:cNvPr id="4" name="Date Placeholder 3"/>
          <p:cNvSpPr>
            <a:spLocks noGrp="1"/>
          </p:cNvSpPr>
          <p:nvPr>
            <p:ph type="dt" sz="half" idx="10"/>
          </p:nvPr>
        </p:nvSpPr>
        <p:spPr/>
        <p:txBody>
          <a:bodyPr/>
          <a:lstStyle/>
          <a:p>
            <a:fld id="{B6571B14-C426-4460-BDAC-7E3378EB79FD}" type="datetime3">
              <a:rPr lang="en-US" smtClean="0"/>
              <a:t>13 October 2023</a:t>
            </a:fld>
            <a:endParaRPr lang="en-US"/>
          </a:p>
        </p:txBody>
      </p:sp>
      <p:sp>
        <p:nvSpPr>
          <p:cNvPr id="5" name="Slide Number Placeholder 4"/>
          <p:cNvSpPr>
            <a:spLocks noGrp="1"/>
          </p:cNvSpPr>
          <p:nvPr>
            <p:ph type="sldNum" sz="quarter" idx="11"/>
          </p:nvPr>
        </p:nvSpPr>
        <p:spPr/>
        <p:txBody>
          <a:bodyPr/>
          <a:lstStyle/>
          <a:p>
            <a:fld id="{5C669A16-5E7B-4E48-88C3-D3DF2DCF7DD4}" type="slidenum">
              <a:rPr lang="en-US" smtClean="0"/>
              <a:pPr/>
              <a:t>64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Switching (ATM)</a:t>
            </a:r>
            <a:endParaRPr lang="en-US" dirty="0"/>
          </a:p>
        </p:txBody>
      </p:sp>
      <p:sp>
        <p:nvSpPr>
          <p:cNvPr id="3" name="Content Placeholder 2"/>
          <p:cNvSpPr>
            <a:spLocks noGrp="1"/>
          </p:cNvSpPr>
          <p:nvPr>
            <p:ph sz="quarter" idx="1"/>
          </p:nvPr>
        </p:nvSpPr>
        <p:spPr/>
        <p:txBody>
          <a:bodyPr>
            <a:normAutofit fontScale="92500"/>
          </a:bodyPr>
          <a:lstStyle/>
          <a:p>
            <a:r>
              <a:rPr lang="en-US" dirty="0" smtClean="0"/>
              <a:t>1980s and early 1990s; embraced by telephone industry</a:t>
            </a:r>
          </a:p>
          <a:p>
            <a:r>
              <a:rPr lang="en-US" dirty="0" smtClean="0"/>
              <a:t>Used in both WAN and LAN setting</a:t>
            </a:r>
          </a:p>
          <a:p>
            <a:r>
              <a:rPr lang="en-US" dirty="0" smtClean="0"/>
              <a:t>Specified by ATM forum</a:t>
            </a:r>
          </a:p>
          <a:p>
            <a:r>
              <a:rPr lang="en-US" dirty="0" smtClean="0"/>
              <a:t>Connection-oriented (virtual circuit switching), packet-switched network</a:t>
            </a:r>
          </a:p>
          <a:p>
            <a:pPr lvl="1"/>
            <a:r>
              <a:rPr lang="en-US" dirty="0" err="1" smtClean="0"/>
              <a:t>Signalling</a:t>
            </a:r>
            <a:r>
              <a:rPr lang="en-US" dirty="0" smtClean="0"/>
              <a:t> (Connection setup) protocol: Q.2931</a:t>
            </a:r>
          </a:p>
          <a:p>
            <a:r>
              <a:rPr lang="en-US" dirty="0" smtClean="0"/>
              <a:t>Packets are called cells: 5-byte header + 48-byte payload</a:t>
            </a:r>
          </a:p>
          <a:p>
            <a:r>
              <a:rPr lang="en-US" dirty="0" smtClean="0"/>
              <a:t>Commonly transmitted over SONET</a:t>
            </a:r>
          </a:p>
          <a:p>
            <a:pPr lvl="1"/>
            <a:r>
              <a:rPr lang="en-US" dirty="0" smtClean="0"/>
              <a:t>Other physical layers possible</a:t>
            </a:r>
            <a:endParaRPr lang="en-US" dirty="0"/>
          </a:p>
        </p:txBody>
      </p:sp>
      <p:sp>
        <p:nvSpPr>
          <p:cNvPr id="4" name="Date Placeholder 3"/>
          <p:cNvSpPr>
            <a:spLocks noGrp="1"/>
          </p:cNvSpPr>
          <p:nvPr>
            <p:ph type="dt" sz="half" idx="10"/>
          </p:nvPr>
        </p:nvSpPr>
        <p:spPr/>
        <p:txBody>
          <a:bodyPr/>
          <a:lstStyle/>
          <a:p>
            <a:fld id="{288D75C3-EA97-4600-A6CA-CEDDA74E656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Vs Fixed-Length Packets</a:t>
            </a:r>
            <a:endParaRPr lang="en-US" dirty="0"/>
          </a:p>
        </p:txBody>
      </p:sp>
      <p:sp>
        <p:nvSpPr>
          <p:cNvPr id="3" name="Content Placeholder 2"/>
          <p:cNvSpPr>
            <a:spLocks noGrp="1"/>
          </p:cNvSpPr>
          <p:nvPr>
            <p:ph sz="quarter" idx="1"/>
          </p:nvPr>
        </p:nvSpPr>
        <p:spPr/>
        <p:txBody>
          <a:bodyPr/>
          <a:lstStyle/>
          <a:p>
            <a:r>
              <a:rPr lang="en-US" dirty="0" smtClean="0"/>
              <a:t>No optimal length =&gt; variable-length packet</a:t>
            </a:r>
          </a:p>
          <a:p>
            <a:pPr lvl="1"/>
            <a:r>
              <a:rPr lang="en-US" dirty="0" smtClean="0"/>
              <a:t>If small: high header-to-data overhead</a:t>
            </a:r>
          </a:p>
          <a:p>
            <a:pPr lvl="1"/>
            <a:r>
              <a:rPr lang="en-US" dirty="0" smtClean="0"/>
              <a:t>If large: low utilization for small messages</a:t>
            </a:r>
          </a:p>
          <a:p>
            <a:endParaRPr lang="en-US" dirty="0" smtClean="0"/>
          </a:p>
          <a:p>
            <a:r>
              <a:rPr lang="en-US" dirty="0" smtClean="0"/>
              <a:t>Fixed-Length Easier to Switch in Hardware</a:t>
            </a:r>
          </a:p>
          <a:p>
            <a:pPr lvl="1"/>
            <a:r>
              <a:rPr lang="en-US" dirty="0" smtClean="0"/>
              <a:t>Simpler to implement</a:t>
            </a:r>
          </a:p>
          <a:p>
            <a:pPr lvl="1"/>
            <a:r>
              <a:rPr lang="en-US" dirty="0" smtClean="0"/>
              <a:t>Enables parallelism (since length is known and fixed)</a:t>
            </a:r>
            <a:endParaRPr lang="en-US" dirty="0"/>
          </a:p>
        </p:txBody>
      </p:sp>
      <p:sp>
        <p:nvSpPr>
          <p:cNvPr id="4" name="Date Placeholder 3"/>
          <p:cNvSpPr>
            <a:spLocks noGrp="1"/>
          </p:cNvSpPr>
          <p:nvPr>
            <p:ph type="dt" sz="half" idx="10"/>
          </p:nvPr>
        </p:nvSpPr>
        <p:spPr/>
        <p:txBody>
          <a:bodyPr/>
          <a:lstStyle/>
          <a:p>
            <a:fld id="{82EFD83B-9F9F-4012-8C7F-3C9FB2FD8407}"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Vs Small Packets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Small Improves Queue behavior</a:t>
            </a:r>
          </a:p>
          <a:p>
            <a:pPr lvl="1"/>
            <a:r>
              <a:rPr lang="en-US" dirty="0" smtClean="0"/>
              <a:t>finer-grained preemption point for scheduling link</a:t>
            </a:r>
          </a:p>
          <a:p>
            <a:pPr lvl="2"/>
            <a:r>
              <a:rPr lang="en-US" dirty="0" smtClean="0"/>
              <a:t>maximum packet = 4KB</a:t>
            </a:r>
          </a:p>
          <a:p>
            <a:pPr lvl="2"/>
            <a:r>
              <a:rPr lang="en-US" dirty="0" smtClean="0"/>
              <a:t>Link speed = 100Mbps</a:t>
            </a:r>
          </a:p>
          <a:p>
            <a:pPr lvl="2"/>
            <a:r>
              <a:rPr lang="en-US" dirty="0" smtClean="0"/>
              <a:t>transmission time = 4096 x 8/100 = 327.68us</a:t>
            </a:r>
          </a:p>
          <a:p>
            <a:pPr lvl="2"/>
            <a:r>
              <a:rPr lang="en-US" dirty="0" smtClean="0"/>
              <a:t>High priority packet may sit in the queue 327.68us</a:t>
            </a:r>
          </a:p>
          <a:p>
            <a:pPr lvl="2"/>
            <a:r>
              <a:rPr lang="en-US" dirty="0" smtClean="0"/>
              <a:t>In contrast, 53 x 8/100 = 4.24us for ATM</a:t>
            </a:r>
          </a:p>
          <a:p>
            <a:pPr lvl="1"/>
            <a:r>
              <a:rPr lang="en-US" dirty="0" smtClean="0"/>
              <a:t>near cut-through behavior</a:t>
            </a:r>
          </a:p>
          <a:p>
            <a:pPr lvl="2"/>
            <a:r>
              <a:rPr lang="en-US" dirty="0" smtClean="0"/>
              <a:t>two 4KB packets arrive at same time</a:t>
            </a:r>
          </a:p>
          <a:p>
            <a:pPr lvl="2"/>
            <a:r>
              <a:rPr lang="en-US" dirty="0" smtClean="0"/>
              <a:t>link idle for 327.68us while both arrive</a:t>
            </a:r>
          </a:p>
          <a:p>
            <a:pPr lvl="3"/>
            <a:r>
              <a:rPr lang="en-US" dirty="0" smtClean="0"/>
              <a:t>Because the switch must wait to receive the whole first packet before starting transmitting it</a:t>
            </a:r>
          </a:p>
          <a:p>
            <a:pPr lvl="2"/>
            <a:r>
              <a:rPr lang="en-US" dirty="0" smtClean="0"/>
              <a:t>at end of 327.68us, still have 8KB to transmit</a:t>
            </a:r>
          </a:p>
          <a:p>
            <a:pPr lvl="2"/>
            <a:r>
              <a:rPr lang="en-US" dirty="0" smtClean="0"/>
              <a:t>in contrast, can transmit first cell after 4.24us</a:t>
            </a:r>
          </a:p>
          <a:p>
            <a:pPr lvl="2"/>
            <a:r>
              <a:rPr lang="en-US" dirty="0" smtClean="0"/>
              <a:t>at end of 327.68us, just over 4KB left in queue</a:t>
            </a:r>
            <a:endParaRPr lang="en-US" dirty="0"/>
          </a:p>
        </p:txBody>
      </p:sp>
      <p:sp>
        <p:nvSpPr>
          <p:cNvPr id="4" name="Date Placeholder 3"/>
          <p:cNvSpPr>
            <a:spLocks noGrp="1"/>
          </p:cNvSpPr>
          <p:nvPr>
            <p:ph type="dt" sz="half" idx="10"/>
          </p:nvPr>
        </p:nvSpPr>
        <p:spPr/>
        <p:txBody>
          <a:bodyPr/>
          <a:lstStyle/>
          <a:p>
            <a:fld id="{926319AC-BC2F-4CAD-BF46-94DDF8589AFA}"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Vs Small Packets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Small Reduces Latency (for voice)</a:t>
            </a:r>
          </a:p>
          <a:p>
            <a:pPr lvl="1"/>
            <a:r>
              <a:rPr lang="en-US" dirty="0" smtClean="0"/>
              <a:t>voice digitally encoded at 64KBps (8-bit samples at 8KHz)</a:t>
            </a:r>
          </a:p>
          <a:p>
            <a:pPr lvl="1"/>
            <a:r>
              <a:rPr lang="en-US" dirty="0" smtClean="0"/>
              <a:t>need full cell’s worth of samples before sending cell</a:t>
            </a:r>
          </a:p>
          <a:p>
            <a:pPr lvl="1"/>
            <a:r>
              <a:rPr lang="en-US" dirty="0" smtClean="0"/>
              <a:t>example: 1000-byte cells implies 125ms per cell (too long)</a:t>
            </a:r>
          </a:p>
          <a:p>
            <a:pPr lvl="1"/>
            <a:r>
              <a:rPr lang="en-US" dirty="0" smtClean="0"/>
              <a:t>smaller latency implies no need for echo cancellers (since a very small latency feels like “0 latency”)</a:t>
            </a:r>
          </a:p>
          <a:p>
            <a:r>
              <a:rPr lang="en-US" dirty="0" smtClean="0"/>
              <a:t>ATM Compromise: 48 bytes</a:t>
            </a:r>
          </a:p>
          <a:p>
            <a:pPr lvl="1"/>
            <a:r>
              <a:rPr lang="en-US" dirty="0" smtClean="0"/>
              <a:t>US: would like it to be 64 bytes (has echo canceller, thus can afford large packets to reduce header-to-payload ratio)</a:t>
            </a:r>
          </a:p>
          <a:p>
            <a:pPr lvl="1"/>
            <a:r>
              <a:rPr lang="en-US" dirty="0" smtClean="0"/>
              <a:t>Europe: advocates 32 bytes (no echo canceller, thus need small packet)</a:t>
            </a:r>
          </a:p>
          <a:p>
            <a:pPr lvl="1"/>
            <a:r>
              <a:rPr lang="en-US" dirty="0" smtClean="0"/>
              <a:t>Compromise: 48 = (32+64)/2</a:t>
            </a:r>
            <a:endParaRPr lang="en-US" dirty="0"/>
          </a:p>
        </p:txBody>
      </p:sp>
      <p:sp>
        <p:nvSpPr>
          <p:cNvPr id="4" name="Date Placeholder 3"/>
          <p:cNvSpPr>
            <a:spLocks noGrp="1"/>
          </p:cNvSpPr>
          <p:nvPr>
            <p:ph type="dt" sz="half" idx="10"/>
          </p:nvPr>
        </p:nvSpPr>
        <p:spPr/>
        <p:txBody>
          <a:bodyPr/>
          <a:lstStyle/>
          <a:p>
            <a:fld id="{4A4A57B6-0682-4B7B-AE90-9A394B61E0F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68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Format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User-Network Interface (UNI): host-to-switch format</a:t>
            </a:r>
          </a:p>
          <a:p>
            <a:pPr>
              <a:buNone/>
            </a:pPr>
            <a:endParaRPr lang="en-US" dirty="0" smtClean="0"/>
          </a:p>
          <a:p>
            <a:pPr>
              <a:buNone/>
            </a:pPr>
            <a:endParaRPr lang="en-US" dirty="0" smtClean="0"/>
          </a:p>
          <a:p>
            <a:pPr>
              <a:buNone/>
            </a:pPr>
            <a:endParaRPr lang="en-US" dirty="0" smtClean="0"/>
          </a:p>
          <a:p>
            <a:pPr lvl="1"/>
            <a:r>
              <a:rPr lang="en-US" dirty="0" smtClean="0"/>
              <a:t>GFC: Generic Flow Control (still being defined)</a:t>
            </a:r>
          </a:p>
          <a:p>
            <a:pPr lvl="1"/>
            <a:r>
              <a:rPr lang="en-US" dirty="0" smtClean="0"/>
              <a:t>VPI: Virtual Path Identifier</a:t>
            </a:r>
          </a:p>
          <a:p>
            <a:pPr lvl="1"/>
            <a:r>
              <a:rPr lang="en-US" dirty="0" smtClean="0"/>
              <a:t>VCI: Virtual Circuit Identifier</a:t>
            </a:r>
          </a:p>
          <a:p>
            <a:pPr lvl="1"/>
            <a:r>
              <a:rPr lang="en-US" dirty="0" smtClean="0"/>
              <a:t>Type: management, congestion control, AAL5 (later)</a:t>
            </a:r>
          </a:p>
          <a:p>
            <a:pPr lvl="1"/>
            <a:r>
              <a:rPr lang="en-US" dirty="0" smtClean="0"/>
              <a:t>CLP: Cell Loss Priority</a:t>
            </a:r>
          </a:p>
          <a:p>
            <a:pPr lvl="1"/>
            <a:r>
              <a:rPr lang="en-US" dirty="0" smtClean="0"/>
              <a:t>HEC: Header Error Check (CRC-8)</a:t>
            </a:r>
          </a:p>
          <a:p>
            <a:r>
              <a:rPr lang="en-US" dirty="0" smtClean="0"/>
              <a:t>Network-Network Interface (NNI): switch-to-switch format</a:t>
            </a:r>
          </a:p>
          <a:p>
            <a:pPr lvl="1"/>
            <a:r>
              <a:rPr lang="en-US" dirty="0" smtClean="0"/>
              <a:t>GFC becomes part of VPI field</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 y="2057400"/>
            <a:ext cx="7239000" cy="93895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C1A80DB3-8130-45AE-9DC8-CD5FFC509EC9}"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69</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It is impossible for two hosts on the same Ethernet to transmit continuously at 10Mbps because they share the same transmission medium</a:t>
            </a:r>
          </a:p>
          <a:p>
            <a:r>
              <a:rPr lang="en-US" dirty="0" smtClean="0"/>
              <a:t>Every host on a switched network has its own link to the switch</a:t>
            </a:r>
          </a:p>
          <a:p>
            <a:pPr lvl="1"/>
            <a:r>
              <a:rPr lang="en-US" dirty="0" smtClean="0"/>
              <a:t>So it may be entirely possible for many hosts to transmit at the full link speed (Bandwidth) provided that the switch is designed with enough aggregate capacity</a:t>
            </a:r>
            <a:endParaRPr lang="en-US" dirty="0"/>
          </a:p>
        </p:txBody>
      </p:sp>
      <p:sp>
        <p:nvSpPr>
          <p:cNvPr id="4" name="Date Placeholder 3"/>
          <p:cNvSpPr>
            <a:spLocks noGrp="1"/>
          </p:cNvSpPr>
          <p:nvPr>
            <p:ph type="dt" sz="half" idx="10"/>
          </p:nvPr>
        </p:nvSpPr>
        <p:spPr/>
        <p:txBody>
          <a:bodyPr/>
          <a:lstStyle/>
          <a:p>
            <a:fld id="{DD1A3CDB-6C5B-4F84-AF6F-040C54F953CF}"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and Reassembly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Accomplished by ATM Adaptation Layer (AAL)</a:t>
            </a:r>
          </a:p>
          <a:p>
            <a:endParaRPr lang="en-US" dirty="0" smtClean="0"/>
          </a:p>
          <a:p>
            <a:endParaRPr lang="en-US" dirty="0" smtClean="0"/>
          </a:p>
          <a:p>
            <a:endParaRPr lang="en-US" dirty="0" smtClean="0"/>
          </a:p>
          <a:p>
            <a:endParaRPr lang="en-US" dirty="0" smtClean="0"/>
          </a:p>
          <a:p>
            <a:r>
              <a:rPr lang="en-US" dirty="0" smtClean="0"/>
              <a:t>Two sub layers:</a:t>
            </a:r>
          </a:p>
          <a:p>
            <a:pPr lvl="1"/>
            <a:r>
              <a:rPr lang="en-US" dirty="0" smtClean="0"/>
              <a:t>Higher layer: Convergence Sub layer (CS)</a:t>
            </a:r>
          </a:p>
          <a:p>
            <a:pPr lvl="2"/>
            <a:r>
              <a:rPr lang="en-US" dirty="0" smtClean="0"/>
              <a:t>responsible for packaging the higher layer PDU (protocol data unit) with additional information required for the adaptation necessary for specific service types (e.g., bit rate, connection-oriented or connectionless)</a:t>
            </a:r>
          </a:p>
          <a:p>
            <a:pPr lvl="1"/>
            <a:r>
              <a:rPr lang="en-US" dirty="0" smtClean="0"/>
              <a:t>Lower layer: Segmentation and Reassembly (SAR)</a:t>
            </a:r>
            <a:endParaRPr lang="en-US" dirty="0"/>
          </a:p>
        </p:txBody>
      </p:sp>
      <p:pic>
        <p:nvPicPr>
          <p:cNvPr id="2051" name="Picture 3"/>
          <p:cNvPicPr>
            <a:picLocks noChangeAspect="1" noChangeArrowheads="1"/>
          </p:cNvPicPr>
          <p:nvPr/>
        </p:nvPicPr>
        <p:blipFill>
          <a:blip r:embed="rId2"/>
          <a:srcRect/>
          <a:stretch>
            <a:fillRect/>
          </a:stretch>
        </p:blipFill>
        <p:spPr bwMode="auto">
          <a:xfrm>
            <a:off x="1447800" y="2057400"/>
            <a:ext cx="5638800" cy="155738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ECF05D87-74E1-4074-BC79-966CA7B87283}"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70</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AALs</a:t>
            </a:r>
            <a:endParaRPr lang="en-US" dirty="0"/>
          </a:p>
        </p:txBody>
      </p:sp>
      <p:sp>
        <p:nvSpPr>
          <p:cNvPr id="3" name="Content Placeholder 2"/>
          <p:cNvSpPr>
            <a:spLocks noGrp="1"/>
          </p:cNvSpPr>
          <p:nvPr>
            <p:ph sz="quarter" idx="1"/>
          </p:nvPr>
        </p:nvSpPr>
        <p:spPr/>
        <p:txBody>
          <a:bodyPr/>
          <a:lstStyle/>
          <a:p>
            <a:r>
              <a:rPr lang="en-US" dirty="0" smtClean="0"/>
              <a:t>AAL 1 and 2 designed for applications that need guaranteed rate (e.g., voice, video)</a:t>
            </a:r>
          </a:p>
          <a:p>
            <a:r>
              <a:rPr lang="en-US" dirty="0" smtClean="0"/>
              <a:t>AAL 3/4 designed for data packet</a:t>
            </a:r>
          </a:p>
          <a:p>
            <a:r>
              <a:rPr lang="en-US" dirty="0" smtClean="0"/>
              <a:t>AAL 5 is an alternative standard for data packet</a:t>
            </a:r>
            <a:endParaRPr lang="en-US" dirty="0"/>
          </a:p>
        </p:txBody>
      </p:sp>
      <p:sp>
        <p:nvSpPr>
          <p:cNvPr id="4" name="Date Placeholder 3"/>
          <p:cNvSpPr>
            <a:spLocks noGrp="1"/>
          </p:cNvSpPr>
          <p:nvPr>
            <p:ph type="dt" sz="half" idx="10"/>
          </p:nvPr>
        </p:nvSpPr>
        <p:spPr/>
        <p:txBody>
          <a:bodyPr/>
          <a:lstStyle/>
          <a:p>
            <a:fld id="{E5493236-B22A-400A-8AD7-A2B9C7D48AA7}"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71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AAL 3/4</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Convergence Sub layer Protocol Data Unit (CS-PDU)</a:t>
            </a:r>
          </a:p>
          <a:p>
            <a:endParaRPr lang="en-US" dirty="0" smtClean="0"/>
          </a:p>
          <a:p>
            <a:endParaRPr lang="en-US" dirty="0" smtClean="0"/>
          </a:p>
          <a:p>
            <a:endParaRPr lang="en-US" dirty="0" smtClean="0"/>
          </a:p>
          <a:p>
            <a:pPr lvl="1"/>
            <a:r>
              <a:rPr lang="en-US" dirty="0" smtClean="0"/>
              <a:t>CPI: common part indicator (version field); not used yet</a:t>
            </a:r>
          </a:p>
          <a:p>
            <a:pPr lvl="1"/>
            <a:r>
              <a:rPr lang="en-US" dirty="0" err="1" smtClean="0"/>
              <a:t>Btag</a:t>
            </a:r>
            <a:r>
              <a:rPr lang="en-US" dirty="0" smtClean="0"/>
              <a:t>/</a:t>
            </a:r>
            <a:r>
              <a:rPr lang="en-US" dirty="0" err="1" smtClean="0"/>
              <a:t>Etag</a:t>
            </a:r>
            <a:r>
              <a:rPr lang="en-US" dirty="0" smtClean="0"/>
              <a:t>: beginning and ending tag (deal with cell corruption)</a:t>
            </a:r>
          </a:p>
          <a:p>
            <a:pPr lvl="1"/>
            <a:r>
              <a:rPr lang="en-US" dirty="0" err="1" smtClean="0"/>
              <a:t>BAsize</a:t>
            </a:r>
            <a:r>
              <a:rPr lang="en-US" dirty="0" smtClean="0"/>
              <a:t>: hint on amount of buffer space to allocate</a:t>
            </a:r>
          </a:p>
          <a:p>
            <a:pPr lvl="1"/>
            <a:r>
              <a:rPr lang="en-US" dirty="0" smtClean="0"/>
              <a:t>Length: size of whole PDU</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914400" y="2209800"/>
            <a:ext cx="7239000" cy="96263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A755EDC-ACCF-4584-BA01-BE0DA82837F4}"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72</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SAR: Cell Format --- payload</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r>
              <a:rPr lang="en-US" dirty="0" smtClean="0"/>
              <a:t>Type</a:t>
            </a:r>
          </a:p>
          <a:p>
            <a:pPr lvl="1"/>
            <a:r>
              <a:rPr lang="en-US" dirty="0" smtClean="0"/>
              <a:t>BOM: beginning of message</a:t>
            </a:r>
          </a:p>
          <a:p>
            <a:pPr lvl="1"/>
            <a:r>
              <a:rPr lang="en-US" dirty="0" smtClean="0"/>
              <a:t>COM: continuation of message</a:t>
            </a:r>
          </a:p>
          <a:p>
            <a:pPr lvl="1"/>
            <a:r>
              <a:rPr lang="en-US" dirty="0" smtClean="0"/>
              <a:t>EOM end of message</a:t>
            </a:r>
          </a:p>
          <a:p>
            <a:r>
              <a:rPr lang="en-US" dirty="0" smtClean="0"/>
              <a:t>SEQ: sequence number</a:t>
            </a:r>
          </a:p>
          <a:p>
            <a:r>
              <a:rPr lang="en-US" dirty="0" smtClean="0"/>
              <a:t>MID: multiplexing identifier</a:t>
            </a:r>
          </a:p>
          <a:p>
            <a:r>
              <a:rPr lang="en-US" dirty="0" smtClean="0"/>
              <a:t>Length: number of bytes of payload (from CS-PDU) in this cell; in bytes</a:t>
            </a:r>
            <a:endParaRPr lang="en-US" dirty="0"/>
          </a:p>
        </p:txBody>
      </p:sp>
      <p:pic>
        <p:nvPicPr>
          <p:cNvPr id="4098" name="Picture 2"/>
          <p:cNvPicPr>
            <a:picLocks noChangeAspect="1" noChangeArrowheads="1"/>
          </p:cNvPicPr>
          <p:nvPr/>
        </p:nvPicPr>
        <p:blipFill>
          <a:blip r:embed="rId2"/>
          <a:srcRect/>
          <a:stretch>
            <a:fillRect/>
          </a:stretch>
        </p:blipFill>
        <p:spPr bwMode="auto">
          <a:xfrm>
            <a:off x="762000" y="1828800"/>
            <a:ext cx="7315200" cy="120892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3DD46CB-EC4F-4111-85E6-23B8925ED03D}"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73</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Encapsulation &amp; segmentation for AAL3/4</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685799" y="1828800"/>
            <a:ext cx="7991707" cy="32766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2E3829B-C7E1-4215-BCE9-B970A3BDB065}"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74</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AAL5</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Simplifies the format of AAL ¾</a:t>
            </a:r>
          </a:p>
          <a:p>
            <a:r>
              <a:rPr lang="en-US" dirty="0" smtClean="0"/>
              <a:t>CS-PDU Format</a:t>
            </a:r>
          </a:p>
          <a:p>
            <a:endParaRPr lang="en-US" dirty="0" smtClean="0"/>
          </a:p>
          <a:p>
            <a:pPr lvl="1"/>
            <a:r>
              <a:rPr lang="en-US" dirty="0" smtClean="0"/>
              <a:t>Pad, so trailer always falls at end of ATM cell</a:t>
            </a:r>
          </a:p>
          <a:p>
            <a:pPr lvl="1"/>
            <a:r>
              <a:rPr lang="en-US" dirty="0" smtClean="0"/>
              <a:t>Len: size of PDU (data only); in bytes</a:t>
            </a:r>
          </a:p>
          <a:p>
            <a:pPr lvl="1"/>
            <a:r>
              <a:rPr lang="en-US" dirty="0" smtClean="0"/>
              <a:t>CRC-32 (detects missing or </a:t>
            </a:r>
            <a:r>
              <a:rPr lang="en-US" dirty="0" err="1" smtClean="0"/>
              <a:t>misordered</a:t>
            </a:r>
            <a:r>
              <a:rPr lang="en-US" dirty="0" smtClean="0"/>
              <a:t> cells)</a:t>
            </a:r>
          </a:p>
          <a:p>
            <a:r>
              <a:rPr lang="en-US" dirty="0" smtClean="0"/>
              <a:t>SAR: Cell Format --- payload</a:t>
            </a:r>
          </a:p>
          <a:p>
            <a:pPr lvl="1"/>
            <a:r>
              <a:rPr lang="en-US" b="1" dirty="0" smtClean="0"/>
              <a:t>end-of-PDU</a:t>
            </a:r>
            <a:r>
              <a:rPr lang="en-US" dirty="0" smtClean="0"/>
              <a:t> bit in Type field of ATM header</a:t>
            </a:r>
          </a:p>
          <a:p>
            <a:pPr lvl="1"/>
            <a:r>
              <a:rPr lang="en-US" dirty="0" smtClean="0"/>
              <a:t>Compared with AAL 3/4 , AAL 5 does not provide an additional level of multiplexing onto one virtual circuit (which was achieved via MID in AAL¾)</a:t>
            </a:r>
            <a:endParaRPr lang="en-US" dirty="0"/>
          </a:p>
        </p:txBody>
      </p:sp>
      <p:pic>
        <p:nvPicPr>
          <p:cNvPr id="6146" name="Picture 2"/>
          <p:cNvPicPr>
            <a:picLocks noChangeAspect="1" noChangeArrowheads="1"/>
          </p:cNvPicPr>
          <p:nvPr/>
        </p:nvPicPr>
        <p:blipFill>
          <a:blip r:embed="rId2"/>
          <a:srcRect/>
          <a:stretch>
            <a:fillRect/>
          </a:stretch>
        </p:blipFill>
        <p:spPr bwMode="auto">
          <a:xfrm>
            <a:off x="3276600" y="2057400"/>
            <a:ext cx="5584209" cy="76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3E2B7396-8493-481B-930C-88C8EDE00C0B}"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75</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Encapsulation &amp; segmentation for AAL 5</a:t>
            </a:r>
            <a:endParaRPr lang="en-US" dirty="0"/>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914400" y="1905000"/>
            <a:ext cx="7010400" cy="418676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E64D83B5-D0E0-4DA9-9806-848268097C9C}"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76</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path</a:t>
            </a:r>
            <a:endParaRPr lang="en-US" dirty="0"/>
          </a:p>
        </p:txBody>
      </p:sp>
      <p:sp>
        <p:nvSpPr>
          <p:cNvPr id="3" name="Content Placeholder 2"/>
          <p:cNvSpPr>
            <a:spLocks noGrp="1"/>
          </p:cNvSpPr>
          <p:nvPr>
            <p:ph sz="quarter"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r>
              <a:rPr lang="en-US" dirty="0" smtClean="0"/>
              <a:t>Two-level hierarchy of virtual connections</a:t>
            </a:r>
          </a:p>
          <a:p>
            <a:pPr lvl="1"/>
            <a:r>
              <a:rPr lang="en-US" dirty="0" smtClean="0"/>
              <a:t>Virtual path (VP)</a:t>
            </a:r>
          </a:p>
          <a:p>
            <a:pPr lvl="1"/>
            <a:r>
              <a:rPr lang="en-US" dirty="0" smtClean="0"/>
              <a:t>Virtual circuit (VC)</a:t>
            </a:r>
          </a:p>
          <a:p>
            <a:r>
              <a:rPr lang="en-US" dirty="0" smtClean="0"/>
              <a:t>Switches in public network only maintains state about VPs, which is much fewer than the number of VCs</a:t>
            </a:r>
          </a:p>
          <a:p>
            <a:pPr lvl="1"/>
            <a:r>
              <a:rPr lang="en-US" dirty="0" smtClean="0"/>
              <a:t>Thus, improves systems scalability</a:t>
            </a:r>
            <a:endParaRPr lang="en-US" dirty="0"/>
          </a:p>
        </p:txBody>
      </p:sp>
      <p:pic>
        <p:nvPicPr>
          <p:cNvPr id="8194" name="Picture 2"/>
          <p:cNvPicPr>
            <a:picLocks noChangeAspect="1" noChangeArrowheads="1"/>
          </p:cNvPicPr>
          <p:nvPr/>
        </p:nvPicPr>
        <p:blipFill>
          <a:blip r:embed="rId2"/>
          <a:srcRect/>
          <a:stretch>
            <a:fillRect/>
          </a:stretch>
        </p:blipFill>
        <p:spPr bwMode="auto">
          <a:xfrm>
            <a:off x="1371600" y="1600200"/>
            <a:ext cx="5867400" cy="179614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AD8093EE-3594-44E8-9DFE-07440D6546DE}"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77</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Implementation and Performance</a:t>
            </a:r>
            <a:endParaRPr lang="en-US" dirty="0"/>
          </a:p>
        </p:txBody>
      </p:sp>
      <p:sp>
        <p:nvSpPr>
          <p:cNvPr id="3" name="Title 2"/>
          <p:cNvSpPr>
            <a:spLocks noGrp="1"/>
          </p:cNvSpPr>
          <p:nvPr>
            <p:ph type="title"/>
          </p:nvPr>
        </p:nvSpPr>
        <p:spPr/>
        <p:txBody>
          <a:bodyPr/>
          <a:lstStyle/>
          <a:p>
            <a:r>
              <a:rPr lang="en-US" dirty="0" smtClean="0"/>
              <a:t>Cell Switching</a:t>
            </a:r>
            <a:endParaRPr lang="en-US" dirty="0"/>
          </a:p>
        </p:txBody>
      </p:sp>
      <p:sp>
        <p:nvSpPr>
          <p:cNvPr id="4" name="Date Placeholder 3"/>
          <p:cNvSpPr>
            <a:spLocks noGrp="1"/>
          </p:cNvSpPr>
          <p:nvPr>
            <p:ph type="dt" sz="half" idx="10"/>
          </p:nvPr>
        </p:nvSpPr>
        <p:spPr/>
        <p:txBody>
          <a:bodyPr/>
          <a:lstStyle/>
          <a:p>
            <a:fld id="{7484BECC-4B87-4B4A-BC61-6193DDF100C1}" type="datetime3">
              <a:rPr lang="en-US" smtClean="0"/>
              <a:t>13 October 2023</a:t>
            </a:fld>
            <a:endParaRPr lang="en-US"/>
          </a:p>
        </p:txBody>
      </p:sp>
      <p:sp>
        <p:nvSpPr>
          <p:cNvPr id="5" name="Slide Number Placeholder 4"/>
          <p:cNvSpPr>
            <a:spLocks noGrp="1"/>
          </p:cNvSpPr>
          <p:nvPr>
            <p:ph type="sldNum" sz="quarter" idx="11"/>
          </p:nvPr>
        </p:nvSpPr>
        <p:spPr/>
        <p:txBody>
          <a:bodyPr/>
          <a:lstStyle/>
          <a:p>
            <a:fld id="{5C669A16-5E7B-4E48-88C3-D3DF2DCF7DD4}" type="slidenum">
              <a:rPr lang="en-US" smtClean="0"/>
              <a:pPr/>
              <a:t>78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workstation used as a packet switch</a:t>
            </a:r>
            <a:endParaRPr lang="en-US" dirty="0"/>
          </a:p>
        </p:txBody>
      </p:sp>
      <p:sp>
        <p:nvSpPr>
          <p:cNvPr id="3" name="Content Placeholder 2"/>
          <p:cNvSpPr>
            <a:spLocks noGrp="1"/>
          </p:cNvSpPr>
          <p:nvPr>
            <p:ph sz="quarter" idx="1"/>
          </p:nvPr>
        </p:nvSpPr>
        <p:spPr/>
        <p:txBody>
          <a:bodyPr>
            <a:normAutofit fontScale="850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Flexible in trying out different routing/switching strategies</a:t>
            </a:r>
          </a:p>
          <a:p>
            <a:pPr lvl="1"/>
            <a:r>
              <a:rPr lang="en-US" dirty="0" smtClean="0"/>
              <a:t>Experimental systems</a:t>
            </a:r>
          </a:p>
          <a:p>
            <a:r>
              <a:rPr lang="en-US" dirty="0" smtClean="0"/>
              <a:t>(-) high switching overhead, and thus potentially low throughput</a:t>
            </a:r>
            <a:endParaRPr lang="en-US" dirty="0"/>
          </a:p>
        </p:txBody>
      </p:sp>
      <p:pic>
        <p:nvPicPr>
          <p:cNvPr id="9218" name="Picture 2"/>
          <p:cNvPicPr>
            <a:picLocks noChangeAspect="1" noChangeArrowheads="1"/>
          </p:cNvPicPr>
          <p:nvPr/>
        </p:nvPicPr>
        <p:blipFill>
          <a:blip r:embed="rId2"/>
          <a:srcRect/>
          <a:stretch>
            <a:fillRect/>
          </a:stretch>
        </p:blipFill>
        <p:spPr bwMode="auto">
          <a:xfrm>
            <a:off x="1447800" y="1600200"/>
            <a:ext cx="4876800" cy="287831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7EEF2AA8-18A4-477C-9B70-298FA1440E2D}"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79</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A switch is connected to a set of links and for each of these links, runs the appropriate data link protocol to communicate with that node</a:t>
            </a:r>
          </a:p>
          <a:p>
            <a:r>
              <a:rPr lang="en-US" dirty="0" smtClean="0"/>
              <a:t>A switch’s primary job is to receive incoming packets on one of its links and to transmit them on some other link</a:t>
            </a:r>
          </a:p>
          <a:p>
            <a:pPr lvl="1"/>
            <a:r>
              <a:rPr lang="en-US" dirty="0" smtClean="0"/>
              <a:t>This function is referred as </a:t>
            </a:r>
            <a:r>
              <a:rPr lang="en-US" i="1" dirty="0" smtClean="0">
                <a:solidFill>
                  <a:srgbClr val="FF0000"/>
                </a:solidFill>
              </a:rPr>
              <a:t>switching and forwarding</a:t>
            </a:r>
          </a:p>
          <a:p>
            <a:pPr lvl="1"/>
            <a:r>
              <a:rPr lang="en-US" dirty="0" smtClean="0"/>
              <a:t>According to OSI architecture this is the main function of the </a:t>
            </a:r>
            <a:r>
              <a:rPr lang="en-US" b="1" dirty="0" smtClean="0">
                <a:solidFill>
                  <a:srgbClr val="0070C0"/>
                </a:solidFill>
              </a:rPr>
              <a:t>network layer</a:t>
            </a:r>
            <a:endParaRPr lang="en-US" b="1" dirty="0">
              <a:solidFill>
                <a:srgbClr val="0070C0"/>
              </a:solidFill>
            </a:endParaRPr>
          </a:p>
        </p:txBody>
      </p:sp>
      <p:sp>
        <p:nvSpPr>
          <p:cNvPr id="4" name="Date Placeholder 3"/>
          <p:cNvSpPr>
            <a:spLocks noGrp="1"/>
          </p:cNvSpPr>
          <p:nvPr>
            <p:ph type="dt" sz="half" idx="10"/>
          </p:nvPr>
        </p:nvSpPr>
        <p:spPr/>
        <p:txBody>
          <a:bodyPr/>
          <a:lstStyle/>
          <a:p>
            <a:fld id="{4E67A7D7-77D6-4D6A-9F04-1A97FD89AF5D}"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4×4 switch</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endParaRPr lang="en-US" dirty="0" smtClean="0"/>
          </a:p>
          <a:p>
            <a:endParaRPr lang="en-US" dirty="0" smtClean="0"/>
          </a:p>
          <a:p>
            <a:endParaRPr lang="en-US" dirty="0" smtClean="0"/>
          </a:p>
          <a:p>
            <a:r>
              <a:rPr lang="en-US" dirty="0" smtClean="0"/>
              <a:t>Input ports: switching logic control (e.g., which output ports to forward packets); usually do not buffer packets</a:t>
            </a:r>
          </a:p>
          <a:p>
            <a:r>
              <a:rPr lang="en-US" dirty="0" smtClean="0"/>
              <a:t>Switch fabric: forward packets from input ports to output ports; may have internal buffer space</a:t>
            </a:r>
          </a:p>
          <a:p>
            <a:r>
              <a:rPr lang="en-US" dirty="0" smtClean="0"/>
              <a:t>Output ports: buffering</a:t>
            </a:r>
            <a:endParaRPr lang="en-US" dirty="0"/>
          </a:p>
        </p:txBody>
      </p:sp>
      <p:pic>
        <p:nvPicPr>
          <p:cNvPr id="10242" name="Picture 2"/>
          <p:cNvPicPr>
            <a:picLocks noChangeAspect="1" noChangeArrowheads="1"/>
          </p:cNvPicPr>
          <p:nvPr/>
        </p:nvPicPr>
        <p:blipFill>
          <a:blip r:embed="rId2"/>
          <a:srcRect/>
          <a:stretch>
            <a:fillRect/>
          </a:stretch>
        </p:blipFill>
        <p:spPr bwMode="auto">
          <a:xfrm>
            <a:off x="2438400" y="1524000"/>
            <a:ext cx="3962400" cy="201025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8B03559-695A-462D-9305-E40E7878FA2E}"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80</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Fabrics</a:t>
            </a:r>
            <a:endParaRPr lang="en-US" dirty="0"/>
          </a:p>
        </p:txBody>
      </p:sp>
      <p:sp>
        <p:nvSpPr>
          <p:cNvPr id="3" name="Content Placeholder 2"/>
          <p:cNvSpPr>
            <a:spLocks noGrp="1"/>
          </p:cNvSpPr>
          <p:nvPr>
            <p:ph sz="quarter" idx="1"/>
          </p:nvPr>
        </p:nvSpPr>
        <p:spPr/>
        <p:txBody>
          <a:bodyPr>
            <a:normAutofit fontScale="92500"/>
          </a:bodyPr>
          <a:lstStyle/>
          <a:p>
            <a:r>
              <a:rPr lang="en-US" dirty="0" smtClean="0"/>
              <a:t>Shared Bus</a:t>
            </a:r>
          </a:p>
          <a:p>
            <a:pPr lvl="1"/>
            <a:r>
              <a:rPr lang="en-US" dirty="0" smtClean="0"/>
              <a:t>This type of switches  used in conventional workstation</a:t>
            </a:r>
          </a:p>
          <a:p>
            <a:pPr lvl="1"/>
            <a:r>
              <a:rPr lang="en-US" dirty="0" smtClean="0"/>
              <a:t>Bandwidth determines the throughput of the switch</a:t>
            </a:r>
          </a:p>
          <a:p>
            <a:r>
              <a:rPr lang="en-US" dirty="0" smtClean="0"/>
              <a:t>Shared Memory</a:t>
            </a:r>
          </a:p>
          <a:p>
            <a:pPr lvl="1"/>
            <a:r>
              <a:rPr lang="en-US" dirty="0" smtClean="0"/>
              <a:t>Packets are written into a memory location by an input port and then read from memory by the output ports</a:t>
            </a:r>
          </a:p>
          <a:p>
            <a:pPr lvl="1"/>
            <a:r>
              <a:rPr lang="en-US" dirty="0" smtClean="0"/>
              <a:t>Memory bandwidth determines switch throughput</a:t>
            </a:r>
          </a:p>
          <a:p>
            <a:r>
              <a:rPr lang="en-US" dirty="0" smtClean="0"/>
              <a:t>Crossbar:</a:t>
            </a:r>
          </a:p>
          <a:p>
            <a:pPr lvl="1"/>
            <a:r>
              <a:rPr lang="en-US" dirty="0" smtClean="0"/>
              <a:t>Switch is a matrix of pathways that can be configured to connect any input port to any output port</a:t>
            </a:r>
          </a:p>
        </p:txBody>
      </p:sp>
      <p:sp>
        <p:nvSpPr>
          <p:cNvPr id="4" name="Date Placeholder 3"/>
          <p:cNvSpPr>
            <a:spLocks noGrp="1"/>
          </p:cNvSpPr>
          <p:nvPr>
            <p:ph type="dt" sz="half" idx="10"/>
          </p:nvPr>
        </p:nvSpPr>
        <p:spPr/>
        <p:txBody>
          <a:bodyPr/>
          <a:lstStyle/>
          <a:p>
            <a:fld id="{E20F5430-D57D-4F9A-911C-47F2E13007C5}"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81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Switch</a:t>
            </a:r>
            <a:endParaRPr lang="en-US" dirty="0"/>
          </a:p>
        </p:txBody>
      </p:sp>
      <p:sp>
        <p:nvSpPr>
          <p:cNvPr id="3" name="Content Placeholder 2"/>
          <p:cNvSpPr>
            <a:spLocks noGrp="1"/>
          </p:cNvSpPr>
          <p:nvPr>
            <p:ph sz="quarter" idx="1"/>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2057400" y="1676400"/>
            <a:ext cx="4157662" cy="4272620"/>
          </a:xfrm>
          <a:prstGeom prst="rect">
            <a:avLst/>
          </a:prstGeom>
          <a:noFill/>
          <a:ln w="9525">
            <a:noFill/>
            <a:miter lim="800000"/>
            <a:headEnd/>
            <a:tailEnd/>
          </a:ln>
          <a:effectLst/>
        </p:spPr>
      </p:pic>
      <p:sp>
        <p:nvSpPr>
          <p:cNvPr id="5" name="TextBox 4"/>
          <p:cNvSpPr txBox="1"/>
          <p:nvPr/>
        </p:nvSpPr>
        <p:spPr>
          <a:xfrm>
            <a:off x="2895600" y="5867400"/>
            <a:ext cx="2819400" cy="369332"/>
          </a:xfrm>
          <a:prstGeom prst="rect">
            <a:avLst/>
          </a:prstGeom>
          <a:noFill/>
        </p:spPr>
        <p:txBody>
          <a:bodyPr wrap="square" rtlCol="0">
            <a:spAutoFit/>
          </a:bodyPr>
          <a:lstStyle/>
          <a:p>
            <a:r>
              <a:rPr lang="en-US" dirty="0" smtClean="0">
                <a:solidFill>
                  <a:srgbClr val="FF0000"/>
                </a:solidFill>
                <a:latin typeface="Calibri" pitchFamily="34" charset="0"/>
              </a:rPr>
              <a:t>A 4 x 4 Crossbar Switch</a:t>
            </a:r>
            <a:endParaRPr lang="en-US" dirty="0">
              <a:solidFill>
                <a:srgbClr val="FF0000"/>
              </a:solidFill>
              <a:latin typeface="Calibri" pitchFamily="34" charset="0"/>
            </a:endParaRPr>
          </a:p>
        </p:txBody>
      </p:sp>
      <p:sp>
        <p:nvSpPr>
          <p:cNvPr id="6" name="Date Placeholder 5"/>
          <p:cNvSpPr>
            <a:spLocks noGrp="1"/>
          </p:cNvSpPr>
          <p:nvPr>
            <p:ph type="dt" sz="half" idx="10"/>
          </p:nvPr>
        </p:nvSpPr>
        <p:spPr/>
        <p:txBody>
          <a:bodyPr/>
          <a:lstStyle/>
          <a:p>
            <a:fld id="{6709E388-C593-4DFD-8753-61BD4F8CA34A}" type="datetime3">
              <a:rPr lang="en-US" smtClean="0"/>
              <a:t>13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5C669A16-5E7B-4E48-88C3-D3DF2DCF7DD4}" type="slidenum">
              <a:rPr lang="en-US" smtClean="0"/>
              <a:pPr/>
              <a:t>82</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Fabrics</a:t>
            </a:r>
            <a:endParaRPr lang="en-US" dirty="0"/>
          </a:p>
        </p:txBody>
      </p:sp>
      <p:sp>
        <p:nvSpPr>
          <p:cNvPr id="3" name="Content Placeholder 2"/>
          <p:cNvSpPr>
            <a:spLocks noGrp="1"/>
          </p:cNvSpPr>
          <p:nvPr>
            <p:ph sz="quarter" idx="1"/>
          </p:nvPr>
        </p:nvSpPr>
        <p:spPr/>
        <p:txBody>
          <a:bodyPr/>
          <a:lstStyle/>
          <a:p>
            <a:r>
              <a:rPr lang="en-US" dirty="0" smtClean="0"/>
              <a:t>Self-routing:</a:t>
            </a:r>
          </a:p>
          <a:p>
            <a:pPr lvl="1"/>
            <a:r>
              <a:rPr lang="en-US" dirty="0" smtClean="0"/>
              <a:t>Rely on some information in the packet header to direct each packet to its correct output</a:t>
            </a:r>
          </a:p>
          <a:p>
            <a:endParaRPr lang="en-US" dirty="0"/>
          </a:p>
        </p:txBody>
      </p:sp>
      <p:sp>
        <p:nvSpPr>
          <p:cNvPr id="4" name="Date Placeholder 3"/>
          <p:cNvSpPr>
            <a:spLocks noGrp="1"/>
          </p:cNvSpPr>
          <p:nvPr>
            <p:ph type="dt" sz="half" idx="10"/>
          </p:nvPr>
        </p:nvSpPr>
        <p:spPr/>
        <p:txBody>
          <a:bodyPr/>
          <a:lstStyle/>
          <a:p>
            <a:fld id="{2D1A2FCF-FC27-469B-9128-6A1348436EB9}"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83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fabrics (contd.)</a:t>
            </a:r>
            <a:endParaRPr lang="en-US" dirty="0"/>
          </a:p>
        </p:txBody>
      </p:sp>
      <p:sp>
        <p:nvSpPr>
          <p:cNvPr id="3" name="Content Placeholder 2"/>
          <p:cNvSpPr>
            <a:spLocks noGrp="1"/>
          </p:cNvSpPr>
          <p:nvPr>
            <p:ph sz="quarter" idx="1"/>
          </p:nvPr>
        </p:nvSpPr>
        <p:spPr/>
        <p:txBody>
          <a:bodyPr>
            <a:normAutofit/>
          </a:bodyPr>
          <a:lstStyle/>
          <a:p>
            <a:r>
              <a:rPr lang="en-US" sz="2000" dirty="0" smtClean="0"/>
              <a:t>Self-routing  header is applied to a packet at input to enable the fabric to send the packet to the correct output, where it is removed</a:t>
            </a:r>
            <a:endParaRPr lang="en-US" sz="2000" dirty="0"/>
          </a:p>
        </p:txBody>
      </p:sp>
      <p:pic>
        <p:nvPicPr>
          <p:cNvPr id="12290" name="Picture 2"/>
          <p:cNvPicPr>
            <a:picLocks noChangeAspect="1" noChangeArrowheads="1"/>
          </p:cNvPicPr>
          <p:nvPr/>
        </p:nvPicPr>
        <p:blipFill>
          <a:blip r:embed="rId2"/>
          <a:srcRect/>
          <a:stretch>
            <a:fillRect/>
          </a:stretch>
        </p:blipFill>
        <p:spPr bwMode="auto">
          <a:xfrm>
            <a:off x="914400" y="2362200"/>
            <a:ext cx="4095750" cy="16383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838200" y="4267200"/>
            <a:ext cx="3362325" cy="16764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4572000" y="4343400"/>
            <a:ext cx="4025446" cy="1428750"/>
          </a:xfrm>
          <a:prstGeom prst="rect">
            <a:avLst/>
          </a:prstGeom>
          <a:noFill/>
          <a:ln w="9525">
            <a:noFill/>
            <a:miter lim="800000"/>
            <a:headEnd/>
            <a:tailEnd/>
          </a:ln>
          <a:effectLst/>
        </p:spPr>
      </p:pic>
      <p:sp>
        <p:nvSpPr>
          <p:cNvPr id="8" name="TextBox 7"/>
          <p:cNvSpPr txBox="1"/>
          <p:nvPr/>
        </p:nvSpPr>
        <p:spPr>
          <a:xfrm>
            <a:off x="2667000" y="3429000"/>
            <a:ext cx="3048000" cy="369332"/>
          </a:xfrm>
          <a:prstGeom prst="rect">
            <a:avLst/>
          </a:prstGeom>
          <a:noFill/>
        </p:spPr>
        <p:txBody>
          <a:bodyPr wrap="square" rtlCol="0">
            <a:spAutoFit/>
          </a:bodyPr>
          <a:lstStyle/>
          <a:p>
            <a:r>
              <a:rPr lang="en-US" dirty="0" smtClean="0"/>
              <a:t>Packet arrives at the input port</a:t>
            </a:r>
            <a:endParaRPr lang="en-US" dirty="0"/>
          </a:p>
        </p:txBody>
      </p:sp>
      <p:sp>
        <p:nvSpPr>
          <p:cNvPr id="9" name="TextBox 8"/>
          <p:cNvSpPr txBox="1"/>
          <p:nvPr/>
        </p:nvSpPr>
        <p:spPr>
          <a:xfrm>
            <a:off x="533400" y="6019800"/>
            <a:ext cx="4114800" cy="646331"/>
          </a:xfrm>
          <a:prstGeom prst="rect">
            <a:avLst/>
          </a:prstGeom>
          <a:noFill/>
        </p:spPr>
        <p:txBody>
          <a:bodyPr wrap="square" rtlCol="0">
            <a:spAutoFit/>
          </a:bodyPr>
          <a:lstStyle/>
          <a:p>
            <a:r>
              <a:rPr lang="en-US" dirty="0" smtClean="0"/>
              <a:t>Input port attaches self-routing header to direct packet to correct output</a:t>
            </a:r>
            <a:endParaRPr lang="en-US" dirty="0"/>
          </a:p>
        </p:txBody>
      </p:sp>
      <p:sp>
        <p:nvSpPr>
          <p:cNvPr id="10" name="TextBox 9"/>
          <p:cNvSpPr txBox="1"/>
          <p:nvPr/>
        </p:nvSpPr>
        <p:spPr>
          <a:xfrm>
            <a:off x="4876800" y="6059269"/>
            <a:ext cx="4114800" cy="646331"/>
          </a:xfrm>
          <a:prstGeom prst="rect">
            <a:avLst/>
          </a:prstGeom>
          <a:noFill/>
        </p:spPr>
        <p:txBody>
          <a:bodyPr wrap="square" rtlCol="0">
            <a:spAutoFit/>
          </a:bodyPr>
          <a:lstStyle/>
          <a:p>
            <a:r>
              <a:rPr lang="en-US" dirty="0" smtClean="0"/>
              <a:t>Self-routing header is removed at output port before packet leaves switch</a:t>
            </a:r>
            <a:endParaRPr lang="en-US" dirty="0"/>
          </a:p>
        </p:txBody>
      </p:sp>
      <p:sp>
        <p:nvSpPr>
          <p:cNvPr id="11" name="Date Placeholder 10"/>
          <p:cNvSpPr>
            <a:spLocks noGrp="1"/>
          </p:cNvSpPr>
          <p:nvPr>
            <p:ph type="dt" sz="half" idx="10"/>
          </p:nvPr>
        </p:nvSpPr>
        <p:spPr/>
        <p:txBody>
          <a:bodyPr/>
          <a:lstStyle/>
          <a:p>
            <a:fld id="{15171A47-6DF1-48E7-99F0-6DD3CD724734}" type="datetime3">
              <a:rPr lang="en-US" smtClean="0"/>
              <a:t>13 October 2023</a:t>
            </a:fld>
            <a:endParaRPr lang="en-US"/>
          </a:p>
        </p:txBody>
      </p:sp>
      <p:sp>
        <p:nvSpPr>
          <p:cNvPr id="12" name="Slide Number Placeholder 11"/>
          <p:cNvSpPr>
            <a:spLocks noGrp="1"/>
          </p:cNvSpPr>
          <p:nvPr>
            <p:ph type="sldNum" sz="quarter" idx="11"/>
          </p:nvPr>
        </p:nvSpPr>
        <p:spPr/>
        <p:txBody>
          <a:bodyPr>
            <a:normAutofit fontScale="85000" lnSpcReduction="20000"/>
          </a:bodyPr>
          <a:lstStyle/>
          <a:p>
            <a:fld id="{5C669A16-5E7B-4E48-88C3-D3DF2DCF7DD4}" type="slidenum">
              <a:rPr lang="en-US" smtClean="0"/>
              <a:pPr/>
              <a:t>84</a:t>
            </a:fld>
            <a:endParaRPr lang="en-US"/>
          </a:p>
        </p:txBody>
      </p:sp>
      <p:sp>
        <p:nvSpPr>
          <p:cNvPr id="13" name="Footer Placeholder 12"/>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fabrics (contd.)</a:t>
            </a:r>
            <a:endParaRPr lang="en-US" dirty="0"/>
          </a:p>
        </p:txBody>
      </p:sp>
      <p:sp>
        <p:nvSpPr>
          <p:cNvPr id="3" name="Content Placeholder 2"/>
          <p:cNvSpPr>
            <a:spLocks noGrp="1"/>
          </p:cNvSpPr>
          <p:nvPr>
            <p:ph sz="quarter" idx="1"/>
          </p:nvPr>
        </p:nvSpPr>
        <p:spPr>
          <a:xfrm>
            <a:off x="612648" y="1600200"/>
            <a:ext cx="4035552" cy="4648200"/>
          </a:xfrm>
        </p:spPr>
        <p:txBody>
          <a:bodyPr>
            <a:normAutofit fontScale="85000" lnSpcReduction="10000"/>
          </a:bodyPr>
          <a:lstStyle/>
          <a:p>
            <a:r>
              <a:rPr lang="en-US" dirty="0" smtClean="0"/>
              <a:t>Banyan Network: switch elements in 1st column looks at the most significant bit of output port number: 0 -&gt; route packet to the top; 1 -&gt; route to bottom …</a:t>
            </a:r>
          </a:p>
          <a:p>
            <a:endParaRPr lang="en-US" dirty="0" smtClean="0"/>
          </a:p>
          <a:p>
            <a:r>
              <a:rPr lang="en-US" dirty="0" smtClean="0"/>
              <a:t>Batcher-Banyan Switch design: Batcher network first sorts packets (for parallel </a:t>
            </a:r>
            <a:r>
              <a:rPr lang="en-US" dirty="0" err="1" smtClean="0"/>
              <a:t>tx</a:t>
            </a:r>
            <a:r>
              <a:rPr lang="en-US" dirty="0" smtClean="0"/>
              <a:t>.), then the packets are sent to Banyan network</a:t>
            </a:r>
            <a:endParaRPr lang="en-US" dirty="0"/>
          </a:p>
        </p:txBody>
      </p:sp>
      <p:pic>
        <p:nvPicPr>
          <p:cNvPr id="13314" name="Picture 2"/>
          <p:cNvPicPr>
            <a:picLocks noChangeAspect="1" noChangeArrowheads="1"/>
          </p:cNvPicPr>
          <p:nvPr/>
        </p:nvPicPr>
        <p:blipFill>
          <a:blip r:embed="rId2"/>
          <a:srcRect/>
          <a:stretch>
            <a:fillRect/>
          </a:stretch>
        </p:blipFill>
        <p:spPr bwMode="auto">
          <a:xfrm>
            <a:off x="4648200" y="1905000"/>
            <a:ext cx="4095750" cy="363855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ED797555-EF83-4AE4-9024-FA91AA6829F5}" type="datetime3">
              <a:rPr lang="en-US" smtClean="0"/>
              <a:t>13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5C669A16-5E7B-4E48-88C3-D3DF2DCF7DD4}" type="slidenum">
              <a:rPr lang="en-US" smtClean="0"/>
              <a:pPr/>
              <a:t>85</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b="1" dirty="0" smtClean="0"/>
              <a:t>Chapter – 3</a:t>
            </a:r>
            <a:r>
              <a:rPr lang="en-US" dirty="0" smtClean="0"/>
              <a:t>: </a:t>
            </a:r>
            <a:r>
              <a:rPr lang="en-US" b="1" i="1" dirty="0" smtClean="0">
                <a:solidFill>
                  <a:srgbClr val="FF0000"/>
                </a:solidFill>
              </a:rPr>
              <a:t>Computer Networks A Systems Approach</a:t>
            </a:r>
            <a:r>
              <a:rPr lang="en-US" b="1" dirty="0" smtClean="0">
                <a:solidFill>
                  <a:srgbClr val="FF0000"/>
                </a:solidFill>
              </a:rPr>
              <a:t> </a:t>
            </a:r>
            <a:r>
              <a:rPr lang="en-US" dirty="0" smtClean="0"/>
              <a:t>by </a:t>
            </a:r>
            <a:r>
              <a:rPr lang="en-US" b="1" dirty="0" smtClean="0">
                <a:solidFill>
                  <a:srgbClr val="0070C0"/>
                </a:solidFill>
              </a:rPr>
              <a:t>Larry L. Peterson </a:t>
            </a:r>
            <a:r>
              <a:rPr lang="en-US" dirty="0" smtClean="0"/>
              <a:t>and </a:t>
            </a:r>
            <a:r>
              <a:rPr lang="en-US" b="1" dirty="0" smtClean="0">
                <a:solidFill>
                  <a:srgbClr val="0070C0"/>
                </a:solidFill>
              </a:rPr>
              <a:t>Bruce S. Davie</a:t>
            </a:r>
            <a:r>
              <a:rPr lang="en-US" dirty="0" smtClean="0"/>
              <a:t>, 4</a:t>
            </a:r>
            <a:r>
              <a:rPr lang="en-US" baseline="30000" dirty="0" smtClean="0"/>
              <a:t>Th</a:t>
            </a:r>
            <a:r>
              <a:rPr lang="en-US" dirty="0" smtClean="0"/>
              <a:t> Edition, Morgan Kaufmann Publications. </a:t>
            </a:r>
            <a:endParaRPr lang="en-US" dirty="0"/>
          </a:p>
        </p:txBody>
      </p:sp>
      <p:sp>
        <p:nvSpPr>
          <p:cNvPr id="4" name="Date Placeholder 3"/>
          <p:cNvSpPr>
            <a:spLocks noGrp="1"/>
          </p:cNvSpPr>
          <p:nvPr>
            <p:ph type="dt" sz="half" idx="10"/>
          </p:nvPr>
        </p:nvSpPr>
        <p:spPr/>
        <p:txBody>
          <a:bodyPr/>
          <a:lstStyle/>
          <a:p>
            <a:fld id="{A58CCA14-58E8-46F0-B52C-2107A46F4054}"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86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and Forwarding</a:t>
            </a:r>
            <a:endParaRPr lang="en-US" dirty="0"/>
          </a:p>
        </p:txBody>
      </p:sp>
      <p:sp>
        <p:nvSpPr>
          <p:cNvPr id="3" name="Content Placeholder 2"/>
          <p:cNvSpPr>
            <a:spLocks noGrp="1"/>
          </p:cNvSpPr>
          <p:nvPr>
            <p:ph sz="quarter" idx="1"/>
          </p:nvPr>
        </p:nvSpPr>
        <p:spPr/>
        <p:txBody>
          <a:bodyPr/>
          <a:lstStyle/>
          <a:p>
            <a:r>
              <a:rPr lang="en-US" dirty="0" smtClean="0"/>
              <a:t>How does the switch decide which output port to place each packet on?</a:t>
            </a:r>
          </a:p>
          <a:p>
            <a:pPr lvl="1"/>
            <a:r>
              <a:rPr lang="en-US" dirty="0" smtClean="0"/>
              <a:t>It looks at the header of the packet for an identifier that it uses to make the decision</a:t>
            </a:r>
          </a:p>
          <a:p>
            <a:pPr lvl="1"/>
            <a:r>
              <a:rPr lang="en-US" dirty="0" smtClean="0"/>
              <a:t>Two common approaches</a:t>
            </a:r>
          </a:p>
          <a:p>
            <a:pPr lvl="2"/>
            <a:r>
              <a:rPr lang="en-US" dirty="0" smtClean="0"/>
              <a:t>Datagram or Connectionless approach</a:t>
            </a:r>
          </a:p>
          <a:p>
            <a:pPr lvl="2"/>
            <a:r>
              <a:rPr lang="en-US" dirty="0" smtClean="0"/>
              <a:t>Virtual circuit or Connection-oriented approach</a:t>
            </a:r>
          </a:p>
          <a:p>
            <a:pPr lvl="1"/>
            <a:r>
              <a:rPr lang="en-US" dirty="0" smtClean="0"/>
              <a:t>A third approach source routing is less common</a:t>
            </a:r>
          </a:p>
          <a:p>
            <a:pPr>
              <a:buNone/>
            </a:pPr>
            <a:endParaRPr lang="en-US" dirty="0"/>
          </a:p>
        </p:txBody>
      </p:sp>
      <p:sp>
        <p:nvSpPr>
          <p:cNvPr id="4" name="Date Placeholder 3"/>
          <p:cNvSpPr>
            <a:spLocks noGrp="1"/>
          </p:cNvSpPr>
          <p:nvPr>
            <p:ph type="dt" sz="half" idx="10"/>
          </p:nvPr>
        </p:nvSpPr>
        <p:spPr/>
        <p:txBody>
          <a:bodyPr/>
          <a:lstStyle/>
          <a:p>
            <a:fld id="{988BD8D2-70F5-4CA3-846B-1E8350B2BA44}" type="datetime3">
              <a:rPr lang="en-US" smtClean="0"/>
              <a:t>13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5C669A16-5E7B-4E48-88C3-D3DF2DCF7DD4}"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30000622">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cn03_noor</Template>
  <TotalTime>2537</TotalTime>
  <Words>5746</Words>
  <Application>Microsoft Office PowerPoint</Application>
  <PresentationFormat>On-screen Show (4:3)</PresentationFormat>
  <Paragraphs>872</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Calibri</vt:lpstr>
      <vt:lpstr>Tw Cen MT</vt:lpstr>
      <vt:lpstr>Wingdings</vt:lpstr>
      <vt:lpstr>Wingdings 2</vt:lpstr>
      <vt:lpstr>TS030000622</vt:lpstr>
      <vt:lpstr>Packet switching</vt:lpstr>
      <vt:lpstr>Oultine</vt:lpstr>
      <vt:lpstr>Switching and Forwarding</vt:lpstr>
      <vt:lpstr>Switch</vt:lpstr>
      <vt:lpstr>Switching and Forwarding</vt:lpstr>
      <vt:lpstr>Properties of Star Topology</vt:lpstr>
      <vt:lpstr>Switching and Forwarding</vt:lpstr>
      <vt:lpstr>Switching and Forwarding</vt:lpstr>
      <vt:lpstr>Switching and Forwarding</vt:lpstr>
      <vt:lpstr>Switching and Forwarding</vt:lpstr>
      <vt:lpstr>Switching and Forwarding </vt:lpstr>
      <vt:lpstr>Switching and Forwarding</vt:lpstr>
      <vt:lpstr>Switching and Forwarding</vt:lpstr>
      <vt:lpstr>Characteristics of Connectionless (datagram) Network</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ATM</vt:lpstr>
      <vt:lpstr>ATM</vt:lpstr>
      <vt:lpstr>Source Routing</vt:lpstr>
      <vt:lpstr>Source Routing</vt:lpstr>
      <vt:lpstr>Bridges and LAN Switches</vt:lpstr>
      <vt:lpstr>Bridges and LAN Switches</vt:lpstr>
      <vt:lpstr>Bridges and LAN Switches</vt:lpstr>
      <vt:lpstr>Bridges and LAN Switches</vt:lpstr>
      <vt:lpstr>Bridges and LAN Switches</vt:lpstr>
      <vt:lpstr>Bridges and LAN Switches</vt:lpstr>
      <vt:lpstr>Bridges and LAN Switches</vt:lpstr>
      <vt:lpstr>Bridges and LAN Switches</vt:lpstr>
      <vt:lpstr>Bridges and LAN Switches</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Broadcast and Multicast</vt:lpstr>
      <vt:lpstr>Limitation of Bridges</vt:lpstr>
      <vt:lpstr>Cell Switching (ATM)</vt:lpstr>
      <vt:lpstr>Cell Switching (ATM)</vt:lpstr>
      <vt:lpstr>Variable Vs Fixed-Length Packets</vt:lpstr>
      <vt:lpstr>Big Vs Small Packets</vt:lpstr>
      <vt:lpstr>Big Vs Small Packets</vt:lpstr>
      <vt:lpstr>Cell Format</vt:lpstr>
      <vt:lpstr>Segmentation and Reassembly</vt:lpstr>
      <vt:lpstr>Different Types of AALs</vt:lpstr>
      <vt:lpstr>AAL 3/4</vt:lpstr>
      <vt:lpstr>SAR: Cell Format --- payload</vt:lpstr>
      <vt:lpstr>Encapsulation &amp; segmentation for AAL3/4</vt:lpstr>
      <vt:lpstr>AAL5</vt:lpstr>
      <vt:lpstr>Encapsulation &amp; segmentation for AAL 5</vt:lpstr>
      <vt:lpstr>Virtual path</vt:lpstr>
      <vt:lpstr>Cell Switching</vt:lpstr>
      <vt:lpstr>A workstation used as a packet switch</vt:lpstr>
      <vt:lpstr>A 4×4 switch</vt:lpstr>
      <vt:lpstr>Switch Fabrics</vt:lpstr>
      <vt:lpstr>Crossbar Switch</vt:lpstr>
      <vt:lpstr>Switch Fabrics</vt:lpstr>
      <vt:lpstr>Switch fabrics (contd.)</vt:lpstr>
      <vt:lpstr>Switch fabrics (contd.)</vt:lpstr>
      <vt:lpstr>Reference</vt:lpstr>
    </vt:vector>
  </TitlesOfParts>
  <Company>IIITDM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switching</dc:title>
  <dc:creator>Admin</dc:creator>
  <cp:lastModifiedBy>acer</cp:lastModifiedBy>
  <cp:revision>208</cp:revision>
  <dcterms:created xsi:type="dcterms:W3CDTF">2011-10-11T07:37:49Z</dcterms:created>
  <dcterms:modified xsi:type="dcterms:W3CDTF">2023-10-13T00:15:39Z</dcterms:modified>
</cp:coreProperties>
</file>