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9" r:id="rId58"/>
    <p:sldId id="318" r:id="rId59"/>
    <p:sldId id="320" r:id="rId60"/>
    <p:sldId id="323" r:id="rId61"/>
    <p:sldId id="326" r:id="rId62"/>
    <p:sldId id="324" r:id="rId63"/>
    <p:sldId id="327" r:id="rId64"/>
    <p:sldId id="328" r:id="rId65"/>
    <p:sldId id="325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21" r:id="rId75"/>
    <p:sldId id="313" r:id="rId76"/>
    <p:sldId id="316" r:id="rId77"/>
    <p:sldId id="314" r:id="rId78"/>
    <p:sldId id="315" r:id="rId79"/>
    <p:sldId id="317" r:id="rId80"/>
    <p:sldId id="338" r:id="rId8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>
      <p:cViewPr varScale="1">
        <p:scale>
          <a:sx n="65" d="100"/>
          <a:sy n="65" d="100"/>
        </p:scale>
        <p:origin x="13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9BB186-298A-4FEA-BBD0-DC02DC9984D3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24A2846-6884-43A4-930E-A9F843452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3304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3386328"/>
            <a:ext cx="2249424" cy="7132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3377184"/>
            <a:ext cx="6784848" cy="713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383037"/>
            <a:ext cx="67818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3401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1672F28-991E-4C83-80D8-D25A35CA8DAD}" type="datetime3">
              <a:rPr lang="en-US" smtClean="0"/>
              <a:t>15 October 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5AF1-D1E8-4BAF-8F8E-9B7AE03C8424}" type="datetime3">
              <a:rPr lang="en-US" smtClean="0"/>
              <a:t>15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2A102AD-7BAA-4215-B5A0-A030C0E7371C}" type="datetime3">
              <a:rPr lang="en-US" smtClean="0"/>
              <a:t>15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6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E4DF-5FF6-4CF6-A066-FB05985D83A8}" type="datetime3">
              <a:rPr lang="en-US" smtClean="0"/>
              <a:t>15 October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91F6-3070-479E-BBB3-285676DE431B}" type="datetime3">
              <a:rPr lang="en-US" smtClean="0"/>
              <a:t>15 October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7AF37F-7717-4E5D-97B0-527EF0C76BD7}" type="datetime3">
              <a:rPr lang="en-US" smtClean="0"/>
              <a:t>15 October 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56DA80-A301-48D4-87A7-1CD6BB9BD889}" type="datetime3">
              <a:rPr lang="en-US" smtClean="0"/>
              <a:t>15 October 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A202-6561-4F01-8F73-5C86455175EF}" type="datetime3">
              <a:rPr lang="en-US" smtClean="0"/>
              <a:t>15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4F6-BB24-40AE-B493-2FFD89DEF0C3}" type="datetime3">
              <a:rPr lang="en-US" smtClean="0"/>
              <a:t>15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0A8E-1631-461C-B9FF-D23A36794621}" type="datetime3">
              <a:rPr lang="en-US" smtClean="0"/>
              <a:t>15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EB9F43-1AB4-4BBF-8714-27205234EBB5}" type="datetime3">
              <a:rPr lang="en-US" smtClean="0"/>
              <a:t>15 October 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0099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9B018C-8BFE-4204-B232-C22B3F51A3F2}" type="datetime3">
              <a:rPr lang="en-US" smtClean="0"/>
              <a:t>15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4008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41BCA7A-09CE-4589-8F5A-1BA112675E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8428-111C-45C4-8A2A-9C9FEEFC32C5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and 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1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2133600" cy="471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Header fields used in IP fragmentation. (a) </a:t>
            </a:r>
            <a:r>
              <a:rPr lang="en-US" dirty="0" err="1" smtClean="0"/>
              <a:t>Unfragmented</a:t>
            </a:r>
            <a:r>
              <a:rPr lang="en-US" dirty="0" smtClean="0"/>
              <a:t> packet; (b) fragmented packets.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7C9-5385-46D2-93B6-47E6F90B660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Globally unique</a:t>
            </a:r>
          </a:p>
          <a:p>
            <a:pPr lvl="1"/>
            <a:r>
              <a:rPr lang="en-US" dirty="0" smtClean="0"/>
              <a:t>Hierarchical: network + host</a:t>
            </a:r>
          </a:p>
          <a:p>
            <a:pPr lvl="1"/>
            <a:r>
              <a:rPr lang="en-US" dirty="0" smtClean="0"/>
              <a:t>4 Billion IP address, half are A type, ¼ is B type, and 1/8 is the C type</a:t>
            </a:r>
          </a:p>
          <a:p>
            <a:r>
              <a:rPr lang="en-US" dirty="0" smtClean="0"/>
              <a:t>Format</a:t>
            </a:r>
          </a:p>
          <a:p>
            <a:endParaRPr lang="en-US" dirty="0" smtClean="0"/>
          </a:p>
          <a:p>
            <a:r>
              <a:rPr lang="en-US" dirty="0" smtClean="0"/>
              <a:t>Dot notation</a:t>
            </a:r>
          </a:p>
          <a:p>
            <a:pPr lvl="1"/>
            <a:r>
              <a:rPr lang="en-US" dirty="0" smtClean="0"/>
              <a:t>10.3.2.4</a:t>
            </a:r>
          </a:p>
          <a:p>
            <a:pPr lvl="1"/>
            <a:r>
              <a:rPr lang="en-US" dirty="0" smtClean="0"/>
              <a:t>128.96.33.81</a:t>
            </a:r>
          </a:p>
          <a:p>
            <a:pPr lvl="1"/>
            <a:r>
              <a:rPr lang="en-US" dirty="0" smtClean="0"/>
              <a:t>192.12.69.77</a:t>
            </a:r>
            <a:endParaRPr lang="en-US" dirty="0"/>
          </a:p>
        </p:txBody>
      </p:sp>
      <p:pic>
        <p:nvPicPr>
          <p:cNvPr id="4" name="Picture 5" descr="f03-1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505200"/>
            <a:ext cx="388937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5C73-9B41-4B3E-A1C0-4F598F95FE64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Datagram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Every datagram contains destination’s address</a:t>
            </a:r>
          </a:p>
          <a:p>
            <a:pPr lvl="1"/>
            <a:r>
              <a:rPr lang="en-US" dirty="0" smtClean="0"/>
              <a:t>If directly connected to destination network, then forward to host</a:t>
            </a:r>
          </a:p>
          <a:p>
            <a:pPr lvl="1"/>
            <a:r>
              <a:rPr lang="en-US" dirty="0" smtClean="0"/>
              <a:t>If not directly connected to destination network, then forward to some router</a:t>
            </a:r>
          </a:p>
          <a:p>
            <a:pPr lvl="1"/>
            <a:r>
              <a:rPr lang="en-US" dirty="0" smtClean="0"/>
              <a:t>Forwarding table maps network number into next hop</a:t>
            </a:r>
          </a:p>
          <a:p>
            <a:pPr lvl="1"/>
            <a:r>
              <a:rPr lang="en-US" dirty="0" smtClean="0"/>
              <a:t>Each host has a default router</a:t>
            </a:r>
          </a:p>
          <a:p>
            <a:pPr lvl="1"/>
            <a:r>
              <a:rPr lang="en-US" dirty="0" smtClean="0"/>
              <a:t>Each router maintains a forwarding table</a:t>
            </a:r>
          </a:p>
          <a:p>
            <a:r>
              <a:rPr lang="en-US" dirty="0" smtClean="0"/>
              <a:t>Example (router R2)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4572000"/>
          <a:ext cx="43434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itchFamily="34" charset="0"/>
                        </a:rPr>
                        <a:t>NetworkNum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itchFamily="34" charset="0"/>
                        </a:rPr>
                        <a:t>NextHop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1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R1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2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Interface 1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3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Interface 0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4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R3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5" descr="f03-1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505200"/>
            <a:ext cx="3317130" cy="281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B791-9182-4336-8E18-F435D9B8ECE8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 Datagram Forwarding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5000"/>
              </a:lnSpc>
              <a:buFontTx/>
              <a:buNone/>
              <a:defRPr/>
            </a:pPr>
            <a:endParaRPr lang="en-US" b="1" dirty="0" smtClean="0">
              <a:cs typeface="Arial" pitchFamily="34" charset="0"/>
            </a:endParaRP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if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err="1" smtClean="0">
                <a:cs typeface="Arial" pitchFamily="34" charset="0"/>
              </a:rPr>
              <a:t>NetworkNum</a:t>
            </a:r>
            <a:r>
              <a:rPr lang="en-US" dirty="0" smtClean="0">
                <a:cs typeface="Arial" pitchFamily="34" charset="0"/>
              </a:rPr>
              <a:t> of destination = </a:t>
            </a:r>
            <a:r>
              <a:rPr lang="en-US" dirty="0" err="1" smtClean="0">
                <a:cs typeface="Arial" pitchFamily="34" charset="0"/>
              </a:rPr>
              <a:t>NetworkNum</a:t>
            </a:r>
            <a:r>
              <a:rPr lang="en-US" dirty="0" smtClean="0">
                <a:cs typeface="Arial" pitchFamily="34" charset="0"/>
              </a:rPr>
              <a:t> of one of my interfaces) </a:t>
            </a:r>
            <a:r>
              <a:rPr lang="en-US" b="1" dirty="0" smtClean="0">
                <a:cs typeface="Arial" pitchFamily="34" charset="0"/>
              </a:rPr>
              <a:t>then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deliver packet to destination over that interface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else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</a:t>
            </a:r>
            <a:r>
              <a:rPr lang="en-US" b="1" dirty="0" smtClean="0">
                <a:cs typeface="Arial" pitchFamily="34" charset="0"/>
              </a:rPr>
              <a:t>if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err="1" smtClean="0">
                <a:cs typeface="Arial" pitchFamily="34" charset="0"/>
              </a:rPr>
              <a:t>NetworkNum</a:t>
            </a:r>
            <a:r>
              <a:rPr lang="en-US" dirty="0" smtClean="0">
                <a:cs typeface="Arial" pitchFamily="34" charset="0"/>
              </a:rPr>
              <a:t> of destination is in my forwarding table) </a:t>
            </a:r>
            <a:r>
              <a:rPr lang="en-US" b="1" dirty="0" smtClean="0">
                <a:cs typeface="Arial" pitchFamily="34" charset="0"/>
              </a:rPr>
              <a:t>then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	deliver packet to </a:t>
            </a:r>
            <a:r>
              <a:rPr lang="en-US" dirty="0" err="1" smtClean="0">
                <a:cs typeface="Arial" pitchFamily="34" charset="0"/>
              </a:rPr>
              <a:t>NextHop</a:t>
            </a:r>
            <a:r>
              <a:rPr lang="en-US" dirty="0" smtClean="0">
                <a:cs typeface="Arial" pitchFamily="34" charset="0"/>
              </a:rPr>
              <a:t> router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</a:t>
            </a:r>
            <a:r>
              <a:rPr lang="en-US" b="1" dirty="0" smtClean="0">
                <a:cs typeface="Arial" pitchFamily="34" charset="0"/>
              </a:rPr>
              <a:t>else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	deliver packet to default router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dirty="0" smtClean="0">
                <a:cs typeface="Arial" pitchFamily="34" charset="0"/>
              </a:rPr>
              <a:t>For a host with only one interface and only a default router in its forwarding table, this simplifies to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if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err="1" smtClean="0">
                <a:cs typeface="Arial" pitchFamily="34" charset="0"/>
              </a:rPr>
              <a:t>NetworkNum</a:t>
            </a:r>
            <a:r>
              <a:rPr lang="en-US" dirty="0" smtClean="0">
                <a:cs typeface="Arial" pitchFamily="34" charset="0"/>
              </a:rPr>
              <a:t> of destination = my </a:t>
            </a:r>
            <a:r>
              <a:rPr lang="en-US" dirty="0" err="1" smtClean="0">
                <a:cs typeface="Arial" pitchFamily="34" charset="0"/>
              </a:rPr>
              <a:t>NetworkNum</a:t>
            </a:r>
            <a:r>
              <a:rPr lang="en-US" dirty="0" smtClean="0">
                <a:cs typeface="Arial" pitchFamily="34" charset="0"/>
              </a:rPr>
              <a:t>)</a:t>
            </a:r>
            <a:r>
              <a:rPr lang="en-US" b="1" dirty="0" smtClean="0">
                <a:cs typeface="Arial" pitchFamily="34" charset="0"/>
              </a:rPr>
              <a:t>then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deliver packet to destination directly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b="1" dirty="0" smtClean="0">
                <a:cs typeface="Arial" pitchFamily="34" charset="0"/>
              </a:rPr>
              <a:t>else</a:t>
            </a:r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dirty="0" smtClean="0">
                <a:cs typeface="Arial" pitchFamily="34" charset="0"/>
              </a:rPr>
              <a:t>	deliver packet to default router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967-5CD5-4D5A-80C5-0560168B5C8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5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another level to address/routing hierarchy: subnet</a:t>
            </a:r>
          </a:p>
          <a:p>
            <a:r>
              <a:rPr lang="en-US" dirty="0" smtClean="0"/>
              <a:t>Subnet masks define variable partition of host part of class A and B addresses</a:t>
            </a:r>
          </a:p>
          <a:p>
            <a:r>
              <a:rPr lang="en-US" dirty="0" smtClean="0"/>
              <a:t>Subnets visible only within site</a:t>
            </a:r>
            <a:endParaRPr lang="en-US" dirty="0"/>
          </a:p>
        </p:txBody>
      </p:sp>
      <p:pic>
        <p:nvPicPr>
          <p:cNvPr id="4" name="Picture 5" descr="f03-2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2987" y="3429000"/>
            <a:ext cx="4392613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573A-7BAF-4CB7-BB56-B13B2829433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</p:txBody>
      </p:sp>
      <p:pic>
        <p:nvPicPr>
          <p:cNvPr id="4" name="Picture 5" descr="f03-21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42" y="1828800"/>
            <a:ext cx="5751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828800"/>
            <a:ext cx="3819525" cy="133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91200" y="3124200"/>
            <a:ext cx="2999604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0000"/>
                </a:solidFill>
              </a:rPr>
              <a:t>Forwarding Table at Router R1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98-C2A9-4948-8EB4-67EEBEC3511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Forwarding Algorithm</a:t>
            </a:r>
          </a:p>
          <a:p>
            <a:endParaRPr lang="en-US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 = destination IP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each entry &lt; </a:t>
            </a:r>
            <a:r>
              <a:rPr lang="en-US" sz="2000" b="1" dirty="0" err="1" smtClean="0">
                <a:latin typeface="Courier New" pitchFamily="49" charset="0"/>
              </a:rPr>
              <a:t>SubnetNum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SubnetMask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NextHop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D1 = </a:t>
            </a:r>
            <a:r>
              <a:rPr lang="en-US" sz="2000" b="1" dirty="0" err="1" smtClean="0">
                <a:latin typeface="Courier New" pitchFamily="49" charset="0"/>
              </a:rPr>
              <a:t>SubnetMask</a:t>
            </a:r>
            <a:r>
              <a:rPr lang="en-US" sz="2000" b="1" dirty="0" smtClean="0">
                <a:latin typeface="Courier New" pitchFamily="49" charset="0"/>
              </a:rPr>
              <a:t> &amp; 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if D1 = </a:t>
            </a:r>
            <a:r>
              <a:rPr lang="en-US" sz="2000" b="1" dirty="0" err="1" smtClean="0">
                <a:latin typeface="Courier New" pitchFamily="49" charset="0"/>
              </a:rPr>
              <a:t>SubnetNum</a:t>
            </a:r>
            <a:endParaRPr lang="en-US" sz="2000" b="1" dirty="0" smtClean="0">
              <a:latin typeface="Courier New" pitchFamily="49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if </a:t>
            </a:r>
            <a:r>
              <a:rPr lang="en-US" sz="2000" b="1" dirty="0" err="1" smtClean="0">
                <a:latin typeface="Courier New" pitchFamily="49" charset="0"/>
              </a:rPr>
              <a:t>NextHop</a:t>
            </a:r>
            <a:r>
              <a:rPr lang="en-US" sz="2000" b="1" dirty="0" smtClean="0">
                <a:latin typeface="Courier New" pitchFamily="49" charset="0"/>
              </a:rPr>
              <a:t> is an interface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deliver datagram directly to destination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else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deliver datagram to </a:t>
            </a:r>
            <a:r>
              <a:rPr lang="en-US" sz="2000" b="1" dirty="0" err="1" smtClean="0">
                <a:latin typeface="Courier New" pitchFamily="49" charset="0"/>
              </a:rPr>
              <a:t>NextHop</a:t>
            </a:r>
            <a:r>
              <a:rPr lang="en-US" sz="2000" b="1" dirty="0" smtClean="0">
                <a:latin typeface="Courier New" pitchFamily="49" charset="0"/>
              </a:rPr>
              <a:t> (a router)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8308-C565-45F3-A872-BBB1ADB25AB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Would use a default router if nothing matches</a:t>
            </a:r>
          </a:p>
          <a:p>
            <a:r>
              <a:rPr lang="en-US" dirty="0" smtClean="0"/>
              <a:t>Not necessary for all ones in subnet mask to be contiguous</a:t>
            </a:r>
          </a:p>
          <a:p>
            <a:r>
              <a:rPr lang="en-US" dirty="0" smtClean="0"/>
              <a:t>Can put multiple subnets on one physical network</a:t>
            </a:r>
          </a:p>
          <a:p>
            <a:r>
              <a:rPr lang="en-US" dirty="0" smtClean="0"/>
              <a:t>Subnets not visible from the rest of the internet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02AD-1D42-46D2-85E1-5335D381BE9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Classless Inter-Domain Routing</a:t>
            </a:r>
          </a:p>
          <a:p>
            <a:pPr lvl="1"/>
            <a:r>
              <a:rPr lang="en-US" dirty="0" smtClean="0"/>
              <a:t>A technique that addresses two scaling concerns in the Internet</a:t>
            </a:r>
          </a:p>
          <a:p>
            <a:pPr lvl="2"/>
            <a:r>
              <a:rPr lang="en-US" dirty="0" smtClean="0"/>
              <a:t>The growth of backbone routing table as more and more network numbers need to be stored in them</a:t>
            </a:r>
          </a:p>
          <a:p>
            <a:pPr lvl="2"/>
            <a:r>
              <a:rPr lang="en-US" dirty="0" smtClean="0"/>
              <a:t>Potential exhaustion of the 32-bit address space</a:t>
            </a:r>
          </a:p>
          <a:p>
            <a:pPr lvl="1"/>
            <a:r>
              <a:rPr lang="en-US" dirty="0" smtClean="0"/>
              <a:t>Address assignment efficiency</a:t>
            </a:r>
          </a:p>
          <a:p>
            <a:pPr lvl="2"/>
            <a:r>
              <a:rPr lang="en-US" dirty="0" smtClean="0"/>
              <a:t>Arises because of the IP address structure with class A, B and C addresses</a:t>
            </a:r>
          </a:p>
          <a:p>
            <a:pPr lvl="2"/>
            <a:r>
              <a:rPr lang="en-US" dirty="0" smtClean="0"/>
              <a:t>Forces us to hand out network address space in fixed-size chunks of three very different sizes</a:t>
            </a:r>
          </a:p>
          <a:p>
            <a:pPr lvl="3"/>
            <a:r>
              <a:rPr lang="en-US" dirty="0" smtClean="0"/>
              <a:t>A network with two hosts needs a class C address</a:t>
            </a:r>
          </a:p>
          <a:p>
            <a:pPr lvl="4"/>
            <a:r>
              <a:rPr lang="en-US" dirty="0" smtClean="0"/>
              <a:t>Address assignment efficiency = 2/255 = 0.78</a:t>
            </a:r>
          </a:p>
          <a:p>
            <a:pPr lvl="3"/>
            <a:r>
              <a:rPr lang="en-US" dirty="0" smtClean="0"/>
              <a:t>A network with 256 hosts needs a class B address</a:t>
            </a:r>
          </a:p>
          <a:p>
            <a:pPr lvl="4"/>
            <a:r>
              <a:rPr lang="en-US" dirty="0" smtClean="0"/>
              <a:t>Address assignment efficiency = 256/65535 = 0.39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3495-5B9D-4B12-840B-4F6D33BDF232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Exhaustion of IP address space center on exhaustion of the class B network numbers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Say “NO” to any autonomous system(AS) that requests a class B address unless they can show a need for something close to 64K addresses</a:t>
            </a:r>
          </a:p>
          <a:p>
            <a:pPr lvl="1"/>
            <a:r>
              <a:rPr lang="en-US" dirty="0" smtClean="0"/>
              <a:t>Instead give them an appropriate number of class C addresses</a:t>
            </a:r>
          </a:p>
          <a:p>
            <a:pPr lvl="1"/>
            <a:r>
              <a:rPr lang="en-US" dirty="0" smtClean="0"/>
              <a:t>For any AS with at least 256 hosts, we can guarantee an address space utilization of at least 50%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405E-5883-4ED4-A451-D3960EEF56BF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Internetworking (IP)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18E9-2DB5-4CB2-A14B-673E8460B4BF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with this solution</a:t>
            </a:r>
          </a:p>
          <a:p>
            <a:pPr lvl="1"/>
            <a:r>
              <a:rPr lang="en-US" dirty="0" smtClean="0"/>
              <a:t>Excessive storage requirement at the routers</a:t>
            </a:r>
          </a:p>
          <a:p>
            <a:r>
              <a:rPr lang="en-US" dirty="0" smtClean="0"/>
              <a:t>If a single AS has, say 16 class C network numbers assigned to it</a:t>
            </a:r>
          </a:p>
          <a:p>
            <a:pPr lvl="1"/>
            <a:r>
              <a:rPr lang="en-US" dirty="0" smtClean="0"/>
              <a:t>Every Internet backbone router needs 16 entries in its routing tables for that AS</a:t>
            </a:r>
          </a:p>
          <a:p>
            <a:pPr lvl="1"/>
            <a:r>
              <a:rPr lang="en-US" dirty="0" smtClean="0"/>
              <a:t>This is true, even if the path to every one of these networks is the same</a:t>
            </a:r>
          </a:p>
          <a:p>
            <a:r>
              <a:rPr lang="en-US" dirty="0" smtClean="0"/>
              <a:t>If we had assigned a class B address to the AS</a:t>
            </a:r>
          </a:p>
          <a:p>
            <a:pPr lvl="1"/>
            <a:r>
              <a:rPr lang="en-US" dirty="0" smtClean="0"/>
              <a:t>The same routing information can be stored in one entry</a:t>
            </a:r>
          </a:p>
          <a:p>
            <a:pPr lvl="1"/>
            <a:r>
              <a:rPr lang="en-US" dirty="0" smtClean="0"/>
              <a:t>Efficiency = 16 x (255/65,536) = 6.2%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075-0A05-40A6-82F6-A5437EE72A97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CIDR tries to balance the desire to </a:t>
            </a:r>
            <a:r>
              <a:rPr lang="en-US" i="1" dirty="0" smtClean="0">
                <a:solidFill>
                  <a:srgbClr val="FF0000"/>
                </a:solidFill>
              </a:rPr>
              <a:t>minimize the number of routes that a router needs</a:t>
            </a:r>
            <a:r>
              <a:rPr lang="en-US" dirty="0" smtClean="0"/>
              <a:t> to know against the need to hand out addresses efficiently</a:t>
            </a:r>
          </a:p>
          <a:p>
            <a:endParaRPr lang="en-US" dirty="0" smtClean="0"/>
          </a:p>
          <a:p>
            <a:r>
              <a:rPr lang="en-US" dirty="0" smtClean="0"/>
              <a:t>CIDR uses aggregate routes</a:t>
            </a:r>
          </a:p>
          <a:p>
            <a:pPr lvl="1"/>
            <a:r>
              <a:rPr lang="en-US" sz="2400" dirty="0" smtClean="0"/>
              <a:t>Uses a single entry in the forwarding table to tell the router how to reach a lot of different networks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Breaks the rigid boundaries </a:t>
            </a:r>
            <a:r>
              <a:rPr lang="en-US" sz="2400" dirty="0" smtClean="0"/>
              <a:t>between address classes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F040-EA68-4FE5-9F28-16F082BDE67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Consider an AS with 16 class C network numbers.</a:t>
            </a:r>
          </a:p>
          <a:p>
            <a:r>
              <a:rPr lang="en-US" sz="2400" dirty="0" smtClean="0"/>
              <a:t>Instead of handing out 16 addresses at random, hand out a block of contiguous class C addresses</a:t>
            </a:r>
          </a:p>
          <a:p>
            <a:r>
              <a:rPr lang="en-US" sz="2400" dirty="0" smtClean="0"/>
              <a:t>Suppose we assign the class C network numbers from 192.4.16 through 192.4.31</a:t>
            </a:r>
          </a:p>
          <a:p>
            <a:r>
              <a:rPr lang="en-US" sz="2400" dirty="0" smtClean="0"/>
              <a:t>Observe that top 20 bits of all the addresses in this range are the same (11000000 00000100 0001)</a:t>
            </a:r>
          </a:p>
          <a:p>
            <a:pPr lvl="1"/>
            <a:r>
              <a:rPr lang="en-US" sz="2000" dirty="0" smtClean="0"/>
              <a:t>We have created a 20-bit network number (which is in between class B network number and class C number)</a:t>
            </a:r>
          </a:p>
          <a:p>
            <a:r>
              <a:rPr lang="en-US" sz="2400" dirty="0" smtClean="0"/>
              <a:t>Requires to hand out blocks of class C addresses that share a common prefix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E9FF-3A19-4D3E-B488-5D6AE2581EC3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Requires to hand out blocks of class C addresses that share a common prefix </a:t>
            </a:r>
          </a:p>
          <a:p>
            <a:r>
              <a:rPr lang="en-US" dirty="0" smtClean="0"/>
              <a:t>The convention is to place a /X after the prefix where X is the prefix length in bits</a:t>
            </a:r>
          </a:p>
          <a:p>
            <a:r>
              <a:rPr lang="en-US" dirty="0" smtClean="0"/>
              <a:t>For example, the 20-bit prefix for all the networks 192.4.16 through 192.4.31 is represented as 192.4.16/20</a:t>
            </a:r>
          </a:p>
          <a:p>
            <a:endParaRPr lang="en-US" dirty="0" smtClean="0"/>
          </a:p>
          <a:p>
            <a:r>
              <a:rPr lang="en-US" dirty="0" smtClean="0"/>
              <a:t>By contrast, if we wanted to represent a single class C network number, which is 24 bits long, we would write it 192.4.16/24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95C-B624-407B-84E5-65DE3624DE3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the routing protocols handle this classless addresses</a:t>
            </a:r>
          </a:p>
          <a:p>
            <a:pPr lvl="1"/>
            <a:r>
              <a:rPr lang="en-US" sz="2400" dirty="0" smtClean="0"/>
              <a:t>It must understand that the network number may be of any length</a:t>
            </a:r>
          </a:p>
          <a:p>
            <a:r>
              <a:rPr lang="en-US" dirty="0" smtClean="0"/>
              <a:t>Represent network number with a single pair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&lt;length, value&gt;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All routers must understand CIDR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0492-3AE9-4EA3-8BEA-64E93C2369F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2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992313"/>
            <a:ext cx="51847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29000" y="5029200"/>
            <a:ext cx="3756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Route aggregation with CIDR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7A79-AE21-486E-8416-DA258895496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Forwarding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 forwarding mechanism assumes that it can find the network number in a packet and then look up that number in the forwarding table</a:t>
            </a:r>
          </a:p>
          <a:p>
            <a:r>
              <a:rPr lang="en-US" dirty="0" smtClean="0"/>
              <a:t>We need to change this assumption in case of CIDR</a:t>
            </a:r>
          </a:p>
          <a:p>
            <a:r>
              <a:rPr lang="en-US" dirty="0" smtClean="0"/>
              <a:t>CIDR means that prefixes may be of any length, from 2 to 32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91B9-9530-4215-A41F-EADD01E5E0A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Forwarding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It is also possible to have prefixes in the forwarding tables that overlap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addresses may match more than one prefix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For example, we might find both 171.69 (a 16 bit prefix) and 171.69.10 (a 24 bit prefix) in the forwarding table of a single router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packet destined to 171.69.10.5 clearly matches both prefixes.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rule is based on the principle of “longest match”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171.69.10 in this case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packet destined to 171.69.20.5 would match 171.69 and not 171.69.10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F68E-30C1-4E85-8384-D897D3A7D484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Protocol (ARP)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IP addresses into physical addresses</a:t>
            </a:r>
          </a:p>
          <a:p>
            <a:pPr lvl="1"/>
            <a:r>
              <a:rPr lang="en-US" sz="2400" dirty="0" smtClean="0"/>
              <a:t>destination host</a:t>
            </a:r>
          </a:p>
          <a:p>
            <a:pPr lvl="1"/>
            <a:r>
              <a:rPr lang="en-US" sz="2400" dirty="0" smtClean="0"/>
              <a:t>next hop router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sz="2400" dirty="0" smtClean="0"/>
              <a:t>encode physical address in host part of IP address</a:t>
            </a:r>
          </a:p>
          <a:p>
            <a:pPr lvl="1"/>
            <a:r>
              <a:rPr lang="en-US" sz="2400" dirty="0" smtClean="0"/>
              <a:t>table-based</a:t>
            </a:r>
          </a:p>
          <a:p>
            <a:r>
              <a:rPr lang="en-US" dirty="0" smtClean="0"/>
              <a:t>ARP (Address Resolution Protocol)</a:t>
            </a:r>
          </a:p>
          <a:p>
            <a:pPr lvl="1"/>
            <a:r>
              <a:rPr lang="en-US" sz="2400" dirty="0" smtClean="0"/>
              <a:t>table of IP to physical address bindings</a:t>
            </a:r>
          </a:p>
          <a:p>
            <a:pPr lvl="1"/>
            <a:r>
              <a:rPr lang="en-US" sz="2400" dirty="0" smtClean="0"/>
              <a:t>broadcast request if IP address not in table</a:t>
            </a:r>
          </a:p>
          <a:p>
            <a:pPr lvl="1"/>
            <a:r>
              <a:rPr lang="en-US" sz="2400" dirty="0" smtClean="0"/>
              <a:t>target machine responds with its physical address</a:t>
            </a:r>
          </a:p>
          <a:p>
            <a:pPr lvl="1"/>
            <a:r>
              <a:rPr lang="en-US" sz="2400" dirty="0" smtClean="0"/>
              <a:t>table entries are discarded if not refreshed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4C71-3682-4B57-8650-03CF5959C64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Packet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00600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HardwareType</a:t>
            </a:r>
            <a:r>
              <a:rPr lang="en-US" dirty="0" smtClean="0"/>
              <a:t>: type of physical network (e.g., Ethernet)</a:t>
            </a:r>
          </a:p>
          <a:p>
            <a:r>
              <a:rPr lang="en-US" dirty="0" err="1" smtClean="0"/>
              <a:t>ProtocolType</a:t>
            </a:r>
            <a:r>
              <a:rPr lang="en-US" dirty="0" smtClean="0"/>
              <a:t>: type of higher layer protocol (e.g., IP)</a:t>
            </a:r>
          </a:p>
          <a:p>
            <a:r>
              <a:rPr lang="en-US" dirty="0" smtClean="0"/>
              <a:t>HLEN &amp; PLEN: length of physical and protocol addresses</a:t>
            </a:r>
          </a:p>
          <a:p>
            <a:r>
              <a:rPr lang="en-US" dirty="0" smtClean="0"/>
              <a:t>Operation: request or response</a:t>
            </a:r>
          </a:p>
          <a:p>
            <a:r>
              <a:rPr lang="en-US" dirty="0" smtClean="0"/>
              <a:t>Source/Target Physical/Protocol addresses</a:t>
            </a:r>
            <a:endParaRPr lang="en-US" dirty="0"/>
          </a:p>
        </p:txBody>
      </p:sp>
      <p:pic>
        <p:nvPicPr>
          <p:cNvPr id="4" name="Picture 5" descr="f03-2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590474"/>
            <a:ext cx="6629400" cy="313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E5F9-EC98-4127-9629-A5901957FD27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an Internetwork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Internetworking (IP)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3E3F-CA2A-43A6-8E90-0FDBD04CE75D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Ethernet addresses are configured into network by manufacturer and they are unique</a:t>
            </a:r>
          </a:p>
          <a:p>
            <a:r>
              <a:rPr lang="en-US" dirty="0" smtClean="0"/>
              <a:t>IP addresses must be unique on a given internetwork but also must reflect the structure of the internetwork</a:t>
            </a:r>
          </a:p>
          <a:p>
            <a:r>
              <a:rPr lang="en-US" dirty="0" smtClean="0"/>
              <a:t>Most host Operating systems provide a way to manually configure the IP information for the host</a:t>
            </a:r>
          </a:p>
          <a:p>
            <a:r>
              <a:rPr lang="en-US" dirty="0" smtClean="0"/>
              <a:t>Drawbacks of manual configuration</a:t>
            </a:r>
          </a:p>
          <a:p>
            <a:pPr lvl="1"/>
            <a:r>
              <a:rPr lang="en-US" dirty="0" smtClean="0"/>
              <a:t>A lot of work to configure all the hosts in a large network</a:t>
            </a:r>
          </a:p>
          <a:p>
            <a:pPr lvl="1"/>
            <a:r>
              <a:rPr lang="en-US" dirty="0" smtClean="0"/>
              <a:t>Configuration process is error-prune</a:t>
            </a:r>
          </a:p>
          <a:p>
            <a:r>
              <a:rPr lang="en-US" dirty="0" smtClean="0"/>
              <a:t>Automated configuration processes is required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108A-B84B-41DE-96FD-270AE343DF3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Host Configuration Protocol (DHCP)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DHCP server is responsible for providing configuration information to hosts</a:t>
            </a:r>
          </a:p>
          <a:p>
            <a:r>
              <a:rPr lang="en-US" dirty="0" smtClean="0"/>
              <a:t>There is at least one DHCP server for an administrative domain</a:t>
            </a:r>
          </a:p>
          <a:p>
            <a:r>
              <a:rPr lang="en-US" dirty="0" smtClean="0"/>
              <a:t>DHCP server maintains a pool of available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2E0-3A21-4C2D-AD12-F50680BCC4F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03-2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7700" y="1698625"/>
            <a:ext cx="46101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40352" cy="4495800"/>
          </a:xfrm>
        </p:spPr>
        <p:txBody>
          <a:bodyPr/>
          <a:lstStyle/>
          <a:p>
            <a:r>
              <a:rPr lang="en-US" dirty="0" smtClean="0"/>
              <a:t>Newly booted or attached host sends DHCPDISCOVER message to a special IP address (255.255.255.255)</a:t>
            </a:r>
          </a:p>
          <a:p>
            <a:r>
              <a:rPr lang="en-US" dirty="0" smtClean="0"/>
              <a:t>DHCP relay agent </a:t>
            </a:r>
            <a:r>
              <a:rPr lang="en-US" dirty="0" err="1" smtClean="0"/>
              <a:t>unicasts</a:t>
            </a:r>
            <a:r>
              <a:rPr lang="en-US" dirty="0" smtClean="0"/>
              <a:t> the message to DHCP server and waits for the response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447E-F261-4BE9-B9BF-B465CBDF379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Control Message Protocol (ICMP)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Defines a collection of error messages that are sent back to the source host whenever a router or host is unable to process an IP datagram successfully</a:t>
            </a:r>
          </a:p>
          <a:p>
            <a:pPr lvl="1"/>
            <a:r>
              <a:rPr lang="en-US" dirty="0" smtClean="0"/>
              <a:t>Destination host unreachable due to link/node failure</a:t>
            </a:r>
          </a:p>
          <a:p>
            <a:pPr lvl="1"/>
            <a:r>
              <a:rPr lang="en-US" dirty="0" smtClean="0"/>
              <a:t>Reassembly process failed</a:t>
            </a:r>
          </a:p>
          <a:p>
            <a:pPr lvl="1"/>
            <a:r>
              <a:rPr lang="en-US" dirty="0" smtClean="0"/>
              <a:t>TTL had reached 0 (so datagram don’t cycle forever)</a:t>
            </a:r>
          </a:p>
          <a:p>
            <a:pPr lvl="1"/>
            <a:r>
              <a:rPr lang="en-US" dirty="0" smtClean="0"/>
              <a:t>IP header checksum failed</a:t>
            </a:r>
          </a:p>
          <a:p>
            <a:r>
              <a:rPr lang="en-US" dirty="0" smtClean="0"/>
              <a:t>ICMP – Redirect </a:t>
            </a:r>
          </a:p>
          <a:p>
            <a:pPr lvl="1"/>
            <a:r>
              <a:rPr lang="en-US" dirty="0" smtClean="0"/>
              <a:t>From router to a source host</a:t>
            </a:r>
          </a:p>
          <a:p>
            <a:pPr lvl="1"/>
            <a:r>
              <a:rPr lang="en-US" dirty="0" smtClean="0"/>
              <a:t>With a better route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BD0C-310B-4271-8F0C-4E63DEA64B17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Forwarding Versus Routing</a:t>
            </a:r>
          </a:p>
          <a:p>
            <a:pPr lvl="1"/>
            <a:r>
              <a:rPr lang="en-US" dirty="0" smtClean="0"/>
              <a:t>Forwarding</a:t>
            </a:r>
          </a:p>
          <a:p>
            <a:pPr lvl="2"/>
            <a:r>
              <a:rPr lang="en-US" dirty="0" smtClean="0"/>
              <a:t>To select an output port based on destination address and routing table</a:t>
            </a:r>
          </a:p>
          <a:p>
            <a:pPr lvl="1"/>
            <a:r>
              <a:rPr lang="en-US" dirty="0" smtClean="0"/>
              <a:t>Routing</a:t>
            </a:r>
          </a:p>
          <a:p>
            <a:pPr lvl="2"/>
            <a:r>
              <a:rPr lang="en-US" dirty="0" smtClean="0"/>
              <a:t>Process by which routing table is built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E049-AF45-4E00-B5C4-EDA7F9C6BAD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– Forwarding Table Vs Routing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Forwarding Table</a:t>
            </a:r>
          </a:p>
          <a:p>
            <a:pPr lvl="1"/>
            <a:r>
              <a:rPr lang="en-US" dirty="0" smtClean="0"/>
              <a:t>Used when a packet is being forwarded and so must contain enough information to accomplish the forwarding function</a:t>
            </a:r>
          </a:p>
          <a:p>
            <a:pPr lvl="1"/>
            <a:r>
              <a:rPr lang="en-US" dirty="0" smtClean="0"/>
              <a:t>A row in the forwarding table contains the mapping from a network number to an outgoing interface and some MAC information, such as Ethernet address of the next hop</a:t>
            </a:r>
          </a:p>
          <a:p>
            <a:r>
              <a:rPr lang="en-US" dirty="0" smtClean="0"/>
              <a:t>Routing Table</a:t>
            </a:r>
          </a:p>
          <a:p>
            <a:pPr lvl="1"/>
            <a:r>
              <a:rPr lang="en-US" dirty="0" smtClean="0"/>
              <a:t>Built by the routing algorithm as a precursor to build the forwarding table</a:t>
            </a:r>
          </a:p>
          <a:p>
            <a:pPr lvl="1"/>
            <a:r>
              <a:rPr lang="en-US" dirty="0" smtClean="0"/>
              <a:t>Generally contains mapping from network numbers to next hops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A204-2156-4F32-A0EC-710C59AD5D9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697662" cy="3230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3000" y="5334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Example rows from (a) routing and (b) forwarding tables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0733-7E81-4138-B6A7-9FD1437143B7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 as a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basic problem of routing is to find the lowest-cost path between any two nodes</a:t>
            </a:r>
          </a:p>
          <a:p>
            <a:pPr lvl="1"/>
            <a:r>
              <a:rPr lang="en-US" dirty="0" smtClean="0"/>
              <a:t>Where the cost of a path equals the sum of the costs of all the edges that make up the path</a:t>
            </a:r>
            <a:endParaRPr lang="en-US" dirty="0"/>
          </a:p>
        </p:txBody>
      </p:sp>
      <p:pic>
        <p:nvPicPr>
          <p:cNvPr id="4" name="Picture 5" descr="f03-28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3816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5C59-8C3E-40A6-932E-5E682D4B7593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simple network, we can calculate all shortest paths and load them into some nonvolatile storage on each node</a:t>
            </a:r>
          </a:p>
          <a:p>
            <a:r>
              <a:rPr lang="en-US" dirty="0" smtClean="0"/>
              <a:t>Such a static approach has several shortcomings</a:t>
            </a:r>
          </a:p>
          <a:p>
            <a:pPr lvl="1"/>
            <a:r>
              <a:rPr lang="en-US" dirty="0" smtClean="0"/>
              <a:t>It does not deal with node or link failures</a:t>
            </a:r>
          </a:p>
          <a:p>
            <a:pPr lvl="1"/>
            <a:r>
              <a:rPr lang="en-US" dirty="0" smtClean="0"/>
              <a:t>It does not consider the addition of new nodes or links</a:t>
            </a:r>
          </a:p>
          <a:p>
            <a:pPr lvl="1"/>
            <a:r>
              <a:rPr lang="en-US" dirty="0" smtClean="0"/>
              <a:t>It implies that edge costs cannot change</a:t>
            </a:r>
          </a:p>
          <a:p>
            <a:r>
              <a:rPr lang="en-US" dirty="0" smtClean="0"/>
              <a:t>Why is the solution?</a:t>
            </a:r>
          </a:p>
          <a:p>
            <a:pPr lvl="1"/>
            <a:r>
              <a:rPr lang="en-US" dirty="0" smtClean="0"/>
              <a:t>Need a distributed and dynamic protocol</a:t>
            </a:r>
          </a:p>
          <a:p>
            <a:pPr lvl="1"/>
            <a:r>
              <a:rPr lang="en-US" dirty="0" smtClean="0"/>
              <a:t>Two main classes of protocols</a:t>
            </a:r>
          </a:p>
          <a:p>
            <a:pPr lvl="2"/>
            <a:r>
              <a:rPr lang="en-US" dirty="0" smtClean="0"/>
              <a:t>Distance Vector</a:t>
            </a:r>
          </a:p>
          <a:p>
            <a:pPr lvl="2"/>
            <a:r>
              <a:rPr lang="en-US" dirty="0" smtClean="0"/>
              <a:t>Link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43A0-20B1-444A-AFE3-F1A0A6D801FB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constructs a one dimensional array (a vector) containing the “distances” (costs) to all other nodes and distributes that vector to its immediate neighbors</a:t>
            </a:r>
          </a:p>
          <a:p>
            <a:r>
              <a:rPr lang="en-US" dirty="0" smtClean="0"/>
              <a:t>Starting assumption is that each node knows the cost of the link to each of its directly connected neighbors</a:t>
            </a:r>
            <a:endParaRPr lang="en-US" dirty="0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9550" y="4343400"/>
            <a:ext cx="403225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807A-B207-4E2D-B593-6DFB236B55CD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arbitrary collection of networks interconnected to provide some sort of host – host packet delivery service</a:t>
            </a:r>
            <a:endParaRPr lang="en-US" dirty="0"/>
          </a:p>
        </p:txBody>
      </p:sp>
      <p:pic>
        <p:nvPicPr>
          <p:cNvPr id="4" name="Picture 5" descr="f03-1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590800"/>
            <a:ext cx="4248150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0" y="44958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 simple internetwork where H represents hosts and R represents routers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25D7-0D45-40D8-9DA4-6048346E36FD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316865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200400"/>
            <a:ext cx="4862512" cy="238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5562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Initial distances stored at each node (global view)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752-0A45-44C7-8771-B3A6360BF5F8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1686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599" y="2057399"/>
            <a:ext cx="4200527" cy="2667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4648200"/>
            <a:ext cx="292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Initial routing table at node 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B436-0EFE-4DA4-B4E5-E29ED6A00084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31686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981199"/>
            <a:ext cx="4267200" cy="27617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05400" y="4724400"/>
            <a:ext cx="283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Final routing table at node A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0754-FF67-4022-AC2F-65E8A874A60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31686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4610" y="1828800"/>
            <a:ext cx="5177615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44958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Final distances stored at each node (global view)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6427-5D56-43D5-991A-EBC7B427566D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distance vector routing algorithm is sometimes called as Bellman-Ford algorithm</a:t>
            </a:r>
          </a:p>
          <a:p>
            <a:r>
              <a:rPr lang="en-US" dirty="0" smtClean="0"/>
              <a:t>Every T seconds each router sends its table to its neighbor each router then updates its table based on the new information</a:t>
            </a:r>
          </a:p>
          <a:p>
            <a:r>
              <a:rPr lang="en-US" dirty="0" smtClean="0"/>
              <a:t>Problems include fast response to good new and slow response to bad news. Also too many messages to 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25D6-395B-4B99-A265-E11610EA064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 node detects a link failure</a:t>
            </a:r>
          </a:p>
          <a:p>
            <a:pPr lvl="1"/>
            <a:r>
              <a:rPr lang="en-US" dirty="0" smtClean="0"/>
              <a:t>F detects that link to G has failed</a:t>
            </a:r>
          </a:p>
          <a:p>
            <a:pPr lvl="1"/>
            <a:r>
              <a:rPr lang="en-US" dirty="0" smtClean="0"/>
              <a:t>F sets distance to G to infinity and sends update to A</a:t>
            </a:r>
          </a:p>
          <a:p>
            <a:pPr lvl="1"/>
            <a:r>
              <a:rPr lang="en-US" dirty="0" smtClean="0"/>
              <a:t>A sets distance to G to infinity since it uses F to reach G</a:t>
            </a:r>
          </a:p>
          <a:p>
            <a:pPr lvl="1"/>
            <a:r>
              <a:rPr lang="en-US" dirty="0" smtClean="0"/>
              <a:t>A receives periodic update from C with 2-hop path to G</a:t>
            </a:r>
          </a:p>
          <a:p>
            <a:pPr lvl="1"/>
            <a:r>
              <a:rPr lang="en-US" dirty="0" smtClean="0"/>
              <a:t>A sets distance to G to 3 and sends update to F</a:t>
            </a:r>
          </a:p>
          <a:p>
            <a:pPr lvl="1"/>
            <a:r>
              <a:rPr lang="en-US" dirty="0" smtClean="0"/>
              <a:t>F decides it can reach G in 4 hops via A</a:t>
            </a:r>
            <a:endParaRPr lang="en-US" dirty="0"/>
          </a:p>
        </p:txBody>
      </p:sp>
      <p:pic>
        <p:nvPicPr>
          <p:cNvPr id="4" name="Picture 5" descr="f03-29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4225" y="4495800"/>
            <a:ext cx="388937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1261-BC61-4BA4-A688-AA0C5C704E4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Slightly different circumstances can prevent the network from stabilizing</a:t>
            </a:r>
          </a:p>
          <a:p>
            <a:pPr lvl="1"/>
            <a:r>
              <a:rPr lang="en-US" dirty="0" smtClean="0"/>
              <a:t>Suppose the link from A to E goes down</a:t>
            </a:r>
          </a:p>
          <a:p>
            <a:pPr lvl="1"/>
            <a:r>
              <a:rPr lang="en-US" dirty="0" smtClean="0"/>
              <a:t>In the next round of updates, A advertises a distance of infinity to E, but B and C advertise a distance of 2 to E</a:t>
            </a:r>
          </a:p>
          <a:p>
            <a:pPr lvl="1"/>
            <a:r>
              <a:rPr lang="en-US" dirty="0" smtClean="0"/>
              <a:t>Depending on the exact timing of events, the following might happen</a:t>
            </a:r>
          </a:p>
          <a:p>
            <a:pPr lvl="2"/>
            <a:r>
              <a:rPr lang="en-US" dirty="0" smtClean="0"/>
              <a:t>Node B, upon hearing that E can be reached in 2 hops from C, concludes that it can reach E in 3 hops and advertises this to A</a:t>
            </a:r>
          </a:p>
          <a:p>
            <a:pPr lvl="2"/>
            <a:r>
              <a:rPr lang="en-US" dirty="0" smtClean="0"/>
              <a:t>Node A concludes that it can reach E in 4 hops and advertises this to C</a:t>
            </a:r>
          </a:p>
          <a:p>
            <a:pPr lvl="2"/>
            <a:r>
              <a:rPr lang="en-US" dirty="0" smtClean="0"/>
              <a:t>Node C concludes that it can reach E in 5 hops; and so on</a:t>
            </a:r>
          </a:p>
          <a:p>
            <a:pPr lvl="2"/>
            <a:r>
              <a:rPr lang="en-US" dirty="0" smtClean="0"/>
              <a:t>This cycle stops only when the distances reach some number that is large enough to be considered infinite</a:t>
            </a:r>
          </a:p>
          <a:p>
            <a:pPr lvl="3"/>
            <a:r>
              <a:rPr lang="en-US" dirty="0" smtClean="0"/>
              <a:t>Count – to – infinity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9EFD-C060-4FF9-B723-55F1B52BB9E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Count-to-infinity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some relatively small number as an approximation of infinity</a:t>
            </a:r>
          </a:p>
          <a:p>
            <a:r>
              <a:rPr lang="en-US" dirty="0" smtClean="0"/>
              <a:t>For example, the maximum number of hops to get across a certain network is never going to be more than 16</a:t>
            </a:r>
          </a:p>
          <a:p>
            <a:r>
              <a:rPr lang="en-US" dirty="0" smtClean="0"/>
              <a:t>One technique to improve the time to stabilize routing is called split horizon</a:t>
            </a:r>
          </a:p>
          <a:p>
            <a:pPr lvl="1"/>
            <a:r>
              <a:rPr lang="en-US" dirty="0" smtClean="0"/>
              <a:t>When a node sends a routing update to its neighbors, it does not send those routes it learned from each neighbor back to that neighbor</a:t>
            </a:r>
          </a:p>
          <a:p>
            <a:pPr lvl="1"/>
            <a:r>
              <a:rPr lang="en-US" dirty="0" smtClean="0"/>
              <a:t>For example, if B has the route (E, 2, A) in its table, then it knows it must have learned this route from A, and so whenever B sends a routing update to A, it does not include the route (E, 2) in that 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E657-4081-4D20-83C6-2FA9E1F7D00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– to – infinity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stronger version of split horizon, called split horizon with poison reverse</a:t>
            </a:r>
          </a:p>
          <a:p>
            <a:pPr lvl="1"/>
            <a:r>
              <a:rPr lang="en-US" dirty="0" smtClean="0"/>
              <a:t>B actually sends that back route to A, but it puts negative information in the route to ensure that A will not eventually use B to get to E</a:t>
            </a:r>
          </a:p>
          <a:p>
            <a:pPr lvl="1"/>
            <a:r>
              <a:rPr lang="en-US" dirty="0" smtClean="0"/>
              <a:t>For example, B sends the route (E, </a:t>
            </a:r>
            <a:r>
              <a:rPr lang="en-US" dirty="0" smtClean="0">
                <a:sym typeface="Symbol"/>
              </a:rPr>
              <a:t>) to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053-6DB8-4840-A5D4-DE16849414D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Information Protocol (RIP)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3-30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3810000" cy="296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f03-31-9780123850591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644900" cy="432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5000" y="6096000"/>
            <a:ext cx="209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RIPv2 Packet Format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193268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Example Network running RIP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29B2-C8CB-4F01-B36E-56FE01134FD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IP stands for Internet Protocol</a:t>
            </a:r>
          </a:p>
          <a:p>
            <a:r>
              <a:rPr lang="en-US" dirty="0" smtClean="0"/>
              <a:t>Key tool used today to build scalable, heterogeneous internetworks</a:t>
            </a:r>
          </a:p>
          <a:p>
            <a:r>
              <a:rPr lang="en-US" dirty="0" smtClean="0"/>
              <a:t>It runs on all the nodes in a collection of networks and defines the infrastructure that allows these nodes and networks to function as a single logical internetwork</a:t>
            </a:r>
            <a:endParaRPr lang="en-US" dirty="0"/>
          </a:p>
        </p:txBody>
      </p:sp>
      <p:pic>
        <p:nvPicPr>
          <p:cNvPr id="4" name="Picture 5" descr="f03-1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60483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5000" y="6172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/>
              <a:t>A simple internetwork showing the protocol layers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1C5E-B55C-4EC6-A199-A49DDC09127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Strategy: Send to all nodes (not just neighbors) information about directly connected links (not entire routing table)</a:t>
            </a:r>
          </a:p>
          <a:p>
            <a:r>
              <a:rPr lang="en-US" dirty="0" smtClean="0"/>
              <a:t>Link State Packet (LSP)</a:t>
            </a:r>
          </a:p>
          <a:p>
            <a:pPr lvl="1"/>
            <a:r>
              <a:rPr lang="en-US" dirty="0" smtClean="0"/>
              <a:t>Id of the node that created the LSP</a:t>
            </a:r>
          </a:p>
          <a:p>
            <a:pPr lvl="1"/>
            <a:r>
              <a:rPr lang="en-US" dirty="0" smtClean="0"/>
              <a:t>Cost of link to each directly connected neighbor</a:t>
            </a:r>
          </a:p>
          <a:p>
            <a:pPr lvl="1"/>
            <a:r>
              <a:rPr lang="en-US" dirty="0" smtClean="0"/>
              <a:t>Sequence number (SEQNO)</a:t>
            </a:r>
          </a:p>
          <a:p>
            <a:pPr lvl="1"/>
            <a:r>
              <a:rPr lang="en-US" dirty="0" smtClean="0"/>
              <a:t>Time-to-live (TTL) for this packet</a:t>
            </a:r>
          </a:p>
          <a:p>
            <a:r>
              <a:rPr lang="en-US" dirty="0" smtClean="0"/>
              <a:t>Reliable Flooding</a:t>
            </a:r>
          </a:p>
          <a:p>
            <a:pPr lvl="1"/>
            <a:r>
              <a:rPr lang="en-US" dirty="0" smtClean="0"/>
              <a:t>Store most recent LSP from each node</a:t>
            </a:r>
          </a:p>
          <a:p>
            <a:pPr lvl="1"/>
            <a:r>
              <a:rPr lang="en-US" dirty="0" smtClean="0"/>
              <a:t>Forward LSP to all nodes but one that send it</a:t>
            </a:r>
          </a:p>
          <a:p>
            <a:pPr lvl="1"/>
            <a:r>
              <a:rPr lang="en-US" dirty="0" smtClean="0"/>
              <a:t>Generate new LSP periodically; increment SEQNO</a:t>
            </a:r>
          </a:p>
          <a:p>
            <a:pPr lvl="1"/>
            <a:r>
              <a:rPr lang="en-US" dirty="0" smtClean="0"/>
              <a:t>Start SEQNO at 0 when reboot</a:t>
            </a:r>
          </a:p>
          <a:p>
            <a:pPr lvl="1"/>
            <a:r>
              <a:rPr lang="en-US" dirty="0" smtClean="0"/>
              <a:t>Decrement TTL of each stored LSP; discard when TTL = 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E16E-1634-4502-9611-01C436A17D87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Reliable Flooding</a:t>
            </a:r>
            <a:endParaRPr lang="en-US" dirty="0"/>
          </a:p>
        </p:txBody>
      </p:sp>
      <p:pic>
        <p:nvPicPr>
          <p:cNvPr id="4" name="Picture 5" descr="f03-3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57578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638800"/>
            <a:ext cx="784860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Flooding of link-state packets. (a) LSP arrives at node X; (b) X floods LSP to A and C; (c) A and C flood LSP to B (but not X); (d) flooding is complete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3A58-F199-4E21-BF41-C144950F878B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Dijkstra’s</a:t>
            </a:r>
            <a:r>
              <a:rPr lang="en-US" sz="2400" dirty="0" smtClean="0"/>
              <a:t> Algorithm - Assume non-negative link weights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N: set of nodes in the graph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l((</a:t>
            </a:r>
            <a:r>
              <a:rPr lang="en-US" sz="2000" dirty="0" err="1" smtClean="0"/>
              <a:t>i</a:t>
            </a:r>
            <a:r>
              <a:rPr lang="en-US" sz="2000" dirty="0" smtClean="0"/>
              <a:t>, j): the non-negative cost associated with the edge between nodes </a:t>
            </a:r>
            <a:r>
              <a:rPr lang="en-US" sz="2000" dirty="0" err="1" smtClean="0"/>
              <a:t>i</a:t>
            </a:r>
            <a:r>
              <a:rPr lang="en-US" sz="2000" dirty="0" smtClean="0"/>
              <a:t>, j </a:t>
            </a:r>
            <a:r>
              <a:rPr lang="en-US" sz="2000" dirty="0" smtClean="0">
                <a:sym typeface="Symbol" pitchFamily="18" charset="2"/>
              </a:rPr>
              <a:t>N and l(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, j) =  if no edge connects </a:t>
            </a:r>
            <a:r>
              <a:rPr lang="en-US" sz="2000" dirty="0" err="1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 and j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Let s </a:t>
            </a:r>
            <a:r>
              <a:rPr lang="en-US" sz="2000" dirty="0" smtClean="0">
                <a:sym typeface="Symbol" pitchFamily="18" charset="2"/>
              </a:rPr>
              <a:t>N be the starting node which executes the algorithm to find shortest paths to all other nodes in 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Two variables used by the algorithm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M: set of nodes incorporated so far by the algorithm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C(n) : the cost of the path from s to each node n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The algorithm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M = {s}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For each n in N – {s}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C(n) = l(s, n)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while ( N </a:t>
            </a: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 M)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M = M  {w} such that C(w) is the minimum 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                       for all w in (N-M)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For each n in (N-M)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        C(n) = MIN (C(n), C(w) + l(w, n))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F98-E8A7-4CB2-81F4-57BDDB24C39D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practice, each switch computes its routing table directly from the LSP’s it has collected using a realization of </a:t>
            </a:r>
            <a:r>
              <a:rPr lang="en-US" dirty="0" err="1" smtClean="0"/>
              <a:t>Dijkstra’s</a:t>
            </a:r>
            <a:r>
              <a:rPr lang="en-US" dirty="0" smtClean="0"/>
              <a:t> algorithm called the forward search algorithm</a:t>
            </a:r>
          </a:p>
          <a:p>
            <a:r>
              <a:rPr lang="en-US" dirty="0" smtClean="0"/>
              <a:t>Specifically each switch maintains two lists, known as Tentative and Confirmed</a:t>
            </a:r>
          </a:p>
          <a:p>
            <a:r>
              <a:rPr lang="en-US" dirty="0" smtClean="0"/>
              <a:t>Each of these lists contains a set of entries of the form (Destination, Cost, </a:t>
            </a:r>
            <a:r>
              <a:rPr lang="en-US" dirty="0" err="1" smtClean="0"/>
              <a:t>NextHop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4DF-F978-4265-B293-42D34127F96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algorithm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Initialize the </a:t>
            </a:r>
            <a:r>
              <a:rPr lang="en-US" sz="1800" b="1" dirty="0" smtClean="0"/>
              <a:t>Confirmed</a:t>
            </a:r>
            <a:r>
              <a:rPr lang="en-US" sz="1800" dirty="0" smtClean="0"/>
              <a:t> list with an entry for myself; this entry has a cost of 0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the node just added to the </a:t>
            </a:r>
            <a:r>
              <a:rPr lang="en-US" sz="1800" b="1" dirty="0" smtClean="0"/>
              <a:t>Confirmed</a:t>
            </a:r>
            <a:r>
              <a:rPr lang="en-US" sz="1800" dirty="0" smtClean="0"/>
              <a:t> list in the previous step, call it node </a:t>
            </a:r>
            <a:r>
              <a:rPr lang="en-US" sz="1800" b="1" dirty="0" smtClean="0"/>
              <a:t>Next</a:t>
            </a:r>
            <a:r>
              <a:rPr lang="en-US" sz="1800" dirty="0" smtClean="0"/>
              <a:t>, select its LSP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For each neighbor (Neighbor) of </a:t>
            </a:r>
            <a:r>
              <a:rPr lang="en-US" sz="1800" b="1" dirty="0" smtClean="0"/>
              <a:t>Next</a:t>
            </a:r>
            <a:r>
              <a:rPr lang="en-US" sz="1800" dirty="0" smtClean="0"/>
              <a:t>, calculate the cost (Cost) to reach this Neighbor as the sum of the cost from myself to Next and from Next to Neighbor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If Neighbor is currently on neither the </a:t>
            </a:r>
            <a:r>
              <a:rPr lang="en-US" sz="1600" b="1" dirty="0" smtClean="0"/>
              <a:t>Confirmed</a:t>
            </a:r>
            <a:r>
              <a:rPr lang="en-US" sz="1600" dirty="0" smtClean="0"/>
              <a:t> nor the </a:t>
            </a:r>
            <a:r>
              <a:rPr lang="en-US" sz="1600" b="1" dirty="0" smtClean="0"/>
              <a:t>Tentative</a:t>
            </a:r>
            <a:r>
              <a:rPr lang="en-US" sz="1600" dirty="0" smtClean="0"/>
              <a:t> list, then add (Neighbor, Cost, </a:t>
            </a:r>
            <a:r>
              <a:rPr lang="en-US" sz="1600" dirty="0" err="1" smtClean="0"/>
              <a:t>Nexthop</a:t>
            </a:r>
            <a:r>
              <a:rPr lang="en-US" sz="1600" dirty="0" smtClean="0"/>
              <a:t>) to the </a:t>
            </a:r>
            <a:r>
              <a:rPr lang="en-US" sz="1600" b="1" dirty="0" smtClean="0"/>
              <a:t>Tentative</a:t>
            </a:r>
            <a:r>
              <a:rPr lang="en-US" sz="1600" dirty="0" smtClean="0"/>
              <a:t> list, where </a:t>
            </a:r>
            <a:r>
              <a:rPr lang="en-US" sz="1600" dirty="0" err="1" smtClean="0"/>
              <a:t>Nexthop</a:t>
            </a:r>
            <a:r>
              <a:rPr lang="en-US" sz="1600" dirty="0" smtClean="0"/>
              <a:t> is the direction I go to reach Next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If Neighbor is currently on the </a:t>
            </a:r>
            <a:r>
              <a:rPr lang="en-US" sz="1600" b="1" dirty="0" smtClean="0"/>
              <a:t>Tentative</a:t>
            </a:r>
            <a:r>
              <a:rPr lang="en-US" sz="1600" dirty="0" smtClean="0"/>
              <a:t> list, and the Cost is less than the currently listed cost for the Neighbor, then replace the current entry with (Neighbor, Cost, </a:t>
            </a:r>
            <a:r>
              <a:rPr lang="en-US" sz="1600" dirty="0" err="1" smtClean="0"/>
              <a:t>Nexthop</a:t>
            </a:r>
            <a:r>
              <a:rPr lang="en-US" sz="1600" dirty="0" smtClean="0"/>
              <a:t>) where </a:t>
            </a:r>
            <a:r>
              <a:rPr lang="en-US" sz="1600" dirty="0" err="1" smtClean="0"/>
              <a:t>Nexthop</a:t>
            </a:r>
            <a:r>
              <a:rPr lang="en-US" sz="1600" dirty="0" smtClean="0"/>
              <a:t> is the direction I go to reach Next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If the </a:t>
            </a:r>
            <a:r>
              <a:rPr lang="en-US" sz="1800" b="1" dirty="0" smtClean="0"/>
              <a:t>Tentative</a:t>
            </a:r>
            <a:r>
              <a:rPr lang="en-US" sz="1800" dirty="0" smtClean="0"/>
              <a:t> list is empty, stop. Otherwise, pick the entry from the </a:t>
            </a:r>
            <a:r>
              <a:rPr lang="en-US" sz="1800" b="1" dirty="0" smtClean="0"/>
              <a:t>Tentative</a:t>
            </a:r>
            <a:r>
              <a:rPr lang="en-US" sz="1800" dirty="0" smtClean="0"/>
              <a:t> list with the lowest cost, move it to the </a:t>
            </a:r>
            <a:r>
              <a:rPr lang="en-US" sz="1800" b="1" dirty="0" smtClean="0"/>
              <a:t>Confirmed</a:t>
            </a:r>
            <a:r>
              <a:rPr lang="en-US" sz="1800" dirty="0" smtClean="0"/>
              <a:t> list, and return to Step 2.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6816-AFBB-4697-8F7C-9BBB24B750F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3-33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2808287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952750"/>
            <a:ext cx="6464300" cy="360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EF1E-568F-4919-814B-B6667F0F1FD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Shortest Path First (OSPF)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3-3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760" y="1905000"/>
            <a:ext cx="431496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18657"/>
            <a:ext cx="4191000" cy="2634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4953000"/>
            <a:ext cx="306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OSPF Link State Advertisement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876800"/>
            <a:ext cx="216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OSPF Header Format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7A7-0205-40D0-85EB-A4EBA03ADC55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EF46-1BE0-4FC7-BFBF-97BC427522E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128 – bit addresses</a:t>
            </a:r>
          </a:p>
          <a:p>
            <a:r>
              <a:rPr lang="en-US" dirty="0" smtClean="0"/>
              <a:t>Multicast</a:t>
            </a:r>
          </a:p>
          <a:p>
            <a:r>
              <a:rPr lang="en-US" dirty="0" smtClean="0"/>
              <a:t>Real-time service</a:t>
            </a:r>
          </a:p>
          <a:p>
            <a:r>
              <a:rPr lang="en-US" dirty="0" smtClean="0"/>
              <a:t>Authentication and security</a:t>
            </a:r>
          </a:p>
          <a:p>
            <a:r>
              <a:rPr lang="en-US" dirty="0" smtClean="0"/>
              <a:t>Auto-configuration</a:t>
            </a:r>
          </a:p>
          <a:p>
            <a:r>
              <a:rPr lang="en-US" dirty="0" smtClean="0"/>
              <a:t>End-to-end fragmentation</a:t>
            </a:r>
          </a:p>
          <a:p>
            <a:r>
              <a:rPr lang="en-US" dirty="0" smtClean="0"/>
              <a:t>Enhanced routing functionality, including support for mobile hosts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D9D-8E18-4FD1-82FE-E45F2FBC8DE4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Classless addressing/routing (similar to CIDR)</a:t>
            </a:r>
          </a:p>
          <a:p>
            <a:r>
              <a:rPr lang="en-US" dirty="0" smtClean="0"/>
              <a:t>Notation: x:x:x:x: x:x:x:x (x = 16-bit hex number)</a:t>
            </a:r>
          </a:p>
          <a:p>
            <a:pPr lvl="1"/>
            <a:r>
              <a:rPr lang="en-US" dirty="0" smtClean="0"/>
              <a:t>Contiguous 0s are compressed: 47CD::A456:0124</a:t>
            </a:r>
          </a:p>
          <a:p>
            <a:pPr lvl="1"/>
            <a:r>
              <a:rPr lang="en-US" dirty="0" smtClean="0"/>
              <a:t>IPv6 compatible IPv4 address: 128.42.1.87</a:t>
            </a:r>
          </a:p>
          <a:p>
            <a:r>
              <a:rPr lang="en-US" dirty="0" smtClean="0"/>
              <a:t>Address assignment</a:t>
            </a:r>
          </a:p>
          <a:p>
            <a:pPr lvl="1"/>
            <a:r>
              <a:rPr lang="en-US" dirty="0" smtClean="0"/>
              <a:t>Provider-based</a:t>
            </a:r>
          </a:p>
          <a:p>
            <a:pPr lvl="1"/>
            <a:r>
              <a:rPr lang="en-US" dirty="0" smtClean="0"/>
              <a:t>Geographic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7D3F-D72E-4ECB-A3FE-20D67C172415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Service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Packet Delivery Model</a:t>
            </a:r>
          </a:p>
          <a:p>
            <a:pPr lvl="1"/>
            <a:r>
              <a:rPr lang="en-US" dirty="0" smtClean="0"/>
              <a:t>Connectionless model for data delivery</a:t>
            </a:r>
          </a:p>
          <a:p>
            <a:pPr lvl="1"/>
            <a:r>
              <a:rPr lang="en-US" dirty="0" smtClean="0"/>
              <a:t>Best-effort delivery (unreliable service)</a:t>
            </a:r>
          </a:p>
          <a:p>
            <a:pPr lvl="2"/>
            <a:r>
              <a:rPr lang="en-US" dirty="0" smtClean="0"/>
              <a:t>Packets are lost</a:t>
            </a:r>
          </a:p>
          <a:p>
            <a:pPr lvl="2"/>
            <a:r>
              <a:rPr lang="en-US" dirty="0" smtClean="0"/>
              <a:t>Packets are delivered out of order</a:t>
            </a:r>
          </a:p>
          <a:p>
            <a:pPr lvl="2"/>
            <a:r>
              <a:rPr lang="en-US" dirty="0" smtClean="0"/>
              <a:t>Duplicate copies of a packet are delivered</a:t>
            </a:r>
          </a:p>
          <a:p>
            <a:pPr lvl="2"/>
            <a:r>
              <a:rPr lang="en-US" dirty="0" smtClean="0"/>
              <a:t>Packets can be delayed for a long time</a:t>
            </a:r>
          </a:p>
          <a:p>
            <a:r>
              <a:rPr lang="en-US" dirty="0" smtClean="0"/>
              <a:t>Global Addressing Scheme</a:t>
            </a:r>
          </a:p>
          <a:p>
            <a:pPr lvl="1"/>
            <a:r>
              <a:rPr lang="en-US" dirty="0" smtClean="0"/>
              <a:t>Provides a way to identify all hosts in the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7D98-65B6-48C9-B861-3EDD6DFBB68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40-byte “base” header</a:t>
            </a:r>
          </a:p>
          <a:p>
            <a:r>
              <a:rPr lang="en-US" dirty="0" smtClean="0"/>
              <a:t>Extension headers (fixed order, mostly fixed length)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Source routing</a:t>
            </a:r>
          </a:p>
          <a:p>
            <a:pPr lvl="1"/>
            <a:r>
              <a:rPr lang="en-US" dirty="0" smtClean="0"/>
              <a:t>Authentication and security</a:t>
            </a:r>
          </a:p>
          <a:p>
            <a:pPr lvl="1"/>
            <a:r>
              <a:rPr lang="en-US" dirty="0" smtClean="0"/>
              <a:t>Other options</a:t>
            </a:r>
            <a:endParaRPr lang="en-US" dirty="0"/>
          </a:p>
        </p:txBody>
      </p:sp>
      <p:pic>
        <p:nvPicPr>
          <p:cNvPr id="4" name="Picture 5" descr="f04-12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0025" y="2743200"/>
            <a:ext cx="3559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F5C-A45E-461C-9047-50C4E8FE364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Multicast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9D43-BD3C-484B-8A00-AE535964143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Radio station broadcast</a:t>
            </a:r>
          </a:p>
          <a:p>
            <a:pPr lvl="1"/>
            <a:r>
              <a:rPr lang="en-US" dirty="0" smtClean="0"/>
              <a:t>Transmitting news, stock-price</a:t>
            </a:r>
          </a:p>
          <a:p>
            <a:pPr lvl="1"/>
            <a:r>
              <a:rPr lang="en-US" dirty="0" smtClean="0"/>
              <a:t>Software updates to multiple hosts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en-US" dirty="0" smtClean="0"/>
              <a:t>Multimedia teleconferencing</a:t>
            </a:r>
          </a:p>
          <a:p>
            <a:pPr lvl="1"/>
            <a:r>
              <a:rPr lang="en-US" dirty="0" smtClean="0"/>
              <a:t>Online multi-player games</a:t>
            </a:r>
          </a:p>
          <a:p>
            <a:pPr lvl="1"/>
            <a:r>
              <a:rPr lang="en-US" dirty="0" smtClean="0"/>
              <a:t>Distributed 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0605-6804-4779-AAF1-A3DD573E6C2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Without support for multicast</a:t>
            </a:r>
          </a:p>
          <a:p>
            <a:pPr lvl="1"/>
            <a:r>
              <a:rPr lang="en-US" dirty="0" smtClean="0"/>
              <a:t>A source needs to send a separate packet with the identical data to each member of the group</a:t>
            </a:r>
          </a:p>
          <a:p>
            <a:pPr lvl="2"/>
            <a:r>
              <a:rPr lang="en-US" dirty="0" smtClean="0"/>
              <a:t>This redundancy consumes more bandwidth</a:t>
            </a:r>
          </a:p>
          <a:p>
            <a:pPr lvl="2"/>
            <a:r>
              <a:rPr lang="en-US" dirty="0" smtClean="0"/>
              <a:t>Redundant traffic is not evenly distributed, concentrated near the sending host</a:t>
            </a:r>
          </a:p>
          <a:p>
            <a:pPr lvl="1"/>
            <a:r>
              <a:rPr lang="en-US" dirty="0" smtClean="0"/>
              <a:t>Source needs to keep track of the IP address of each member in the group</a:t>
            </a:r>
          </a:p>
          <a:p>
            <a:pPr lvl="2"/>
            <a:r>
              <a:rPr lang="en-US" dirty="0" smtClean="0"/>
              <a:t>Group may be dynamic</a:t>
            </a:r>
          </a:p>
          <a:p>
            <a:r>
              <a:rPr lang="en-US" dirty="0" smtClean="0"/>
              <a:t>To support many-to-many and one-to-many IP provides as IP-level multicast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4788-5F8A-4D52-9B8C-591DBE51B6EF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IP multicast model is many-to-many based on multicast groups</a:t>
            </a:r>
          </a:p>
          <a:p>
            <a:pPr lvl="1"/>
            <a:r>
              <a:rPr lang="en-US" dirty="0" smtClean="0"/>
              <a:t>Each group has its own IP multicast address</a:t>
            </a:r>
          </a:p>
          <a:p>
            <a:pPr lvl="1"/>
            <a:r>
              <a:rPr lang="en-US" dirty="0" smtClean="0"/>
              <a:t>Hosts that the members of a group receive copies of any packets sent to that group’s multicast address</a:t>
            </a:r>
          </a:p>
          <a:p>
            <a:pPr lvl="1"/>
            <a:r>
              <a:rPr lang="en-US" dirty="0" smtClean="0"/>
              <a:t>A host can be in multiple groups</a:t>
            </a:r>
          </a:p>
          <a:p>
            <a:pPr lvl="1"/>
            <a:r>
              <a:rPr lang="en-US" dirty="0" smtClean="0"/>
              <a:t>A host can join and leave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CD49-E3A9-4781-AF2A-12A34F45CC4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IP multicast to send the identical packet to each member of the group</a:t>
            </a:r>
          </a:p>
          <a:p>
            <a:pPr lvl="1"/>
            <a:r>
              <a:rPr lang="en-US" dirty="0" smtClean="0"/>
              <a:t>A host sends a single copy of the packet addressed to the group’s multicast address</a:t>
            </a:r>
          </a:p>
          <a:p>
            <a:pPr lvl="1"/>
            <a:r>
              <a:rPr lang="en-US" dirty="0" smtClean="0"/>
              <a:t>The sending host does not need to know the individual </a:t>
            </a:r>
            <a:r>
              <a:rPr lang="en-US" dirty="0" err="1" smtClean="0"/>
              <a:t>unicast</a:t>
            </a:r>
            <a:r>
              <a:rPr lang="en-US" dirty="0" smtClean="0"/>
              <a:t> IP address of each member</a:t>
            </a:r>
          </a:p>
          <a:p>
            <a:pPr lvl="1"/>
            <a:r>
              <a:rPr lang="en-US" dirty="0" smtClean="0"/>
              <a:t>Sending host does not send multiple copies of the packet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86E7-34BD-45AE-A5F4-CA8C380E1D65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IP’s original many-to-many multicast has been supplemented with support for a form of one-to-many multicast</a:t>
            </a:r>
          </a:p>
          <a:p>
            <a:r>
              <a:rPr lang="en-US" dirty="0" smtClean="0"/>
              <a:t>One-to-many multicast</a:t>
            </a:r>
          </a:p>
          <a:p>
            <a:pPr lvl="1"/>
            <a:r>
              <a:rPr lang="en-US" dirty="0" smtClean="0"/>
              <a:t>Source specific multicast (SSM)</a:t>
            </a:r>
          </a:p>
          <a:p>
            <a:pPr lvl="1"/>
            <a:r>
              <a:rPr lang="en-US" dirty="0" smtClean="0"/>
              <a:t>A receiving host specifies both a multicast group and a specific sending host</a:t>
            </a:r>
          </a:p>
          <a:p>
            <a:r>
              <a:rPr lang="en-US" dirty="0" smtClean="0"/>
              <a:t>Many-to-many model</a:t>
            </a:r>
          </a:p>
          <a:p>
            <a:pPr lvl="1"/>
            <a:r>
              <a:rPr lang="en-US" dirty="0" smtClean="0"/>
              <a:t>Any source multicast (ASM)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281-60F3-44ED-BACA-B4060763457C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host signals its desire to join or leave a multicast group by communicating with its local router using a special protocol</a:t>
            </a:r>
          </a:p>
          <a:p>
            <a:pPr lvl="1"/>
            <a:r>
              <a:rPr lang="en-US" sz="2400" dirty="0" smtClean="0"/>
              <a:t>In IPv4, the protocol is Internet Group Management Protocol (IGMP)</a:t>
            </a:r>
          </a:p>
          <a:p>
            <a:pPr lvl="1"/>
            <a:r>
              <a:rPr lang="en-US" sz="2400" dirty="0" smtClean="0"/>
              <a:t>In IPv6, the protocol is Multicast Listener Discovery (MLD)</a:t>
            </a:r>
          </a:p>
          <a:p>
            <a:endParaRPr lang="en-US" dirty="0" smtClean="0"/>
          </a:p>
          <a:p>
            <a:r>
              <a:rPr lang="en-US" dirty="0" smtClean="0"/>
              <a:t>The router has the responsibility for making multicast behave correctly with regard to the host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B608-29EF-43E0-A142-A6C7417EB1F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router’s </a:t>
            </a:r>
            <a:r>
              <a:rPr lang="en-US" dirty="0" err="1" smtClean="0"/>
              <a:t>unicast</a:t>
            </a:r>
            <a:r>
              <a:rPr lang="en-US" dirty="0" smtClean="0"/>
              <a:t> forwarding tables indicate for any IP address, which link to use to forward the </a:t>
            </a:r>
            <a:r>
              <a:rPr lang="en-US" dirty="0" err="1" smtClean="0"/>
              <a:t>unicast</a:t>
            </a:r>
            <a:r>
              <a:rPr lang="en-US" dirty="0" smtClean="0"/>
              <a:t> packet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support multicast, a router must additionally have multicast forwarding tables that indicate, based on multicast address, which links to use to forward the multicast packet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Unicast</a:t>
            </a:r>
            <a:r>
              <a:rPr lang="en-US" dirty="0" smtClean="0"/>
              <a:t> forwarding tables collectively specify a set of paths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Multicast forwarding tables collectively specify a set of trees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Multicast distribution trees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F80F-3D1D-4DA0-AD18-2C8C0CAB242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support source specific multicast, the multicast forwarding tables must indicate which links to use based on the combination of multicast address and the </a:t>
            </a:r>
            <a:r>
              <a:rPr lang="en-US" dirty="0" err="1" smtClean="0"/>
              <a:t>unicast</a:t>
            </a:r>
            <a:r>
              <a:rPr lang="en-US" dirty="0" smtClean="0"/>
              <a:t> IP address of the source</a:t>
            </a:r>
          </a:p>
          <a:p>
            <a:endParaRPr lang="en-US" dirty="0" smtClean="0"/>
          </a:p>
          <a:p>
            <a:r>
              <a:rPr lang="en-US" dirty="0" smtClean="0"/>
              <a:t>Multicast routing is the process by which multicast distribution trees are determined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FB7C-F830-4441-938D-F96BED4EBF96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Format (IPv4)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4724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Version (4)</a:t>
            </a:r>
          </a:p>
          <a:p>
            <a:r>
              <a:rPr lang="en-US" dirty="0" err="1" smtClean="0"/>
              <a:t>Hlen</a:t>
            </a:r>
            <a:r>
              <a:rPr lang="en-US" dirty="0" smtClean="0"/>
              <a:t>(4): number of 32-bit words in header</a:t>
            </a:r>
          </a:p>
          <a:p>
            <a:r>
              <a:rPr lang="en-US" dirty="0" smtClean="0"/>
              <a:t>TOS(8): Type of service (not widely used)</a:t>
            </a:r>
          </a:p>
          <a:p>
            <a:r>
              <a:rPr lang="en-US" dirty="0" smtClean="0"/>
              <a:t>Length(16): number of bytes in this datagram</a:t>
            </a:r>
          </a:p>
          <a:p>
            <a:r>
              <a:rPr lang="en-US" dirty="0" err="1" smtClean="0"/>
              <a:t>Idnet</a:t>
            </a:r>
            <a:r>
              <a:rPr lang="en-US" dirty="0" smtClean="0"/>
              <a:t>(16): used by fragmentation</a:t>
            </a:r>
          </a:p>
          <a:p>
            <a:r>
              <a:rPr lang="en-US" dirty="0" smtClean="0"/>
              <a:t>Flags/Offset(16): used by fragmentation</a:t>
            </a:r>
          </a:p>
          <a:p>
            <a:r>
              <a:rPr lang="en-US" dirty="0" smtClean="0"/>
              <a:t>TTL(8): number of hops this datagram has traveled</a:t>
            </a:r>
          </a:p>
          <a:p>
            <a:r>
              <a:rPr lang="en-US" dirty="0" smtClean="0"/>
              <a:t>Protocol(8): </a:t>
            </a:r>
            <a:r>
              <a:rPr lang="en-US" dirty="0" err="1" smtClean="0"/>
              <a:t>demux</a:t>
            </a:r>
            <a:r>
              <a:rPr lang="en-US" dirty="0" smtClean="0"/>
              <a:t> key (TCP=6, UDP=17)</a:t>
            </a:r>
          </a:p>
          <a:p>
            <a:r>
              <a:rPr lang="en-US" dirty="0" smtClean="0"/>
              <a:t>Checksum(16): of the header only</a:t>
            </a:r>
          </a:p>
          <a:p>
            <a:r>
              <a:rPr lang="en-US" dirty="0" err="1" smtClean="0"/>
              <a:t>DestAddr</a:t>
            </a:r>
            <a:r>
              <a:rPr lang="en-US" dirty="0" smtClean="0"/>
              <a:t> &amp; </a:t>
            </a:r>
            <a:r>
              <a:rPr lang="en-US" dirty="0" err="1" smtClean="0"/>
              <a:t>SrcAddr</a:t>
            </a:r>
            <a:r>
              <a:rPr lang="en-US" dirty="0" smtClean="0"/>
              <a:t> (32)</a:t>
            </a:r>
            <a:endParaRPr lang="en-US" dirty="0"/>
          </a:p>
        </p:txBody>
      </p:sp>
      <p:pic>
        <p:nvPicPr>
          <p:cNvPr id="4" name="Picture 5" descr="f03-16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133600"/>
            <a:ext cx="38893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9656-D91D-425A-A66E-57B920876FA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router already knows that shortest path to source S goes through router N.</a:t>
            </a:r>
          </a:p>
          <a:p>
            <a:r>
              <a:rPr lang="en-US" dirty="0" smtClean="0"/>
              <a:t>When receive multicast packet from S, forward on all outgoing links (except the one on which the packet arrived), </a:t>
            </a:r>
            <a:r>
              <a:rPr lang="en-US" dirty="0" err="1" smtClean="0"/>
              <a:t>iff</a:t>
            </a:r>
            <a:r>
              <a:rPr lang="en-US" dirty="0" smtClean="0"/>
              <a:t> packet arrived from N.</a:t>
            </a:r>
          </a:p>
          <a:p>
            <a:r>
              <a:rPr lang="en-US" dirty="0" smtClean="0"/>
              <a:t>Eliminate duplicate broadcast packets by only letting</a:t>
            </a:r>
          </a:p>
          <a:p>
            <a:pPr lvl="1"/>
            <a:r>
              <a:rPr lang="en-US" dirty="0" smtClean="0"/>
              <a:t>“</a:t>
            </a:r>
            <a:r>
              <a:rPr lang="en-US" sz="2400" dirty="0" smtClean="0"/>
              <a:t>parent” for LAN (relative to S) forward</a:t>
            </a:r>
          </a:p>
          <a:p>
            <a:pPr lvl="2"/>
            <a:r>
              <a:rPr lang="en-US" dirty="0" smtClean="0"/>
              <a:t>shortest path to S (learn via distance vector)</a:t>
            </a:r>
          </a:p>
          <a:p>
            <a:pPr lvl="2"/>
            <a:r>
              <a:rPr lang="en-US" dirty="0" smtClean="0"/>
              <a:t>smallest address to break 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FD9E-8A5C-4D1E-A00D-0D5D74026782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Reverse Path Broadcast (RPB)</a:t>
            </a:r>
          </a:p>
          <a:p>
            <a:r>
              <a:rPr lang="en-US" sz="2400" dirty="0" smtClean="0"/>
              <a:t>Goal: Prune networks that have no hosts in group G</a:t>
            </a:r>
          </a:p>
          <a:p>
            <a:r>
              <a:rPr lang="en-US" sz="2400" dirty="0" smtClean="0"/>
              <a:t>Step 1: Determine of LAN is a </a:t>
            </a:r>
            <a:r>
              <a:rPr lang="en-US" sz="2400" i="1" dirty="0" smtClean="0"/>
              <a:t>leaf</a:t>
            </a:r>
            <a:r>
              <a:rPr lang="en-US" sz="2400" dirty="0" smtClean="0"/>
              <a:t> with no members in G</a:t>
            </a:r>
          </a:p>
          <a:p>
            <a:pPr lvl="1"/>
            <a:r>
              <a:rPr lang="en-US" sz="2000" dirty="0" smtClean="0"/>
              <a:t>leaf if parent is only router on the LAN</a:t>
            </a:r>
          </a:p>
          <a:p>
            <a:pPr lvl="1"/>
            <a:r>
              <a:rPr lang="en-US" sz="2000" dirty="0" smtClean="0"/>
              <a:t>determine if any hosts are members of G using IGMP</a:t>
            </a:r>
          </a:p>
          <a:p>
            <a:r>
              <a:rPr lang="en-US" sz="2400" dirty="0" smtClean="0"/>
              <a:t>Step 2: Propagate “no members of G here” information</a:t>
            </a:r>
          </a:p>
          <a:p>
            <a:pPr lvl="1"/>
            <a:r>
              <a:rPr lang="en-US" sz="2000" dirty="0" smtClean="0"/>
              <a:t>augment </a:t>
            </a:r>
            <a:r>
              <a:rPr lang="en-US" sz="2000" b="1" dirty="0" smtClean="0">
                <a:latin typeface="Courier New" pitchFamily="49" charset="0"/>
              </a:rPr>
              <a:t>&lt;Destination, Cost&gt; </a:t>
            </a:r>
            <a:r>
              <a:rPr lang="en-US" sz="2000" dirty="0" smtClean="0"/>
              <a:t>update sent to neighbors with set of groups for which this network is interested in receiving multicast packets.</a:t>
            </a:r>
          </a:p>
          <a:p>
            <a:pPr lvl="1"/>
            <a:r>
              <a:rPr lang="en-US" sz="2000" dirty="0" smtClean="0"/>
              <a:t>only happens when multicast address becomes active.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A3F-65A6-4823-ADB6-80E4B4FBEBCF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Protocol Independent Multicast (PIM)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04-14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27038"/>
            <a:ext cx="6669088" cy="5153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28600" y="3848100"/>
            <a:ext cx="8534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538537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33CC"/>
                </a:solidFill>
                <a:latin typeface="+mj-lt"/>
              </a:rPr>
              <a:t>Shared Tree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3859212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33CC"/>
                </a:solidFill>
                <a:latin typeface="+mj-lt"/>
              </a:rPr>
              <a:t>Source specific tree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D06-F815-4590-B182-5C3613872BCF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Protocol Independent Multicast (PIM)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Delivery of a packet along a shared tree. R1 tunnels the packet to the RP, which forwards it along the shared tree to R4 and R5.</a:t>
            </a:r>
          </a:p>
          <a:p>
            <a:endParaRPr lang="en-US" dirty="0"/>
          </a:p>
        </p:txBody>
      </p:sp>
      <p:pic>
        <p:nvPicPr>
          <p:cNvPr id="4" name="Picture 5" descr="f04-15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895600"/>
            <a:ext cx="4243388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C70E-9F2B-4479-A193-2AB0803A25AA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– domain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Multicast Source Discovery Protocol (MSDP)</a:t>
            </a:r>
          </a:p>
          <a:p>
            <a:endParaRPr lang="en-US" dirty="0"/>
          </a:p>
        </p:txBody>
      </p:sp>
      <p:pic>
        <p:nvPicPr>
          <p:cNvPr id="5" name="Picture 5" descr="f04-16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5105400" cy="434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1DE1-E61D-4447-96A9-C8097EC2712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Mobile IP</a:t>
            </a:r>
          </a:p>
          <a:p>
            <a:pPr lvl="1"/>
            <a:r>
              <a:rPr lang="en-US" dirty="0" smtClean="0"/>
              <a:t>Home Agent</a:t>
            </a:r>
          </a:p>
          <a:p>
            <a:pPr lvl="2"/>
            <a:r>
              <a:rPr lang="en-US" dirty="0" smtClean="0"/>
              <a:t>Router located on the home network of the mobile hosts</a:t>
            </a:r>
          </a:p>
          <a:p>
            <a:pPr lvl="1"/>
            <a:r>
              <a:rPr lang="en-US" dirty="0" smtClean="0"/>
              <a:t>Home Address</a:t>
            </a:r>
          </a:p>
          <a:p>
            <a:pPr lvl="2"/>
            <a:r>
              <a:rPr lang="en-US" dirty="0" smtClean="0"/>
              <a:t>The permanent IP address of the mobile host</a:t>
            </a:r>
          </a:p>
          <a:p>
            <a:pPr lvl="2"/>
            <a:r>
              <a:rPr lang="en-US" dirty="0" smtClean="0"/>
              <a:t>Has a network number equal to that of the home network and thus of the home agent</a:t>
            </a:r>
          </a:p>
          <a:p>
            <a:pPr lvl="1"/>
            <a:r>
              <a:rPr lang="en-US" dirty="0" smtClean="0"/>
              <a:t>Foreign Agent</a:t>
            </a:r>
          </a:p>
          <a:p>
            <a:pPr lvl="2"/>
            <a:r>
              <a:rPr lang="en-US" dirty="0" smtClean="0"/>
              <a:t>Router located on a network to which the mobile node attaches itself when it is away from its home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F57-EA11-4681-A3F2-CADA5557D611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4-2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23974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596B-CF5C-4AD5-B796-37CC4A7B63C9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of delivering a packet to the mobile node</a:t>
            </a:r>
          </a:p>
          <a:p>
            <a:pPr lvl="1"/>
            <a:r>
              <a:rPr lang="en-US" dirty="0" smtClean="0"/>
              <a:t>How does the home agent intercept a packet that is destined for the mobile node?</a:t>
            </a:r>
          </a:p>
          <a:p>
            <a:pPr lvl="2"/>
            <a:r>
              <a:rPr lang="en-US" dirty="0" smtClean="0"/>
              <a:t>Proxy ARP</a:t>
            </a:r>
          </a:p>
          <a:p>
            <a:pPr lvl="1"/>
            <a:r>
              <a:rPr lang="en-US" dirty="0" smtClean="0"/>
              <a:t>How does the home agent then deliver the packet to the foreign agent?</a:t>
            </a:r>
          </a:p>
          <a:p>
            <a:pPr lvl="2"/>
            <a:r>
              <a:rPr lang="en-US" dirty="0" smtClean="0"/>
              <a:t>IP tunnel</a:t>
            </a:r>
          </a:p>
          <a:p>
            <a:pPr lvl="2"/>
            <a:r>
              <a:rPr lang="en-US" dirty="0" smtClean="0"/>
              <a:t>Care – of – address </a:t>
            </a:r>
          </a:p>
          <a:p>
            <a:pPr lvl="1"/>
            <a:r>
              <a:rPr lang="en-US" dirty="0" smtClean="0"/>
              <a:t>How does the foreign agent deliver the packet to the mobile node?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1319-97E7-45BD-BA3B-4BB57D7A5A8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Route optimization in Mobile IP</a:t>
            </a:r>
          </a:p>
          <a:p>
            <a:pPr lvl="1"/>
            <a:r>
              <a:rPr lang="en-US" dirty="0" smtClean="0"/>
              <a:t>The route from the sending node to mobile node can be significantly sub-optimal</a:t>
            </a:r>
          </a:p>
          <a:p>
            <a:pPr lvl="1"/>
            <a:r>
              <a:rPr lang="en-US" dirty="0" smtClean="0"/>
              <a:t>One extreme example</a:t>
            </a:r>
          </a:p>
          <a:p>
            <a:pPr lvl="2"/>
            <a:r>
              <a:rPr lang="en-US" dirty="0" smtClean="0"/>
              <a:t>The mobile node and the sending node are on the same network, but the home network for the mobile node is on the far side of the internet</a:t>
            </a:r>
          </a:p>
          <a:p>
            <a:pPr lvl="3"/>
            <a:r>
              <a:rPr lang="en-US" dirty="0" smtClean="0"/>
              <a:t>Triangle Routing Problem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D5F-2C4F-4A8B-9218-5372E1996A78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for Mobile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Let the sending node know the care-of-address of the mobile node. The sending node can create its own tunnel to the foreign agent</a:t>
            </a:r>
          </a:p>
          <a:p>
            <a:pPr lvl="1"/>
            <a:r>
              <a:rPr lang="en-US" dirty="0" smtClean="0"/>
              <a:t>Home agent sends binding update message</a:t>
            </a:r>
          </a:p>
          <a:p>
            <a:pPr lvl="1"/>
            <a:r>
              <a:rPr lang="en-US" dirty="0" smtClean="0"/>
              <a:t>The sending node creates an entry in the binding cache</a:t>
            </a:r>
          </a:p>
          <a:p>
            <a:pPr lvl="1"/>
            <a:r>
              <a:rPr lang="en-US" dirty="0" smtClean="0"/>
              <a:t>The binding cache may become out-of-date</a:t>
            </a:r>
          </a:p>
          <a:p>
            <a:pPr lvl="2"/>
            <a:r>
              <a:rPr lang="en-US" dirty="0" smtClean="0"/>
              <a:t>The mobile node moved to a different network</a:t>
            </a:r>
          </a:p>
          <a:p>
            <a:pPr lvl="2"/>
            <a:r>
              <a:rPr lang="en-US" dirty="0" smtClean="0"/>
              <a:t>Foreign agent sends a binding warning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0160-F044-49E1-B8A4-E52B4C2B4703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and 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network has some MTU (Maximum Transmission Unit)</a:t>
            </a:r>
          </a:p>
          <a:p>
            <a:pPr lvl="1"/>
            <a:r>
              <a:rPr lang="en-US" dirty="0" smtClean="0"/>
              <a:t>Ethernet (1500 bytes), FDDI (4500 bytes)	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Fragmentation occurs in a router when it receives a datagram that it wants to forward over a network which has (MTU &lt; datagram)</a:t>
            </a:r>
          </a:p>
          <a:p>
            <a:pPr lvl="1"/>
            <a:r>
              <a:rPr lang="en-US" dirty="0" smtClean="0"/>
              <a:t>Reassembly is done at the receiving host</a:t>
            </a:r>
          </a:p>
          <a:p>
            <a:pPr lvl="1"/>
            <a:r>
              <a:rPr lang="en-US" dirty="0" smtClean="0"/>
              <a:t>All the fragments carry the same identifier in the </a:t>
            </a:r>
            <a:r>
              <a:rPr lang="en-US" dirty="0" err="1" smtClean="0"/>
              <a:t>Ident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Fragments are self-contained </a:t>
            </a:r>
            <a:r>
              <a:rPr lang="en-US" dirty="0" err="1" smtClean="0"/>
              <a:t>datagrams</a:t>
            </a:r>
            <a:endParaRPr lang="en-US" dirty="0" smtClean="0"/>
          </a:p>
          <a:p>
            <a:pPr lvl="1"/>
            <a:r>
              <a:rPr lang="en-US" dirty="0" smtClean="0"/>
              <a:t>IP does not recover from missing fragments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6631-EB94-4C74-817A-255447EA59FE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Chapter – 4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Computer Networks A Systems Approach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0070C0"/>
                </a:solidFill>
              </a:rPr>
              <a:t>Larry L. Peterson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Bruce S. Davie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Edition, Morgan Kaufmann Publications.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B6CF-DA16-4506-839A-9DECDBF0F85B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and 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03-17-9780123850591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16113"/>
            <a:ext cx="6913563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5181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 smtClean="0"/>
              <a:t>IP </a:t>
            </a:r>
            <a:r>
              <a:rPr lang="en-US" sz="2000" dirty="0" err="1" smtClean="0"/>
              <a:t>datagrams</a:t>
            </a:r>
            <a:r>
              <a:rPr lang="en-US" sz="2000" dirty="0" smtClean="0"/>
              <a:t> traversing the sequence of physical networks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2AF9-C643-4B94-A8CC-E4FCCDFA8F70}" type="datetime3">
              <a:rPr lang="en-US" smtClean="0"/>
              <a:t>15 October 2023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062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cn04_noor</Template>
  <TotalTime>359</TotalTime>
  <Words>4223</Words>
  <Application>Microsoft Office PowerPoint</Application>
  <PresentationFormat>On-screen Show (4:3)</PresentationFormat>
  <Paragraphs>577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Courier New</vt:lpstr>
      <vt:lpstr>Symbol</vt:lpstr>
      <vt:lpstr>Tw Cen MT</vt:lpstr>
      <vt:lpstr>Wingdings</vt:lpstr>
      <vt:lpstr>Wingdings 2</vt:lpstr>
      <vt:lpstr>TS030000622</vt:lpstr>
      <vt:lpstr>internetworking</vt:lpstr>
      <vt:lpstr>Outline</vt:lpstr>
      <vt:lpstr>Simple Internetworking (IP)</vt:lpstr>
      <vt:lpstr>What is Internetworking</vt:lpstr>
      <vt:lpstr>What is IP</vt:lpstr>
      <vt:lpstr>IP Service Model</vt:lpstr>
      <vt:lpstr>Packet Format (IPv4)</vt:lpstr>
      <vt:lpstr>IP Fragmentation and Reassembly</vt:lpstr>
      <vt:lpstr>IP Fragmentation and Reassembly</vt:lpstr>
      <vt:lpstr>IP Fragmentation and Reassembly</vt:lpstr>
      <vt:lpstr>Global Addresses</vt:lpstr>
      <vt:lpstr>IP Datagram Forwarding</vt:lpstr>
      <vt:lpstr>IP Datagram Forwarding - Algorithm</vt:lpstr>
      <vt:lpstr>Subnetting</vt:lpstr>
      <vt:lpstr>Subnetting</vt:lpstr>
      <vt:lpstr>Subnetting</vt:lpstr>
      <vt:lpstr>Subnetting</vt:lpstr>
      <vt:lpstr>Classless Addressing</vt:lpstr>
      <vt:lpstr>Classless Addressing</vt:lpstr>
      <vt:lpstr>Classless Addressing</vt:lpstr>
      <vt:lpstr>Classless Addressing</vt:lpstr>
      <vt:lpstr>Classless Addressing</vt:lpstr>
      <vt:lpstr>Classless Addressing</vt:lpstr>
      <vt:lpstr>Classless Addressing</vt:lpstr>
      <vt:lpstr>Classless Addressing</vt:lpstr>
      <vt:lpstr>IP Forwarding Revisited</vt:lpstr>
      <vt:lpstr>IP Forwarding Revisited</vt:lpstr>
      <vt:lpstr>Address Translation Protocol (ARP)</vt:lpstr>
      <vt:lpstr>ARP Packet Format</vt:lpstr>
      <vt:lpstr>Host Configuration</vt:lpstr>
      <vt:lpstr>Dynamic Host Configuration Protocol (DHCP)</vt:lpstr>
      <vt:lpstr>DHCP</vt:lpstr>
      <vt:lpstr>Internet Control Message Protocol (ICMP)</vt:lpstr>
      <vt:lpstr>Routing</vt:lpstr>
      <vt:lpstr>Routing – Forwarding Table Vs Routing Table</vt:lpstr>
      <vt:lpstr>Routing</vt:lpstr>
      <vt:lpstr>Routing </vt:lpstr>
      <vt:lpstr>Routing </vt:lpstr>
      <vt:lpstr>Distance Vector</vt:lpstr>
      <vt:lpstr>Distance Vector</vt:lpstr>
      <vt:lpstr>Distance Vector</vt:lpstr>
      <vt:lpstr>Distance Vector</vt:lpstr>
      <vt:lpstr>Distance Vector</vt:lpstr>
      <vt:lpstr>Distance Vector</vt:lpstr>
      <vt:lpstr>Distance Vector</vt:lpstr>
      <vt:lpstr>Distance Vector</vt:lpstr>
      <vt:lpstr>Count-to-infinity Problem</vt:lpstr>
      <vt:lpstr>Count – to – infinity Problem</vt:lpstr>
      <vt:lpstr>Routing Information Protocol (RIP)</vt:lpstr>
      <vt:lpstr>Link State Routing</vt:lpstr>
      <vt:lpstr>Link State</vt:lpstr>
      <vt:lpstr>Shortest Path Routing</vt:lpstr>
      <vt:lpstr>Shortest Path Routing</vt:lpstr>
      <vt:lpstr>Shortest Path Routing</vt:lpstr>
      <vt:lpstr>Shortest Path Routing</vt:lpstr>
      <vt:lpstr>Open Shortest Path First (OSPF)</vt:lpstr>
      <vt:lpstr>IPv6</vt:lpstr>
      <vt:lpstr>Major Features</vt:lpstr>
      <vt:lpstr>IPv6 Addresses</vt:lpstr>
      <vt:lpstr>IPv6 Header</vt:lpstr>
      <vt:lpstr>Internet Multicast</vt:lpstr>
      <vt:lpstr>Multicast</vt:lpstr>
      <vt:lpstr>Multicast </vt:lpstr>
      <vt:lpstr>Multicast</vt:lpstr>
      <vt:lpstr>Multicast </vt:lpstr>
      <vt:lpstr>Multicast </vt:lpstr>
      <vt:lpstr>Multicast</vt:lpstr>
      <vt:lpstr>Multicast Routing</vt:lpstr>
      <vt:lpstr>Multicast Routing</vt:lpstr>
      <vt:lpstr>Distance-Vector Multicast</vt:lpstr>
      <vt:lpstr>Distance Vector Multicast</vt:lpstr>
      <vt:lpstr>Protocol Independent Multicast (PIM)</vt:lpstr>
      <vt:lpstr>Protocol Independent Multicast (PIM)</vt:lpstr>
      <vt:lpstr>Inter – domain Multicast</vt:lpstr>
      <vt:lpstr>Routing for Mobile Hosts</vt:lpstr>
      <vt:lpstr>Routing for Mobile Hosts</vt:lpstr>
      <vt:lpstr>Routing for Mobile Hosts</vt:lpstr>
      <vt:lpstr>Routing for Mobile Hosts</vt:lpstr>
      <vt:lpstr>Routing for Mobile Hosts</vt:lpstr>
      <vt:lpstr>Reference</vt:lpstr>
    </vt:vector>
  </TitlesOfParts>
  <Company>IIITDM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</dc:title>
  <dc:creator>Admin</dc:creator>
  <cp:lastModifiedBy>acer</cp:lastModifiedBy>
  <cp:revision>44</cp:revision>
  <dcterms:created xsi:type="dcterms:W3CDTF">2011-10-25T18:25:25Z</dcterms:created>
  <dcterms:modified xsi:type="dcterms:W3CDTF">2023-10-15T12:00:40Z</dcterms:modified>
</cp:coreProperties>
</file>