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4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9648E0A0-A072-4419-AC58-502EB929AF9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72358D2-7E92-422E-A626-5B5720ECB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43313F4-3DD4-48C7-9117-135A8776B9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3C99100E-12C9-4F9C-850F-32269EC4F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3304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3386328"/>
            <a:ext cx="2249424" cy="7132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3377184"/>
            <a:ext cx="6784848" cy="7132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1371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383037"/>
            <a:ext cx="6781800" cy="685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3401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B3717A6-CA7C-4B89-A13E-86F2349E7A70}" type="datetime3">
              <a:rPr lang="en-US" smtClean="0"/>
              <a:t>20 October 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E7E62-EA09-4566-ACB3-E305C04EF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65B2-5EDC-4976-AC75-76E3CA8A3094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7E62-EA09-4566-ACB3-E305C04EF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45BA50F-AA3D-4AE8-81B8-87352F445CBA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8E7E62-EA09-4566-ACB3-E305C04EF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6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5975-4DE6-4EB2-9D1B-BF013A3AB6CB}" type="datetime3">
              <a:rPr lang="en-US" smtClean="0"/>
              <a:t>20 October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8E7E62-EA09-4566-ACB3-E305C04EF6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7D15-3A86-4B7C-B765-F4801465AEDD}" type="datetime3">
              <a:rPr lang="en-US" smtClean="0"/>
              <a:t>20 October 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8E7E62-EA09-4566-ACB3-E305C04EF6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5B4C5C-DE99-4F3D-AD9D-142119AF2A83}" type="datetime3">
              <a:rPr lang="en-US" smtClean="0"/>
              <a:t>20 October 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8E7E62-EA09-4566-ACB3-E305C04EF6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E13E9C4-02BD-45F5-A8AB-8C6CC83ADD51}" type="datetime3">
              <a:rPr lang="en-US" smtClean="0"/>
              <a:t>20 October 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8E7E62-EA09-4566-ACB3-E305C04EF6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FB18-B12B-4499-9106-3532D7B1FDE5}" type="datetime3">
              <a:rPr lang="en-US" smtClean="0"/>
              <a:t>20 October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E7E62-EA09-4566-ACB3-E305C04EF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E99E-3E4C-4BEB-88D9-5313B9337821}" type="datetime3">
              <a:rPr lang="en-US" smtClean="0"/>
              <a:t>20 October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E7E62-EA09-4566-ACB3-E305C04EF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6A98-4B18-455C-95A2-6F5FF23F9371}" type="datetime3">
              <a:rPr lang="en-US" smtClean="0"/>
              <a:t>20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E7E62-EA09-4566-ACB3-E305C04EF6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4E54D2B-75F2-4B8A-9E45-F8D4CB0BDCFD}" type="datetime3">
              <a:rPr lang="en-US" smtClean="0"/>
              <a:t>20 October 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8E7E62-EA09-4566-ACB3-E305C04EF6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00994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62516F-FD38-4B50-8306-61005CD9AD44}" type="datetime3">
              <a:rPr lang="en-US" smtClean="0"/>
              <a:t>20 October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400800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8E7E62-EA09-4566-ACB3-E305C04EF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End–to–end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A35-2DD8-483F-83EE-F43612500229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7E62-EA09-4566-ACB3-E305C04EF6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Control Vs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Flow control involves preventing senders from overrunning the capacity of the receivers</a:t>
            </a:r>
          </a:p>
          <a:p>
            <a:r>
              <a:rPr lang="en-US" dirty="0" smtClean="0"/>
              <a:t>Congestion control involves preventing too much data from being injected into the network, thereby causing switches or links to become overloaded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A77-3218-452B-9CE2-87129AAEBF6B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the heart of the TCP is the sliding window algorithm</a:t>
            </a:r>
          </a:p>
          <a:p>
            <a:r>
              <a:rPr lang="en-US" dirty="0" smtClean="0"/>
              <a:t>As the TCP runs over the Internet rather than a point-to-point link, the following issues need to be addressed by the sliding window algorithm</a:t>
            </a:r>
          </a:p>
          <a:p>
            <a:pPr lvl="1"/>
            <a:r>
              <a:rPr lang="en-US" dirty="0" smtClean="0"/>
              <a:t>TCP supports logical connections between processes that are running on two different computers in the Internet</a:t>
            </a:r>
          </a:p>
          <a:p>
            <a:pPr lvl="1"/>
            <a:r>
              <a:rPr lang="en-US" dirty="0" smtClean="0"/>
              <a:t>TCP connections are likely to have widely different RTT time</a:t>
            </a:r>
          </a:p>
          <a:p>
            <a:pPr lvl="1"/>
            <a:r>
              <a:rPr lang="en-US" dirty="0" smtClean="0"/>
              <a:t>Packets may get reordered in the Internet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56CE-41B1-4B86-B6D3-D82CDE1E9E17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TCP needs a mechanism using which each side of a connection will learn what resources the other side is able to apply to the connection</a:t>
            </a:r>
          </a:p>
          <a:p>
            <a:r>
              <a:rPr lang="en-US" dirty="0" smtClean="0"/>
              <a:t>TCP needs a mechanism using which the sending side will learn the capacity of the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9F00-A6F2-4853-9C37-8441B9FDC831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TCP is a byte-oriented protocol, which means that the sender writes bytes into a TCP connection and the receiver reads bytes out of the TCP connection</a:t>
            </a:r>
          </a:p>
          <a:p>
            <a:endParaRPr lang="en-US" dirty="0" smtClean="0"/>
          </a:p>
          <a:p>
            <a:r>
              <a:rPr lang="en-US" dirty="0" smtClean="0"/>
              <a:t>Although “byte stream” describes the service TCP offers to application processes, TCP does not, itself, transmit individual bytes over the Internet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135E-0ADE-4DF7-90D0-8A321F1C2A16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TCP on the source host buffers enough bytes from the sending process to fill a reasonably sized packet and then sends this packet to its peer on the destination host</a:t>
            </a:r>
          </a:p>
          <a:p>
            <a:r>
              <a:rPr lang="en-US" dirty="0" smtClean="0"/>
              <a:t>TCP on the destination host then empties the contents of the packet into a receive buffer, and the receiving process reads from this buffer at its leisure</a:t>
            </a:r>
          </a:p>
          <a:p>
            <a:r>
              <a:rPr lang="en-US" dirty="0" smtClean="0"/>
              <a:t>The packets exchanged between TCP peers are called segments.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44C-2E96-40BB-9A67-45C86E2B25AC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 descr="f05-03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676400"/>
            <a:ext cx="6234113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0" y="5715000"/>
            <a:ext cx="3650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How TCP manages a byte stream.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0713-6E9D-473D-858B-2AA7779691C0}" type="datetime3">
              <a:rPr lang="en-US" smtClean="0"/>
              <a:t>20 October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5-04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828800"/>
            <a:ext cx="459105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657600" y="5562600"/>
            <a:ext cx="2206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TCP Header Format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A4AC-899E-4DF9-BBEC-164F50CFB76D}" type="datetime3">
              <a:rPr lang="en-US" smtClean="0"/>
              <a:t>20 October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SrcPort</a:t>
            </a:r>
            <a:r>
              <a:rPr lang="en-US" dirty="0" smtClean="0"/>
              <a:t> and </a:t>
            </a:r>
            <a:r>
              <a:rPr lang="en-US" dirty="0" err="1" smtClean="0"/>
              <a:t>DstPort</a:t>
            </a:r>
            <a:r>
              <a:rPr lang="en-US" dirty="0" smtClean="0"/>
              <a:t> fields identify the source and destination ports, respectively. </a:t>
            </a:r>
          </a:p>
          <a:p>
            <a:r>
              <a:rPr lang="en-US" dirty="0" smtClean="0"/>
              <a:t>The Acknowledgment, </a:t>
            </a:r>
            <a:r>
              <a:rPr lang="en-US" dirty="0" err="1" smtClean="0"/>
              <a:t>SequenceNum</a:t>
            </a:r>
            <a:r>
              <a:rPr lang="en-US" dirty="0" smtClean="0"/>
              <a:t>, and </a:t>
            </a:r>
            <a:r>
              <a:rPr lang="en-US" dirty="0" err="1" smtClean="0"/>
              <a:t>AdvertisedWindow</a:t>
            </a:r>
            <a:r>
              <a:rPr lang="en-US" dirty="0" smtClean="0"/>
              <a:t> fields are all involved in TCP’s sliding window algorithm.</a:t>
            </a:r>
          </a:p>
          <a:p>
            <a:r>
              <a:rPr lang="en-US" dirty="0" smtClean="0"/>
              <a:t>Because TCP is a byte-oriented protocol, each byte of data has a sequence number; the </a:t>
            </a:r>
            <a:r>
              <a:rPr lang="en-US" dirty="0" err="1" smtClean="0"/>
              <a:t>SequenceNum</a:t>
            </a:r>
            <a:r>
              <a:rPr lang="en-US" dirty="0" smtClean="0"/>
              <a:t> field contains the sequence number for the first byte of data carried in that segment. </a:t>
            </a:r>
          </a:p>
          <a:p>
            <a:r>
              <a:rPr lang="en-US" dirty="0" smtClean="0"/>
              <a:t>The Acknowledgment and </a:t>
            </a:r>
            <a:r>
              <a:rPr lang="en-US" dirty="0" err="1" smtClean="0"/>
              <a:t>AdvertisedWindow</a:t>
            </a:r>
            <a:r>
              <a:rPr lang="en-US" dirty="0" smtClean="0"/>
              <a:t> fields carry information about the flow of data going in the other direction.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4374-ADDE-42AC-9BA7-3251D27EE040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6-bit Flags field is used to relay control information between TCP peers. </a:t>
            </a:r>
          </a:p>
          <a:p>
            <a:r>
              <a:rPr lang="en-US" dirty="0" smtClean="0"/>
              <a:t>The possible flags include SYN, FIN, RESET, PUSH, URG, and ACK. </a:t>
            </a:r>
          </a:p>
          <a:p>
            <a:r>
              <a:rPr lang="en-US" dirty="0" smtClean="0"/>
              <a:t>The SYN and FIN flags are used when establishing and terminating a TCP connection, respectively.</a:t>
            </a:r>
          </a:p>
          <a:p>
            <a:r>
              <a:rPr lang="en-US" dirty="0" smtClean="0"/>
              <a:t>The ACK flag is set any time the Acknowledgment field is valid, implying that the receiver should pay attention to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E104-8BE1-43E9-9DAD-464259A7CCFA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URG flag signifies that this segment contains urgent data. When this flag is set, the </a:t>
            </a:r>
            <a:r>
              <a:rPr lang="en-US" dirty="0" err="1" smtClean="0"/>
              <a:t>UrgPtr</a:t>
            </a:r>
            <a:r>
              <a:rPr lang="en-US" dirty="0" smtClean="0"/>
              <a:t> field indicates where the </a:t>
            </a:r>
            <a:r>
              <a:rPr lang="en-US" dirty="0" err="1" smtClean="0"/>
              <a:t>nonurgent</a:t>
            </a:r>
            <a:r>
              <a:rPr lang="en-US" dirty="0" smtClean="0"/>
              <a:t> data contained in this segment begins. </a:t>
            </a:r>
          </a:p>
          <a:p>
            <a:r>
              <a:rPr lang="en-US" dirty="0" smtClean="0"/>
              <a:t>The urgent data is contained at the front of the segment body, up to and including a value of </a:t>
            </a:r>
            <a:r>
              <a:rPr lang="en-US" dirty="0" err="1" smtClean="0"/>
              <a:t>UrgPtr</a:t>
            </a:r>
            <a:r>
              <a:rPr lang="en-US" dirty="0" smtClean="0"/>
              <a:t> bytes into the segment. </a:t>
            </a:r>
          </a:p>
          <a:p>
            <a:r>
              <a:rPr lang="en-US" dirty="0" smtClean="0"/>
              <a:t>The PUSH flag signifies that the sender invoked the push operation, which indicates to the receiving side of TCP that it should notify the receiving process of this fact.</a:t>
            </a:r>
          </a:p>
          <a:p>
            <a:r>
              <a:rPr lang="en-US" dirty="0" smtClean="0"/>
              <a:t>Finally, the RESET flag signifies that the receiver has become confused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2FA4-6E37-4C1E-8B54-1D9626F7800A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Demultiplexer</a:t>
            </a:r>
            <a:r>
              <a:rPr lang="en-US" dirty="0" smtClean="0"/>
              <a:t> (UDP)</a:t>
            </a:r>
          </a:p>
          <a:p>
            <a:r>
              <a:rPr lang="en-US" dirty="0" smtClean="0"/>
              <a:t>Reliable Byte Stream (TCP)</a:t>
            </a:r>
          </a:p>
          <a:p>
            <a:r>
              <a:rPr lang="en-US" dirty="0" smtClean="0"/>
              <a:t>Remote Procedure Call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041F-A96C-4A55-B1A2-F0D9ABDB4EB8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Finally, the RESET flag signifies that the receiver has become confused, it received a segment it did not expect to receive—and so wants to abort the connection.</a:t>
            </a:r>
          </a:p>
          <a:p>
            <a:r>
              <a:rPr lang="en-US" dirty="0" smtClean="0"/>
              <a:t>Finally, the Checksum field is used in exactly the same way as for UDP—it is computed over the TCP header, the TCP data, and the </a:t>
            </a:r>
            <a:r>
              <a:rPr lang="en-US" dirty="0" err="1" smtClean="0"/>
              <a:t>pseudoheader</a:t>
            </a:r>
            <a:r>
              <a:rPr lang="en-US" dirty="0" smtClean="0"/>
              <a:t>, which is made up of the source address, destination address, and length fields from the IP header.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295B-87E9-401F-BAE1-263BA79A0365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Connection Establishment/Termination in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5-06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4697413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362200" y="5334000"/>
            <a:ext cx="4803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Timeline for three-way handshake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59B3-EC06-4D7E-925D-E8A951C35AFC}" type="datetime3">
              <a:rPr lang="en-US" smtClean="0"/>
              <a:t>20 October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TCP’s variant of the sliding window algorithm, which serves several purposes:</a:t>
            </a:r>
          </a:p>
          <a:p>
            <a:pPr lvl="1"/>
            <a:r>
              <a:rPr lang="en-US" dirty="0" smtClean="0"/>
              <a:t>(1) It guarantees the reliable delivery of data</a:t>
            </a:r>
          </a:p>
          <a:p>
            <a:pPr lvl="1"/>
            <a:r>
              <a:rPr lang="en-US" dirty="0" smtClean="0"/>
              <a:t>(2) It ensures that data is delivered in order, and</a:t>
            </a:r>
          </a:p>
          <a:p>
            <a:pPr lvl="1"/>
            <a:r>
              <a:rPr lang="en-US" dirty="0" smtClean="0"/>
              <a:t>(3) It enforces flow control between the sender and the receiver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55E8-DAC4-4BF4-A394-020E33D87ACC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5-08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57400"/>
            <a:ext cx="64897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548640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Relationship between TCP send buffer (a) and receive buffer (b).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F91-979F-49EC-B634-4D0B343BF986}" type="datetime3">
              <a:rPr lang="en-US" smtClean="0"/>
              <a:t>20 October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Sending Side</a:t>
            </a:r>
          </a:p>
          <a:p>
            <a:pPr lvl="1"/>
            <a:r>
              <a:rPr lang="en-US" dirty="0" err="1" smtClean="0"/>
              <a:t>LastByteAcked</a:t>
            </a:r>
            <a:r>
              <a:rPr lang="en-US" dirty="0" smtClean="0"/>
              <a:t> ≤ </a:t>
            </a:r>
            <a:r>
              <a:rPr lang="en-US" dirty="0" err="1" smtClean="0"/>
              <a:t>LastByteSent</a:t>
            </a:r>
            <a:endParaRPr lang="en-US" dirty="0" smtClean="0"/>
          </a:p>
          <a:p>
            <a:pPr lvl="1"/>
            <a:r>
              <a:rPr lang="en-US" dirty="0" err="1" smtClean="0"/>
              <a:t>LastByteSent</a:t>
            </a:r>
            <a:r>
              <a:rPr lang="en-US" dirty="0" smtClean="0"/>
              <a:t> ≤ </a:t>
            </a:r>
            <a:r>
              <a:rPr lang="en-US" dirty="0" err="1" smtClean="0"/>
              <a:t>LastByteWritten</a:t>
            </a:r>
            <a:endParaRPr lang="en-US" dirty="0" smtClean="0"/>
          </a:p>
          <a:p>
            <a:r>
              <a:rPr lang="en-US" dirty="0" smtClean="0"/>
              <a:t>Receiving Side</a:t>
            </a:r>
          </a:p>
          <a:p>
            <a:pPr lvl="1"/>
            <a:r>
              <a:rPr lang="en-US" dirty="0" err="1" smtClean="0"/>
              <a:t>LastByteRead</a:t>
            </a:r>
            <a:r>
              <a:rPr lang="en-US" dirty="0" smtClean="0"/>
              <a:t> &lt; </a:t>
            </a:r>
            <a:r>
              <a:rPr lang="en-US" dirty="0" err="1" smtClean="0"/>
              <a:t>NextByteExpected</a:t>
            </a:r>
            <a:endParaRPr lang="en-US" dirty="0" smtClean="0"/>
          </a:p>
          <a:p>
            <a:pPr lvl="1"/>
            <a:r>
              <a:rPr lang="en-US" dirty="0" err="1" smtClean="0"/>
              <a:t>NextByteExpected</a:t>
            </a:r>
            <a:r>
              <a:rPr lang="en-US" dirty="0" smtClean="0"/>
              <a:t> ≤ </a:t>
            </a:r>
            <a:r>
              <a:rPr lang="en-US" dirty="0" err="1" smtClean="0"/>
              <a:t>LastByteRcvd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B5E5-ABF8-4179-A63B-6C9E847106AD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LastByteRcvd</a:t>
            </a:r>
            <a:r>
              <a:rPr lang="en-US" dirty="0" smtClean="0"/>
              <a:t> − </a:t>
            </a:r>
            <a:r>
              <a:rPr lang="en-US" dirty="0" err="1" smtClean="0"/>
              <a:t>LastByteRead</a:t>
            </a:r>
            <a:r>
              <a:rPr lang="en-US" dirty="0" smtClean="0"/>
              <a:t> ≤ </a:t>
            </a:r>
            <a:r>
              <a:rPr lang="en-US" dirty="0" err="1" smtClean="0"/>
              <a:t>MaxRcvBuffer</a:t>
            </a:r>
            <a:endParaRPr lang="en-US" dirty="0" smtClean="0"/>
          </a:p>
          <a:p>
            <a:r>
              <a:rPr lang="en-US" dirty="0" err="1" smtClean="0"/>
              <a:t>AdvertisedWindow</a:t>
            </a:r>
            <a:r>
              <a:rPr lang="en-US" dirty="0" smtClean="0"/>
              <a:t> = </a:t>
            </a:r>
            <a:r>
              <a:rPr lang="en-US" dirty="0" err="1" smtClean="0"/>
              <a:t>MaxRcvBuffer</a:t>
            </a:r>
            <a:r>
              <a:rPr lang="en-US" dirty="0" smtClean="0"/>
              <a:t> − ((</a:t>
            </a:r>
            <a:r>
              <a:rPr lang="en-US" dirty="0" err="1" smtClean="0"/>
              <a:t>NextByteExpected</a:t>
            </a:r>
            <a:r>
              <a:rPr lang="en-US" dirty="0" smtClean="0"/>
              <a:t> − 1) − </a:t>
            </a:r>
            <a:r>
              <a:rPr lang="en-US" dirty="0" err="1" smtClean="0"/>
              <a:t>LastByteRead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LastByteSent</a:t>
            </a:r>
            <a:r>
              <a:rPr lang="en-US" dirty="0" smtClean="0"/>
              <a:t> − </a:t>
            </a:r>
            <a:r>
              <a:rPr lang="en-US" dirty="0" err="1" smtClean="0"/>
              <a:t>LastByteAcked</a:t>
            </a:r>
            <a:r>
              <a:rPr lang="en-US" dirty="0" smtClean="0"/>
              <a:t> ≤ </a:t>
            </a:r>
            <a:r>
              <a:rPr lang="en-US" dirty="0" err="1" smtClean="0"/>
              <a:t>AdvertisedWindow</a:t>
            </a:r>
            <a:endParaRPr lang="en-US" dirty="0" smtClean="0"/>
          </a:p>
          <a:p>
            <a:r>
              <a:rPr lang="en-US" dirty="0" err="1" smtClean="0"/>
              <a:t>EffectiveWindow</a:t>
            </a:r>
            <a:r>
              <a:rPr lang="en-US" dirty="0" smtClean="0"/>
              <a:t> = </a:t>
            </a:r>
            <a:r>
              <a:rPr lang="en-US" dirty="0" err="1" smtClean="0"/>
              <a:t>AdvertisedWindow</a:t>
            </a:r>
            <a:r>
              <a:rPr lang="en-US" dirty="0" smtClean="0"/>
              <a:t> − (</a:t>
            </a:r>
            <a:r>
              <a:rPr lang="en-US" dirty="0" err="1" smtClean="0"/>
              <a:t>LastByteSent</a:t>
            </a:r>
            <a:r>
              <a:rPr lang="en-US" dirty="0" smtClean="0"/>
              <a:t> − </a:t>
            </a:r>
            <a:r>
              <a:rPr lang="en-US" dirty="0" err="1" smtClean="0"/>
              <a:t>LastByteAcked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LastByteWritten</a:t>
            </a:r>
            <a:r>
              <a:rPr lang="en-US" dirty="0" smtClean="0"/>
              <a:t> − </a:t>
            </a:r>
            <a:r>
              <a:rPr lang="en-US" dirty="0" err="1" smtClean="0"/>
              <a:t>LastByteAcked</a:t>
            </a:r>
            <a:r>
              <a:rPr lang="en-US" dirty="0" smtClean="0"/>
              <a:t> ≤ </a:t>
            </a:r>
            <a:r>
              <a:rPr lang="en-US" dirty="0" err="1" smtClean="0"/>
              <a:t>MaxSendBuffer</a:t>
            </a:r>
            <a:endParaRPr lang="en-US" dirty="0" smtClean="0"/>
          </a:p>
          <a:p>
            <a:r>
              <a:rPr lang="en-US" dirty="0" smtClean="0"/>
              <a:t>If the sending process tries to write y bytes to TCP, but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(</a:t>
            </a:r>
            <a:r>
              <a:rPr lang="en-US" dirty="0" err="1" smtClean="0"/>
              <a:t>LastByteWritten</a:t>
            </a:r>
            <a:r>
              <a:rPr lang="en-US" dirty="0" smtClean="0"/>
              <a:t> − </a:t>
            </a:r>
            <a:r>
              <a:rPr lang="en-US" dirty="0" err="1" smtClean="0"/>
              <a:t>LastByteAcked</a:t>
            </a:r>
            <a:r>
              <a:rPr lang="en-US" dirty="0" smtClean="0"/>
              <a:t>) + y &gt; </a:t>
            </a:r>
            <a:r>
              <a:rPr lang="en-US" dirty="0" err="1" smtClean="0"/>
              <a:t>MaxSendBuffer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then TCP blocks the sending process and does not allow it to generate more data.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BD90-E3A6-448A-9F03-4B4BD5ED5341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against Wraparound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SequenceNum</a:t>
            </a:r>
            <a:r>
              <a:rPr lang="en-US" dirty="0" smtClean="0"/>
              <a:t>: 32 bits longs</a:t>
            </a:r>
          </a:p>
          <a:p>
            <a:r>
              <a:rPr lang="en-US" dirty="0" err="1" smtClean="0"/>
              <a:t>AdvertisedWindow</a:t>
            </a:r>
            <a:r>
              <a:rPr lang="en-US" dirty="0" smtClean="0"/>
              <a:t>: 16 bits long</a:t>
            </a:r>
          </a:p>
          <a:p>
            <a:pPr lvl="1"/>
            <a:r>
              <a:rPr lang="en-US" dirty="0" smtClean="0"/>
              <a:t>TCP has satisfied the requirement of the sliding Window algorithm that is the sequence number Space be twice as big as the window size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&gt;&gt; 2 x 2</a:t>
            </a:r>
            <a:r>
              <a:rPr lang="en-US" baseline="30000" dirty="0" smtClean="0"/>
              <a:t>16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C412-8F00-4B05-90F2-E76B30A94C83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Against Wraparound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Relevance of the 32-bit sequence number space</a:t>
            </a:r>
          </a:p>
          <a:p>
            <a:pPr lvl="1"/>
            <a:r>
              <a:rPr lang="en-US" dirty="0" smtClean="0"/>
              <a:t>The sequence number used on a given connection might wraparound</a:t>
            </a:r>
          </a:p>
          <a:p>
            <a:pPr lvl="1"/>
            <a:r>
              <a:rPr lang="en-US" dirty="0" smtClean="0"/>
              <a:t>A byte with sequence number x could be sent at one time, and then at a later time a second byte with the same sequence number x could be sent</a:t>
            </a:r>
          </a:p>
          <a:p>
            <a:pPr lvl="1"/>
            <a:r>
              <a:rPr lang="en-US" dirty="0" smtClean="0"/>
              <a:t>Packets cannot survive in the Internet for longer than the MSL (maximum segment lifetime)</a:t>
            </a:r>
          </a:p>
          <a:p>
            <a:pPr lvl="1"/>
            <a:r>
              <a:rPr lang="en-US" dirty="0" smtClean="0"/>
              <a:t>MSL is set to 120sec</a:t>
            </a:r>
          </a:p>
          <a:p>
            <a:pPr lvl="1"/>
            <a:r>
              <a:rPr lang="en-US" dirty="0" smtClean="0"/>
              <a:t>We need to make sure that the sequence number does not wrap around within a 120-second period of time</a:t>
            </a:r>
          </a:p>
          <a:p>
            <a:pPr lvl="1"/>
            <a:r>
              <a:rPr lang="en-US" dirty="0" smtClean="0"/>
              <a:t>Depends on how fast data can be transmitted over the Internet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4EB1-4FD8-4C2B-ACFD-898DA9969ACF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against Wraparound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5400675" cy="346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6400" y="53340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Time until 32-bit sequence number space wraps around.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568-2E32-4F13-8556-37F342B33423}" type="datetime3">
              <a:rPr lang="en-US" smtClean="0"/>
              <a:t>20 October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the Pipe Full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16-bit advertised window field must be big enough to allow the sender to keep the pipe full</a:t>
            </a:r>
          </a:p>
          <a:p>
            <a:r>
              <a:rPr lang="en-US" dirty="0" smtClean="0"/>
              <a:t>Clearly the receiver is free not to open the window as large as the </a:t>
            </a:r>
            <a:r>
              <a:rPr lang="en-US" dirty="0" err="1" smtClean="0"/>
              <a:t>AdvertisedWindow</a:t>
            </a:r>
            <a:r>
              <a:rPr lang="en-US" dirty="0" smtClean="0"/>
              <a:t> field allows</a:t>
            </a:r>
          </a:p>
          <a:p>
            <a:r>
              <a:rPr lang="en-US" dirty="0" smtClean="0"/>
              <a:t>If the receiver has enough buffer space</a:t>
            </a:r>
          </a:p>
          <a:p>
            <a:pPr lvl="1"/>
            <a:r>
              <a:rPr lang="en-US" dirty="0" smtClean="0"/>
              <a:t>The window needs to be opened far enough to allow a full</a:t>
            </a:r>
          </a:p>
          <a:p>
            <a:pPr lvl="1"/>
            <a:r>
              <a:rPr lang="en-US" dirty="0" smtClean="0"/>
              <a:t>Delay x bandwidth product’s worth of data</a:t>
            </a:r>
          </a:p>
          <a:p>
            <a:pPr lvl="1"/>
            <a:r>
              <a:rPr lang="en-US" dirty="0" smtClean="0"/>
              <a:t>Assuming an RTT of 100 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3352-CFC6-4099-9537-143769EFE7BF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properties that a transport protocol can be expected to provide</a:t>
            </a:r>
          </a:p>
          <a:p>
            <a:pPr lvl="1"/>
            <a:r>
              <a:rPr lang="en-US" dirty="0" smtClean="0"/>
              <a:t>Guarantees message delivery</a:t>
            </a:r>
          </a:p>
          <a:p>
            <a:pPr lvl="1"/>
            <a:r>
              <a:rPr lang="en-US" dirty="0" smtClean="0"/>
              <a:t>Delivers messages in the same order they were sent</a:t>
            </a:r>
          </a:p>
          <a:p>
            <a:pPr lvl="1"/>
            <a:r>
              <a:rPr lang="en-US" dirty="0" smtClean="0"/>
              <a:t>Delivers at most one copy of each message</a:t>
            </a:r>
          </a:p>
          <a:p>
            <a:pPr lvl="1"/>
            <a:r>
              <a:rPr lang="en-US" dirty="0" smtClean="0"/>
              <a:t>Supports arbitrarily large messages</a:t>
            </a:r>
          </a:p>
          <a:p>
            <a:pPr lvl="1"/>
            <a:r>
              <a:rPr lang="en-US" dirty="0" smtClean="0"/>
              <a:t>Supports synchronization between the sender and the receiver</a:t>
            </a:r>
          </a:p>
          <a:p>
            <a:pPr lvl="1"/>
            <a:r>
              <a:rPr lang="en-US" dirty="0" smtClean="0"/>
              <a:t>Allows the receiver to apply flow control to the sender</a:t>
            </a:r>
          </a:p>
          <a:p>
            <a:pPr lvl="1"/>
            <a:r>
              <a:rPr lang="en-US" dirty="0" smtClean="0"/>
              <a:t>Supports multiple application processes on each host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9F70-0A46-4B5A-A377-9A0B5D12E02A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the Pipe Full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7525" y="1676400"/>
            <a:ext cx="5832475" cy="3498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5181600"/>
            <a:ext cx="4088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3399"/>
                </a:solidFill>
                <a:latin typeface="Calibri" pitchFamily="34" charset="0"/>
              </a:rPr>
              <a:t>Required window size for 100-ms RTT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0E9-F141-4405-A138-31526B0EA1C6}" type="datetime3">
              <a:rPr lang="en-US" smtClean="0"/>
              <a:t>20 October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does TCP decide to transmit a segment?</a:t>
            </a:r>
          </a:p>
          <a:p>
            <a:pPr lvl="1"/>
            <a:r>
              <a:rPr lang="en-US" dirty="0" smtClean="0"/>
              <a:t>TCP supports a byte stream abstraction</a:t>
            </a:r>
          </a:p>
          <a:p>
            <a:pPr lvl="1"/>
            <a:r>
              <a:rPr lang="en-US" dirty="0" smtClean="0"/>
              <a:t>Application programs write bytes into streams</a:t>
            </a:r>
          </a:p>
          <a:p>
            <a:pPr lvl="1"/>
            <a:r>
              <a:rPr lang="en-US" dirty="0" smtClean="0"/>
              <a:t>It is up to TCP to decide that it has enough bytes to send a segment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DFB2-8057-4410-B4CF-9D4A97BDD5FB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factors governs this decision</a:t>
            </a:r>
          </a:p>
          <a:p>
            <a:pPr lvl="1"/>
            <a:r>
              <a:rPr lang="en-US" dirty="0" smtClean="0"/>
              <a:t>Ignore flow control: window is wide open, as would be the case when the connection starts</a:t>
            </a:r>
          </a:p>
          <a:p>
            <a:pPr lvl="1"/>
            <a:r>
              <a:rPr lang="en-US" dirty="0" smtClean="0"/>
              <a:t>TCP has three mechanism to trigger the transmission of a segment</a:t>
            </a:r>
          </a:p>
          <a:p>
            <a:pPr lvl="2"/>
            <a:r>
              <a:rPr lang="en-US" dirty="0" smtClean="0"/>
              <a:t>(1) TCP maintains a variable MSS and sends a segment as soon as it has collected MSS bytes from the sending process</a:t>
            </a:r>
          </a:p>
          <a:p>
            <a:pPr lvl="3"/>
            <a:r>
              <a:rPr lang="en-US" dirty="0" smtClean="0"/>
              <a:t>MSS is usually set to the size of the largest segment TCP can send without causing local IP to fragment</a:t>
            </a:r>
          </a:p>
          <a:p>
            <a:pPr lvl="3"/>
            <a:r>
              <a:rPr lang="en-US" dirty="0" smtClean="0"/>
              <a:t>MSS: MTU of directly connected network – (TCP header + and IP header)</a:t>
            </a:r>
          </a:p>
          <a:p>
            <a:pPr lvl="2"/>
            <a:r>
              <a:rPr lang="en-US" dirty="0" smtClean="0"/>
              <a:t>(2) Sending process has explicitly asked TCP to send it</a:t>
            </a:r>
          </a:p>
          <a:p>
            <a:pPr lvl="3"/>
            <a:r>
              <a:rPr lang="en-US" dirty="0" smtClean="0"/>
              <a:t>TCP supports push operation</a:t>
            </a:r>
          </a:p>
          <a:p>
            <a:pPr lvl="2"/>
            <a:r>
              <a:rPr lang="en-US" dirty="0" smtClean="0"/>
              <a:t>(3) When a timer fires</a:t>
            </a:r>
          </a:p>
          <a:p>
            <a:pPr lvl="3"/>
            <a:r>
              <a:rPr lang="en-US" dirty="0" smtClean="0"/>
              <a:t>Resulting segment contains as many bytes as are currently buffered for transmission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08BC-D806-40DA-8223-855671001522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Silly Window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think of a TCP stream as a conveyer belt with “full” containers (data segments) going in one direction and empty container (ACKs) going in the reverse direction, then MSS-sized segments correspond to large container and 1-byte segments correspond to very small containers</a:t>
            </a:r>
          </a:p>
          <a:p>
            <a:r>
              <a:rPr lang="en-US" dirty="0" smtClean="0"/>
              <a:t>If the sender aggressively fills an empty container as soon as it arrives, then any small container introduced into the system remains in the system indefinitely</a:t>
            </a:r>
          </a:p>
          <a:p>
            <a:r>
              <a:rPr lang="en-US" dirty="0" smtClean="0"/>
              <a:t>That is, it is immediately filled and emptied at each end, and never coalesced with adjacent containers to create large containers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04DD-357E-40F5-8E3F-DDF613202D97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Silly Window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5-09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554788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81400" y="6019800"/>
            <a:ext cx="2638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Silly Window Syndrome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2B5C-A309-4ECD-8859-F0DF10165D40}" type="datetime3">
              <a:rPr lang="en-US" smtClean="0"/>
              <a:t>20 October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Nagle’s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there is data to send but the window is open less than MSS, then we may want to wait some amount of time before sending the available data</a:t>
            </a:r>
          </a:p>
          <a:p>
            <a:r>
              <a:rPr lang="en-US" dirty="0" smtClean="0"/>
              <a:t>But how long?</a:t>
            </a:r>
          </a:p>
          <a:p>
            <a:r>
              <a:rPr lang="en-US" dirty="0" smtClean="0"/>
              <a:t>If we wait too long, then we hurt interactive applications like Telnet</a:t>
            </a:r>
          </a:p>
          <a:p>
            <a:r>
              <a:rPr lang="en-US" dirty="0" smtClean="0"/>
              <a:t>If we don’t wait long enough, then we risk sending a bunch of tiny packets and falling into the silly window syndrome</a:t>
            </a:r>
          </a:p>
          <a:p>
            <a:pPr lvl="1"/>
            <a:r>
              <a:rPr lang="en-US" dirty="0" smtClean="0"/>
              <a:t>The solution is to introduce a timer and to transmit when the timer expires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279A-0473-44C2-B547-BC02C840CE90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Nagle’s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could use a clock-based timer, for example one that fires every 100ms</a:t>
            </a:r>
          </a:p>
          <a:p>
            <a:r>
              <a:rPr lang="en-US" dirty="0" smtClean="0"/>
              <a:t>Nagle introduced an elegant self-clocking solution</a:t>
            </a:r>
          </a:p>
          <a:p>
            <a:r>
              <a:rPr lang="en-US" dirty="0" smtClean="0"/>
              <a:t>Key Idea</a:t>
            </a:r>
          </a:p>
          <a:p>
            <a:pPr lvl="1"/>
            <a:r>
              <a:rPr lang="en-US" dirty="0" smtClean="0"/>
              <a:t>As long as TCP has any data in flight, the sender will eventually receive an ACK</a:t>
            </a:r>
          </a:p>
          <a:p>
            <a:pPr lvl="1"/>
            <a:r>
              <a:rPr lang="en-US" dirty="0" smtClean="0"/>
              <a:t>This ACK can be treated like a timer firing, triggering the transmission of more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75BD-6B28-4BE3-A230-7B5FB93336F1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Nagle’s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the application produces data to send</a:t>
            </a:r>
          </a:p>
          <a:p>
            <a:pPr lvl="1"/>
            <a:r>
              <a:rPr lang="en-US" dirty="0" smtClean="0"/>
              <a:t>If both the available data and the window ≥ MSS</a:t>
            </a:r>
          </a:p>
          <a:p>
            <a:pPr lvl="2"/>
            <a:r>
              <a:rPr lang="en-US" dirty="0" smtClean="0"/>
              <a:t>Send a full segment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If there is </a:t>
            </a:r>
            <a:r>
              <a:rPr lang="en-US" dirty="0" err="1" smtClean="0"/>
              <a:t>unACKed</a:t>
            </a:r>
            <a:r>
              <a:rPr lang="en-US" dirty="0" smtClean="0"/>
              <a:t> data in flight</a:t>
            </a:r>
          </a:p>
          <a:p>
            <a:pPr lvl="3"/>
            <a:r>
              <a:rPr lang="en-US" dirty="0" smtClean="0"/>
              <a:t>Buffer the new data until an ACK arrives</a:t>
            </a:r>
          </a:p>
          <a:p>
            <a:pPr lvl="2"/>
            <a:r>
              <a:rPr lang="en-US" dirty="0" smtClean="0"/>
              <a:t>Else</a:t>
            </a:r>
          </a:p>
          <a:p>
            <a:pPr lvl="3"/>
            <a:r>
              <a:rPr lang="en-US" dirty="0" smtClean="0"/>
              <a:t>Send all the new data now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4F57-6507-492D-BFB0-81965F75D3B1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Retransmission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Original Algorithm</a:t>
            </a:r>
          </a:p>
          <a:p>
            <a:pPr lvl="1"/>
            <a:r>
              <a:rPr lang="en-US" dirty="0" smtClean="0"/>
              <a:t>Measure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SampleRTT</a:t>
            </a:r>
            <a:r>
              <a:rPr lang="en-US" dirty="0" smtClean="0"/>
              <a:t> for each segment/ACK pair</a:t>
            </a:r>
          </a:p>
          <a:p>
            <a:pPr lvl="1"/>
            <a:r>
              <a:rPr lang="en-US" dirty="0" smtClean="0"/>
              <a:t>Compute weighted average of RTT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EstRTT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l-GR" dirty="0" smtClean="0">
                <a:latin typeface="Courier New" pitchFamily="49" charset="0"/>
                <a:cs typeface="Courier New" pitchFamily="49" charset="0"/>
              </a:rPr>
              <a:t>α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xEstRTT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+(1–</a:t>
            </a:r>
            <a:r>
              <a:rPr lang="el-GR" dirty="0" smtClean="0">
                <a:latin typeface="Courier New" pitchFamily="49" charset="0"/>
                <a:cs typeface="Courier New" pitchFamily="49" charset="0"/>
              </a:rPr>
              <a:t>α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xSampleRTT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l-GR" dirty="0" smtClean="0"/>
              <a:t>α</a:t>
            </a:r>
            <a:r>
              <a:rPr lang="en-US" dirty="0" smtClean="0"/>
              <a:t> between 0.8 and 0.9</a:t>
            </a:r>
          </a:p>
          <a:p>
            <a:pPr lvl="1"/>
            <a:r>
              <a:rPr lang="en-US" dirty="0" smtClean="0"/>
              <a:t>Set timeout based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EstRTT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 x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EstRTT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A36-3A59-4956-946F-99DB1B38F620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ACK does not really acknowledge a transmission</a:t>
            </a:r>
          </a:p>
          <a:p>
            <a:pPr lvl="2"/>
            <a:r>
              <a:rPr lang="en-US" dirty="0" smtClean="0"/>
              <a:t>It actually acknowledges the receipt of data</a:t>
            </a:r>
          </a:p>
          <a:p>
            <a:pPr lvl="1"/>
            <a:r>
              <a:rPr lang="en-US" dirty="0" smtClean="0"/>
              <a:t>When a segment is retransmitted and then an ACK arrives at the sender</a:t>
            </a:r>
          </a:p>
          <a:p>
            <a:pPr lvl="2"/>
            <a:r>
              <a:rPr lang="en-US" dirty="0" smtClean="0"/>
              <a:t>It is impossible to decide if this ACK should be associated with the first or the second transmission for calculating RTTs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3E6F-117F-49EA-8212-3F6C19D28FAF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Typical limitations of the network on which transport protocol will operate</a:t>
            </a:r>
          </a:p>
          <a:p>
            <a:pPr lvl="1"/>
            <a:r>
              <a:rPr lang="en-US" dirty="0" smtClean="0"/>
              <a:t>Drop message</a:t>
            </a:r>
          </a:p>
          <a:p>
            <a:pPr lvl="1"/>
            <a:r>
              <a:rPr lang="en-US" dirty="0" smtClean="0"/>
              <a:t>Reorder messages</a:t>
            </a:r>
          </a:p>
          <a:p>
            <a:pPr lvl="1"/>
            <a:r>
              <a:rPr lang="en-US" dirty="0" smtClean="0"/>
              <a:t>Deliver duplicate copies of a given message</a:t>
            </a:r>
          </a:p>
          <a:p>
            <a:pPr lvl="1"/>
            <a:r>
              <a:rPr lang="en-US" dirty="0" smtClean="0"/>
              <a:t>Limit messages to some finite size</a:t>
            </a:r>
          </a:p>
          <a:p>
            <a:pPr lvl="1"/>
            <a:r>
              <a:rPr lang="en-US" dirty="0" smtClean="0"/>
              <a:t>Deliver messages after an arbitrarily long delay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661E-88CC-467A-8CCF-784603F35543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5-10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434262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55626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Associating the ACK with (a) original transmission versus (b) retransmission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C48-5F54-416A-8B29-3D7302655AD1}" type="datetime3">
              <a:rPr lang="en-US" smtClean="0"/>
              <a:t>20 October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not sample RTT when retransmitting</a:t>
            </a:r>
          </a:p>
          <a:p>
            <a:r>
              <a:rPr lang="en-US" dirty="0" smtClean="0"/>
              <a:t>Double timeout after each retransmission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A8C-E1CE-4A37-A626-F0093B43E8E6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-Partridge algorithm was an improvement over the original approach, but it does not eliminate congestion</a:t>
            </a:r>
          </a:p>
          <a:p>
            <a:endParaRPr lang="en-US" dirty="0" smtClean="0"/>
          </a:p>
          <a:p>
            <a:r>
              <a:rPr lang="en-US" dirty="0" smtClean="0"/>
              <a:t>We need to understand how timeout is related to congestion</a:t>
            </a:r>
          </a:p>
          <a:p>
            <a:pPr lvl="1"/>
            <a:r>
              <a:rPr lang="en-US" dirty="0" smtClean="0"/>
              <a:t>If you timeout too soon, you may unnecessarily retransmit a segment which adds load to the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A1E4-8BD5-4221-97B0-0A37CCB198B2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problem with the original computation is that does not take variance of sample RTTs into consideration</a:t>
            </a:r>
          </a:p>
          <a:p>
            <a:r>
              <a:rPr lang="en-US" dirty="0" smtClean="0"/>
              <a:t>If the variance among sample RTTs is small</a:t>
            </a:r>
          </a:p>
          <a:p>
            <a:pPr lvl="1"/>
            <a:r>
              <a:rPr lang="en-US" dirty="0" smtClean="0"/>
              <a:t>Then the estimated RTT can be better trusted</a:t>
            </a:r>
          </a:p>
          <a:p>
            <a:pPr lvl="1"/>
            <a:r>
              <a:rPr lang="en-US" dirty="0" smtClean="0"/>
              <a:t>There is no need to multiply this by 2 to compute the timeout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1536-D29F-4810-BBDB-C027B905EF54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the other hand, a large variance in the samples suggest that timeout value should not be tightly coupled to the Estimated RTT</a:t>
            </a:r>
          </a:p>
          <a:p>
            <a:r>
              <a:rPr lang="en-US" dirty="0" smtClean="0"/>
              <a:t>Jacobson/</a:t>
            </a:r>
            <a:r>
              <a:rPr lang="en-US" dirty="0" err="1" smtClean="0"/>
              <a:t>Karels</a:t>
            </a:r>
            <a:r>
              <a:rPr lang="en-US" dirty="0" smtClean="0"/>
              <a:t> proposed a new scheme for TCP retransmission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77FC-6C77-46F0-8ED6-91E3AD82B92A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Jacobson/</a:t>
            </a:r>
            <a:r>
              <a:rPr lang="en-US" dirty="0" err="1" smtClean="0"/>
              <a:t>Karels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Difference = </a:t>
            </a:r>
            <a:r>
              <a:rPr lang="en-US" dirty="0" err="1" smtClean="0"/>
              <a:t>SampleRTT</a:t>
            </a:r>
            <a:r>
              <a:rPr lang="en-US" dirty="0" smtClean="0"/>
              <a:t> – </a:t>
            </a:r>
            <a:r>
              <a:rPr lang="en-US" dirty="0" err="1" smtClean="0"/>
              <a:t>EstimatedRTT</a:t>
            </a:r>
            <a:endParaRPr lang="en-US" dirty="0" smtClean="0"/>
          </a:p>
          <a:p>
            <a:r>
              <a:rPr lang="en-US" dirty="0" err="1" smtClean="0"/>
              <a:t>EstimatedRTT</a:t>
            </a:r>
            <a:r>
              <a:rPr lang="en-US" dirty="0" smtClean="0"/>
              <a:t> = </a:t>
            </a:r>
            <a:r>
              <a:rPr lang="en-US" dirty="0" err="1" smtClean="0"/>
              <a:t>EstimatedRTT</a:t>
            </a:r>
            <a:r>
              <a:rPr lang="en-US" dirty="0" smtClean="0"/>
              <a:t> + (x Difference)</a:t>
            </a:r>
          </a:p>
          <a:p>
            <a:r>
              <a:rPr lang="en-US" dirty="0" smtClean="0"/>
              <a:t>Derivation = Derivation + (|Difference| - Deviation)</a:t>
            </a:r>
          </a:p>
          <a:p>
            <a:r>
              <a:rPr lang="en-US" dirty="0" err="1" smtClean="0"/>
              <a:t>TimeOut</a:t>
            </a:r>
            <a:r>
              <a:rPr lang="en-US" dirty="0" smtClean="0"/>
              <a:t> = µ x </a:t>
            </a:r>
            <a:r>
              <a:rPr lang="en-US" dirty="0" err="1" smtClean="0"/>
              <a:t>EstimatedRTT</a:t>
            </a:r>
            <a:r>
              <a:rPr lang="en-US" dirty="0" smtClean="0"/>
              <a:t> + x Deviation</a:t>
            </a:r>
          </a:p>
          <a:p>
            <a:pPr lvl="1"/>
            <a:r>
              <a:rPr lang="en-US" dirty="0" smtClean="0"/>
              <a:t>Where based on experience, µ is typically set to 1 and is set to 4. Thus, when the variance is small, </a:t>
            </a:r>
            <a:r>
              <a:rPr lang="en-US" dirty="0" err="1" smtClean="0"/>
              <a:t>TimeOut</a:t>
            </a:r>
            <a:r>
              <a:rPr lang="en-US" dirty="0" smtClean="0"/>
              <a:t> is close to </a:t>
            </a:r>
            <a:r>
              <a:rPr lang="en-US" dirty="0" err="1" smtClean="0"/>
              <a:t>EstimatedRTT</a:t>
            </a:r>
            <a:r>
              <a:rPr lang="en-US" dirty="0" smtClean="0"/>
              <a:t>; a large variance causes the deviation term to dominate the calculation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6D42-CD35-4691-8EB8-3F6DCB5D327C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6E53-8FD4-46C7-BF47-5E0E90B18A01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8E7E62-EA09-4566-ACB3-E305C04EF63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133600"/>
            <a:ext cx="40481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C62D-29EF-411F-8513-128429B63A26}" type="datetime3">
              <a:rPr lang="en-US" smtClean="0"/>
              <a:t>20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52387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D8FC-3656-49ED-BE94-B62A0F51EC82}" type="datetime3">
              <a:rPr lang="en-US" smtClean="0"/>
              <a:t>20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RPC protocol consists of three basic functions</a:t>
            </a:r>
          </a:p>
          <a:p>
            <a:pPr lvl="1"/>
            <a:r>
              <a:rPr lang="en-US" dirty="0" smtClean="0"/>
              <a:t>BLAST: fragments and reassembles large messages</a:t>
            </a:r>
          </a:p>
          <a:p>
            <a:pPr lvl="1"/>
            <a:r>
              <a:rPr lang="en-US" dirty="0" smtClean="0"/>
              <a:t>CHAN: synchronizes request and reply messages</a:t>
            </a:r>
          </a:p>
          <a:p>
            <a:pPr lvl="1"/>
            <a:r>
              <a:rPr lang="en-US" dirty="0" smtClean="0"/>
              <a:t>SELECT: dispatches request messages to the correct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F54-5644-4DBD-9B5D-772013CDF27B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Challenge for Transport Protocols</a:t>
            </a:r>
          </a:p>
          <a:p>
            <a:pPr lvl="1"/>
            <a:r>
              <a:rPr lang="en-US" dirty="0" smtClean="0"/>
              <a:t>Develop algorithms that turn the less-then-desirable properties of the underlying network into the high level of service required by application programs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30BB-A258-43D2-A089-9BF948674989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Transfer (BLAST)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416552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Unlike AAL and IP in that it tries to recover from lost fragments; persistent, but does not guarantee delivery. Strategy is to use </a:t>
            </a:r>
            <a:r>
              <a:rPr lang="en-US" i="1" dirty="0" smtClean="0"/>
              <a:t>selective retransmission </a:t>
            </a:r>
            <a:r>
              <a:rPr lang="en-US" dirty="0" smtClean="0"/>
              <a:t>(</a:t>
            </a:r>
            <a:r>
              <a:rPr lang="en-US" i="1" dirty="0" smtClean="0"/>
              <a:t>partial acknowledgements)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00200"/>
            <a:ext cx="23812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297-54BA-4A9F-8696-82C7746ECE90}" type="datetime3">
              <a:rPr lang="en-US" smtClean="0"/>
              <a:t>20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Transfer (BLAST)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Sender:</a:t>
            </a:r>
          </a:p>
          <a:p>
            <a:pPr lvl="1"/>
            <a:r>
              <a:rPr lang="en-US" dirty="0" smtClean="0"/>
              <a:t>After sending all fragments, set timer DONE</a:t>
            </a:r>
          </a:p>
          <a:p>
            <a:pPr lvl="1"/>
            <a:r>
              <a:rPr lang="en-US" dirty="0" smtClean="0"/>
              <a:t>If receive SRR, send missing fragments and reset DONE</a:t>
            </a:r>
          </a:p>
          <a:p>
            <a:pPr lvl="1"/>
            <a:r>
              <a:rPr lang="en-US" dirty="0" smtClean="0"/>
              <a:t>If timer DONE expires, free fragments</a:t>
            </a:r>
          </a:p>
          <a:p>
            <a:r>
              <a:rPr lang="en-US" dirty="0" smtClean="0"/>
              <a:t>Receiver:</a:t>
            </a:r>
          </a:p>
          <a:p>
            <a:pPr lvl="1"/>
            <a:r>
              <a:rPr lang="en-US" dirty="0" smtClean="0"/>
              <a:t>When first fragment arrives, set timer LAST_FRAG</a:t>
            </a:r>
          </a:p>
          <a:p>
            <a:pPr lvl="1"/>
            <a:r>
              <a:rPr lang="en-US" dirty="0" smtClean="0"/>
              <a:t>When all fragments present, reassemble and pass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BCE2-0083-4EF3-AFCB-89E319BD2F3D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Transfer (BLAST)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exceptional conditions</a:t>
            </a:r>
          </a:p>
          <a:p>
            <a:pPr lvl="1"/>
            <a:r>
              <a:rPr lang="en-US" dirty="0" smtClean="0"/>
              <a:t>if last fragment arrives but message not complete</a:t>
            </a:r>
          </a:p>
          <a:p>
            <a:pPr lvl="2"/>
            <a:r>
              <a:rPr lang="en-US" dirty="0" smtClean="0"/>
              <a:t>send SRR and set timer RETRY</a:t>
            </a:r>
          </a:p>
          <a:p>
            <a:pPr lvl="1"/>
            <a:r>
              <a:rPr lang="en-US" dirty="0" smtClean="0"/>
              <a:t>if timer LAST_FRAG expires</a:t>
            </a:r>
          </a:p>
          <a:p>
            <a:pPr lvl="2"/>
            <a:r>
              <a:rPr lang="en-US" dirty="0" smtClean="0"/>
              <a:t>send SRR and set timer RETRY</a:t>
            </a:r>
          </a:p>
          <a:p>
            <a:pPr lvl="1"/>
            <a:r>
              <a:rPr lang="en-US" dirty="0" smtClean="0"/>
              <a:t>if timer RETRY expires for first or second time</a:t>
            </a:r>
          </a:p>
          <a:p>
            <a:pPr lvl="2"/>
            <a:r>
              <a:rPr lang="en-US" dirty="0" smtClean="0"/>
              <a:t>send SRR and set timer RETRY</a:t>
            </a:r>
          </a:p>
          <a:p>
            <a:pPr lvl="1"/>
            <a:r>
              <a:rPr lang="en-US" dirty="0" smtClean="0"/>
              <a:t>if timer RETRY expires for third time</a:t>
            </a:r>
          </a:p>
          <a:p>
            <a:pPr lvl="2"/>
            <a:r>
              <a:rPr lang="en-US" dirty="0" smtClean="0"/>
              <a:t>give up and free partial message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BD95-E96A-456F-A426-A32DF9457323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Header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7213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MID must protect against wrap around</a:t>
            </a:r>
          </a:p>
          <a:p>
            <a:r>
              <a:rPr lang="en-US" dirty="0" smtClean="0"/>
              <a:t>Type = DATA or SRR</a:t>
            </a:r>
          </a:p>
          <a:p>
            <a:r>
              <a:rPr lang="en-US" dirty="0" err="1" smtClean="0"/>
              <a:t>NumFrags</a:t>
            </a:r>
            <a:r>
              <a:rPr lang="en-US" dirty="0" smtClean="0"/>
              <a:t> indicates number of fragments in message</a:t>
            </a:r>
          </a:p>
          <a:p>
            <a:r>
              <a:rPr lang="en-US" dirty="0" err="1" smtClean="0"/>
              <a:t>FragMask</a:t>
            </a:r>
            <a:r>
              <a:rPr lang="en-US" dirty="0" smtClean="0"/>
              <a:t> distinguishes among fragments:</a:t>
            </a:r>
          </a:p>
          <a:p>
            <a:pPr lvl="1"/>
            <a:r>
              <a:rPr lang="en-US" dirty="0" smtClean="0"/>
              <a:t>if Type=DATA, identifies this fragment</a:t>
            </a:r>
          </a:p>
          <a:p>
            <a:pPr lvl="1"/>
            <a:r>
              <a:rPr lang="en-US" dirty="0" smtClean="0"/>
              <a:t>if Type=SRR, identifies missing fragments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828800"/>
            <a:ext cx="26479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E619-6646-4FF3-9B7F-0ACD3C696321}" type="datetime3">
              <a:rPr lang="en-US" smtClean="0"/>
              <a:t>20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Request/Reply (CHAN)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Guarantees message delivery, and synchronizes client with server; i.e., blocks client until reply received. Supports </a:t>
            </a:r>
            <a:r>
              <a:rPr lang="en-US" i="1" dirty="0" smtClean="0"/>
              <a:t>at-most-once semantics</a:t>
            </a:r>
          </a:p>
          <a:p>
            <a:r>
              <a:rPr lang="en-US" dirty="0" smtClean="0"/>
              <a:t>Simple case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352800"/>
            <a:ext cx="24955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D246-DC27-4766-A841-F5C0655E5ABB}" type="datetime3">
              <a:rPr lang="en-US" smtClean="0"/>
              <a:t>20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Request/Reply (CHAN)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Implicit Acknowledgements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438400"/>
            <a:ext cx="26479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B400-5A6C-42C8-85EA-47AB6C2B905F}" type="datetime3">
              <a:rPr lang="en-US" smtClean="0"/>
              <a:t>20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 – Complications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Lost message (request, reply, or ACK)</a:t>
            </a:r>
          </a:p>
          <a:p>
            <a:pPr lvl="1"/>
            <a:r>
              <a:rPr lang="en-US" dirty="0" smtClean="0"/>
              <a:t>set RETRANSMIT timer</a:t>
            </a:r>
          </a:p>
          <a:p>
            <a:pPr lvl="1"/>
            <a:r>
              <a:rPr lang="en-US" dirty="0" smtClean="0"/>
              <a:t>use message id (MID) field to distinguish</a:t>
            </a:r>
          </a:p>
          <a:p>
            <a:r>
              <a:rPr lang="en-US" dirty="0" smtClean="0"/>
              <a:t>Slow (long running) server</a:t>
            </a:r>
          </a:p>
          <a:p>
            <a:pPr lvl="1"/>
            <a:r>
              <a:rPr lang="en-US" dirty="0" smtClean="0"/>
              <a:t>client periodically sends “are you alive” probe, or</a:t>
            </a:r>
          </a:p>
          <a:p>
            <a:pPr lvl="1"/>
            <a:r>
              <a:rPr lang="en-US" dirty="0" smtClean="0"/>
              <a:t>server periodically sends “I'm alive” notice</a:t>
            </a:r>
          </a:p>
          <a:p>
            <a:r>
              <a:rPr lang="en-US" dirty="0" smtClean="0"/>
              <a:t>Want to support multiple outstanding calls</a:t>
            </a:r>
          </a:p>
          <a:p>
            <a:pPr lvl="1"/>
            <a:r>
              <a:rPr lang="en-US" dirty="0" smtClean="0"/>
              <a:t>use channel id (CID) field to distinguish</a:t>
            </a:r>
          </a:p>
          <a:p>
            <a:r>
              <a:rPr lang="en-US" dirty="0" smtClean="0"/>
              <a:t>Machines crash and reboot</a:t>
            </a:r>
          </a:p>
          <a:p>
            <a:pPr lvl="1"/>
            <a:r>
              <a:rPr lang="en-US" dirty="0" smtClean="0"/>
              <a:t>use boot id (BID) field to distinguish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FD67-2E54-4837-941D-5A3B00C7CFD5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 Header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u_short</a:t>
            </a:r>
            <a:r>
              <a:rPr lang="en-US" dirty="0" smtClean="0"/>
              <a:t> Type; 	/* REQ, REP, ACK, PROBE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u_short</a:t>
            </a:r>
            <a:r>
              <a:rPr lang="en-US" dirty="0" smtClean="0"/>
              <a:t> CID; 	/* unique channel id */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MID;		/* unique message id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BID; 		/* unique boot id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Length; 	/* length of message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ProtNum</a:t>
            </a:r>
            <a:r>
              <a:rPr lang="en-US" dirty="0" smtClean="0"/>
              <a:t>; 	/* high-level protocol */</a:t>
            </a:r>
          </a:p>
          <a:p>
            <a:pPr>
              <a:buNone/>
            </a:pPr>
            <a:r>
              <a:rPr lang="en-US" dirty="0" smtClean="0"/>
              <a:t>} </a:t>
            </a:r>
            <a:r>
              <a:rPr lang="en-US" dirty="0" err="1" smtClean="0"/>
              <a:t>ChanHdr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5E80-E46C-4342-B78B-369D48D31969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 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u_char</a:t>
            </a:r>
            <a:r>
              <a:rPr lang="en-US" dirty="0" smtClean="0"/>
              <a:t> type; 		/* CLIENT or SERVER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u_char</a:t>
            </a:r>
            <a:r>
              <a:rPr lang="en-US" dirty="0" smtClean="0"/>
              <a:t> status; 	/* BUSY or IDLE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retries; 		/* number of retries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timeout; 		/* timeout value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XkReturn</a:t>
            </a:r>
            <a:r>
              <a:rPr lang="en-US" dirty="0" smtClean="0"/>
              <a:t> </a:t>
            </a:r>
            <a:r>
              <a:rPr lang="en-US" dirty="0" err="1" smtClean="0"/>
              <a:t>ret_val</a:t>
            </a:r>
            <a:r>
              <a:rPr lang="en-US" dirty="0" smtClean="0"/>
              <a:t>; 	/* return value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 *request; 	/* request message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 *reply; 		/* reply message */</a:t>
            </a:r>
          </a:p>
          <a:p>
            <a:pPr>
              <a:buNone/>
            </a:pPr>
            <a:r>
              <a:rPr lang="en-US" dirty="0" smtClean="0"/>
              <a:t>	Semaphore </a:t>
            </a:r>
            <a:r>
              <a:rPr lang="en-US" dirty="0" err="1" smtClean="0"/>
              <a:t>reply_sem</a:t>
            </a:r>
            <a:r>
              <a:rPr lang="en-US" dirty="0" smtClean="0"/>
              <a:t>; /* client semaphore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mid; 		/* message id 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bid; 		/* boot id */</a:t>
            </a:r>
          </a:p>
          <a:p>
            <a:pPr>
              <a:buNone/>
            </a:pPr>
            <a:r>
              <a:rPr lang="en-US" dirty="0" smtClean="0"/>
              <a:t>} </a:t>
            </a:r>
            <a:r>
              <a:rPr lang="en-US" dirty="0" err="1" smtClean="0"/>
              <a:t>ChanState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D79-34FB-4875-BFD2-BA8586086770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Dispatcher (SELECT)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35552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Dispatches request messages to the appropriate procedure; fully synchronous counterpart to UDP</a:t>
            </a:r>
          </a:p>
          <a:p>
            <a:r>
              <a:rPr lang="en-US" dirty="0" smtClean="0"/>
              <a:t>Address Space for Procedures</a:t>
            </a:r>
          </a:p>
          <a:p>
            <a:pPr lvl="1"/>
            <a:r>
              <a:rPr lang="en-US" dirty="0" smtClean="0"/>
              <a:t>Flat: unique id for each possible procedure</a:t>
            </a:r>
          </a:p>
          <a:p>
            <a:pPr lvl="1"/>
            <a:r>
              <a:rPr lang="en-US" dirty="0" smtClean="0"/>
              <a:t>Hierarchical: program + procedure within program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7584" y="1600201"/>
            <a:ext cx="457591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3912-8013-43EE-B789-1CB99AFBDFDA}" type="datetime3">
              <a:rPr lang="en-US" smtClean="0"/>
              <a:t>20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Demultiplexer</a:t>
            </a:r>
            <a:r>
              <a:rPr lang="en-US" dirty="0" smtClean="0"/>
              <a:t> (UDP)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Extends host-to-host deliver service of the underlying network into a process-to-process communication service</a:t>
            </a:r>
          </a:p>
          <a:p>
            <a:r>
              <a:rPr lang="en-US" dirty="0" smtClean="0"/>
              <a:t>Add a level of </a:t>
            </a:r>
            <a:r>
              <a:rPr lang="en-US" dirty="0" err="1" smtClean="0"/>
              <a:t>demultiplexing</a:t>
            </a:r>
            <a:r>
              <a:rPr lang="en-US" dirty="0" smtClean="0"/>
              <a:t> which allows multiple application processes on each host to share the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98C7-09F7-43A7-A55D-E3B468F6CEB6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RPC Stack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09800"/>
            <a:ext cx="1143000" cy="382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24E9-6D1E-43AB-BF96-7D72E9213CC1}" type="datetime3">
              <a:rPr lang="en-US" smtClean="0"/>
              <a:t>20 October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Chapter – 5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FF0000"/>
                </a:solidFill>
              </a:rPr>
              <a:t>Computer Networks A Systems Approach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rgbClr val="0070C0"/>
                </a:solidFill>
              </a:rPr>
              <a:t>Larry L. Peterson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Bruce S. Davie</a:t>
            </a:r>
            <a:r>
              <a:rPr lang="en-US" dirty="0" smtClean="0"/>
              <a:t>, 4</a:t>
            </a:r>
            <a:r>
              <a:rPr lang="en-US" baseline="30000" dirty="0" smtClean="0"/>
              <a:t>Th</a:t>
            </a:r>
            <a:r>
              <a:rPr lang="en-US" dirty="0" smtClean="0"/>
              <a:t> Edition, Morgan Kaufmann Publications.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6157-26F0-4851-B752-451014295303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Demultiplexer</a:t>
            </a:r>
            <a:r>
              <a:rPr lang="en-US" dirty="0" smtClean="0"/>
              <a:t> (UDP)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 descr="f05-01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05000"/>
            <a:ext cx="49530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57400" y="4648200"/>
            <a:ext cx="480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Format for UDP header (Note: length and checksum fields should be switched)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8F03-8FE7-4645-B4C7-F0FEDEE0497A}" type="datetime3">
              <a:rPr lang="en-US" smtClean="0"/>
              <a:t>20 October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Demultiplexer</a:t>
            </a:r>
            <a:r>
              <a:rPr lang="en-US" dirty="0" smtClean="0"/>
              <a:t> (UDP)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f05-02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76399"/>
            <a:ext cx="4114800" cy="42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6172200"/>
            <a:ext cx="2154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UDP Message Queue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C967-9240-4CCC-B37B-DC2A6E07D6FC}" type="datetime3">
              <a:rPr lang="en-US" smtClean="0"/>
              <a:t>20 October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Byte Stream (TCP)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contrast to UDP, Transmission Control Protocol (TCP) offers the following services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Connection oriented</a:t>
            </a:r>
          </a:p>
          <a:p>
            <a:pPr lvl="1"/>
            <a:r>
              <a:rPr lang="en-US" dirty="0" smtClean="0"/>
              <a:t>Byte-stream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CD6E-C23C-4A7E-B412-90F013522AC3}" type="datetime3">
              <a:rPr lang="en-US" smtClean="0"/>
              <a:t>20 October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A68E7E62-EA09-4566-ACB3-E305C04EF6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30000622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cn05_noor</Template>
  <TotalTime>1011</TotalTime>
  <Words>2777</Words>
  <Application>Microsoft Office PowerPoint</Application>
  <PresentationFormat>On-screen Show (4:3)</PresentationFormat>
  <Paragraphs>412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Courier New</vt:lpstr>
      <vt:lpstr>Tw Cen MT</vt:lpstr>
      <vt:lpstr>Wingdings</vt:lpstr>
      <vt:lpstr>Wingdings 2</vt:lpstr>
      <vt:lpstr>TS030000622</vt:lpstr>
      <vt:lpstr>End–to–end protocols</vt:lpstr>
      <vt:lpstr>Outline </vt:lpstr>
      <vt:lpstr>End-to-end Protocols</vt:lpstr>
      <vt:lpstr>End-to-end Protocols</vt:lpstr>
      <vt:lpstr>End-to-end Protocols</vt:lpstr>
      <vt:lpstr>Simple Demultiplexer (UDP)</vt:lpstr>
      <vt:lpstr>Simple Demultiplexer (UDP)</vt:lpstr>
      <vt:lpstr>Simple Demultiplexer (UDP)</vt:lpstr>
      <vt:lpstr>Reliable Byte Stream (TCP)</vt:lpstr>
      <vt:lpstr>Flow Control Vs Congestion Control</vt:lpstr>
      <vt:lpstr>End-to-end Issues</vt:lpstr>
      <vt:lpstr>End-to-end Issues</vt:lpstr>
      <vt:lpstr>TCP Segment</vt:lpstr>
      <vt:lpstr>TCP Segment</vt:lpstr>
      <vt:lpstr>TCP Segment</vt:lpstr>
      <vt:lpstr>TCP Header</vt:lpstr>
      <vt:lpstr>TCP Header</vt:lpstr>
      <vt:lpstr>TCP Header</vt:lpstr>
      <vt:lpstr>TCP Header</vt:lpstr>
      <vt:lpstr>TCP Header</vt:lpstr>
      <vt:lpstr>Connection Establishment/Termination in TCP</vt:lpstr>
      <vt:lpstr>Sliding Window Revisited</vt:lpstr>
      <vt:lpstr>Sliding Window Revisited</vt:lpstr>
      <vt:lpstr>TCP Sliding Window</vt:lpstr>
      <vt:lpstr>TCP Flow Control</vt:lpstr>
      <vt:lpstr>Protecting against Wraparound</vt:lpstr>
      <vt:lpstr>Protecting Against Wraparound</vt:lpstr>
      <vt:lpstr>Protecting against Wraparound</vt:lpstr>
      <vt:lpstr>Keeping the Pipe Full</vt:lpstr>
      <vt:lpstr>Keeping the Pipe Full</vt:lpstr>
      <vt:lpstr>Triggering Transmission</vt:lpstr>
      <vt:lpstr>Triggering Transmission</vt:lpstr>
      <vt:lpstr>Silly Window Syndrome</vt:lpstr>
      <vt:lpstr>Silly Window Syndrome</vt:lpstr>
      <vt:lpstr>Nagle’s Algorithm</vt:lpstr>
      <vt:lpstr>Nagle’s Algorithm</vt:lpstr>
      <vt:lpstr>Nagle’s Algorithm</vt:lpstr>
      <vt:lpstr>Adaptive Retransmission</vt:lpstr>
      <vt:lpstr>Original Algorithm</vt:lpstr>
      <vt:lpstr>Karn/Partridge Algorithm</vt:lpstr>
      <vt:lpstr>Karn/Partridge Algorithm</vt:lpstr>
      <vt:lpstr>Karn/Partridge Algorithm</vt:lpstr>
      <vt:lpstr>Karn/Partridge Algorithm</vt:lpstr>
      <vt:lpstr>Karn/Partridge Algorithm</vt:lpstr>
      <vt:lpstr>Jacobson/Karels Algorithm</vt:lpstr>
      <vt:lpstr>RPC</vt:lpstr>
      <vt:lpstr>RPC</vt:lpstr>
      <vt:lpstr>RPC</vt:lpstr>
      <vt:lpstr>RPC Functions</vt:lpstr>
      <vt:lpstr>Bulk Transfer (BLAST)</vt:lpstr>
      <vt:lpstr>Bulk Transfer (BLAST)</vt:lpstr>
      <vt:lpstr>Bulk Transfer (BLAST)</vt:lpstr>
      <vt:lpstr>BLAST Header Format</vt:lpstr>
      <vt:lpstr>Request/Reply (CHAN)</vt:lpstr>
      <vt:lpstr>Request/Reply (CHAN)</vt:lpstr>
      <vt:lpstr>CHAN – Complications </vt:lpstr>
      <vt:lpstr>CHAN Header Format</vt:lpstr>
      <vt:lpstr>CHAN Session State</vt:lpstr>
      <vt:lpstr>Dispatcher (SELECT)</vt:lpstr>
      <vt:lpstr>Putting it All Together</vt:lpstr>
      <vt:lpstr>Reference</vt:lpstr>
    </vt:vector>
  </TitlesOfParts>
  <Company>IIITDM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End–to–end protocols</dc:title>
  <dc:creator>Admin</dc:creator>
  <cp:lastModifiedBy>acer</cp:lastModifiedBy>
  <cp:revision>57</cp:revision>
  <dcterms:created xsi:type="dcterms:W3CDTF">2011-10-27T08:34:06Z</dcterms:created>
  <dcterms:modified xsi:type="dcterms:W3CDTF">2023-10-20T06:29:31Z</dcterms:modified>
</cp:coreProperties>
</file>