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4"/>
  </p:notesMasterIdLst>
  <p:sldIdLst>
    <p:sldId id="256" r:id="rId2"/>
    <p:sldId id="257" r:id="rId3"/>
    <p:sldId id="258" r:id="rId4"/>
    <p:sldId id="259" r:id="rId5"/>
    <p:sldId id="260" r:id="rId6"/>
    <p:sldId id="261" r:id="rId7"/>
    <p:sldId id="262" r:id="rId8"/>
    <p:sldId id="264" r:id="rId9"/>
    <p:sldId id="265" r:id="rId10"/>
    <p:sldId id="266" r:id="rId11"/>
    <p:sldId id="263"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43FE06-05E8-4AD8-94A2-DA795D90F5B6}" type="datetimeFigureOut">
              <a:rPr lang="en-US" smtClean="0"/>
              <a:pPr/>
              <a:t>10/27/2023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17BEAF-0CA8-4C87-A5B4-38B5E9BA67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17BEAF-0CA8-4C87-A5B4-38B5E9BA6796}" type="slidenum">
              <a:rPr lang="en-US" smtClean="0"/>
              <a:pPr/>
              <a:t>105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3304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3386328"/>
            <a:ext cx="2249424" cy="713232"/>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3377184"/>
            <a:ext cx="6784848" cy="713232"/>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1371600"/>
            <a:ext cx="6477000" cy="1828800"/>
          </a:xfrm>
        </p:spPr>
        <p:txBody>
          <a:bodyPr anchor="b"/>
          <a:lstStyle>
            <a:lvl1pPr>
              <a:defRPr cap="all" baseline="0"/>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2362200" y="3383037"/>
            <a:ext cx="6781800" cy="685800"/>
          </a:xfrm>
        </p:spPr>
        <p:style>
          <a:lnRef idx="0">
            <a:schemeClr val="accent1"/>
          </a:lnRef>
          <a:fillRef idx="3">
            <a:schemeClr val="accent1"/>
          </a:fillRef>
          <a:effectRef idx="3">
            <a:schemeClr val="accent1"/>
          </a:effectRef>
          <a:fontRef idx="none"/>
        </p:style>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a:xfrm>
            <a:off x="76200" y="3401699"/>
            <a:ext cx="2057400" cy="685800"/>
          </a:xfrm>
        </p:spPr>
        <p:txBody>
          <a:bodyPr>
            <a:noAutofit/>
          </a:bodyPr>
          <a:lstStyle>
            <a:lvl1pPr algn="ctr">
              <a:defRPr sz="2000">
                <a:solidFill>
                  <a:srgbClr val="FFFFFF"/>
                </a:solidFill>
              </a:defRPr>
            </a:lvl1pPr>
          </a:lstStyle>
          <a:p>
            <a:fld id="{E42521AA-323D-4C84-A227-CA56587DBB93}" type="datetime3">
              <a:rPr lang="en-US" smtClean="0"/>
              <a:pPr/>
              <a:t>27 October 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Dr Noor Mahammad Sk</a:t>
            </a:r>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403E1F4A-BE5D-46B9-854C-2D7B722D4E1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AE87A3-A026-4C6B-AF6E-4C8E7FD02654}" type="datetime3">
              <a:rPr lang="en-US" smtClean="0"/>
              <a:pPr/>
              <a:t>27 October 2023</a:t>
            </a:fld>
            <a:endParaRPr lang="en-US"/>
          </a:p>
        </p:txBody>
      </p:sp>
      <p:sp>
        <p:nvSpPr>
          <p:cNvPr id="5" name="Footer Placeholder 4"/>
          <p:cNvSpPr>
            <a:spLocks noGrp="1"/>
          </p:cNvSpPr>
          <p:nvPr>
            <p:ph type="ftr" sz="quarter" idx="11"/>
          </p:nvPr>
        </p:nvSpPr>
        <p:spPr/>
        <p:txBody>
          <a:bodyPr/>
          <a:lstStyle/>
          <a:p>
            <a:r>
              <a:rPr lang="en-US" smtClean="0"/>
              <a:t>Dr Noor Mahammad Sk</a:t>
            </a:r>
            <a:endParaRPr lang="en-US"/>
          </a:p>
        </p:txBody>
      </p:sp>
      <p:sp>
        <p:nvSpPr>
          <p:cNvPr id="6" name="Slide Number Placeholder 5"/>
          <p:cNvSpPr>
            <a:spLocks noGrp="1"/>
          </p:cNvSpPr>
          <p:nvPr>
            <p:ph type="sldNum" sz="quarter" idx="12"/>
          </p:nvPr>
        </p:nvSpPr>
        <p:spPr/>
        <p:txBody>
          <a:bodyPr/>
          <a:lstStyle/>
          <a:p>
            <a:fld id="{403E1F4A-BE5D-46B9-854C-2D7B722D4E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C89DE7B0-4D28-463F-B7F5-4AD859BADFA3}" type="datetime3">
              <a:rPr lang="en-US" smtClean="0"/>
              <a:pPr/>
              <a:t>27 October 2023</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smtClean="0"/>
              <a:t>Dr Noor Mahammad Sk</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403E1F4A-BE5D-46B9-854C-2D7B722D4E1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Calibri" pitchFamily="34" charset="0"/>
              </a:defRPr>
            </a:lvl1pPr>
          </a:lstStyle>
          <a:p>
            <a:r>
              <a:rPr kumimoji="0" lang="en-US" smtClean="0"/>
              <a:t>Click to edit Master title style</a:t>
            </a:r>
            <a:endParaRPr kumimoji="0" lang="en-US" dirty="0"/>
          </a:p>
        </p:txBody>
      </p:sp>
      <p:sp>
        <p:nvSpPr>
          <p:cNvPr id="8" name="Content Placeholder 7"/>
          <p:cNvSpPr>
            <a:spLocks noGrp="1"/>
          </p:cNvSpPr>
          <p:nvPr>
            <p:ph sz="quarter" idx="1"/>
          </p:nvPr>
        </p:nvSpPr>
        <p:spPr>
          <a:xfrm>
            <a:off x="612648" y="1600200"/>
            <a:ext cx="8153400" cy="4495800"/>
          </a:xfrm>
        </p:spPr>
        <p:txBody>
          <a:bodyPr/>
          <a:lstStyle>
            <a:lvl1pPr>
              <a:defRPr sz="2800">
                <a:latin typeface="Calibri" pitchFamily="34" charset="0"/>
              </a:defRPr>
            </a:lvl1pPr>
            <a:lvl2pPr>
              <a:defRPr sz="2600">
                <a:latin typeface="Calibri" pitchFamily="34" charset="0"/>
              </a:defRPr>
            </a:lvl2pPr>
            <a:lvl3pPr>
              <a:defRPr sz="2400">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7" name="Date Placeholder 6"/>
          <p:cNvSpPr>
            <a:spLocks noGrp="1"/>
          </p:cNvSpPr>
          <p:nvPr>
            <p:ph type="dt" sz="half" idx="10"/>
          </p:nvPr>
        </p:nvSpPr>
        <p:spPr/>
        <p:txBody>
          <a:bodyPr/>
          <a:lstStyle/>
          <a:p>
            <a:fld id="{3EF94885-32EE-4CC6-963C-BACFB246A393}" type="datetime3">
              <a:rPr lang="en-US" smtClean="0"/>
              <a:pPr/>
              <a:t>27 October 2023</a:t>
            </a:fld>
            <a:endParaRPr lang="en-US"/>
          </a:p>
        </p:txBody>
      </p:sp>
      <p:sp>
        <p:nvSpPr>
          <p:cNvPr id="9" name="Slide Number Placeholder 8"/>
          <p:cNvSpPr>
            <a:spLocks noGrp="1"/>
          </p:cNvSpPr>
          <p:nvPr>
            <p:ph type="sldNum" sz="quarter" idx="11"/>
          </p:nvPr>
        </p:nvSpPr>
        <p:spPr/>
        <p:txBody>
          <a:bodyPr/>
          <a:lstStyle/>
          <a:p>
            <a:fld id="{403E1F4A-BE5D-46B9-854C-2D7B722D4E1E}"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Dr Noor Mahammad Sk</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03A3AE1-9C85-4CD0-B2CB-EB08194A05C8}" type="datetime3">
              <a:rPr lang="en-US" smtClean="0"/>
              <a:pPr/>
              <a:t>27 October 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403E1F4A-BE5D-46B9-854C-2D7B722D4E1E}" type="slidenum">
              <a:rPr lang="en-US" smtClean="0"/>
              <a:pPr/>
              <a:t>‹#›</a:t>
            </a:fld>
            <a:endParaRPr lang="en-US"/>
          </a:p>
        </p:txBody>
      </p:sp>
      <p:sp>
        <p:nvSpPr>
          <p:cNvPr id="14" name="Footer Placeholder 13"/>
          <p:cNvSpPr>
            <a:spLocks noGrp="1"/>
          </p:cNvSpPr>
          <p:nvPr>
            <p:ph type="ftr" sz="quarter" idx="12"/>
          </p:nvPr>
        </p:nvSpPr>
        <p:spPr/>
        <p:txBody>
          <a:bodyPr/>
          <a:lstStyle/>
          <a:p>
            <a:r>
              <a:rPr lang="en-US" smtClean="0"/>
              <a:t>Dr Noor Mahammad Sk</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CF0F5B57-ACC3-42F6-BDD5-ADB5D3877A93}" type="datetime3">
              <a:rPr lang="en-US" smtClean="0"/>
              <a:pPr/>
              <a:t>27 October 2023</a:t>
            </a:fld>
            <a:endParaRPr lang="en-US"/>
          </a:p>
        </p:txBody>
      </p:sp>
      <p:sp>
        <p:nvSpPr>
          <p:cNvPr id="10" name="Slide Number Placeholder 9"/>
          <p:cNvSpPr>
            <a:spLocks noGrp="1"/>
          </p:cNvSpPr>
          <p:nvPr>
            <p:ph type="sldNum" sz="quarter" idx="16"/>
          </p:nvPr>
        </p:nvSpPr>
        <p:spPr/>
        <p:txBody>
          <a:bodyPr rtlCol="0"/>
          <a:lstStyle/>
          <a:p>
            <a:fld id="{403E1F4A-BE5D-46B9-854C-2D7B722D4E1E}"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smtClean="0"/>
              <a:t>Dr Noor Mahammad Sk</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06622E0-A947-4619-8F16-2C897C16FC0F}" type="datetime3">
              <a:rPr lang="en-US" smtClean="0"/>
              <a:pPr/>
              <a:t>27 October 2023</a:t>
            </a:fld>
            <a:endParaRPr lang="en-US"/>
          </a:p>
        </p:txBody>
      </p:sp>
      <p:sp>
        <p:nvSpPr>
          <p:cNvPr id="12" name="Slide Number Placeholder 11"/>
          <p:cNvSpPr>
            <a:spLocks noGrp="1"/>
          </p:cNvSpPr>
          <p:nvPr>
            <p:ph type="sldNum" sz="quarter" idx="16"/>
          </p:nvPr>
        </p:nvSpPr>
        <p:spPr/>
        <p:txBody>
          <a:bodyPr rtlCol="0"/>
          <a:lstStyle/>
          <a:p>
            <a:fld id="{403E1F4A-BE5D-46B9-854C-2D7B722D4E1E}"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smtClean="0"/>
              <a:t>Dr Noor Mahammad Sk</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E01A85E-87FB-431C-8C2E-24D0F0608BC5}" type="datetime3">
              <a:rPr lang="en-US" smtClean="0"/>
              <a:pPr/>
              <a:t>27 October 2023</a:t>
            </a:fld>
            <a:endParaRPr lang="en-US"/>
          </a:p>
        </p:txBody>
      </p:sp>
      <p:sp>
        <p:nvSpPr>
          <p:cNvPr id="4" name="Footer Placeholder 3"/>
          <p:cNvSpPr>
            <a:spLocks noGrp="1"/>
          </p:cNvSpPr>
          <p:nvPr>
            <p:ph type="ftr" sz="quarter" idx="11"/>
          </p:nvPr>
        </p:nvSpPr>
        <p:spPr/>
        <p:txBody>
          <a:bodyPr/>
          <a:lstStyle/>
          <a:p>
            <a:r>
              <a:rPr lang="en-US" smtClean="0"/>
              <a:t>Dr Noor Mahammad Sk</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03E1F4A-BE5D-46B9-854C-2D7B722D4E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4DBE4-FAF6-4633-A697-7CB40E493A68}" type="datetime3">
              <a:rPr lang="en-US" smtClean="0"/>
              <a:pPr/>
              <a:t>27 October 2023</a:t>
            </a:fld>
            <a:endParaRPr lang="en-US"/>
          </a:p>
        </p:txBody>
      </p:sp>
      <p:sp>
        <p:nvSpPr>
          <p:cNvPr id="3" name="Footer Placeholder 2"/>
          <p:cNvSpPr>
            <a:spLocks noGrp="1"/>
          </p:cNvSpPr>
          <p:nvPr>
            <p:ph type="ftr" sz="quarter" idx="11"/>
          </p:nvPr>
        </p:nvSpPr>
        <p:spPr/>
        <p:txBody>
          <a:bodyPr/>
          <a:lstStyle/>
          <a:p>
            <a:r>
              <a:rPr lang="en-US" smtClean="0"/>
              <a:t>Dr Noor Mahammad Sk</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403E1F4A-BE5D-46B9-854C-2D7B722D4E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45138A3-C702-4C60-BF22-A5733F573768}" type="datetime3">
              <a:rPr lang="en-US" smtClean="0"/>
              <a:pPr/>
              <a:t>27 October 2023</a:t>
            </a:fld>
            <a:endParaRPr lang="en-US"/>
          </a:p>
        </p:txBody>
      </p:sp>
      <p:sp>
        <p:nvSpPr>
          <p:cNvPr id="6" name="Footer Placeholder 5"/>
          <p:cNvSpPr>
            <a:spLocks noGrp="1"/>
          </p:cNvSpPr>
          <p:nvPr>
            <p:ph type="ftr" sz="quarter" idx="11"/>
          </p:nvPr>
        </p:nvSpPr>
        <p:spPr/>
        <p:txBody>
          <a:bodyPr/>
          <a:lstStyle/>
          <a:p>
            <a:r>
              <a:rPr lang="en-US" smtClean="0"/>
              <a:t>Dr Noor Mahammad Sk</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03E1F4A-BE5D-46B9-854C-2D7B722D4E1E}"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0757FF5E-DAE9-4588-AE3E-A270D7C59CDF}" type="datetime3">
              <a:rPr lang="en-US" smtClean="0"/>
              <a:pPr/>
              <a:t>27 October 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403E1F4A-BE5D-46B9-854C-2D7B722D4E1E}"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Dr Noor Mahammad Sk</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6482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09600" y="6400994"/>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C4C3125-E2BA-46E9-804C-3F481F107B56}" type="datetime3">
              <a:rPr lang="en-US" smtClean="0"/>
              <a:pPr/>
              <a:t>27 October 2023</a:t>
            </a:fld>
            <a:endParaRPr lang="en-US"/>
          </a:p>
        </p:txBody>
      </p:sp>
      <p:sp>
        <p:nvSpPr>
          <p:cNvPr id="3" name="Footer Placeholder 2"/>
          <p:cNvSpPr>
            <a:spLocks noGrp="1"/>
          </p:cNvSpPr>
          <p:nvPr>
            <p:ph type="ftr" sz="quarter" idx="3"/>
          </p:nvPr>
        </p:nvSpPr>
        <p:spPr>
          <a:xfrm>
            <a:off x="3352800" y="6400800"/>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Dr Noor Mahammad Sk</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03E1F4A-BE5D-46B9-854C-2D7B722D4E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400" kern="1200">
          <a:solidFill>
            <a:schemeClr val="tx2"/>
          </a:solidFill>
          <a:latin typeface="Calibri" pitchFamily="34" charset="0"/>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8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4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Congestion Control And resource allocation</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2F6EA09E-7517-4D56-B0A4-DDA7A2A8BD7B}" type="datetime3">
              <a:rPr lang="en-US" smtClean="0"/>
              <a:pPr/>
              <a:t>27 October 2023</a:t>
            </a:fld>
            <a:endParaRPr lang="en-US"/>
          </a:p>
        </p:txBody>
      </p:sp>
      <p:sp>
        <p:nvSpPr>
          <p:cNvPr id="5" name="Slide Number Placeholder 4"/>
          <p:cNvSpPr>
            <a:spLocks noGrp="1"/>
          </p:cNvSpPr>
          <p:nvPr>
            <p:ph type="sldNum" sz="quarter" idx="12"/>
          </p:nvPr>
        </p:nvSpPr>
        <p:spPr/>
        <p:txBody>
          <a:bodyPr/>
          <a:lstStyle/>
          <a:p>
            <a:fld id="{403E1F4A-BE5D-46B9-854C-2D7B722D4E1E}" type="slidenum">
              <a:rPr lang="en-US" smtClean="0"/>
              <a:pPr/>
              <a:t>1</a:t>
            </a:fld>
            <a:endParaRPr lang="en-US"/>
          </a:p>
        </p:txBody>
      </p:sp>
      <p:sp>
        <p:nvSpPr>
          <p:cNvPr id="6" name="Footer Placeholder 5"/>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Resource Allocation</a:t>
            </a:r>
            <a:endParaRPr lang="en-US" dirty="0"/>
          </a:p>
        </p:txBody>
      </p:sp>
      <p:sp>
        <p:nvSpPr>
          <p:cNvPr id="3" name="Content Placeholder 2"/>
          <p:cNvSpPr>
            <a:spLocks noGrp="1"/>
          </p:cNvSpPr>
          <p:nvPr>
            <p:ph sz="quarter" idx="1"/>
          </p:nvPr>
        </p:nvSpPr>
        <p:spPr/>
        <p:txBody>
          <a:bodyPr/>
          <a:lstStyle/>
          <a:p>
            <a:r>
              <a:rPr lang="en-US" dirty="0" smtClean="0"/>
              <a:t>Network Model – Connectionless flows</a:t>
            </a:r>
          </a:p>
          <a:p>
            <a:endParaRPr lang="en-US" dirty="0"/>
          </a:p>
        </p:txBody>
      </p:sp>
      <p:sp>
        <p:nvSpPr>
          <p:cNvPr id="4" name="Rectangle 3"/>
          <p:cNvSpPr/>
          <p:nvPr/>
        </p:nvSpPr>
        <p:spPr>
          <a:xfrm>
            <a:off x="2268538" y="4868863"/>
            <a:ext cx="4572000" cy="708025"/>
          </a:xfrm>
          <a:prstGeom prst="rect">
            <a:avLst/>
          </a:prstGeom>
        </p:spPr>
        <p:txBody>
          <a:bodyPr>
            <a:spAutoFit/>
          </a:bodyPr>
          <a:lstStyle/>
          <a:p>
            <a:pPr>
              <a:defRPr/>
            </a:pPr>
            <a:r>
              <a:rPr lang="en-US" sz="2000" dirty="0">
                <a:solidFill>
                  <a:srgbClr val="003399"/>
                </a:solidFill>
                <a:latin typeface="+mj-lt"/>
              </a:rPr>
              <a:t>Multiple flows passing through a set of routers</a:t>
            </a:r>
          </a:p>
        </p:txBody>
      </p:sp>
      <p:pic>
        <p:nvPicPr>
          <p:cNvPr id="5" name="Picture 2" descr="f06-02-9780123850591 copy.jpg"/>
          <p:cNvPicPr>
            <a:picLocks noChangeAspect="1"/>
          </p:cNvPicPr>
          <p:nvPr/>
        </p:nvPicPr>
        <p:blipFill>
          <a:blip r:embed="rId2" cstate="print"/>
          <a:srcRect/>
          <a:stretch>
            <a:fillRect/>
          </a:stretch>
        </p:blipFill>
        <p:spPr bwMode="auto">
          <a:xfrm>
            <a:off x="2411413" y="2193925"/>
            <a:ext cx="4121150" cy="268287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1FA53403-A576-4765-A918-A24057B73B10}" type="datetime3">
              <a:rPr lang="en-US" smtClean="0"/>
              <a:pPr/>
              <a:t>27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403E1F4A-BE5D-46B9-854C-2D7B722D4E1E}" type="slidenum">
              <a:rPr lang="en-US" smtClean="0"/>
              <a:pPr/>
              <a:t>10</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pPr>
              <a:defRPr/>
            </a:pPr>
            <a:r>
              <a:rPr lang="en-US" dirty="0" smtClean="0"/>
              <a:t>Integrated Services (RSVP)</a:t>
            </a:r>
          </a:p>
          <a:p>
            <a:pPr lvl="1">
              <a:defRPr/>
            </a:pPr>
            <a:r>
              <a:rPr lang="en-US" sz="2400" dirty="0" err="1" smtClean="0"/>
              <a:t>Flowspec</a:t>
            </a:r>
            <a:endParaRPr lang="en-US" sz="2400" dirty="0" smtClean="0"/>
          </a:p>
          <a:p>
            <a:pPr lvl="2">
              <a:defRPr/>
            </a:pPr>
            <a:r>
              <a:rPr lang="en-US" sz="2000" dirty="0" smtClean="0"/>
              <a:t>Suppose 10 flows arrive at a switch on separate ports and they all leave on the same 10 Mbps link</a:t>
            </a:r>
          </a:p>
          <a:p>
            <a:pPr lvl="2">
              <a:defRPr/>
            </a:pPr>
            <a:r>
              <a:rPr lang="en-US" sz="2000" dirty="0" smtClean="0"/>
              <a:t>If each flow is expected to send no more than 1 Mbps</a:t>
            </a:r>
          </a:p>
          <a:p>
            <a:pPr lvl="3">
              <a:defRPr/>
            </a:pPr>
            <a:r>
              <a:rPr lang="en-US" sz="1800" dirty="0" smtClean="0"/>
              <a:t>No problem</a:t>
            </a:r>
          </a:p>
          <a:p>
            <a:pPr lvl="2">
              <a:defRPr/>
            </a:pPr>
            <a:r>
              <a:rPr lang="en-US" sz="2000" dirty="0" smtClean="0"/>
              <a:t>If these are variable bit applications such as compressed video</a:t>
            </a:r>
          </a:p>
          <a:p>
            <a:pPr lvl="3">
              <a:defRPr/>
            </a:pPr>
            <a:r>
              <a:rPr lang="en-US" sz="1800" dirty="0" smtClean="0"/>
              <a:t>They will occasionally send more than the average rate</a:t>
            </a:r>
          </a:p>
          <a:p>
            <a:pPr lvl="2">
              <a:defRPr/>
            </a:pPr>
            <a:r>
              <a:rPr lang="en-US" sz="2000" dirty="0" smtClean="0"/>
              <a:t>If enough sources send more than average rates, then the total rate at which data arrives at the switch will be more than 10 Mbps</a:t>
            </a:r>
          </a:p>
          <a:p>
            <a:pPr lvl="2">
              <a:defRPr/>
            </a:pPr>
            <a:r>
              <a:rPr lang="en-US" sz="2000" dirty="0" smtClean="0"/>
              <a:t>This excess data will be queued</a:t>
            </a:r>
          </a:p>
          <a:p>
            <a:pPr lvl="2">
              <a:defRPr/>
            </a:pPr>
            <a:r>
              <a:rPr lang="en-US" sz="2000" dirty="0" smtClean="0"/>
              <a:t>The longer the condition persists, the longer the queue will get</a:t>
            </a:r>
          </a:p>
          <a:p>
            <a:endParaRPr lang="en-US" dirty="0"/>
          </a:p>
        </p:txBody>
      </p:sp>
      <p:sp>
        <p:nvSpPr>
          <p:cNvPr id="4" name="Date Placeholder 3"/>
          <p:cNvSpPr>
            <a:spLocks noGrp="1"/>
          </p:cNvSpPr>
          <p:nvPr>
            <p:ph type="dt" sz="half" idx="10"/>
          </p:nvPr>
        </p:nvSpPr>
        <p:spPr/>
        <p:txBody>
          <a:bodyPr/>
          <a:lstStyle/>
          <a:p>
            <a:fld id="{93A30249-BFE7-4952-887C-4084260CD984}"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100</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Integrated Services (RSVP)</a:t>
            </a:r>
          </a:p>
          <a:p>
            <a:pPr lvl="1"/>
            <a:r>
              <a:rPr lang="en-US" sz="2400" dirty="0" err="1" smtClean="0"/>
              <a:t>Flowspec</a:t>
            </a:r>
            <a:endParaRPr lang="en-US" sz="2400" dirty="0" smtClean="0"/>
          </a:p>
          <a:p>
            <a:pPr lvl="2"/>
            <a:r>
              <a:rPr lang="en-US" sz="2000" dirty="0" smtClean="0"/>
              <a:t>One way to describe the Bandwidth characteristics of sources is called a Token Bucket Filter</a:t>
            </a:r>
          </a:p>
          <a:p>
            <a:pPr lvl="2"/>
            <a:r>
              <a:rPr lang="en-US" sz="2000" dirty="0" smtClean="0"/>
              <a:t>The filter is described by two parameters</a:t>
            </a:r>
          </a:p>
          <a:p>
            <a:pPr lvl="3"/>
            <a:r>
              <a:rPr lang="en-US" dirty="0" smtClean="0"/>
              <a:t>A token rate </a:t>
            </a:r>
            <a:r>
              <a:rPr lang="en-US" i="1" dirty="0" smtClean="0"/>
              <a:t>r</a:t>
            </a:r>
          </a:p>
          <a:p>
            <a:pPr lvl="3"/>
            <a:r>
              <a:rPr lang="en-US" dirty="0" smtClean="0"/>
              <a:t>A bucket depth </a:t>
            </a:r>
            <a:r>
              <a:rPr lang="en-US" i="1" dirty="0" smtClean="0"/>
              <a:t>B</a:t>
            </a:r>
          </a:p>
          <a:p>
            <a:pPr lvl="2"/>
            <a:r>
              <a:rPr lang="en-US" sz="2000" dirty="0" smtClean="0"/>
              <a:t>To be able to send a byte, a token is needed</a:t>
            </a:r>
          </a:p>
          <a:p>
            <a:pPr lvl="2"/>
            <a:r>
              <a:rPr lang="en-US" sz="2000" dirty="0" smtClean="0"/>
              <a:t>To send a packet of length </a:t>
            </a:r>
            <a:r>
              <a:rPr lang="en-US" sz="2000" i="1" dirty="0" smtClean="0"/>
              <a:t>n</a:t>
            </a:r>
            <a:r>
              <a:rPr lang="en-US" sz="2000" dirty="0" smtClean="0"/>
              <a:t>, </a:t>
            </a:r>
            <a:r>
              <a:rPr lang="en-US" sz="2000" i="1" dirty="0" smtClean="0"/>
              <a:t>n</a:t>
            </a:r>
            <a:r>
              <a:rPr lang="en-US" sz="2000" dirty="0" smtClean="0"/>
              <a:t> tokens are needed</a:t>
            </a:r>
          </a:p>
          <a:p>
            <a:pPr lvl="2"/>
            <a:r>
              <a:rPr lang="en-US" sz="2000" dirty="0" smtClean="0"/>
              <a:t>Initially there are no tokens</a:t>
            </a:r>
          </a:p>
          <a:p>
            <a:pPr lvl="2"/>
            <a:r>
              <a:rPr lang="en-US" sz="2000" dirty="0" smtClean="0"/>
              <a:t>Tokens are accumulated at a rate of </a:t>
            </a:r>
            <a:r>
              <a:rPr lang="en-US" sz="2000" i="1" dirty="0" smtClean="0"/>
              <a:t>r</a:t>
            </a:r>
            <a:r>
              <a:rPr lang="en-US" sz="2000" dirty="0" smtClean="0"/>
              <a:t> per second</a:t>
            </a:r>
          </a:p>
          <a:p>
            <a:pPr lvl="2"/>
            <a:r>
              <a:rPr lang="en-US" sz="2000" dirty="0" smtClean="0"/>
              <a:t>No more than </a:t>
            </a:r>
            <a:r>
              <a:rPr lang="en-US" sz="2000" i="1" dirty="0" smtClean="0"/>
              <a:t>B</a:t>
            </a:r>
            <a:r>
              <a:rPr lang="en-US" sz="2000" dirty="0" smtClean="0"/>
              <a:t> tokens can be accumulated</a:t>
            </a:r>
          </a:p>
          <a:p>
            <a:endParaRPr lang="en-US" dirty="0"/>
          </a:p>
        </p:txBody>
      </p:sp>
      <p:sp>
        <p:nvSpPr>
          <p:cNvPr id="4" name="Date Placeholder 3"/>
          <p:cNvSpPr>
            <a:spLocks noGrp="1"/>
          </p:cNvSpPr>
          <p:nvPr>
            <p:ph type="dt" sz="half" idx="10"/>
          </p:nvPr>
        </p:nvSpPr>
        <p:spPr/>
        <p:txBody>
          <a:bodyPr/>
          <a:lstStyle/>
          <a:p>
            <a:fld id="{8DA1C0D3-D8BA-4237-872E-E235017958D5}"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101</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Integrated Services (RSVP)</a:t>
            </a:r>
          </a:p>
          <a:p>
            <a:pPr lvl="1"/>
            <a:r>
              <a:rPr lang="en-US" sz="2400" dirty="0" err="1" smtClean="0"/>
              <a:t>Flowspec</a:t>
            </a:r>
            <a:endParaRPr lang="en-US" sz="2400" dirty="0" smtClean="0"/>
          </a:p>
          <a:p>
            <a:pPr lvl="2"/>
            <a:r>
              <a:rPr lang="en-US" sz="2000" dirty="0" smtClean="0"/>
              <a:t>We can send a burst of as many as </a:t>
            </a:r>
            <a:r>
              <a:rPr lang="en-US" sz="2000" i="1" dirty="0" smtClean="0"/>
              <a:t>B</a:t>
            </a:r>
            <a:r>
              <a:rPr lang="en-US" sz="2000" dirty="0" smtClean="0"/>
              <a:t> bytes into the network as fast as we want, but over significant long interval we cannot send more than </a:t>
            </a:r>
            <a:r>
              <a:rPr lang="en-US" sz="2000" i="1" dirty="0" smtClean="0"/>
              <a:t>r</a:t>
            </a:r>
            <a:r>
              <a:rPr lang="en-US" sz="2000" dirty="0" smtClean="0"/>
              <a:t> bytes per second</a:t>
            </a:r>
          </a:p>
          <a:p>
            <a:endParaRPr lang="en-US" dirty="0" smtClean="0"/>
          </a:p>
          <a:p>
            <a:pPr lvl="2"/>
            <a:r>
              <a:rPr lang="en-US" sz="2000" dirty="0" smtClean="0"/>
              <a:t>This information is important for admission control algorithm when it tries to find out whether it can accommodate new request for service</a:t>
            </a:r>
          </a:p>
          <a:p>
            <a:endParaRPr lang="en-US" dirty="0"/>
          </a:p>
        </p:txBody>
      </p:sp>
      <p:sp>
        <p:nvSpPr>
          <p:cNvPr id="4" name="Date Placeholder 3"/>
          <p:cNvSpPr>
            <a:spLocks noGrp="1"/>
          </p:cNvSpPr>
          <p:nvPr>
            <p:ph type="dt" sz="half" idx="10"/>
          </p:nvPr>
        </p:nvSpPr>
        <p:spPr>
          <a:xfrm>
            <a:off x="609600" y="6324600"/>
            <a:ext cx="2667000" cy="365125"/>
          </a:xfrm>
        </p:spPr>
        <p:txBody>
          <a:bodyPr/>
          <a:lstStyle/>
          <a:p>
            <a:fld id="{C5FA4D89-7907-400D-BF2A-2048B478841C}"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102</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pPr marL="320040" lvl="1" indent="-320040">
              <a:spcBef>
                <a:spcPts val="700"/>
              </a:spcBef>
              <a:buClr>
                <a:schemeClr val="accent2"/>
              </a:buClr>
              <a:buSzPct val="60000"/>
              <a:buFont typeface="Wingdings"/>
              <a:buChar char=""/>
            </a:pPr>
            <a:r>
              <a:rPr lang="en-US" sz="2400" b="1" dirty="0" err="1" smtClean="0"/>
              <a:t>Flowspec</a:t>
            </a:r>
            <a:endParaRPr lang="en-US" sz="2400" b="1" dirty="0" smtClean="0"/>
          </a:p>
          <a:p>
            <a:endParaRPr lang="en-US" dirty="0"/>
          </a:p>
        </p:txBody>
      </p:sp>
      <p:sp>
        <p:nvSpPr>
          <p:cNvPr id="4" name="Rectangle 3"/>
          <p:cNvSpPr txBox="1">
            <a:spLocks noChangeArrowheads="1"/>
          </p:cNvSpPr>
          <p:nvPr/>
        </p:nvSpPr>
        <p:spPr bwMode="auto">
          <a:xfrm>
            <a:off x="457200" y="2224088"/>
            <a:ext cx="4267200" cy="4176712"/>
          </a:xfrm>
          <a:prstGeom prst="rect">
            <a:avLst/>
          </a:prstGeom>
          <a:solidFill>
            <a:schemeClr val="bg1"/>
          </a:solidFill>
          <a:ln w="9525">
            <a:noFill/>
            <a:miter lim="800000"/>
            <a:headEnd/>
            <a:tailEnd/>
          </a:ln>
        </p:spPr>
        <p:txBody>
          <a:bodyPr/>
          <a:lstStyle/>
          <a:p>
            <a:pPr marL="342900" indent="-342900">
              <a:buClr>
                <a:srgbClr val="0033CC"/>
              </a:buClr>
              <a:buFont typeface="Wingdings" pitchFamily="2" charset="2"/>
              <a:buChar char="n"/>
              <a:defRPr/>
            </a:pPr>
            <a:r>
              <a:rPr lang="en-US" sz="1800" kern="0" dirty="0">
                <a:solidFill>
                  <a:srgbClr val="003399"/>
                </a:solidFill>
                <a:latin typeface="+mn-lt"/>
              </a:rPr>
              <a:t>The figure illustrates how a token bucket can be used to characterize a flow’s Bandwidth requirement</a:t>
            </a:r>
          </a:p>
          <a:p>
            <a:pPr marL="342900" indent="-342900">
              <a:buClr>
                <a:srgbClr val="0033CC"/>
              </a:buClr>
              <a:buFont typeface="Wingdings" pitchFamily="2" charset="2"/>
              <a:buChar char="n"/>
              <a:defRPr/>
            </a:pPr>
            <a:r>
              <a:rPr lang="en-US" sz="1800" kern="0" dirty="0">
                <a:solidFill>
                  <a:srgbClr val="003399"/>
                </a:solidFill>
                <a:latin typeface="+mn-lt"/>
              </a:rPr>
              <a:t>For simplicity, we assume each flow can send data as individual bytes rather than as packets</a:t>
            </a:r>
          </a:p>
          <a:p>
            <a:pPr marL="342900" indent="-342900">
              <a:buClr>
                <a:srgbClr val="0033CC"/>
              </a:buClr>
              <a:buFont typeface="Wingdings" pitchFamily="2" charset="2"/>
              <a:buChar char="n"/>
              <a:defRPr/>
            </a:pPr>
            <a:r>
              <a:rPr lang="en-US" sz="1800" kern="0" dirty="0">
                <a:solidFill>
                  <a:srgbClr val="003399"/>
                </a:solidFill>
                <a:latin typeface="+mn-lt"/>
              </a:rPr>
              <a:t>Flow A generates data at a steady rate of 1 </a:t>
            </a:r>
            <a:r>
              <a:rPr lang="en-US" sz="1800" kern="0" dirty="0" err="1">
                <a:solidFill>
                  <a:srgbClr val="003399"/>
                </a:solidFill>
                <a:latin typeface="+mn-lt"/>
              </a:rPr>
              <a:t>MBps</a:t>
            </a:r>
            <a:endParaRPr lang="en-US" sz="1800" kern="0" dirty="0">
              <a:solidFill>
                <a:srgbClr val="003399"/>
              </a:solidFill>
              <a:latin typeface="+mn-lt"/>
            </a:endParaRPr>
          </a:p>
          <a:p>
            <a:pPr marL="742950" lvl="1" indent="-285750">
              <a:buClr>
                <a:srgbClr val="003399"/>
              </a:buClr>
              <a:buSzPct val="55000"/>
              <a:buFont typeface="Wingdings" pitchFamily="2" charset="2"/>
              <a:buChar char="n"/>
              <a:defRPr/>
            </a:pPr>
            <a:r>
              <a:rPr lang="en-US" sz="1600" kern="0" dirty="0">
                <a:solidFill>
                  <a:srgbClr val="0033CC"/>
                </a:solidFill>
                <a:latin typeface="+mn-lt"/>
              </a:rPr>
              <a:t>So it can be described by a token bucket filter with a rate </a:t>
            </a:r>
            <a:r>
              <a:rPr lang="en-US" sz="1600" i="1" kern="0" dirty="0">
                <a:solidFill>
                  <a:srgbClr val="0033CC"/>
                </a:solidFill>
                <a:latin typeface="+mn-lt"/>
              </a:rPr>
              <a:t>r</a:t>
            </a:r>
            <a:r>
              <a:rPr lang="en-US" sz="1600" kern="0" dirty="0">
                <a:solidFill>
                  <a:srgbClr val="0033CC"/>
                </a:solidFill>
                <a:latin typeface="+mn-lt"/>
              </a:rPr>
              <a:t> = 1 </a:t>
            </a:r>
            <a:r>
              <a:rPr lang="en-US" sz="1600" kern="0" dirty="0" err="1">
                <a:solidFill>
                  <a:srgbClr val="0033CC"/>
                </a:solidFill>
                <a:latin typeface="+mn-lt"/>
              </a:rPr>
              <a:t>MBps</a:t>
            </a:r>
            <a:r>
              <a:rPr lang="en-US" sz="1600" kern="0" dirty="0">
                <a:solidFill>
                  <a:srgbClr val="0033CC"/>
                </a:solidFill>
                <a:latin typeface="+mn-lt"/>
              </a:rPr>
              <a:t> and a bucket depth of 1 byte</a:t>
            </a:r>
          </a:p>
          <a:p>
            <a:pPr marL="742950" lvl="1" indent="-285750">
              <a:buClr>
                <a:srgbClr val="003399"/>
              </a:buClr>
              <a:buSzPct val="55000"/>
              <a:buFont typeface="Wingdings" pitchFamily="2" charset="2"/>
              <a:buChar char="n"/>
              <a:defRPr/>
            </a:pPr>
            <a:r>
              <a:rPr lang="en-US" sz="1600" kern="0" dirty="0">
                <a:solidFill>
                  <a:srgbClr val="0033CC"/>
                </a:solidFill>
                <a:latin typeface="+mn-lt"/>
              </a:rPr>
              <a:t>This means that it receives tokens at a rate of 1 </a:t>
            </a:r>
            <a:r>
              <a:rPr lang="en-US" sz="1600" kern="0" dirty="0" err="1">
                <a:solidFill>
                  <a:srgbClr val="0033CC"/>
                </a:solidFill>
                <a:latin typeface="+mn-lt"/>
              </a:rPr>
              <a:t>MBps</a:t>
            </a:r>
            <a:r>
              <a:rPr lang="en-US" sz="1600" kern="0" dirty="0">
                <a:solidFill>
                  <a:srgbClr val="0033CC"/>
                </a:solidFill>
                <a:latin typeface="+mn-lt"/>
              </a:rPr>
              <a:t> but it cannot store more than 1 token, it spends them immediately</a:t>
            </a:r>
          </a:p>
        </p:txBody>
      </p:sp>
      <p:pic>
        <p:nvPicPr>
          <p:cNvPr id="5" name="Picture 2" descr="f06-24-9780123850591 copy.jpg"/>
          <p:cNvPicPr>
            <a:picLocks noChangeAspect="1"/>
          </p:cNvPicPr>
          <p:nvPr/>
        </p:nvPicPr>
        <p:blipFill>
          <a:blip r:embed="rId2" cstate="print"/>
          <a:srcRect/>
          <a:stretch>
            <a:fillRect/>
          </a:stretch>
        </p:blipFill>
        <p:spPr bwMode="auto">
          <a:xfrm>
            <a:off x="5076825" y="2873375"/>
            <a:ext cx="3578225" cy="29210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B03F3F2C-7A70-461A-89F8-C5707BEA9D66}" type="datetime3">
              <a:rPr lang="en-US" smtClean="0"/>
              <a:pPr/>
              <a:t>27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403E1F4A-BE5D-46B9-854C-2D7B722D4E1E}" type="slidenum">
              <a:rPr lang="en-US" smtClean="0"/>
              <a:pPr/>
              <a:t>103</a:t>
            </a:fld>
            <a:endParaRPr lang="en-US"/>
          </a:p>
        </p:txBody>
      </p:sp>
      <p:sp>
        <p:nvSpPr>
          <p:cNvPr id="8" name="Footer Placeholder 7"/>
          <p:cNvSpPr>
            <a:spLocks noGrp="1"/>
          </p:cNvSpPr>
          <p:nvPr>
            <p:ph type="ftr" sz="quarter" idx="12"/>
          </p:nvPr>
        </p:nvSpPr>
        <p:spPr/>
        <p:txBody>
          <a:bodyPr/>
          <a:lstStyle/>
          <a:p>
            <a:r>
              <a:rPr lang="en-US" dirty="0" smtClean="0"/>
              <a:t>Dr </a:t>
            </a:r>
            <a:r>
              <a:rPr lang="en-US" dirty="0" err="1" smtClean="0"/>
              <a:t>Noor</a:t>
            </a:r>
            <a:r>
              <a:rPr lang="en-US" dirty="0" smtClean="0"/>
              <a:t> </a:t>
            </a:r>
            <a:r>
              <a:rPr lang="en-US" dirty="0" err="1" smtClean="0"/>
              <a:t>Mahammad</a:t>
            </a:r>
            <a:r>
              <a:rPr lang="en-US" dirty="0" smtClean="0"/>
              <a:t> </a:t>
            </a:r>
            <a:r>
              <a:rPr lang="en-US" dirty="0" err="1" smtClean="0"/>
              <a:t>Sk</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err="1" smtClean="0"/>
              <a:t>Flowspec</a:t>
            </a:r>
            <a:endParaRPr lang="en-US" dirty="0"/>
          </a:p>
        </p:txBody>
      </p:sp>
      <p:sp>
        <p:nvSpPr>
          <p:cNvPr id="4" name="Rectangle 3"/>
          <p:cNvSpPr txBox="1">
            <a:spLocks noChangeArrowheads="1"/>
          </p:cNvSpPr>
          <p:nvPr/>
        </p:nvSpPr>
        <p:spPr bwMode="auto">
          <a:xfrm>
            <a:off x="457200" y="2179638"/>
            <a:ext cx="4267200" cy="3840162"/>
          </a:xfrm>
          <a:prstGeom prst="rect">
            <a:avLst/>
          </a:prstGeom>
          <a:solidFill>
            <a:schemeClr val="bg1"/>
          </a:solidFill>
          <a:ln w="9525">
            <a:noFill/>
            <a:miter lim="800000"/>
            <a:headEnd/>
            <a:tailEnd/>
          </a:ln>
        </p:spPr>
        <p:txBody>
          <a:bodyPr/>
          <a:lstStyle/>
          <a:p>
            <a:pPr marL="342900" indent="-342900">
              <a:buClr>
                <a:srgbClr val="0033CC"/>
              </a:buClr>
              <a:buFont typeface="Wingdings" pitchFamily="2" charset="2"/>
              <a:buChar char="n"/>
              <a:defRPr/>
            </a:pPr>
            <a:r>
              <a:rPr lang="en-US" sz="1800" kern="0" dirty="0">
                <a:solidFill>
                  <a:srgbClr val="003399"/>
                </a:solidFill>
                <a:latin typeface="+mn-lt"/>
              </a:rPr>
              <a:t>Flow B sends at a rate that averages out to 1 </a:t>
            </a:r>
            <a:r>
              <a:rPr lang="en-US" sz="1800" kern="0" dirty="0" err="1">
                <a:solidFill>
                  <a:srgbClr val="003399"/>
                </a:solidFill>
                <a:latin typeface="+mn-lt"/>
              </a:rPr>
              <a:t>MBps</a:t>
            </a:r>
            <a:r>
              <a:rPr lang="en-US" sz="1800" kern="0" dirty="0">
                <a:solidFill>
                  <a:srgbClr val="003399"/>
                </a:solidFill>
                <a:latin typeface="+mn-lt"/>
              </a:rPr>
              <a:t> over the long term, but does so by sending at 0.5 </a:t>
            </a:r>
            <a:r>
              <a:rPr lang="en-US" sz="1800" kern="0" dirty="0" err="1">
                <a:solidFill>
                  <a:srgbClr val="003399"/>
                </a:solidFill>
                <a:latin typeface="+mn-lt"/>
              </a:rPr>
              <a:t>MBps</a:t>
            </a:r>
            <a:r>
              <a:rPr lang="en-US" sz="1800" kern="0" dirty="0">
                <a:solidFill>
                  <a:srgbClr val="003399"/>
                </a:solidFill>
                <a:latin typeface="+mn-lt"/>
              </a:rPr>
              <a:t> for 2 seconds and then at 2 </a:t>
            </a:r>
            <a:r>
              <a:rPr lang="en-US" sz="1800" kern="0" dirty="0" err="1">
                <a:solidFill>
                  <a:srgbClr val="003399"/>
                </a:solidFill>
                <a:latin typeface="+mn-lt"/>
              </a:rPr>
              <a:t>MBps</a:t>
            </a:r>
            <a:r>
              <a:rPr lang="en-US" sz="1800" kern="0" dirty="0">
                <a:solidFill>
                  <a:srgbClr val="003399"/>
                </a:solidFill>
                <a:latin typeface="+mn-lt"/>
              </a:rPr>
              <a:t> for 1 second</a:t>
            </a:r>
          </a:p>
          <a:p>
            <a:pPr marL="342900" indent="-342900">
              <a:buClr>
                <a:srgbClr val="0033CC"/>
              </a:buClr>
              <a:buFont typeface="Wingdings" pitchFamily="2" charset="2"/>
              <a:buChar char="n"/>
              <a:defRPr/>
            </a:pPr>
            <a:r>
              <a:rPr lang="en-US" sz="1800" kern="0" dirty="0">
                <a:solidFill>
                  <a:srgbClr val="003399"/>
                </a:solidFill>
                <a:latin typeface="+mn-lt"/>
              </a:rPr>
              <a:t>Since the token bucket rate </a:t>
            </a:r>
            <a:r>
              <a:rPr lang="en-US" sz="1800" i="1" kern="0" dirty="0">
                <a:solidFill>
                  <a:srgbClr val="003399"/>
                </a:solidFill>
                <a:latin typeface="+mn-lt"/>
              </a:rPr>
              <a:t>r</a:t>
            </a:r>
            <a:r>
              <a:rPr lang="en-US" sz="1800" kern="0" dirty="0">
                <a:solidFill>
                  <a:srgbClr val="003399"/>
                </a:solidFill>
                <a:latin typeface="+mn-lt"/>
              </a:rPr>
              <a:t> is a long term average rate, flow B can be described by a token bucket with a rate of 1 </a:t>
            </a:r>
            <a:r>
              <a:rPr lang="en-US" sz="1800" kern="0" dirty="0" err="1">
                <a:solidFill>
                  <a:srgbClr val="003399"/>
                </a:solidFill>
                <a:latin typeface="+mn-lt"/>
              </a:rPr>
              <a:t>MBps</a:t>
            </a:r>
            <a:endParaRPr lang="en-US" sz="1800" kern="0" dirty="0">
              <a:solidFill>
                <a:srgbClr val="003399"/>
              </a:solidFill>
              <a:latin typeface="+mn-lt"/>
            </a:endParaRPr>
          </a:p>
          <a:p>
            <a:pPr marL="342900" indent="-342900">
              <a:buClr>
                <a:srgbClr val="0033CC"/>
              </a:buClr>
              <a:buFont typeface="Wingdings" pitchFamily="2" charset="2"/>
              <a:buChar char="n"/>
              <a:defRPr/>
            </a:pPr>
            <a:r>
              <a:rPr lang="en-US" sz="1800" kern="0" dirty="0">
                <a:solidFill>
                  <a:srgbClr val="003399"/>
                </a:solidFill>
                <a:latin typeface="+mn-lt"/>
              </a:rPr>
              <a:t>Unlike flow A, however flow B needs a bucket depth </a:t>
            </a:r>
            <a:r>
              <a:rPr lang="en-US" sz="1800" i="1" kern="0" dirty="0">
                <a:solidFill>
                  <a:srgbClr val="003399"/>
                </a:solidFill>
                <a:latin typeface="+mn-lt"/>
              </a:rPr>
              <a:t>B</a:t>
            </a:r>
            <a:r>
              <a:rPr lang="en-US" sz="1800" kern="0" dirty="0">
                <a:solidFill>
                  <a:srgbClr val="003399"/>
                </a:solidFill>
                <a:latin typeface="+mn-lt"/>
              </a:rPr>
              <a:t> of at least 1 MB, so that it can store up tokens while it sends at less than 1 </a:t>
            </a:r>
            <a:r>
              <a:rPr lang="en-US" sz="1800" kern="0" dirty="0" err="1">
                <a:solidFill>
                  <a:srgbClr val="003399"/>
                </a:solidFill>
                <a:latin typeface="+mn-lt"/>
              </a:rPr>
              <a:t>MBps</a:t>
            </a:r>
            <a:r>
              <a:rPr lang="en-US" sz="1800" kern="0" dirty="0">
                <a:solidFill>
                  <a:srgbClr val="003399"/>
                </a:solidFill>
                <a:latin typeface="+mn-lt"/>
              </a:rPr>
              <a:t> to be used when it sends at 2 </a:t>
            </a:r>
            <a:r>
              <a:rPr lang="en-US" sz="1800" kern="0" dirty="0" err="1">
                <a:solidFill>
                  <a:srgbClr val="003399"/>
                </a:solidFill>
                <a:latin typeface="+mn-lt"/>
              </a:rPr>
              <a:t>MBps</a:t>
            </a:r>
            <a:endParaRPr lang="en-US" sz="1800" kern="0" dirty="0">
              <a:solidFill>
                <a:srgbClr val="003399"/>
              </a:solidFill>
              <a:latin typeface="+mn-lt"/>
            </a:endParaRPr>
          </a:p>
        </p:txBody>
      </p:sp>
      <p:pic>
        <p:nvPicPr>
          <p:cNvPr id="5" name="Picture 2" descr="f06-24-9780123850591 copy.jpg"/>
          <p:cNvPicPr>
            <a:picLocks noChangeAspect="1"/>
          </p:cNvPicPr>
          <p:nvPr/>
        </p:nvPicPr>
        <p:blipFill>
          <a:blip r:embed="rId2" cstate="print"/>
          <a:srcRect/>
          <a:stretch>
            <a:fillRect/>
          </a:stretch>
        </p:blipFill>
        <p:spPr bwMode="auto">
          <a:xfrm>
            <a:off x="5076825" y="2828925"/>
            <a:ext cx="3578225" cy="29210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9F69B651-DE73-4745-8080-903905D64F6F}" type="datetime3">
              <a:rPr lang="en-US" smtClean="0"/>
              <a:pPr/>
              <a:t>27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403E1F4A-BE5D-46B9-854C-2D7B722D4E1E}" type="slidenum">
              <a:rPr lang="en-US" smtClean="0"/>
              <a:pPr/>
              <a:t>104</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err="1" smtClean="0"/>
              <a:t>Flowspec</a:t>
            </a:r>
            <a:endParaRPr lang="en-US" dirty="0"/>
          </a:p>
        </p:txBody>
      </p:sp>
      <p:sp>
        <p:nvSpPr>
          <p:cNvPr id="4" name="Rectangle 3"/>
          <p:cNvSpPr txBox="1">
            <a:spLocks noChangeArrowheads="1"/>
          </p:cNvSpPr>
          <p:nvPr/>
        </p:nvSpPr>
        <p:spPr bwMode="auto">
          <a:xfrm>
            <a:off x="609600" y="2209800"/>
            <a:ext cx="4267200" cy="2462212"/>
          </a:xfrm>
          <a:prstGeom prst="rect">
            <a:avLst/>
          </a:prstGeom>
          <a:solidFill>
            <a:schemeClr val="bg1"/>
          </a:solidFill>
          <a:ln w="9525">
            <a:noFill/>
            <a:miter lim="800000"/>
            <a:headEnd/>
            <a:tailEnd/>
          </a:ln>
        </p:spPr>
        <p:txBody>
          <a:bodyPr/>
          <a:lstStyle/>
          <a:p>
            <a:pPr marL="342900" indent="-342900">
              <a:buClr>
                <a:srgbClr val="0033CC"/>
              </a:buClr>
              <a:buFont typeface="Wingdings" pitchFamily="2" charset="2"/>
              <a:buChar char="n"/>
              <a:defRPr/>
            </a:pPr>
            <a:r>
              <a:rPr lang="en-US" sz="1800" kern="0" dirty="0">
                <a:solidFill>
                  <a:srgbClr val="003399"/>
                </a:solidFill>
                <a:latin typeface="+mn-lt"/>
              </a:rPr>
              <a:t>For the first 2 seconds, it receives tokens at a rate of 1 </a:t>
            </a:r>
            <a:r>
              <a:rPr lang="en-US" sz="1800" kern="0" dirty="0" err="1">
                <a:solidFill>
                  <a:srgbClr val="003399"/>
                </a:solidFill>
                <a:latin typeface="+mn-lt"/>
              </a:rPr>
              <a:t>MBps</a:t>
            </a:r>
            <a:r>
              <a:rPr lang="en-US" sz="1800" kern="0" dirty="0">
                <a:solidFill>
                  <a:srgbClr val="003399"/>
                </a:solidFill>
                <a:latin typeface="+mn-lt"/>
              </a:rPr>
              <a:t> but spends them at only 0.5 </a:t>
            </a:r>
            <a:r>
              <a:rPr lang="en-US" sz="1800" kern="0" dirty="0" err="1">
                <a:solidFill>
                  <a:srgbClr val="003399"/>
                </a:solidFill>
                <a:latin typeface="+mn-lt"/>
              </a:rPr>
              <a:t>MBps</a:t>
            </a:r>
            <a:r>
              <a:rPr lang="en-US" sz="1800" kern="0" dirty="0">
                <a:solidFill>
                  <a:srgbClr val="003399"/>
                </a:solidFill>
                <a:latin typeface="+mn-lt"/>
              </a:rPr>
              <a:t>,</a:t>
            </a:r>
          </a:p>
          <a:p>
            <a:pPr marL="742950" lvl="1" indent="-285750">
              <a:buClr>
                <a:srgbClr val="003399"/>
              </a:buClr>
              <a:buSzPct val="55000"/>
              <a:buFont typeface="Wingdings" pitchFamily="2" charset="2"/>
              <a:buChar char="n"/>
              <a:defRPr/>
            </a:pPr>
            <a:r>
              <a:rPr lang="en-US" sz="1600" kern="0" dirty="0">
                <a:solidFill>
                  <a:srgbClr val="0033CC"/>
                </a:solidFill>
                <a:latin typeface="+mn-lt"/>
              </a:rPr>
              <a:t>So it can save up 2 </a:t>
            </a:r>
            <a:r>
              <a:rPr lang="en-US" sz="1600" kern="0" dirty="0">
                <a:solidFill>
                  <a:srgbClr val="0033CC"/>
                </a:solidFill>
                <a:latin typeface="+mn-lt"/>
                <a:sym typeface="Symbol" pitchFamily="18" charset="2"/>
              </a:rPr>
              <a:t> 0.5 = 1 MB of tokens which it spends at the 3</a:t>
            </a:r>
            <a:r>
              <a:rPr lang="en-US" sz="1600" kern="0" baseline="30000" dirty="0">
                <a:solidFill>
                  <a:srgbClr val="0033CC"/>
                </a:solidFill>
                <a:latin typeface="+mn-lt"/>
                <a:sym typeface="Symbol" pitchFamily="18" charset="2"/>
              </a:rPr>
              <a:t>rd</a:t>
            </a:r>
            <a:r>
              <a:rPr lang="en-US" sz="1600" kern="0" dirty="0">
                <a:solidFill>
                  <a:srgbClr val="0033CC"/>
                </a:solidFill>
                <a:latin typeface="+mn-lt"/>
                <a:sym typeface="Symbol" pitchFamily="18" charset="2"/>
              </a:rPr>
              <a:t> second</a:t>
            </a:r>
          </a:p>
        </p:txBody>
      </p:sp>
      <p:pic>
        <p:nvPicPr>
          <p:cNvPr id="5" name="Picture 2" descr="f06-24-9780123850591 copy.jpg"/>
          <p:cNvPicPr>
            <a:picLocks noChangeAspect="1"/>
          </p:cNvPicPr>
          <p:nvPr/>
        </p:nvPicPr>
        <p:blipFill>
          <a:blip r:embed="rId3" cstate="print"/>
          <a:srcRect/>
          <a:stretch>
            <a:fillRect/>
          </a:stretch>
        </p:blipFill>
        <p:spPr bwMode="auto">
          <a:xfrm>
            <a:off x="5076825" y="2133600"/>
            <a:ext cx="3578225" cy="29210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3933A738-7599-4126-B718-264099DFEEAC}" type="datetime3">
              <a:rPr lang="en-US" smtClean="0"/>
              <a:pPr/>
              <a:t>27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403E1F4A-BE5D-46B9-854C-2D7B722D4E1E}" type="slidenum">
              <a:rPr lang="en-US" smtClean="0"/>
              <a:pPr/>
              <a:t>105</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Integrated Services (RSVP)</a:t>
            </a:r>
          </a:p>
          <a:p>
            <a:pPr lvl="1"/>
            <a:r>
              <a:rPr lang="en-US" sz="2400" dirty="0" smtClean="0"/>
              <a:t>Admission Control</a:t>
            </a:r>
          </a:p>
          <a:p>
            <a:pPr lvl="2"/>
            <a:r>
              <a:rPr lang="en-US" sz="2000" dirty="0" smtClean="0"/>
              <a:t>When some new flow wants to receive a particular level of service</a:t>
            </a:r>
          </a:p>
          <a:p>
            <a:pPr lvl="2"/>
            <a:r>
              <a:rPr lang="en-US" sz="2000" dirty="0" smtClean="0"/>
              <a:t>Admission control looks at the </a:t>
            </a:r>
            <a:r>
              <a:rPr lang="en-US" sz="2000" dirty="0" err="1" smtClean="0"/>
              <a:t>TSpec</a:t>
            </a:r>
            <a:r>
              <a:rPr lang="en-US" sz="2000" dirty="0" smtClean="0"/>
              <a:t> and </a:t>
            </a:r>
            <a:r>
              <a:rPr lang="en-US" sz="2000" dirty="0" err="1" smtClean="0"/>
              <a:t>RSpec</a:t>
            </a:r>
            <a:r>
              <a:rPr lang="en-US" sz="2000" dirty="0" smtClean="0"/>
              <a:t> of the flow and tries to decide if the desired service can be provided to that amount of traffic, given the currently available resources, without causing any previously admitted flow to receive worse service than it had requested. </a:t>
            </a:r>
          </a:p>
          <a:p>
            <a:pPr lvl="3"/>
            <a:r>
              <a:rPr lang="en-US" sz="1600" dirty="0" smtClean="0"/>
              <a:t>If it can provide the service, the flow is admitted; if not, then it is denied.</a:t>
            </a:r>
          </a:p>
          <a:p>
            <a:endParaRPr lang="en-US" dirty="0"/>
          </a:p>
        </p:txBody>
      </p:sp>
      <p:sp>
        <p:nvSpPr>
          <p:cNvPr id="4" name="Date Placeholder 3"/>
          <p:cNvSpPr>
            <a:spLocks noGrp="1"/>
          </p:cNvSpPr>
          <p:nvPr>
            <p:ph type="dt" sz="half" idx="10"/>
          </p:nvPr>
        </p:nvSpPr>
        <p:spPr/>
        <p:txBody>
          <a:bodyPr/>
          <a:lstStyle/>
          <a:p>
            <a:fld id="{F45E5571-CBE8-4417-ABF8-74DEA3ADA6A5}"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106</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Integrated Services (RSVP)</a:t>
            </a:r>
          </a:p>
          <a:p>
            <a:pPr lvl="1"/>
            <a:r>
              <a:rPr lang="en-US" sz="2400" dirty="0" smtClean="0"/>
              <a:t>Reservation Protocol</a:t>
            </a:r>
            <a:endParaRPr lang="en-US" sz="1600" dirty="0" smtClean="0"/>
          </a:p>
          <a:p>
            <a:pPr lvl="2"/>
            <a:r>
              <a:rPr lang="en-US" sz="2000" dirty="0" smtClean="0"/>
              <a:t>While connection-oriented networks have always needed some sort of setup protocol to establish the necessary virtual circuit state in the switches, connectionless networks like the Internet have had no such protocols. </a:t>
            </a:r>
          </a:p>
          <a:p>
            <a:pPr lvl="2"/>
            <a:r>
              <a:rPr lang="en-US" sz="2000" dirty="0" smtClean="0"/>
              <a:t>However we need to provide a lot more information to our network when we want a real-time service from it. </a:t>
            </a:r>
          </a:p>
          <a:p>
            <a:pPr lvl="2"/>
            <a:r>
              <a:rPr lang="en-US" sz="2000" dirty="0" smtClean="0"/>
              <a:t>While there have been a number of setup protocols proposed for the Internet, the one on which most current attention is focused is called Resource Reservation Protocol (RSVP).</a:t>
            </a:r>
          </a:p>
          <a:p>
            <a:endParaRPr lang="en-US" dirty="0"/>
          </a:p>
        </p:txBody>
      </p:sp>
      <p:sp>
        <p:nvSpPr>
          <p:cNvPr id="4" name="Date Placeholder 3"/>
          <p:cNvSpPr>
            <a:spLocks noGrp="1"/>
          </p:cNvSpPr>
          <p:nvPr>
            <p:ph type="dt" sz="half" idx="10"/>
          </p:nvPr>
        </p:nvSpPr>
        <p:spPr/>
        <p:txBody>
          <a:bodyPr/>
          <a:lstStyle/>
          <a:p>
            <a:fld id="{EFE41358-F563-4DB6-BA0E-367B173593AB}"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107</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Integrated Services (RSVP)</a:t>
            </a:r>
          </a:p>
          <a:p>
            <a:pPr lvl="1"/>
            <a:r>
              <a:rPr lang="en-US" sz="2400" dirty="0" smtClean="0"/>
              <a:t>Reservation Protocol</a:t>
            </a:r>
            <a:endParaRPr lang="en-US" sz="1600" dirty="0" smtClean="0"/>
          </a:p>
          <a:p>
            <a:pPr lvl="2"/>
            <a:r>
              <a:rPr lang="en-US" sz="2000" dirty="0" smtClean="0"/>
              <a:t>One of the key assumptions underlying RSVP is that it should not detract from the robustness that we find in today’s connectionless networks. </a:t>
            </a:r>
          </a:p>
          <a:p>
            <a:pPr lvl="2"/>
            <a:r>
              <a:rPr lang="en-US" sz="2000" dirty="0" smtClean="0"/>
              <a:t>Because connectionless networks rely on little or no state being stored in the network itself, it is possible for routers to crash and reboot and for links to go up and down while end-to-end connectivity is still maintained. </a:t>
            </a:r>
          </a:p>
          <a:p>
            <a:pPr lvl="2"/>
            <a:r>
              <a:rPr lang="en-US" sz="2000" dirty="0" smtClean="0"/>
              <a:t>RSVP tries to maintain this robustness by using the idea of </a:t>
            </a:r>
            <a:r>
              <a:rPr lang="en-US" sz="2000" i="1" dirty="0" smtClean="0"/>
              <a:t>soft state in the routers.</a:t>
            </a:r>
            <a:endParaRPr lang="en-US" sz="2000" dirty="0" smtClean="0"/>
          </a:p>
          <a:p>
            <a:endParaRPr lang="en-US" dirty="0"/>
          </a:p>
        </p:txBody>
      </p:sp>
      <p:sp>
        <p:nvSpPr>
          <p:cNvPr id="4" name="Date Placeholder 3"/>
          <p:cNvSpPr>
            <a:spLocks noGrp="1"/>
          </p:cNvSpPr>
          <p:nvPr>
            <p:ph type="dt" sz="half" idx="10"/>
          </p:nvPr>
        </p:nvSpPr>
        <p:spPr/>
        <p:txBody>
          <a:bodyPr/>
          <a:lstStyle/>
          <a:p>
            <a:fld id="{7A53FBD8-030F-4BB7-B8DF-38AE7D13FBAA}"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108</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Integrated Services (RSVP)</a:t>
            </a:r>
          </a:p>
          <a:p>
            <a:pPr lvl="1"/>
            <a:r>
              <a:rPr lang="en-US" sz="2400" dirty="0" smtClean="0"/>
              <a:t>Reservation Protocol</a:t>
            </a:r>
            <a:endParaRPr lang="en-US" sz="1600" dirty="0" smtClean="0"/>
          </a:p>
          <a:p>
            <a:pPr lvl="2"/>
            <a:r>
              <a:rPr lang="en-US" sz="2000" dirty="0" smtClean="0"/>
              <a:t>Another important characteristic of RSVP is that it aims to support multicast flows just as effectively as </a:t>
            </a:r>
            <a:r>
              <a:rPr lang="en-US" sz="2000" dirty="0" err="1" smtClean="0"/>
              <a:t>unicast</a:t>
            </a:r>
            <a:r>
              <a:rPr lang="en-US" sz="2000" dirty="0" smtClean="0"/>
              <a:t> flows</a:t>
            </a:r>
          </a:p>
          <a:p>
            <a:pPr lvl="2"/>
            <a:r>
              <a:rPr lang="en-US" sz="2000" dirty="0" smtClean="0"/>
              <a:t>Initially, consider the case of one sender and one receiver trying to get a reservation for traffic flowing between them. </a:t>
            </a:r>
          </a:p>
          <a:p>
            <a:pPr lvl="2"/>
            <a:r>
              <a:rPr lang="en-US" sz="2000" dirty="0" smtClean="0"/>
              <a:t>There are two things that need to happen before a receiver can make the reservation. </a:t>
            </a:r>
          </a:p>
          <a:p>
            <a:endParaRPr lang="en-US" dirty="0"/>
          </a:p>
        </p:txBody>
      </p:sp>
      <p:sp>
        <p:nvSpPr>
          <p:cNvPr id="4" name="Date Placeholder 3"/>
          <p:cNvSpPr>
            <a:spLocks noGrp="1"/>
          </p:cNvSpPr>
          <p:nvPr>
            <p:ph type="dt" sz="half" idx="10"/>
          </p:nvPr>
        </p:nvSpPr>
        <p:spPr/>
        <p:txBody>
          <a:bodyPr/>
          <a:lstStyle/>
          <a:p>
            <a:fld id="{B915D800-3F65-4DEB-945C-509FEA870F21}"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109</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Resource Allocation</a:t>
            </a:r>
            <a:endParaRPr lang="en-US" dirty="0"/>
          </a:p>
        </p:txBody>
      </p:sp>
      <p:sp>
        <p:nvSpPr>
          <p:cNvPr id="3" name="Content Placeholder 2"/>
          <p:cNvSpPr>
            <a:spLocks noGrp="1"/>
          </p:cNvSpPr>
          <p:nvPr>
            <p:ph sz="quarter" idx="1"/>
          </p:nvPr>
        </p:nvSpPr>
        <p:spPr/>
        <p:txBody>
          <a:bodyPr/>
          <a:lstStyle/>
          <a:p>
            <a:r>
              <a:rPr lang="en-US" dirty="0" smtClean="0"/>
              <a:t>Network Model – Connectionless flows</a:t>
            </a:r>
          </a:p>
          <a:p>
            <a:pPr lvl="2">
              <a:lnSpc>
                <a:spcPct val="90000"/>
              </a:lnSpc>
            </a:pPr>
            <a:r>
              <a:rPr lang="en-US" sz="2000" dirty="0" smtClean="0"/>
              <a:t>One of the powers of the flow abstraction is that flows can be defined at different granularities. </a:t>
            </a:r>
          </a:p>
          <a:p>
            <a:pPr lvl="3">
              <a:lnSpc>
                <a:spcPct val="90000"/>
              </a:lnSpc>
            </a:pPr>
            <a:r>
              <a:rPr lang="en-US" sz="1600" dirty="0" smtClean="0"/>
              <a:t>For example, a flow can be host-to-host (i.e., have the same source/destination host addresses) or process-to-process (i.e., have the same source/destination host/port pairs). </a:t>
            </a:r>
          </a:p>
          <a:p>
            <a:pPr lvl="2">
              <a:lnSpc>
                <a:spcPct val="90000"/>
              </a:lnSpc>
            </a:pPr>
            <a:r>
              <a:rPr lang="en-US" sz="2000" dirty="0" smtClean="0"/>
              <a:t>In the latter case, a flow is essentially the same as a channel. The  flow is visible to the routers inside the network, whereas a channel is an end-to-end abstraction. </a:t>
            </a:r>
          </a:p>
          <a:p>
            <a:endParaRPr lang="en-US" dirty="0"/>
          </a:p>
        </p:txBody>
      </p:sp>
      <p:sp>
        <p:nvSpPr>
          <p:cNvPr id="4" name="Date Placeholder 3"/>
          <p:cNvSpPr>
            <a:spLocks noGrp="1"/>
          </p:cNvSpPr>
          <p:nvPr>
            <p:ph type="dt" sz="half" idx="10"/>
          </p:nvPr>
        </p:nvSpPr>
        <p:spPr/>
        <p:txBody>
          <a:bodyPr/>
          <a:lstStyle/>
          <a:p>
            <a:fld id="{5BEEF577-4869-4EAE-90E1-1E5BE88EEC05}"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11</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normAutofit fontScale="92500" lnSpcReduction="20000"/>
          </a:bodyPr>
          <a:lstStyle/>
          <a:p>
            <a:pPr>
              <a:defRPr/>
            </a:pPr>
            <a:r>
              <a:rPr lang="en-US" dirty="0" smtClean="0"/>
              <a:t>Integrated Services (RSVP)</a:t>
            </a:r>
          </a:p>
          <a:p>
            <a:pPr lvl="1">
              <a:defRPr/>
            </a:pPr>
            <a:r>
              <a:rPr lang="en-US" sz="2400" dirty="0" smtClean="0"/>
              <a:t>Reservation Protocol</a:t>
            </a:r>
            <a:endParaRPr lang="en-US" sz="1600" dirty="0" smtClean="0"/>
          </a:p>
          <a:p>
            <a:pPr lvl="2">
              <a:defRPr/>
            </a:pPr>
            <a:r>
              <a:rPr lang="en-US" sz="2000" dirty="0" smtClean="0"/>
              <a:t>First, the receiver needs to know what traffic the sender is likely to send so that it can make an appropriate reservation.</a:t>
            </a:r>
          </a:p>
          <a:p>
            <a:pPr lvl="3">
              <a:defRPr/>
            </a:pPr>
            <a:r>
              <a:rPr lang="en-US" sz="1600" dirty="0" smtClean="0"/>
              <a:t>i.e., it needs to know the sender’s </a:t>
            </a:r>
            <a:r>
              <a:rPr lang="en-US" sz="1600" dirty="0" err="1" smtClean="0"/>
              <a:t>TSpec</a:t>
            </a:r>
            <a:r>
              <a:rPr lang="en-US" sz="1600" dirty="0" smtClean="0"/>
              <a:t>. </a:t>
            </a:r>
          </a:p>
          <a:p>
            <a:pPr lvl="2">
              <a:defRPr/>
            </a:pPr>
            <a:r>
              <a:rPr lang="en-US" sz="2000" dirty="0" smtClean="0"/>
              <a:t>Second, it needs to know what path the packets will follow from sender to receiver, so that it can establish a resource reservation at each router on the path. </a:t>
            </a:r>
          </a:p>
          <a:p>
            <a:pPr lvl="2">
              <a:defRPr/>
            </a:pPr>
            <a:r>
              <a:rPr lang="en-US" sz="2000" dirty="0" smtClean="0"/>
              <a:t>Both of these requirements can be met by sending a message from the sender to the receiver that contains the </a:t>
            </a:r>
            <a:r>
              <a:rPr lang="en-US" sz="2000" dirty="0" err="1" smtClean="0"/>
              <a:t>TSpec</a:t>
            </a:r>
            <a:r>
              <a:rPr lang="en-US" sz="2000" dirty="0" smtClean="0"/>
              <a:t>. </a:t>
            </a:r>
          </a:p>
          <a:p>
            <a:pPr lvl="2">
              <a:defRPr/>
            </a:pPr>
            <a:r>
              <a:rPr lang="en-US" sz="2000" dirty="0" smtClean="0"/>
              <a:t>Obviously, this gets the </a:t>
            </a:r>
            <a:r>
              <a:rPr lang="en-US" sz="2000" dirty="0" err="1" smtClean="0"/>
              <a:t>TSpec</a:t>
            </a:r>
            <a:r>
              <a:rPr lang="en-US" sz="2000" dirty="0" smtClean="0"/>
              <a:t> to the receiver. </a:t>
            </a:r>
          </a:p>
          <a:p>
            <a:pPr lvl="2">
              <a:defRPr/>
            </a:pPr>
            <a:r>
              <a:rPr lang="en-US" sz="2000" dirty="0" smtClean="0"/>
              <a:t>Each router looks at this message (called a PATH message) as it goes past, and it figures out the </a:t>
            </a:r>
            <a:r>
              <a:rPr lang="en-US" sz="2000" i="1" dirty="0" smtClean="0">
                <a:solidFill>
                  <a:srgbClr val="FF0000"/>
                </a:solidFill>
              </a:rPr>
              <a:t>reverse path that will be used to send </a:t>
            </a:r>
            <a:r>
              <a:rPr lang="en-US" sz="2000" dirty="0" smtClean="0">
                <a:solidFill>
                  <a:srgbClr val="FF0000"/>
                </a:solidFill>
              </a:rPr>
              <a:t>reservations from the receiver back to the sender</a:t>
            </a:r>
            <a:r>
              <a:rPr lang="en-US" sz="2000" dirty="0" smtClean="0"/>
              <a:t> in an effort to get the reservation to each router on the path.</a:t>
            </a:r>
          </a:p>
          <a:p>
            <a:endParaRPr lang="en-US" dirty="0"/>
          </a:p>
        </p:txBody>
      </p:sp>
      <p:sp>
        <p:nvSpPr>
          <p:cNvPr id="4" name="Date Placeholder 3"/>
          <p:cNvSpPr>
            <a:spLocks noGrp="1"/>
          </p:cNvSpPr>
          <p:nvPr>
            <p:ph type="dt" sz="half" idx="10"/>
          </p:nvPr>
        </p:nvSpPr>
        <p:spPr/>
        <p:txBody>
          <a:bodyPr/>
          <a:lstStyle/>
          <a:p>
            <a:fld id="{27392744-1420-4098-9EE7-BE48BF04FE7B}"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110</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normAutofit fontScale="92500" lnSpcReduction="20000"/>
          </a:bodyPr>
          <a:lstStyle/>
          <a:p>
            <a:pPr>
              <a:defRPr/>
            </a:pPr>
            <a:r>
              <a:rPr lang="en-US" dirty="0" smtClean="0"/>
              <a:t>Integrated Services (RSVP)</a:t>
            </a:r>
          </a:p>
          <a:p>
            <a:pPr lvl="1">
              <a:defRPr/>
            </a:pPr>
            <a:r>
              <a:rPr lang="en-US" sz="2400" dirty="0" smtClean="0"/>
              <a:t>Reservation Protocol</a:t>
            </a:r>
            <a:endParaRPr lang="en-US" sz="1600" dirty="0" smtClean="0"/>
          </a:p>
          <a:p>
            <a:pPr lvl="2">
              <a:defRPr/>
            </a:pPr>
            <a:r>
              <a:rPr lang="en-US" sz="2000" dirty="0" smtClean="0"/>
              <a:t>Having received a PATH message, the receiver sends a reservation back “up” the multicast tree in a RESV message. </a:t>
            </a:r>
          </a:p>
          <a:p>
            <a:pPr lvl="2">
              <a:defRPr/>
            </a:pPr>
            <a:r>
              <a:rPr lang="en-US" sz="2000" dirty="0" smtClean="0"/>
              <a:t>This message contains the sender’s </a:t>
            </a:r>
            <a:r>
              <a:rPr lang="en-US" sz="2000" dirty="0" err="1" smtClean="0"/>
              <a:t>TSpec</a:t>
            </a:r>
            <a:r>
              <a:rPr lang="en-US" sz="2000" dirty="0" smtClean="0"/>
              <a:t> and an </a:t>
            </a:r>
            <a:r>
              <a:rPr lang="en-US" sz="2000" dirty="0" err="1" smtClean="0"/>
              <a:t>RSpec</a:t>
            </a:r>
            <a:r>
              <a:rPr lang="en-US" sz="2000" dirty="0" smtClean="0"/>
              <a:t> describing the requirements of this receiver. </a:t>
            </a:r>
          </a:p>
          <a:p>
            <a:pPr lvl="2">
              <a:defRPr/>
            </a:pPr>
            <a:r>
              <a:rPr lang="en-US" sz="2000" dirty="0" smtClean="0"/>
              <a:t>Each router on the path looks at the reservation request and tries to allocate the necessary resources to satisfy it. </a:t>
            </a:r>
          </a:p>
          <a:p>
            <a:pPr lvl="2">
              <a:defRPr/>
            </a:pPr>
            <a:r>
              <a:rPr lang="en-US" sz="2000" dirty="0" smtClean="0"/>
              <a:t>If the reservation can be made, the RESV request is passed on to the next router. </a:t>
            </a:r>
          </a:p>
          <a:p>
            <a:pPr lvl="2">
              <a:defRPr/>
            </a:pPr>
            <a:r>
              <a:rPr lang="en-US" sz="2000" dirty="0" smtClean="0"/>
              <a:t>If not, an error message is returned to the receiver who made the request. </a:t>
            </a:r>
          </a:p>
          <a:p>
            <a:pPr lvl="2">
              <a:defRPr/>
            </a:pPr>
            <a:r>
              <a:rPr lang="en-US" sz="2000" dirty="0" smtClean="0"/>
              <a:t>If all goes well, the correct reservation is installed at every router between the sender and the receiver. </a:t>
            </a:r>
          </a:p>
          <a:p>
            <a:pPr lvl="2">
              <a:defRPr/>
            </a:pPr>
            <a:r>
              <a:rPr lang="en-US" sz="2000" dirty="0" smtClean="0"/>
              <a:t>As long as the receiver wants to retain the reservation, it sends the same RESV message about once every 30 seconds.</a:t>
            </a:r>
          </a:p>
          <a:p>
            <a:endParaRPr lang="en-US" dirty="0"/>
          </a:p>
        </p:txBody>
      </p:sp>
      <p:sp>
        <p:nvSpPr>
          <p:cNvPr id="4" name="Date Placeholder 3"/>
          <p:cNvSpPr>
            <a:spLocks noGrp="1"/>
          </p:cNvSpPr>
          <p:nvPr>
            <p:ph type="dt" sz="half" idx="10"/>
          </p:nvPr>
        </p:nvSpPr>
        <p:spPr/>
        <p:txBody>
          <a:bodyPr/>
          <a:lstStyle/>
          <a:p>
            <a:fld id="{992F0538-5F7B-4C1E-A793-DCA32A4B20B2}"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111</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8775" y="6107112"/>
            <a:ext cx="4572000" cy="369888"/>
          </a:xfrm>
          <a:prstGeom prst="rect">
            <a:avLst/>
          </a:prstGeom>
        </p:spPr>
        <p:txBody>
          <a:bodyPr>
            <a:spAutoFit/>
          </a:bodyPr>
          <a:lstStyle/>
          <a:p>
            <a:pPr algn="ctr">
              <a:defRPr/>
            </a:pPr>
            <a:r>
              <a:rPr lang="en-US" sz="1800" dirty="0">
                <a:solidFill>
                  <a:srgbClr val="003399"/>
                </a:solidFill>
                <a:latin typeface="+mj-lt"/>
              </a:rPr>
              <a:t>Making reservations on a multicast tree</a:t>
            </a:r>
          </a:p>
        </p:txBody>
      </p:sp>
      <p:pic>
        <p:nvPicPr>
          <p:cNvPr id="5" name="Picture 2" descr="f06-25-9780123850591 copy.jpg"/>
          <p:cNvPicPr>
            <a:picLocks noChangeAspect="1"/>
          </p:cNvPicPr>
          <p:nvPr/>
        </p:nvPicPr>
        <p:blipFill>
          <a:blip r:embed="rId2" cstate="print"/>
          <a:srcRect/>
          <a:stretch>
            <a:fillRect/>
          </a:stretch>
        </p:blipFill>
        <p:spPr bwMode="auto">
          <a:xfrm>
            <a:off x="3810000" y="2084387"/>
            <a:ext cx="4967288" cy="401002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Integrated Services (RSVP)</a:t>
            </a:r>
          </a:p>
          <a:p>
            <a:pPr lvl="1"/>
            <a:r>
              <a:rPr lang="en-US" sz="2400" dirty="0" smtClean="0"/>
              <a:t>Reservation Protocol</a:t>
            </a:r>
            <a:endParaRPr lang="en-US" sz="1600" dirty="0" smtClean="0"/>
          </a:p>
          <a:p>
            <a:endParaRPr lang="en-US" dirty="0"/>
          </a:p>
        </p:txBody>
      </p:sp>
      <p:sp>
        <p:nvSpPr>
          <p:cNvPr id="6" name="Date Placeholder 5"/>
          <p:cNvSpPr>
            <a:spLocks noGrp="1"/>
          </p:cNvSpPr>
          <p:nvPr>
            <p:ph type="dt" sz="half" idx="10"/>
          </p:nvPr>
        </p:nvSpPr>
        <p:spPr/>
        <p:txBody>
          <a:bodyPr/>
          <a:lstStyle/>
          <a:p>
            <a:fld id="{7E02EF8B-8536-4C42-851B-DAFE1566B438}" type="datetime3">
              <a:rPr lang="en-US" smtClean="0"/>
              <a:pPr/>
              <a:t>27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403E1F4A-BE5D-46B9-854C-2D7B722D4E1E}" type="slidenum">
              <a:rPr lang="en-US" smtClean="0"/>
              <a:pPr/>
              <a:t>112</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normAutofit fontScale="92500"/>
          </a:bodyPr>
          <a:lstStyle/>
          <a:p>
            <a:pPr>
              <a:defRPr/>
            </a:pPr>
            <a:r>
              <a:rPr lang="en-US" dirty="0" smtClean="0"/>
              <a:t>Integrated Services (RSVP)</a:t>
            </a:r>
          </a:p>
          <a:p>
            <a:pPr lvl="1">
              <a:defRPr/>
            </a:pPr>
            <a:r>
              <a:rPr lang="en-US" sz="2400" dirty="0" smtClean="0"/>
              <a:t>Packet Classifying and Scheduling</a:t>
            </a:r>
          </a:p>
          <a:p>
            <a:pPr lvl="2">
              <a:defRPr/>
            </a:pPr>
            <a:r>
              <a:rPr lang="en-US" dirty="0" smtClean="0"/>
              <a:t>Once we have described our traffic and our desired network service and have installed a suitable reservation at all the routers on the path, the only thing that remains is for the routers to actually deliver the requested service to the data packets. </a:t>
            </a:r>
          </a:p>
          <a:p>
            <a:pPr lvl="2">
              <a:defRPr/>
            </a:pPr>
            <a:r>
              <a:rPr lang="en-US" dirty="0" smtClean="0"/>
              <a:t>There are two things that need to be done:</a:t>
            </a:r>
          </a:p>
          <a:p>
            <a:pPr lvl="3">
              <a:defRPr/>
            </a:pPr>
            <a:r>
              <a:rPr lang="en-US" dirty="0" smtClean="0"/>
              <a:t>Associate each packet with the appropriate reservation so that it can be handled correctly, a process known as </a:t>
            </a:r>
            <a:r>
              <a:rPr lang="en-US" i="1" dirty="0" smtClean="0">
                <a:solidFill>
                  <a:srgbClr val="FF0000"/>
                </a:solidFill>
              </a:rPr>
              <a:t>classifying packets</a:t>
            </a:r>
            <a:r>
              <a:rPr lang="en-US" i="1" dirty="0" smtClean="0"/>
              <a:t>.</a:t>
            </a:r>
          </a:p>
          <a:p>
            <a:pPr lvl="3">
              <a:defRPr/>
            </a:pPr>
            <a:r>
              <a:rPr lang="en-US" dirty="0" smtClean="0"/>
              <a:t>Manage the packets in the queues so that they receive the service that has been requested, a process known as </a:t>
            </a:r>
            <a:r>
              <a:rPr lang="en-US" dirty="0" smtClean="0">
                <a:solidFill>
                  <a:srgbClr val="FF0000"/>
                </a:solidFill>
              </a:rPr>
              <a:t>packet </a:t>
            </a:r>
            <a:r>
              <a:rPr lang="en-US" i="1" dirty="0" smtClean="0">
                <a:solidFill>
                  <a:srgbClr val="FF0000"/>
                </a:solidFill>
              </a:rPr>
              <a:t>scheduling</a:t>
            </a:r>
            <a:r>
              <a:rPr lang="en-US" i="1" dirty="0" smtClean="0"/>
              <a:t>.</a:t>
            </a:r>
            <a:endParaRPr lang="en-US" sz="7200" dirty="0" smtClean="0"/>
          </a:p>
          <a:p>
            <a:endParaRPr lang="en-US" dirty="0"/>
          </a:p>
        </p:txBody>
      </p:sp>
      <p:sp>
        <p:nvSpPr>
          <p:cNvPr id="4" name="Date Placeholder 3"/>
          <p:cNvSpPr>
            <a:spLocks noGrp="1"/>
          </p:cNvSpPr>
          <p:nvPr>
            <p:ph type="dt" sz="half" idx="10"/>
          </p:nvPr>
        </p:nvSpPr>
        <p:spPr/>
        <p:txBody>
          <a:bodyPr/>
          <a:lstStyle/>
          <a:p>
            <a:fld id="{004799D3-87E2-4C12-9096-34685ECF5297}"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113</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Differentiated Services</a:t>
            </a:r>
            <a:endParaRPr lang="en-US" sz="7200" dirty="0" smtClean="0"/>
          </a:p>
          <a:p>
            <a:pPr lvl="1"/>
            <a:r>
              <a:rPr lang="en-US" sz="2400" dirty="0" smtClean="0"/>
              <a:t>Whereas the Integrated Services architecture allocates resources to </a:t>
            </a:r>
            <a:r>
              <a:rPr lang="en-US" sz="2400" dirty="0" smtClean="0">
                <a:solidFill>
                  <a:srgbClr val="FF0000"/>
                </a:solidFill>
              </a:rPr>
              <a:t>individual flows</a:t>
            </a:r>
          </a:p>
          <a:p>
            <a:pPr lvl="1"/>
            <a:r>
              <a:rPr lang="en-US" sz="2400" dirty="0" smtClean="0"/>
              <a:t>The Differentiated Services model (often called </a:t>
            </a:r>
            <a:r>
              <a:rPr lang="en-US" sz="2400" dirty="0" err="1" smtClean="0"/>
              <a:t>DiffServ</a:t>
            </a:r>
            <a:r>
              <a:rPr lang="en-US" sz="2400" dirty="0" smtClean="0"/>
              <a:t> for short) allocates resources to a small number of classes of traffic. </a:t>
            </a:r>
          </a:p>
          <a:p>
            <a:pPr lvl="1"/>
            <a:r>
              <a:rPr lang="en-US" sz="2400" dirty="0" smtClean="0"/>
              <a:t>In fact, some proposed approaches to </a:t>
            </a:r>
            <a:r>
              <a:rPr lang="en-US" sz="2400" dirty="0" err="1" smtClean="0"/>
              <a:t>DiffServ</a:t>
            </a:r>
            <a:r>
              <a:rPr lang="en-US" sz="2400" dirty="0" smtClean="0"/>
              <a:t> simply divide traffic into two classes.</a:t>
            </a:r>
          </a:p>
          <a:p>
            <a:endParaRPr lang="en-US" dirty="0"/>
          </a:p>
        </p:txBody>
      </p:sp>
      <p:sp>
        <p:nvSpPr>
          <p:cNvPr id="4" name="Date Placeholder 3"/>
          <p:cNvSpPr>
            <a:spLocks noGrp="1"/>
          </p:cNvSpPr>
          <p:nvPr>
            <p:ph type="dt" sz="half" idx="10"/>
          </p:nvPr>
        </p:nvSpPr>
        <p:spPr/>
        <p:txBody>
          <a:bodyPr/>
          <a:lstStyle/>
          <a:p>
            <a:fld id="{3A48BEB3-00B9-4373-99B9-B0A9C6CB6A3B}"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114</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normAutofit fontScale="92500" lnSpcReduction="10000"/>
          </a:bodyPr>
          <a:lstStyle/>
          <a:p>
            <a:pPr>
              <a:defRPr/>
            </a:pPr>
            <a:r>
              <a:rPr lang="en-US" dirty="0" smtClean="0"/>
              <a:t>Differentiated Services</a:t>
            </a:r>
            <a:endParaRPr lang="en-US" sz="7200" dirty="0" smtClean="0"/>
          </a:p>
          <a:p>
            <a:pPr lvl="1">
              <a:defRPr/>
            </a:pPr>
            <a:r>
              <a:rPr lang="en-US" sz="2400" dirty="0" smtClean="0"/>
              <a:t>Suppose that we have decided to enhance the best-effort service model by adding just one new class, which we’ll call “premium.” </a:t>
            </a:r>
          </a:p>
          <a:p>
            <a:pPr lvl="1">
              <a:defRPr/>
            </a:pPr>
            <a:r>
              <a:rPr lang="en-US" sz="2400" dirty="0" smtClean="0"/>
              <a:t>Clearly we will need some way to figure out which packets are premium and which are regular old best effort. </a:t>
            </a:r>
          </a:p>
          <a:p>
            <a:pPr lvl="1">
              <a:defRPr/>
            </a:pPr>
            <a:r>
              <a:rPr lang="en-US" sz="2400" dirty="0" smtClean="0"/>
              <a:t>Rather than using a protocol like RSVP to tell all the routers that some flow is sending premium packets, it would be much easier </a:t>
            </a:r>
            <a:r>
              <a:rPr lang="en-US" sz="2400" dirty="0" smtClean="0">
                <a:solidFill>
                  <a:srgbClr val="FF0000"/>
                </a:solidFill>
              </a:rPr>
              <a:t>if the packets could just identify themselves to the router</a:t>
            </a:r>
            <a:r>
              <a:rPr lang="en-US" sz="2400" dirty="0" smtClean="0"/>
              <a:t> when they arrive. </a:t>
            </a:r>
          </a:p>
          <a:p>
            <a:pPr lvl="1">
              <a:defRPr/>
            </a:pPr>
            <a:r>
              <a:rPr lang="en-US" sz="2400" dirty="0" smtClean="0"/>
              <a:t>This could obviously be done by using a bit in the packet header—if that bit is a 1, the packet is a premium packet; if it’s a 0, the packet is best effort</a:t>
            </a:r>
          </a:p>
          <a:p>
            <a:endParaRPr lang="en-US" dirty="0"/>
          </a:p>
        </p:txBody>
      </p:sp>
      <p:sp>
        <p:nvSpPr>
          <p:cNvPr id="4" name="Date Placeholder 3"/>
          <p:cNvSpPr>
            <a:spLocks noGrp="1"/>
          </p:cNvSpPr>
          <p:nvPr>
            <p:ph type="dt" sz="half" idx="10"/>
          </p:nvPr>
        </p:nvSpPr>
        <p:spPr/>
        <p:txBody>
          <a:bodyPr/>
          <a:lstStyle/>
          <a:p>
            <a:fld id="{B8EE8035-1161-40FA-ADB8-1ED8E38F8F45}"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115</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Differentiated Services</a:t>
            </a:r>
            <a:endParaRPr lang="en-US" sz="7200" dirty="0" smtClean="0"/>
          </a:p>
          <a:p>
            <a:pPr lvl="1"/>
            <a:r>
              <a:rPr lang="en-US" sz="2400" dirty="0" smtClean="0"/>
              <a:t>With this in mind, there are two questions we need to address:</a:t>
            </a:r>
          </a:p>
          <a:p>
            <a:pPr lvl="2"/>
            <a:r>
              <a:rPr lang="en-US" sz="2000" dirty="0" smtClean="0"/>
              <a:t>Who sets the premium bit, and under what circumstances?</a:t>
            </a:r>
          </a:p>
          <a:p>
            <a:pPr lvl="2"/>
            <a:r>
              <a:rPr lang="en-US" sz="2000" dirty="0" smtClean="0"/>
              <a:t>What does a router do differently when it sees a packet with the bit set?</a:t>
            </a:r>
          </a:p>
          <a:p>
            <a:endParaRPr lang="en-US" dirty="0"/>
          </a:p>
        </p:txBody>
      </p:sp>
      <p:sp>
        <p:nvSpPr>
          <p:cNvPr id="4" name="Date Placeholder 3"/>
          <p:cNvSpPr>
            <a:spLocks noGrp="1"/>
          </p:cNvSpPr>
          <p:nvPr>
            <p:ph type="dt" sz="half" idx="10"/>
          </p:nvPr>
        </p:nvSpPr>
        <p:spPr/>
        <p:txBody>
          <a:bodyPr/>
          <a:lstStyle/>
          <a:p>
            <a:fld id="{D6F86380-6F9A-43A1-BCEB-1BE8AFF6C5A0}"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116</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Differentiated Services</a:t>
            </a:r>
            <a:endParaRPr lang="en-US" sz="7200" dirty="0" smtClean="0"/>
          </a:p>
          <a:p>
            <a:pPr lvl="1"/>
            <a:r>
              <a:rPr lang="en-US" sz="2400" dirty="0" smtClean="0"/>
              <a:t>There are many possible answers to the first question, but a common approach is to set the bit at an administrative boundary. </a:t>
            </a:r>
          </a:p>
          <a:p>
            <a:pPr lvl="1"/>
            <a:r>
              <a:rPr lang="en-US" sz="2400" dirty="0" smtClean="0"/>
              <a:t>For example, the router at the edge of an Internet service provider’s network might set the bit for packets arriving on an interface that connects to a particular company’s network. </a:t>
            </a:r>
          </a:p>
          <a:p>
            <a:pPr lvl="1"/>
            <a:r>
              <a:rPr lang="en-US" sz="2400" dirty="0" smtClean="0"/>
              <a:t>The Internet service provider might do this because that company has paid for a higher level of service than best effort.</a:t>
            </a:r>
            <a:endParaRPr lang="en-US" sz="7200" dirty="0" smtClean="0"/>
          </a:p>
          <a:p>
            <a:endParaRPr lang="en-US" dirty="0"/>
          </a:p>
        </p:txBody>
      </p:sp>
      <p:sp>
        <p:nvSpPr>
          <p:cNvPr id="4" name="Date Placeholder 3"/>
          <p:cNvSpPr>
            <a:spLocks noGrp="1"/>
          </p:cNvSpPr>
          <p:nvPr>
            <p:ph type="dt" sz="half" idx="10"/>
          </p:nvPr>
        </p:nvSpPr>
        <p:spPr/>
        <p:txBody>
          <a:bodyPr/>
          <a:lstStyle/>
          <a:p>
            <a:fld id="{45C7477B-8963-4AEB-B3ED-BDFA7F214A3D}"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117</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Differentiated Services</a:t>
            </a:r>
            <a:endParaRPr lang="en-US" sz="7200" dirty="0" smtClean="0"/>
          </a:p>
          <a:p>
            <a:pPr lvl="1"/>
            <a:r>
              <a:rPr lang="en-US" sz="2400" dirty="0" smtClean="0"/>
              <a:t>Assuming that packets have been marked in some way, what do the routers that encounter marked packets do with them? </a:t>
            </a:r>
          </a:p>
          <a:p>
            <a:pPr lvl="1"/>
            <a:r>
              <a:rPr lang="en-US" sz="2400" dirty="0" smtClean="0"/>
              <a:t>Here again there are many answers. </a:t>
            </a:r>
          </a:p>
          <a:p>
            <a:pPr lvl="1"/>
            <a:r>
              <a:rPr lang="en-US" sz="2400" dirty="0" smtClean="0"/>
              <a:t>In fact, the IETF standardized a set of router behaviors to be applied to marked packets. </a:t>
            </a:r>
          </a:p>
          <a:p>
            <a:pPr lvl="1"/>
            <a:r>
              <a:rPr lang="en-US" sz="2400" dirty="0" smtClean="0"/>
              <a:t>These are called “per-hop behaviors” (PHBs), a term that indicates that they define the behavior of individual routers rather than end-to-end services</a:t>
            </a:r>
          </a:p>
          <a:p>
            <a:endParaRPr lang="en-US" dirty="0"/>
          </a:p>
        </p:txBody>
      </p:sp>
      <p:sp>
        <p:nvSpPr>
          <p:cNvPr id="4" name="Date Placeholder 3"/>
          <p:cNvSpPr>
            <a:spLocks noGrp="1"/>
          </p:cNvSpPr>
          <p:nvPr>
            <p:ph type="dt" sz="half" idx="10"/>
          </p:nvPr>
        </p:nvSpPr>
        <p:spPr/>
        <p:txBody>
          <a:bodyPr/>
          <a:lstStyle/>
          <a:p>
            <a:fld id="{5EEC562D-2327-4B02-AC01-E6E95728B5A5}"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118</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Differentiated Services</a:t>
            </a:r>
            <a:endParaRPr lang="en-US" sz="7200" dirty="0" smtClean="0"/>
          </a:p>
          <a:p>
            <a:pPr lvl="1"/>
            <a:r>
              <a:rPr lang="en-US" sz="2400" dirty="0" smtClean="0"/>
              <a:t>The Expedited Forwarding (EF) PHB</a:t>
            </a:r>
          </a:p>
          <a:p>
            <a:pPr lvl="2"/>
            <a:r>
              <a:rPr lang="en-US" sz="2000" dirty="0" smtClean="0"/>
              <a:t>One of the simplest PHBs to explain is known as “expedited forwarding” (EF). </a:t>
            </a:r>
          </a:p>
          <a:p>
            <a:pPr lvl="3"/>
            <a:r>
              <a:rPr lang="en-US" sz="1600" dirty="0" smtClean="0"/>
              <a:t>Packets marked for EF treatment should be forwarded by the router with minimal delay and loss. </a:t>
            </a:r>
          </a:p>
          <a:p>
            <a:pPr lvl="2"/>
            <a:r>
              <a:rPr lang="en-US" sz="2000" dirty="0" smtClean="0"/>
              <a:t>The only way that a router can guarantee this to all EF packets is if the arrival rate of EF packets at the router is strictly limited to be less than the rate at which the router can forward EF packets.</a:t>
            </a:r>
          </a:p>
          <a:p>
            <a:endParaRPr lang="en-US" dirty="0"/>
          </a:p>
        </p:txBody>
      </p:sp>
      <p:sp>
        <p:nvSpPr>
          <p:cNvPr id="4" name="Date Placeholder 3"/>
          <p:cNvSpPr>
            <a:spLocks noGrp="1"/>
          </p:cNvSpPr>
          <p:nvPr>
            <p:ph type="dt" sz="half" idx="10"/>
          </p:nvPr>
        </p:nvSpPr>
        <p:spPr/>
        <p:txBody>
          <a:bodyPr/>
          <a:lstStyle/>
          <a:p>
            <a:fld id="{22F5ABFB-DF43-4D67-8735-C9928BCDB8C3}"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119</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Resource Allocation</a:t>
            </a:r>
            <a:endParaRPr lang="en-US" dirty="0"/>
          </a:p>
        </p:txBody>
      </p:sp>
      <p:sp>
        <p:nvSpPr>
          <p:cNvPr id="3" name="Content Placeholder 2"/>
          <p:cNvSpPr>
            <a:spLocks noGrp="1"/>
          </p:cNvSpPr>
          <p:nvPr>
            <p:ph sz="quarter" idx="1"/>
          </p:nvPr>
        </p:nvSpPr>
        <p:spPr/>
        <p:txBody>
          <a:bodyPr/>
          <a:lstStyle/>
          <a:p>
            <a:r>
              <a:rPr lang="en-US" dirty="0" smtClean="0"/>
              <a:t>Network Model – Connectionless flows</a:t>
            </a:r>
          </a:p>
          <a:p>
            <a:pPr lvl="2"/>
            <a:r>
              <a:rPr lang="en-US" sz="2000" dirty="0" smtClean="0"/>
              <a:t>Because multiple related packets flow through each router, it sometimes makes sense to maintain some state information for each flow, information that can be used to make resource allocation decisions about the packets that belong to the flow. This state is sometimes called </a:t>
            </a:r>
            <a:r>
              <a:rPr lang="en-US" sz="2000" dirty="0" smtClean="0">
                <a:solidFill>
                  <a:srgbClr val="FF0000"/>
                </a:solidFill>
              </a:rPr>
              <a:t>soft state</a:t>
            </a:r>
            <a:r>
              <a:rPr lang="en-US" sz="2000" dirty="0" smtClean="0"/>
              <a:t>. </a:t>
            </a:r>
          </a:p>
          <a:p>
            <a:pPr lvl="2"/>
            <a:r>
              <a:rPr lang="en-US" sz="2000" dirty="0" smtClean="0"/>
              <a:t>The main difference between soft state and “hard” state is that soft state need not always be explicitly created and removed by </a:t>
            </a:r>
            <a:r>
              <a:rPr lang="en-US" sz="2000" dirty="0" err="1" smtClean="0"/>
              <a:t>signalling</a:t>
            </a:r>
            <a:r>
              <a:rPr lang="en-US" sz="2000" dirty="0" smtClean="0"/>
              <a:t>.</a:t>
            </a:r>
            <a:endParaRPr lang="en-US" dirty="0"/>
          </a:p>
        </p:txBody>
      </p:sp>
      <p:sp>
        <p:nvSpPr>
          <p:cNvPr id="4" name="Date Placeholder 3"/>
          <p:cNvSpPr>
            <a:spLocks noGrp="1"/>
          </p:cNvSpPr>
          <p:nvPr>
            <p:ph type="dt" sz="half" idx="10"/>
          </p:nvPr>
        </p:nvSpPr>
        <p:spPr/>
        <p:txBody>
          <a:bodyPr/>
          <a:lstStyle/>
          <a:p>
            <a:fld id="{9D81BA01-60B9-4263-B2B6-CE73EB1C9321}"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12</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Differentiated Services</a:t>
            </a:r>
            <a:endParaRPr lang="en-US" sz="7200" dirty="0" smtClean="0"/>
          </a:p>
          <a:p>
            <a:pPr lvl="1"/>
            <a:r>
              <a:rPr lang="en-US" sz="2400" dirty="0" smtClean="0"/>
              <a:t>The Assured Forwarding (AF) PHB</a:t>
            </a:r>
          </a:p>
          <a:p>
            <a:pPr lvl="2"/>
            <a:r>
              <a:rPr lang="en-US" sz="2000" dirty="0" smtClean="0"/>
              <a:t>The “assured forwarding” (AF) PHB has its roots in an approach known as “RED with In and Out” (RIO) or “Weighted RED,” both of which are enhancements to the basic RED algorithm.</a:t>
            </a:r>
          </a:p>
          <a:p>
            <a:pPr lvl="2"/>
            <a:r>
              <a:rPr lang="en-US" sz="2000" dirty="0" smtClean="0"/>
              <a:t>For our two classes of traffic, we have two separate drop probability curves. RIO calls the two classes “in” and “out” for reasons that will become clear shortly. </a:t>
            </a:r>
          </a:p>
          <a:p>
            <a:pPr lvl="2"/>
            <a:r>
              <a:rPr lang="en-US" sz="2000" dirty="0" smtClean="0"/>
              <a:t>Because the “out” curve has a lower </a:t>
            </a:r>
            <a:r>
              <a:rPr lang="en-US" sz="2000" dirty="0" err="1" smtClean="0"/>
              <a:t>MinThreshold</a:t>
            </a:r>
            <a:r>
              <a:rPr lang="en-US" sz="2000" dirty="0" smtClean="0"/>
              <a:t> than the “in” curve, it is clear that, under low levels of congestion, only packets marked “out” will be discarded by the RED algorithm. </a:t>
            </a:r>
          </a:p>
          <a:p>
            <a:pPr lvl="2"/>
            <a:r>
              <a:rPr lang="en-US" sz="2000" dirty="0" smtClean="0"/>
              <a:t>If the congestion becomes more serious, a higher percentage of “out” packets are dropped, and then if the average queue length exceeds </a:t>
            </a:r>
            <a:r>
              <a:rPr lang="en-US" sz="2000" dirty="0" err="1" smtClean="0"/>
              <a:t>Min</a:t>
            </a:r>
            <a:r>
              <a:rPr lang="en-US" sz="2000" baseline="-25000" dirty="0" err="1" smtClean="0"/>
              <a:t>in</a:t>
            </a:r>
            <a:r>
              <a:rPr lang="en-US" sz="2000" dirty="0" smtClean="0"/>
              <a:t>, RED starts to drop “in” packets as well.</a:t>
            </a:r>
          </a:p>
          <a:p>
            <a:endParaRPr lang="en-US" dirty="0"/>
          </a:p>
        </p:txBody>
      </p:sp>
      <p:sp>
        <p:nvSpPr>
          <p:cNvPr id="4" name="Date Placeholder 3"/>
          <p:cNvSpPr>
            <a:spLocks noGrp="1"/>
          </p:cNvSpPr>
          <p:nvPr>
            <p:ph type="dt" sz="half" idx="10"/>
          </p:nvPr>
        </p:nvSpPr>
        <p:spPr/>
        <p:txBody>
          <a:bodyPr/>
          <a:lstStyle/>
          <a:p>
            <a:fld id="{79DC5FEE-8485-4151-8195-4DDE53540AE7}"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120</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Differentiated Services</a:t>
            </a:r>
            <a:endParaRPr lang="en-US" sz="7200" dirty="0" smtClean="0"/>
          </a:p>
          <a:p>
            <a:pPr lvl="1"/>
            <a:r>
              <a:rPr lang="en-US" sz="2400" dirty="0" smtClean="0"/>
              <a:t>The Assured Forwarding (AF) PHB</a:t>
            </a:r>
          </a:p>
          <a:p>
            <a:endParaRPr lang="en-US" dirty="0"/>
          </a:p>
        </p:txBody>
      </p:sp>
      <p:sp>
        <p:nvSpPr>
          <p:cNvPr id="4" name="Rectangle 3"/>
          <p:cNvSpPr/>
          <p:nvPr/>
        </p:nvSpPr>
        <p:spPr>
          <a:xfrm>
            <a:off x="3124200" y="6107113"/>
            <a:ext cx="4572000" cy="369887"/>
          </a:xfrm>
          <a:prstGeom prst="rect">
            <a:avLst/>
          </a:prstGeom>
        </p:spPr>
        <p:txBody>
          <a:bodyPr>
            <a:spAutoFit/>
          </a:bodyPr>
          <a:lstStyle/>
          <a:p>
            <a:pPr>
              <a:defRPr/>
            </a:pPr>
            <a:r>
              <a:rPr lang="en-US" sz="1800" dirty="0">
                <a:solidFill>
                  <a:srgbClr val="003399"/>
                </a:solidFill>
                <a:latin typeface="+mj-lt"/>
              </a:rPr>
              <a:t>RED with In and Out drop probabilities</a:t>
            </a:r>
          </a:p>
        </p:txBody>
      </p:sp>
      <p:pic>
        <p:nvPicPr>
          <p:cNvPr id="5" name="Picture 2" descr="f06-26-9780123850591 copy.jpg"/>
          <p:cNvPicPr>
            <a:picLocks noChangeAspect="1"/>
          </p:cNvPicPr>
          <p:nvPr/>
        </p:nvPicPr>
        <p:blipFill>
          <a:blip r:embed="rId2" cstate="print"/>
          <a:srcRect/>
          <a:stretch>
            <a:fillRect/>
          </a:stretch>
        </p:blipFill>
        <p:spPr bwMode="auto">
          <a:xfrm>
            <a:off x="2547937" y="2600325"/>
            <a:ext cx="5040313" cy="3363913"/>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5634156C-B1F0-474F-8A95-87A3FE83497C}" type="datetime3">
              <a:rPr lang="en-US" smtClean="0"/>
              <a:pPr/>
              <a:t>27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403E1F4A-BE5D-46B9-854C-2D7B722D4E1E}" type="slidenum">
              <a:rPr lang="en-US" smtClean="0"/>
              <a:pPr/>
              <a:t>121</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r>
              <a:rPr lang="en-US" b="1" dirty="0" smtClean="0"/>
              <a:t>Chapter – 6</a:t>
            </a:r>
            <a:r>
              <a:rPr lang="en-US" dirty="0" smtClean="0"/>
              <a:t>: </a:t>
            </a:r>
            <a:r>
              <a:rPr lang="en-US" b="1" i="1" dirty="0" smtClean="0">
                <a:solidFill>
                  <a:srgbClr val="FF0000"/>
                </a:solidFill>
              </a:rPr>
              <a:t>Computer Networks A Systems Approach</a:t>
            </a:r>
            <a:r>
              <a:rPr lang="en-US" b="1" dirty="0" smtClean="0">
                <a:solidFill>
                  <a:srgbClr val="FF0000"/>
                </a:solidFill>
              </a:rPr>
              <a:t> </a:t>
            </a:r>
            <a:r>
              <a:rPr lang="en-US" dirty="0" smtClean="0"/>
              <a:t>by </a:t>
            </a:r>
            <a:r>
              <a:rPr lang="en-US" b="1" dirty="0" smtClean="0">
                <a:solidFill>
                  <a:srgbClr val="0070C0"/>
                </a:solidFill>
              </a:rPr>
              <a:t>Larry L. Peterson </a:t>
            </a:r>
            <a:r>
              <a:rPr lang="en-US" dirty="0" smtClean="0"/>
              <a:t>and </a:t>
            </a:r>
            <a:r>
              <a:rPr lang="en-US" b="1" dirty="0" smtClean="0">
                <a:solidFill>
                  <a:srgbClr val="0070C0"/>
                </a:solidFill>
              </a:rPr>
              <a:t>Bruce S. Davie</a:t>
            </a:r>
            <a:r>
              <a:rPr lang="en-US" dirty="0" smtClean="0"/>
              <a:t>, 4</a:t>
            </a:r>
            <a:r>
              <a:rPr lang="en-US" baseline="30000" dirty="0" smtClean="0"/>
              <a:t>Th</a:t>
            </a:r>
            <a:r>
              <a:rPr lang="en-US" dirty="0" smtClean="0"/>
              <a:t> Edition, Morgan Kaufmann Publications. </a:t>
            </a:r>
            <a:endParaRPr lang="en-US" dirty="0"/>
          </a:p>
        </p:txBody>
      </p:sp>
      <p:sp>
        <p:nvSpPr>
          <p:cNvPr id="4" name="Date Placeholder 3"/>
          <p:cNvSpPr>
            <a:spLocks noGrp="1"/>
          </p:cNvSpPr>
          <p:nvPr>
            <p:ph type="dt" sz="half" idx="10"/>
          </p:nvPr>
        </p:nvSpPr>
        <p:spPr/>
        <p:txBody>
          <a:bodyPr/>
          <a:lstStyle/>
          <a:p>
            <a:fld id="{80D74355-FD00-4840-8BCD-0EF1AF92650F}"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A68E7E62-EA09-4566-ACB3-E305C04EF636}" type="slidenum">
              <a:rPr lang="en-US" smtClean="0"/>
              <a:pPr/>
              <a:t>122</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Resource Allocation</a:t>
            </a:r>
            <a:endParaRPr lang="en-US" dirty="0"/>
          </a:p>
        </p:txBody>
      </p:sp>
      <p:sp>
        <p:nvSpPr>
          <p:cNvPr id="3" name="Content Placeholder 2"/>
          <p:cNvSpPr>
            <a:spLocks noGrp="1"/>
          </p:cNvSpPr>
          <p:nvPr>
            <p:ph sz="quarter" idx="1"/>
          </p:nvPr>
        </p:nvSpPr>
        <p:spPr/>
        <p:txBody>
          <a:bodyPr/>
          <a:lstStyle/>
          <a:p>
            <a:r>
              <a:rPr lang="en-US" dirty="0" smtClean="0"/>
              <a:t>Network Model – Connectionless flows</a:t>
            </a:r>
          </a:p>
          <a:p>
            <a:pPr lvl="2"/>
            <a:r>
              <a:rPr lang="en-US" sz="2000" dirty="0" smtClean="0"/>
              <a:t>Soft state represents a middle ground between a purely connectionless network that maintains no state at the routers and a purely connection-oriented network that maintains hard state at the routers. </a:t>
            </a:r>
          </a:p>
          <a:p>
            <a:pPr lvl="2"/>
            <a:r>
              <a:rPr lang="en-US" sz="2000" dirty="0" smtClean="0"/>
              <a:t>In general, the correct operation of the network does not depend on soft state being present (</a:t>
            </a:r>
            <a:r>
              <a:rPr lang="en-US" sz="2000" dirty="0" smtClean="0">
                <a:solidFill>
                  <a:srgbClr val="FF0000"/>
                </a:solidFill>
              </a:rPr>
              <a:t>each packet is still routed correctly without regard to this state</a:t>
            </a:r>
            <a:r>
              <a:rPr lang="en-US" sz="2000" dirty="0" smtClean="0"/>
              <a:t>), but when a packet happens to belong to a flow for which the router is currently maintaining soft state, then the router is better able to handle the packet. </a:t>
            </a:r>
          </a:p>
          <a:p>
            <a:endParaRPr lang="en-US" dirty="0"/>
          </a:p>
        </p:txBody>
      </p:sp>
      <p:sp>
        <p:nvSpPr>
          <p:cNvPr id="4" name="Date Placeholder 3"/>
          <p:cNvSpPr>
            <a:spLocks noGrp="1"/>
          </p:cNvSpPr>
          <p:nvPr>
            <p:ph type="dt" sz="half" idx="10"/>
          </p:nvPr>
        </p:nvSpPr>
        <p:spPr/>
        <p:txBody>
          <a:bodyPr/>
          <a:lstStyle/>
          <a:p>
            <a:fld id="{3217F78D-9852-4F22-A2A0-463D4E402B37}"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13</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Resource Allocation</a:t>
            </a:r>
            <a:endParaRPr lang="en-US" dirty="0"/>
          </a:p>
        </p:txBody>
      </p:sp>
      <p:sp>
        <p:nvSpPr>
          <p:cNvPr id="3" name="Content Placeholder 2"/>
          <p:cNvSpPr>
            <a:spLocks noGrp="1"/>
          </p:cNvSpPr>
          <p:nvPr>
            <p:ph sz="quarter" idx="1"/>
          </p:nvPr>
        </p:nvSpPr>
        <p:spPr/>
        <p:txBody>
          <a:bodyPr/>
          <a:lstStyle/>
          <a:p>
            <a:r>
              <a:rPr lang="en-US" dirty="0" smtClean="0"/>
              <a:t>Taxonomy</a:t>
            </a:r>
          </a:p>
          <a:p>
            <a:r>
              <a:rPr lang="en-US" sz="2400" dirty="0" smtClean="0"/>
              <a:t>Router-centric versus Host-centric</a:t>
            </a:r>
          </a:p>
          <a:p>
            <a:pPr lvl="2"/>
            <a:r>
              <a:rPr lang="en-US" sz="2000" dirty="0" smtClean="0"/>
              <a:t>In a router-centric design, </a:t>
            </a:r>
          </a:p>
          <a:p>
            <a:pPr lvl="3"/>
            <a:r>
              <a:rPr lang="en-US" sz="1600" dirty="0" smtClean="0"/>
              <a:t>Each router takes responsibility for deciding when packets are forwarded and</a:t>
            </a:r>
          </a:p>
          <a:p>
            <a:pPr lvl="3"/>
            <a:r>
              <a:rPr lang="en-US" sz="1600" dirty="0" smtClean="0"/>
              <a:t>Selecting which packets are to be dropped, </a:t>
            </a:r>
          </a:p>
          <a:p>
            <a:pPr lvl="3"/>
            <a:r>
              <a:rPr lang="en-US" sz="1600" dirty="0" smtClean="0"/>
              <a:t>As well as for informing the hosts that are generating the network traffic, how many packets they are allowed to send. </a:t>
            </a:r>
          </a:p>
          <a:p>
            <a:pPr lvl="2"/>
            <a:r>
              <a:rPr lang="en-US" sz="2000" dirty="0" smtClean="0"/>
              <a:t>In a host-centric design, </a:t>
            </a:r>
          </a:p>
          <a:p>
            <a:pPr lvl="3"/>
            <a:r>
              <a:rPr lang="en-US" sz="1600" dirty="0" smtClean="0"/>
              <a:t>The end hosts observe the network conditions (e.g., how many packets they are successfully getting through the network) and </a:t>
            </a:r>
          </a:p>
          <a:p>
            <a:pPr lvl="3"/>
            <a:r>
              <a:rPr lang="en-US" sz="1600" dirty="0" smtClean="0"/>
              <a:t>Adjust their behavior accordingly. </a:t>
            </a:r>
          </a:p>
          <a:p>
            <a:pPr lvl="2"/>
            <a:r>
              <a:rPr lang="en-US" sz="2000" dirty="0" smtClean="0"/>
              <a:t>Note that these two groups are not mutually exclusive.</a:t>
            </a:r>
            <a:endParaRPr lang="en-US" dirty="0"/>
          </a:p>
        </p:txBody>
      </p:sp>
      <p:sp>
        <p:nvSpPr>
          <p:cNvPr id="4" name="Date Placeholder 3"/>
          <p:cNvSpPr>
            <a:spLocks noGrp="1"/>
          </p:cNvSpPr>
          <p:nvPr>
            <p:ph type="dt" sz="half" idx="10"/>
          </p:nvPr>
        </p:nvSpPr>
        <p:spPr/>
        <p:txBody>
          <a:bodyPr/>
          <a:lstStyle/>
          <a:p>
            <a:fld id="{7E60DDC6-4E40-4A45-83EB-EA36C66AFD49}"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14</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Resource Allocation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Taxonomy</a:t>
            </a:r>
          </a:p>
          <a:p>
            <a:pPr marL="320040" lvl="1" indent="-320040">
              <a:spcBef>
                <a:spcPts val="700"/>
              </a:spcBef>
              <a:buClr>
                <a:schemeClr val="accent2"/>
              </a:buClr>
              <a:buSzPct val="60000"/>
              <a:buFont typeface="Wingdings"/>
              <a:buChar char=""/>
            </a:pPr>
            <a:r>
              <a:rPr lang="en-US" sz="2400" dirty="0" smtClean="0"/>
              <a:t>Reservation-based versus Feedback-based</a:t>
            </a:r>
          </a:p>
          <a:p>
            <a:pPr lvl="2"/>
            <a:r>
              <a:rPr lang="en-US" sz="2000" dirty="0" smtClean="0"/>
              <a:t>In a reservation-based system, some entity (e.g., the end host) asks the network for a certain amount of capacity to be allocated for a flow. </a:t>
            </a:r>
          </a:p>
          <a:p>
            <a:pPr lvl="3"/>
            <a:r>
              <a:rPr lang="en-US" sz="1600" dirty="0" smtClean="0"/>
              <a:t>Each router then allocates enough resources (buffers and/or percentage of the link’s bandwidth) to satisfy this request. </a:t>
            </a:r>
          </a:p>
          <a:p>
            <a:pPr lvl="3"/>
            <a:r>
              <a:rPr lang="en-US" sz="1600" dirty="0" smtClean="0"/>
              <a:t>If the request cannot be satisfied at some router, because doing so would </a:t>
            </a:r>
            <a:r>
              <a:rPr lang="en-US" sz="1600" dirty="0" err="1" smtClean="0"/>
              <a:t>overcommit</a:t>
            </a:r>
            <a:r>
              <a:rPr lang="en-US" sz="1600" dirty="0" smtClean="0"/>
              <a:t> its resources, then the router rejects the reservation.</a:t>
            </a:r>
          </a:p>
          <a:p>
            <a:pPr lvl="2"/>
            <a:r>
              <a:rPr lang="en-US" sz="2000" dirty="0" smtClean="0"/>
              <a:t>In a feedback-based approach, the end hosts begin sending data without first reserving any capacity and then adjust their sending rate according to the feedback they receive. </a:t>
            </a:r>
          </a:p>
          <a:p>
            <a:pPr lvl="3"/>
            <a:r>
              <a:rPr lang="en-US" sz="1600" dirty="0" smtClean="0"/>
              <a:t>This feedback can either be </a:t>
            </a:r>
            <a:r>
              <a:rPr lang="en-US" sz="1600" i="1" dirty="0" smtClean="0"/>
              <a:t>explicit (i.e., a congested router sends a “please </a:t>
            </a:r>
            <a:r>
              <a:rPr lang="en-US" sz="1600" dirty="0" smtClean="0"/>
              <a:t>slow down” message to the host) or </a:t>
            </a:r>
          </a:p>
          <a:p>
            <a:pPr lvl="3"/>
            <a:r>
              <a:rPr lang="en-US" sz="1600" dirty="0" smtClean="0"/>
              <a:t>It can be </a:t>
            </a:r>
            <a:r>
              <a:rPr lang="en-US" sz="1600" i="1" dirty="0" smtClean="0"/>
              <a:t>implicit (i.e., the end host adjusts its sending </a:t>
            </a:r>
            <a:r>
              <a:rPr lang="en-US" sz="1600" dirty="0" smtClean="0"/>
              <a:t>rate according to the externally observable behavior of the network, such as packet losses).</a:t>
            </a:r>
          </a:p>
          <a:p>
            <a:endParaRPr lang="en-US" dirty="0"/>
          </a:p>
        </p:txBody>
      </p:sp>
      <p:sp>
        <p:nvSpPr>
          <p:cNvPr id="4" name="Date Placeholder 3"/>
          <p:cNvSpPr>
            <a:spLocks noGrp="1"/>
          </p:cNvSpPr>
          <p:nvPr>
            <p:ph type="dt" sz="half" idx="10"/>
          </p:nvPr>
        </p:nvSpPr>
        <p:spPr/>
        <p:txBody>
          <a:bodyPr/>
          <a:lstStyle/>
          <a:p>
            <a:fld id="{A0BD472F-7860-49E0-80C6-0A3E3A5A479C}"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15</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Resource Allocation</a:t>
            </a:r>
            <a:endParaRPr lang="en-US" dirty="0"/>
          </a:p>
        </p:txBody>
      </p:sp>
      <p:sp>
        <p:nvSpPr>
          <p:cNvPr id="3" name="Content Placeholder 2"/>
          <p:cNvSpPr>
            <a:spLocks noGrp="1"/>
          </p:cNvSpPr>
          <p:nvPr>
            <p:ph sz="quarter" idx="1"/>
          </p:nvPr>
        </p:nvSpPr>
        <p:spPr/>
        <p:txBody>
          <a:bodyPr/>
          <a:lstStyle/>
          <a:p>
            <a:r>
              <a:rPr lang="en-US" dirty="0" smtClean="0"/>
              <a:t>Taxonomy</a:t>
            </a:r>
          </a:p>
          <a:p>
            <a:pPr marL="320040" lvl="1" indent="-320040">
              <a:spcBef>
                <a:spcPts val="700"/>
              </a:spcBef>
              <a:buClr>
                <a:schemeClr val="accent2"/>
              </a:buClr>
              <a:buSzPct val="60000"/>
              <a:buFont typeface="Wingdings"/>
              <a:buChar char=""/>
            </a:pPr>
            <a:r>
              <a:rPr lang="en-US" sz="2400" dirty="0" smtClean="0"/>
              <a:t>Window-based versus Rate-based</a:t>
            </a:r>
          </a:p>
          <a:p>
            <a:pPr lvl="2">
              <a:lnSpc>
                <a:spcPct val="90000"/>
              </a:lnSpc>
            </a:pPr>
            <a:r>
              <a:rPr lang="en-US" sz="2000" dirty="0" smtClean="0"/>
              <a:t>Window advertisement is used within the network to reserve buffer space.</a:t>
            </a:r>
          </a:p>
          <a:p>
            <a:pPr lvl="2">
              <a:lnSpc>
                <a:spcPct val="90000"/>
              </a:lnSpc>
            </a:pPr>
            <a:r>
              <a:rPr lang="en-US" sz="2000" dirty="0" smtClean="0"/>
              <a:t>Control sender’s behavior using a rate, how many bit per second the receiver or network is able to absorb</a:t>
            </a:r>
            <a:endParaRPr lang="en-US" dirty="0"/>
          </a:p>
        </p:txBody>
      </p:sp>
      <p:sp>
        <p:nvSpPr>
          <p:cNvPr id="4" name="Date Placeholder 3"/>
          <p:cNvSpPr>
            <a:spLocks noGrp="1"/>
          </p:cNvSpPr>
          <p:nvPr>
            <p:ph type="dt" sz="half" idx="10"/>
          </p:nvPr>
        </p:nvSpPr>
        <p:spPr/>
        <p:txBody>
          <a:bodyPr/>
          <a:lstStyle/>
          <a:p>
            <a:fld id="{49D7BA84-3145-4446-A8AC-BB6B98EC110A}"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16</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Resource Allocation</a:t>
            </a:r>
            <a:endParaRPr lang="en-US" dirty="0"/>
          </a:p>
        </p:txBody>
      </p:sp>
      <p:sp>
        <p:nvSpPr>
          <p:cNvPr id="3" name="Content Placeholder 2"/>
          <p:cNvSpPr>
            <a:spLocks noGrp="1"/>
          </p:cNvSpPr>
          <p:nvPr>
            <p:ph sz="quarter" idx="1"/>
          </p:nvPr>
        </p:nvSpPr>
        <p:spPr/>
        <p:txBody>
          <a:bodyPr/>
          <a:lstStyle/>
          <a:p>
            <a:pPr marL="320040" lvl="1" indent="-320040">
              <a:spcBef>
                <a:spcPts val="700"/>
              </a:spcBef>
              <a:buClr>
                <a:schemeClr val="accent2"/>
              </a:buClr>
              <a:buSzPct val="60000"/>
              <a:buFont typeface="Wingdings"/>
              <a:buChar char=""/>
            </a:pPr>
            <a:r>
              <a:rPr lang="en-US" dirty="0" smtClean="0"/>
              <a:t>Evaluation Criteria – </a:t>
            </a:r>
            <a:r>
              <a:rPr lang="en-US" sz="2400" dirty="0" smtClean="0"/>
              <a:t>Effective Resource Allocation </a:t>
            </a:r>
          </a:p>
          <a:p>
            <a:pPr lvl="2"/>
            <a:r>
              <a:rPr lang="en-US" sz="2000" dirty="0" smtClean="0"/>
              <a:t>A good starting point for evaluating the effectiveness of a resource allocation scheme is to consider the two principal metrics of networking: throughput and delay. </a:t>
            </a:r>
          </a:p>
          <a:p>
            <a:pPr lvl="3"/>
            <a:r>
              <a:rPr lang="en-US" sz="1600" dirty="0" smtClean="0"/>
              <a:t>Clearly, we want as much throughput and as little delay as possible. </a:t>
            </a:r>
          </a:p>
          <a:p>
            <a:pPr lvl="3"/>
            <a:r>
              <a:rPr lang="en-US" sz="1600" dirty="0" smtClean="0"/>
              <a:t>Unfortunately, these goals are often somewhat at odds with each other. </a:t>
            </a:r>
          </a:p>
          <a:p>
            <a:pPr lvl="3"/>
            <a:r>
              <a:rPr lang="en-US" sz="1600" dirty="0" smtClean="0"/>
              <a:t>One sure way for a resource allocation algorithm to increase throughput is to allow as many packets into the network as possible, so as to drive the utilization of all the links up to 100%. </a:t>
            </a:r>
          </a:p>
          <a:p>
            <a:pPr lvl="3"/>
            <a:r>
              <a:rPr lang="en-US" sz="1600" dirty="0" smtClean="0"/>
              <a:t>We would do this to avoid the possibility of a link becoming idle because an idle link necessarily hurts throughput.</a:t>
            </a:r>
          </a:p>
          <a:p>
            <a:pPr lvl="3"/>
            <a:r>
              <a:rPr lang="en-US" sz="1600" dirty="0" smtClean="0"/>
              <a:t>The problem with this strategy is that increasing the number of packets in the network also increases the length of the queues at each router. Longer queues, in turn, mean packets are delayed longer in the network</a:t>
            </a:r>
          </a:p>
          <a:p>
            <a:pPr marL="320040" lvl="1" indent="-320040">
              <a:spcBef>
                <a:spcPts val="700"/>
              </a:spcBef>
              <a:buClr>
                <a:schemeClr val="accent2"/>
              </a:buClr>
              <a:buSzPct val="60000"/>
              <a:buFont typeface="Wingdings"/>
              <a:buChar char=""/>
            </a:pPr>
            <a:endParaRPr lang="en-US" sz="2400" dirty="0" smtClean="0"/>
          </a:p>
          <a:p>
            <a:endParaRPr lang="en-US" sz="1600" dirty="0" smtClean="0"/>
          </a:p>
          <a:p>
            <a:endParaRPr lang="en-US" dirty="0"/>
          </a:p>
        </p:txBody>
      </p:sp>
      <p:sp>
        <p:nvSpPr>
          <p:cNvPr id="4" name="Date Placeholder 3"/>
          <p:cNvSpPr>
            <a:spLocks noGrp="1"/>
          </p:cNvSpPr>
          <p:nvPr>
            <p:ph type="dt" sz="half" idx="10"/>
          </p:nvPr>
        </p:nvSpPr>
        <p:spPr/>
        <p:txBody>
          <a:bodyPr/>
          <a:lstStyle/>
          <a:p>
            <a:fld id="{5C77D079-CA62-4E74-8A33-94C997A5691F}"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17</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Resource Allocation</a:t>
            </a:r>
            <a:endParaRPr lang="en-US" dirty="0"/>
          </a:p>
        </p:txBody>
      </p:sp>
      <p:sp>
        <p:nvSpPr>
          <p:cNvPr id="3" name="Content Placeholder 2"/>
          <p:cNvSpPr>
            <a:spLocks noGrp="1"/>
          </p:cNvSpPr>
          <p:nvPr>
            <p:ph sz="quarter" idx="1"/>
          </p:nvPr>
        </p:nvSpPr>
        <p:spPr/>
        <p:txBody>
          <a:bodyPr/>
          <a:lstStyle/>
          <a:p>
            <a:pPr marL="320040" lvl="1" indent="-320040">
              <a:spcBef>
                <a:spcPts val="700"/>
              </a:spcBef>
              <a:buClr>
                <a:schemeClr val="accent2"/>
              </a:buClr>
              <a:buSzPct val="60000"/>
              <a:buFont typeface="Wingdings"/>
              <a:buChar char=""/>
            </a:pPr>
            <a:r>
              <a:rPr lang="en-US" dirty="0" smtClean="0"/>
              <a:t>Evaluation Criteria - </a:t>
            </a:r>
            <a:r>
              <a:rPr lang="en-US" sz="2400" dirty="0" smtClean="0"/>
              <a:t>Effective Resource Allocation</a:t>
            </a:r>
          </a:p>
          <a:p>
            <a:pPr lvl="2"/>
            <a:r>
              <a:rPr lang="en-US" sz="2000" dirty="0" smtClean="0"/>
              <a:t>To describe this relationship, some network designers have proposed using the ratio of throughput to delay as a metric for evaluating the effectiveness of a resource allocation scheme.</a:t>
            </a:r>
          </a:p>
          <a:p>
            <a:pPr lvl="2"/>
            <a:r>
              <a:rPr lang="en-US" sz="2000" dirty="0" smtClean="0"/>
              <a:t> This ratio is sometimes referred to as the </a:t>
            </a:r>
            <a:r>
              <a:rPr lang="en-US" sz="2000" i="1" dirty="0" smtClean="0">
                <a:solidFill>
                  <a:srgbClr val="FF0000"/>
                </a:solidFill>
              </a:rPr>
              <a:t>power of the network</a:t>
            </a:r>
            <a:r>
              <a:rPr lang="en-US" sz="2000" i="1" dirty="0" smtClean="0"/>
              <a:t>.</a:t>
            </a:r>
          </a:p>
          <a:p>
            <a:pPr lvl="2"/>
            <a:r>
              <a:rPr lang="en-US" sz="2000" dirty="0" smtClean="0"/>
              <a:t>Power = Throughput/Delay</a:t>
            </a:r>
          </a:p>
          <a:p>
            <a:endParaRPr lang="en-US" sz="1600" dirty="0" smtClean="0"/>
          </a:p>
          <a:p>
            <a:endParaRPr lang="en-US" dirty="0"/>
          </a:p>
        </p:txBody>
      </p:sp>
      <p:sp>
        <p:nvSpPr>
          <p:cNvPr id="4" name="Date Placeholder 3"/>
          <p:cNvSpPr>
            <a:spLocks noGrp="1"/>
          </p:cNvSpPr>
          <p:nvPr>
            <p:ph type="dt" sz="half" idx="10"/>
          </p:nvPr>
        </p:nvSpPr>
        <p:spPr/>
        <p:txBody>
          <a:bodyPr/>
          <a:lstStyle/>
          <a:p>
            <a:fld id="{468515A8-BFCC-4DE8-80BC-57083CA440B7}"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18</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Resource Allocation</a:t>
            </a:r>
            <a:endParaRPr lang="en-US" dirty="0"/>
          </a:p>
        </p:txBody>
      </p:sp>
      <p:sp>
        <p:nvSpPr>
          <p:cNvPr id="3" name="Content Placeholder 2"/>
          <p:cNvSpPr>
            <a:spLocks noGrp="1"/>
          </p:cNvSpPr>
          <p:nvPr>
            <p:ph sz="quarter" idx="1"/>
          </p:nvPr>
        </p:nvSpPr>
        <p:spPr/>
        <p:txBody>
          <a:bodyPr/>
          <a:lstStyle/>
          <a:p>
            <a:pPr marL="320040" lvl="1" indent="-320040">
              <a:spcBef>
                <a:spcPts val="700"/>
              </a:spcBef>
              <a:buClr>
                <a:schemeClr val="accent2"/>
              </a:buClr>
              <a:buSzPct val="60000"/>
              <a:buFont typeface="Wingdings"/>
              <a:buChar char=""/>
            </a:pPr>
            <a:r>
              <a:rPr lang="en-US" dirty="0" smtClean="0"/>
              <a:t>Evaluation Criteria - </a:t>
            </a:r>
            <a:r>
              <a:rPr lang="en-US" sz="2400" dirty="0" smtClean="0"/>
              <a:t>Effective Resource Allocation</a:t>
            </a:r>
          </a:p>
          <a:p>
            <a:endParaRPr lang="en-US" dirty="0"/>
          </a:p>
        </p:txBody>
      </p:sp>
      <p:pic>
        <p:nvPicPr>
          <p:cNvPr id="4" name="Picture 2" descr="f06-03-9780123850591 copy.jpg"/>
          <p:cNvPicPr>
            <a:picLocks noChangeAspect="1"/>
          </p:cNvPicPr>
          <p:nvPr/>
        </p:nvPicPr>
        <p:blipFill>
          <a:blip r:embed="rId2" cstate="print"/>
          <a:srcRect/>
          <a:stretch>
            <a:fillRect/>
          </a:stretch>
        </p:blipFill>
        <p:spPr bwMode="auto">
          <a:xfrm>
            <a:off x="2644775" y="2170113"/>
            <a:ext cx="3511550" cy="2698750"/>
          </a:xfrm>
          <a:prstGeom prst="rect">
            <a:avLst/>
          </a:prstGeom>
          <a:noFill/>
          <a:ln w="9525">
            <a:noFill/>
            <a:miter lim="800000"/>
            <a:headEnd/>
            <a:tailEnd/>
          </a:ln>
        </p:spPr>
      </p:pic>
      <p:sp>
        <p:nvSpPr>
          <p:cNvPr id="5" name="Rectangle 4"/>
          <p:cNvSpPr/>
          <p:nvPr/>
        </p:nvSpPr>
        <p:spPr>
          <a:xfrm>
            <a:off x="2555875" y="4953000"/>
            <a:ext cx="4572000" cy="708025"/>
          </a:xfrm>
          <a:prstGeom prst="rect">
            <a:avLst/>
          </a:prstGeom>
        </p:spPr>
        <p:txBody>
          <a:bodyPr>
            <a:spAutoFit/>
          </a:bodyPr>
          <a:lstStyle/>
          <a:p>
            <a:pPr>
              <a:defRPr/>
            </a:pPr>
            <a:r>
              <a:rPr lang="en-US" sz="2000" dirty="0">
                <a:solidFill>
                  <a:srgbClr val="003399"/>
                </a:solidFill>
                <a:latin typeface="+mj-lt"/>
              </a:rPr>
              <a:t>Ratio of throughput to delay as a function of load</a:t>
            </a:r>
          </a:p>
        </p:txBody>
      </p:sp>
      <p:sp>
        <p:nvSpPr>
          <p:cNvPr id="6" name="Date Placeholder 5"/>
          <p:cNvSpPr>
            <a:spLocks noGrp="1"/>
          </p:cNvSpPr>
          <p:nvPr>
            <p:ph type="dt" sz="half" idx="10"/>
          </p:nvPr>
        </p:nvSpPr>
        <p:spPr/>
        <p:txBody>
          <a:bodyPr/>
          <a:lstStyle/>
          <a:p>
            <a:fld id="{F0829E2C-EC1C-4DFF-BFB8-EF21CBF6BB7A}" type="datetime3">
              <a:rPr lang="en-US" smtClean="0"/>
              <a:pPr/>
              <a:t>27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403E1F4A-BE5D-46B9-854C-2D7B722D4E1E}" type="slidenum">
              <a:rPr lang="en-US" smtClean="0"/>
              <a:pPr/>
              <a:t>19</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Congestion Control and Resource Allocation</a:t>
            </a:r>
            <a:endParaRPr lang="en-US" dirty="0"/>
          </a:p>
        </p:txBody>
      </p:sp>
      <p:sp>
        <p:nvSpPr>
          <p:cNvPr id="3" name="Content Placeholder 2"/>
          <p:cNvSpPr>
            <a:spLocks noGrp="1"/>
          </p:cNvSpPr>
          <p:nvPr>
            <p:ph sz="quarter" idx="1"/>
          </p:nvPr>
        </p:nvSpPr>
        <p:spPr/>
        <p:txBody>
          <a:bodyPr/>
          <a:lstStyle/>
          <a:p>
            <a:r>
              <a:rPr lang="en-US" dirty="0" smtClean="0"/>
              <a:t>Resources</a:t>
            </a:r>
          </a:p>
          <a:p>
            <a:pPr lvl="1"/>
            <a:r>
              <a:rPr lang="en-US" sz="2400" dirty="0" smtClean="0"/>
              <a:t>Bandwidth of the links</a:t>
            </a:r>
          </a:p>
          <a:p>
            <a:pPr lvl="1"/>
            <a:r>
              <a:rPr lang="en-US" sz="2400" dirty="0" smtClean="0"/>
              <a:t>Buffers at the routers and switches</a:t>
            </a:r>
          </a:p>
          <a:p>
            <a:endParaRPr lang="en-US" dirty="0" smtClean="0"/>
          </a:p>
          <a:p>
            <a:r>
              <a:rPr lang="en-US" dirty="0" smtClean="0"/>
              <a:t>Packets contend at a router for the use of a link, with each contending packet placed in a queue waiting for its turn to be transmitted over the link</a:t>
            </a:r>
          </a:p>
          <a:p>
            <a:endParaRPr lang="en-US" dirty="0"/>
          </a:p>
        </p:txBody>
      </p:sp>
      <p:sp>
        <p:nvSpPr>
          <p:cNvPr id="4" name="Date Placeholder 3"/>
          <p:cNvSpPr>
            <a:spLocks noGrp="1"/>
          </p:cNvSpPr>
          <p:nvPr>
            <p:ph type="dt" sz="half" idx="10"/>
          </p:nvPr>
        </p:nvSpPr>
        <p:spPr/>
        <p:txBody>
          <a:bodyPr/>
          <a:lstStyle/>
          <a:p>
            <a:fld id="{7ACB6C3C-46CB-4225-A417-2351324C95C6}"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2</a:t>
            </a:fld>
            <a:endParaRPr lang="en-US"/>
          </a:p>
        </p:txBody>
      </p:sp>
      <p:sp>
        <p:nvSpPr>
          <p:cNvPr id="6" name="Footer Placeholder 5"/>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Resource Allocation</a:t>
            </a:r>
            <a:endParaRPr lang="en-US" dirty="0"/>
          </a:p>
        </p:txBody>
      </p:sp>
      <p:sp>
        <p:nvSpPr>
          <p:cNvPr id="3" name="Content Placeholder 2"/>
          <p:cNvSpPr>
            <a:spLocks noGrp="1"/>
          </p:cNvSpPr>
          <p:nvPr>
            <p:ph sz="quarter" idx="1"/>
          </p:nvPr>
        </p:nvSpPr>
        <p:spPr/>
        <p:txBody>
          <a:bodyPr/>
          <a:lstStyle/>
          <a:p>
            <a:pPr marL="320040" lvl="1" indent="-320040">
              <a:spcBef>
                <a:spcPts val="700"/>
              </a:spcBef>
              <a:buClr>
                <a:schemeClr val="accent2"/>
              </a:buClr>
              <a:buSzPct val="60000"/>
              <a:buFont typeface="Wingdings"/>
              <a:buChar char=""/>
            </a:pPr>
            <a:r>
              <a:rPr lang="en-US" dirty="0" smtClean="0"/>
              <a:t>Evaluation Criteria - </a:t>
            </a:r>
            <a:r>
              <a:rPr lang="en-US" sz="2400" dirty="0" smtClean="0"/>
              <a:t>Fair Resource Allocation</a:t>
            </a:r>
          </a:p>
          <a:p>
            <a:pPr lvl="2"/>
            <a:r>
              <a:rPr lang="en-US" sz="2000" dirty="0" smtClean="0"/>
              <a:t>The effective utilization of network resources is not the only criterion for judging a resource allocation scheme. </a:t>
            </a:r>
          </a:p>
          <a:p>
            <a:pPr lvl="2"/>
            <a:r>
              <a:rPr lang="en-US" sz="2000" dirty="0" smtClean="0"/>
              <a:t>We must also consider the </a:t>
            </a:r>
            <a:r>
              <a:rPr lang="en-US" sz="2000" dirty="0" smtClean="0">
                <a:solidFill>
                  <a:srgbClr val="FF0000"/>
                </a:solidFill>
              </a:rPr>
              <a:t>issue of fairness</a:t>
            </a:r>
            <a:r>
              <a:rPr lang="en-US" sz="2000" dirty="0" smtClean="0"/>
              <a:t>. However, we quickly get into murky waters when we try to define what exactly constitutes fair resource allocation. </a:t>
            </a:r>
          </a:p>
          <a:p>
            <a:pPr lvl="2"/>
            <a:r>
              <a:rPr lang="en-US" sz="2000" dirty="0" smtClean="0"/>
              <a:t>For example, a reservation-based resource allocation scheme provides an explicit way to create controlled unfairness. </a:t>
            </a:r>
          </a:p>
          <a:p>
            <a:pPr lvl="2"/>
            <a:r>
              <a:rPr lang="en-US" sz="2000" dirty="0" smtClean="0"/>
              <a:t>With such a scheme, we might use reservations to enable a video stream to receive 1 Mbps across some link while a file transfer receives only 10 Kbps over the same link</a:t>
            </a:r>
            <a:endParaRPr lang="en-US" dirty="0"/>
          </a:p>
        </p:txBody>
      </p:sp>
      <p:sp>
        <p:nvSpPr>
          <p:cNvPr id="4" name="Date Placeholder 3"/>
          <p:cNvSpPr>
            <a:spLocks noGrp="1"/>
          </p:cNvSpPr>
          <p:nvPr>
            <p:ph type="dt" sz="half" idx="10"/>
          </p:nvPr>
        </p:nvSpPr>
        <p:spPr/>
        <p:txBody>
          <a:bodyPr/>
          <a:lstStyle/>
          <a:p>
            <a:fld id="{89B451C3-D1FD-4856-904A-E02B36016B2D}"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20</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Resource Allocation</a:t>
            </a:r>
            <a:endParaRPr lang="en-US" dirty="0"/>
          </a:p>
        </p:txBody>
      </p:sp>
      <p:sp>
        <p:nvSpPr>
          <p:cNvPr id="3" name="Content Placeholder 2"/>
          <p:cNvSpPr>
            <a:spLocks noGrp="1"/>
          </p:cNvSpPr>
          <p:nvPr>
            <p:ph sz="quarter" idx="1"/>
          </p:nvPr>
        </p:nvSpPr>
        <p:spPr/>
        <p:txBody>
          <a:bodyPr/>
          <a:lstStyle/>
          <a:p>
            <a:pPr marL="320040" lvl="1" indent="-320040">
              <a:spcBef>
                <a:spcPts val="700"/>
              </a:spcBef>
              <a:buClr>
                <a:schemeClr val="accent2"/>
              </a:buClr>
              <a:buSzPct val="60000"/>
              <a:buFont typeface="Wingdings"/>
              <a:buChar char=""/>
            </a:pPr>
            <a:r>
              <a:rPr lang="en-US" dirty="0" smtClean="0"/>
              <a:t>Evaluation Criteria - </a:t>
            </a:r>
            <a:r>
              <a:rPr lang="en-US" sz="2400" dirty="0" smtClean="0"/>
              <a:t>Fair Resource Allocation</a:t>
            </a:r>
          </a:p>
          <a:p>
            <a:pPr lvl="2"/>
            <a:r>
              <a:rPr lang="en-US" sz="2000" dirty="0" smtClean="0"/>
              <a:t>In the absence of explicit information to the contrary, when several flows share a particular link, we would like for each flow to receive an equal share of the bandwidth.</a:t>
            </a:r>
          </a:p>
          <a:p>
            <a:pPr lvl="2"/>
            <a:r>
              <a:rPr lang="en-US" sz="2000" dirty="0" smtClean="0"/>
              <a:t>This definition presumes that a </a:t>
            </a:r>
            <a:r>
              <a:rPr lang="en-US" sz="2000" i="1" dirty="0" smtClean="0">
                <a:solidFill>
                  <a:srgbClr val="FF0000"/>
                </a:solidFill>
              </a:rPr>
              <a:t>fair share of bandwidth means an equal share of bandwidth</a:t>
            </a:r>
            <a:r>
              <a:rPr lang="en-US" sz="2000" i="1" dirty="0" smtClean="0"/>
              <a:t>.</a:t>
            </a:r>
          </a:p>
          <a:p>
            <a:pPr lvl="2"/>
            <a:r>
              <a:rPr lang="en-US" sz="2000" dirty="0" smtClean="0"/>
              <a:t>But even in the absence of reservations, equal shares may not equate to fair shares. </a:t>
            </a:r>
          </a:p>
          <a:p>
            <a:pPr lvl="2"/>
            <a:r>
              <a:rPr lang="en-US" sz="2000" dirty="0" smtClean="0"/>
              <a:t>Should we also consider the length of the paths being compared?</a:t>
            </a:r>
          </a:p>
          <a:p>
            <a:pPr lvl="3"/>
            <a:r>
              <a:rPr lang="en-US" sz="1600" dirty="0" smtClean="0"/>
              <a:t>Consider the figure in next slide</a:t>
            </a:r>
            <a:endParaRPr lang="en-US" dirty="0"/>
          </a:p>
        </p:txBody>
      </p:sp>
      <p:sp>
        <p:nvSpPr>
          <p:cNvPr id="4" name="Date Placeholder 3"/>
          <p:cNvSpPr>
            <a:spLocks noGrp="1"/>
          </p:cNvSpPr>
          <p:nvPr>
            <p:ph type="dt" sz="half" idx="10"/>
          </p:nvPr>
        </p:nvSpPr>
        <p:spPr/>
        <p:txBody>
          <a:bodyPr/>
          <a:lstStyle/>
          <a:p>
            <a:fld id="{D36DA89E-C592-4B96-A3B1-AD5D8717CF74}"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21</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Resource Allocation</a:t>
            </a:r>
            <a:endParaRPr lang="en-US" dirty="0"/>
          </a:p>
        </p:txBody>
      </p:sp>
      <p:sp>
        <p:nvSpPr>
          <p:cNvPr id="3" name="Content Placeholder 2"/>
          <p:cNvSpPr>
            <a:spLocks noGrp="1"/>
          </p:cNvSpPr>
          <p:nvPr>
            <p:ph sz="quarter" idx="1"/>
          </p:nvPr>
        </p:nvSpPr>
        <p:spPr/>
        <p:txBody>
          <a:bodyPr/>
          <a:lstStyle/>
          <a:p>
            <a:pPr>
              <a:lnSpc>
                <a:spcPct val="90000"/>
              </a:lnSpc>
            </a:pPr>
            <a:r>
              <a:rPr lang="en-US" dirty="0" smtClean="0"/>
              <a:t>Evaluation Criteria </a:t>
            </a:r>
            <a:endParaRPr lang="en-US" sz="1600" dirty="0" smtClean="0"/>
          </a:p>
          <a:p>
            <a:pPr lvl="1">
              <a:lnSpc>
                <a:spcPct val="90000"/>
              </a:lnSpc>
            </a:pPr>
            <a:r>
              <a:rPr lang="en-US" sz="2400" dirty="0" smtClean="0"/>
              <a:t>Fair Resource Allocation</a:t>
            </a:r>
          </a:p>
          <a:p>
            <a:endParaRPr lang="en-US" dirty="0"/>
          </a:p>
        </p:txBody>
      </p:sp>
      <p:pic>
        <p:nvPicPr>
          <p:cNvPr id="4" name="Picture 2" descr="f06-04-9780123850591 copy.jpg"/>
          <p:cNvPicPr>
            <a:picLocks noChangeAspect="1"/>
          </p:cNvPicPr>
          <p:nvPr/>
        </p:nvPicPr>
        <p:blipFill>
          <a:blip r:embed="rId2" cstate="print"/>
          <a:srcRect/>
          <a:stretch>
            <a:fillRect/>
          </a:stretch>
        </p:blipFill>
        <p:spPr bwMode="auto">
          <a:xfrm>
            <a:off x="1289050" y="2765425"/>
            <a:ext cx="6451600" cy="1060450"/>
          </a:xfrm>
          <a:prstGeom prst="rect">
            <a:avLst/>
          </a:prstGeom>
          <a:noFill/>
          <a:ln w="9525">
            <a:noFill/>
            <a:miter lim="800000"/>
            <a:headEnd/>
            <a:tailEnd/>
          </a:ln>
        </p:spPr>
      </p:pic>
      <p:sp>
        <p:nvSpPr>
          <p:cNvPr id="5" name="Rectangle 4"/>
          <p:cNvSpPr/>
          <p:nvPr/>
        </p:nvSpPr>
        <p:spPr>
          <a:xfrm>
            <a:off x="1619250" y="4278313"/>
            <a:ext cx="6121400" cy="369887"/>
          </a:xfrm>
          <a:prstGeom prst="rect">
            <a:avLst/>
          </a:prstGeom>
        </p:spPr>
        <p:txBody>
          <a:bodyPr>
            <a:spAutoFit/>
          </a:bodyPr>
          <a:lstStyle/>
          <a:p>
            <a:pPr>
              <a:defRPr/>
            </a:pPr>
            <a:r>
              <a:rPr lang="en-US" sz="1800" dirty="0">
                <a:solidFill>
                  <a:srgbClr val="003399"/>
                </a:solidFill>
                <a:latin typeface="+mj-lt"/>
              </a:rPr>
              <a:t>One four-hop flow competing with three one-hop flows</a:t>
            </a:r>
          </a:p>
        </p:txBody>
      </p:sp>
      <p:sp>
        <p:nvSpPr>
          <p:cNvPr id="6" name="Date Placeholder 5"/>
          <p:cNvSpPr>
            <a:spLocks noGrp="1"/>
          </p:cNvSpPr>
          <p:nvPr>
            <p:ph type="dt" sz="half" idx="10"/>
          </p:nvPr>
        </p:nvSpPr>
        <p:spPr/>
        <p:txBody>
          <a:bodyPr/>
          <a:lstStyle/>
          <a:p>
            <a:fld id="{EE7831A4-3605-49C4-AD92-A215127C1DD0}" type="datetime3">
              <a:rPr lang="en-US" smtClean="0"/>
              <a:pPr/>
              <a:t>27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403E1F4A-BE5D-46B9-854C-2D7B722D4E1E}" type="slidenum">
              <a:rPr lang="en-US" smtClean="0"/>
              <a:pPr/>
              <a:t>22</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Queuing Disciplines</a:t>
            </a:r>
            <a:endParaRPr lang="en-US" dirty="0"/>
          </a:p>
        </p:txBody>
      </p:sp>
      <p:sp>
        <p:nvSpPr>
          <p:cNvPr id="3" name="Content Placeholder 2"/>
          <p:cNvSpPr>
            <a:spLocks noGrp="1"/>
          </p:cNvSpPr>
          <p:nvPr>
            <p:ph sz="quarter" idx="1"/>
          </p:nvPr>
        </p:nvSpPr>
        <p:spPr/>
        <p:txBody>
          <a:bodyPr>
            <a:normAutofit lnSpcReduction="10000"/>
          </a:bodyPr>
          <a:lstStyle/>
          <a:p>
            <a:r>
              <a:rPr lang="en-US" sz="2400" dirty="0" smtClean="0"/>
              <a:t>The idea of FIFO queuing, also called first-come-first-served (FCFS) queuing, is simple:</a:t>
            </a:r>
          </a:p>
          <a:p>
            <a:pPr lvl="1"/>
            <a:r>
              <a:rPr lang="en-US" sz="2000" dirty="0" smtClean="0"/>
              <a:t>The first packet that arrives at a router is the first packet to be transmitted</a:t>
            </a:r>
          </a:p>
          <a:p>
            <a:pPr lvl="1"/>
            <a:r>
              <a:rPr lang="en-US" sz="2000" dirty="0" smtClean="0"/>
              <a:t>Given that the amount of buffer space at each router is finite, if a packet arrives and the queue (buffer space) is full, then the router discards that packet</a:t>
            </a:r>
          </a:p>
          <a:p>
            <a:pPr lvl="1"/>
            <a:r>
              <a:rPr lang="en-US" sz="2000" dirty="0" smtClean="0"/>
              <a:t>This is done without regard to which flow the packet belongs to or how important the packet is. This is sometimes called </a:t>
            </a:r>
            <a:r>
              <a:rPr lang="en-US" sz="2000" i="1" dirty="0" smtClean="0">
                <a:solidFill>
                  <a:srgbClr val="FF0000"/>
                </a:solidFill>
              </a:rPr>
              <a:t>tail drop</a:t>
            </a:r>
            <a:r>
              <a:rPr lang="en-US" sz="2000" i="1" dirty="0" smtClean="0"/>
              <a:t>, since packets that arrive at </a:t>
            </a:r>
            <a:r>
              <a:rPr lang="en-US" sz="2000" dirty="0" smtClean="0"/>
              <a:t>the tail end of the FIFO are dropped</a:t>
            </a:r>
          </a:p>
          <a:p>
            <a:pPr lvl="1"/>
            <a:r>
              <a:rPr lang="en-US" sz="2000" dirty="0" smtClean="0"/>
              <a:t>Note that tail drop and FIFO are two separable ideas. FIFO is a </a:t>
            </a:r>
            <a:r>
              <a:rPr lang="en-US" sz="2000" i="1" dirty="0" smtClean="0"/>
              <a:t>scheduling discipline—</a:t>
            </a:r>
            <a:r>
              <a:rPr lang="en-US" sz="2000" dirty="0" smtClean="0"/>
              <a:t>it determines the order in which packets are transmitted. Tail drop is a </a:t>
            </a:r>
            <a:r>
              <a:rPr lang="en-US" sz="2000" i="1" dirty="0" smtClean="0"/>
              <a:t>drop policy—it determines which packets get dropped</a:t>
            </a:r>
            <a:endParaRPr lang="en-US" sz="2000" dirty="0" smtClean="0"/>
          </a:p>
          <a:p>
            <a:endParaRPr lang="en-US" dirty="0"/>
          </a:p>
        </p:txBody>
      </p:sp>
      <p:sp>
        <p:nvSpPr>
          <p:cNvPr id="4" name="Date Placeholder 3"/>
          <p:cNvSpPr>
            <a:spLocks noGrp="1"/>
          </p:cNvSpPr>
          <p:nvPr>
            <p:ph type="dt" sz="half" idx="10"/>
          </p:nvPr>
        </p:nvSpPr>
        <p:spPr/>
        <p:txBody>
          <a:bodyPr/>
          <a:lstStyle/>
          <a:p>
            <a:fld id="{C32A17F3-B998-4679-8294-374A59ECFC8B}"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23</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Queuing Disciplines</a:t>
            </a:r>
            <a:endParaRPr lang="en-US" dirty="0"/>
          </a:p>
        </p:txBody>
      </p:sp>
      <p:sp>
        <p:nvSpPr>
          <p:cNvPr id="3" name="Content Placeholder 2"/>
          <p:cNvSpPr>
            <a:spLocks noGrp="1"/>
          </p:cNvSpPr>
          <p:nvPr>
            <p:ph sz="quarter" idx="1"/>
          </p:nvPr>
        </p:nvSpPr>
        <p:spPr/>
        <p:txBody>
          <a:bodyPr/>
          <a:lstStyle/>
          <a:p>
            <a:endParaRPr lang="en-US"/>
          </a:p>
        </p:txBody>
      </p:sp>
      <p:sp>
        <p:nvSpPr>
          <p:cNvPr id="4" name="Rectangle 3"/>
          <p:cNvSpPr/>
          <p:nvPr/>
        </p:nvSpPr>
        <p:spPr>
          <a:xfrm>
            <a:off x="1403350" y="5543550"/>
            <a:ext cx="6696075" cy="400050"/>
          </a:xfrm>
          <a:prstGeom prst="rect">
            <a:avLst/>
          </a:prstGeom>
        </p:spPr>
        <p:txBody>
          <a:bodyPr>
            <a:spAutoFit/>
          </a:bodyPr>
          <a:lstStyle/>
          <a:p>
            <a:pPr algn="ctr">
              <a:defRPr/>
            </a:pPr>
            <a:r>
              <a:rPr lang="en-US" sz="2000" dirty="0">
                <a:solidFill>
                  <a:srgbClr val="003399"/>
                </a:solidFill>
                <a:latin typeface="+mj-lt"/>
              </a:rPr>
              <a:t>(a) FIFO queuing; (b) tail drop at a FIFO queue.</a:t>
            </a:r>
          </a:p>
        </p:txBody>
      </p:sp>
      <p:pic>
        <p:nvPicPr>
          <p:cNvPr id="5" name="Picture 2" descr="f06-05-9780123850591 copy.jpg"/>
          <p:cNvPicPr>
            <a:picLocks noChangeAspect="1"/>
          </p:cNvPicPr>
          <p:nvPr/>
        </p:nvPicPr>
        <p:blipFill>
          <a:blip r:embed="rId2" cstate="print"/>
          <a:srcRect/>
          <a:stretch>
            <a:fillRect/>
          </a:stretch>
        </p:blipFill>
        <p:spPr bwMode="auto">
          <a:xfrm>
            <a:off x="2465388" y="1679575"/>
            <a:ext cx="3835400" cy="361632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80F8DAC8-0F28-429C-8F67-A8F08810BD10}" type="datetime3">
              <a:rPr lang="en-US" smtClean="0"/>
              <a:pPr/>
              <a:t>27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403E1F4A-BE5D-46B9-854C-2D7B722D4E1E}" type="slidenum">
              <a:rPr lang="en-US" smtClean="0"/>
              <a:pPr/>
              <a:t>24</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Queuing Disciplines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 simple variation on basic FIFO queuing is priority queuing. </a:t>
            </a:r>
          </a:p>
          <a:p>
            <a:pPr lvl="1"/>
            <a:r>
              <a:rPr lang="en-US" dirty="0" smtClean="0"/>
              <a:t>The idea is to mark each packet with a priority; the mark could be carried, for example, in the IP header.</a:t>
            </a:r>
          </a:p>
          <a:p>
            <a:r>
              <a:rPr lang="en-US" dirty="0" smtClean="0"/>
              <a:t>The routers then implement multiple FIFO queues, one for each priority class. </a:t>
            </a:r>
          </a:p>
          <a:p>
            <a:pPr lvl="1"/>
            <a:r>
              <a:rPr lang="en-US" dirty="0" smtClean="0"/>
              <a:t>The router always transmits packets out of the highest-priority queue if that queue is nonempty before moving on to the next priority queue.</a:t>
            </a:r>
          </a:p>
          <a:p>
            <a:r>
              <a:rPr lang="en-US" dirty="0" smtClean="0"/>
              <a:t>Within each priority, packets are still managed in a FIFO manner. </a:t>
            </a:r>
          </a:p>
          <a:p>
            <a:endParaRPr lang="en-US" dirty="0"/>
          </a:p>
        </p:txBody>
      </p:sp>
      <p:sp>
        <p:nvSpPr>
          <p:cNvPr id="4" name="Date Placeholder 3"/>
          <p:cNvSpPr>
            <a:spLocks noGrp="1"/>
          </p:cNvSpPr>
          <p:nvPr>
            <p:ph type="dt" sz="half" idx="10"/>
          </p:nvPr>
        </p:nvSpPr>
        <p:spPr/>
        <p:txBody>
          <a:bodyPr/>
          <a:lstStyle/>
          <a:p>
            <a:fld id="{5D836F97-D185-4609-89A2-6BC38289F728}"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25</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Queuing Disciplines</a:t>
            </a:r>
            <a:endParaRPr lang="en-US" dirty="0"/>
          </a:p>
        </p:txBody>
      </p:sp>
      <p:sp>
        <p:nvSpPr>
          <p:cNvPr id="3" name="Content Placeholder 2"/>
          <p:cNvSpPr>
            <a:spLocks noGrp="1"/>
          </p:cNvSpPr>
          <p:nvPr>
            <p:ph sz="quarter" idx="1"/>
          </p:nvPr>
        </p:nvSpPr>
        <p:spPr/>
        <p:txBody>
          <a:bodyPr>
            <a:normAutofit/>
          </a:bodyPr>
          <a:lstStyle/>
          <a:p>
            <a:r>
              <a:rPr lang="en-US" dirty="0" smtClean="0"/>
              <a:t>Fair Queuing</a:t>
            </a:r>
          </a:p>
          <a:p>
            <a:pPr lvl="1"/>
            <a:r>
              <a:rPr lang="en-US" sz="2400" dirty="0" smtClean="0"/>
              <a:t>The main problem with FIFO queuing is that </a:t>
            </a:r>
          </a:p>
          <a:p>
            <a:pPr lvl="2"/>
            <a:r>
              <a:rPr lang="en-US" sz="2200" dirty="0" smtClean="0"/>
              <a:t>It does not discriminate between different traffic sources, or </a:t>
            </a:r>
          </a:p>
          <a:p>
            <a:pPr lvl="2"/>
            <a:r>
              <a:rPr lang="en-US" sz="2200" dirty="0" smtClean="0"/>
              <a:t>It does not separate packets according to the flow to which they belong.</a:t>
            </a:r>
          </a:p>
          <a:p>
            <a:pPr lvl="1"/>
            <a:r>
              <a:rPr lang="en-US" sz="2400" dirty="0" smtClean="0"/>
              <a:t>Fair queuing (FQ) is an algorithm that has been proposed to address this problem. </a:t>
            </a:r>
          </a:p>
          <a:p>
            <a:pPr lvl="2"/>
            <a:r>
              <a:rPr lang="en-US" sz="2200" dirty="0" smtClean="0"/>
              <a:t>The idea of FQ is to maintain a separate queue for each flow currently being handled by the router. </a:t>
            </a:r>
          </a:p>
          <a:p>
            <a:pPr lvl="2"/>
            <a:r>
              <a:rPr lang="en-US" sz="2200" dirty="0" smtClean="0"/>
              <a:t>The router then services these queues in a sort of round-robin</a:t>
            </a:r>
            <a:endParaRPr lang="en-US" dirty="0"/>
          </a:p>
        </p:txBody>
      </p:sp>
      <p:sp>
        <p:nvSpPr>
          <p:cNvPr id="4" name="Date Placeholder 3"/>
          <p:cNvSpPr>
            <a:spLocks noGrp="1"/>
          </p:cNvSpPr>
          <p:nvPr>
            <p:ph type="dt" sz="half" idx="10"/>
          </p:nvPr>
        </p:nvSpPr>
        <p:spPr/>
        <p:txBody>
          <a:bodyPr/>
          <a:lstStyle/>
          <a:p>
            <a:fld id="{BF79E921-85EF-41AD-A3EF-C72EA0774DF2}"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26</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Queuing Disciplines</a:t>
            </a:r>
            <a:endParaRPr lang="en-US" dirty="0"/>
          </a:p>
        </p:txBody>
      </p:sp>
      <p:sp>
        <p:nvSpPr>
          <p:cNvPr id="3" name="Content Placeholder 2"/>
          <p:cNvSpPr>
            <a:spLocks noGrp="1"/>
          </p:cNvSpPr>
          <p:nvPr>
            <p:ph sz="quarter" idx="1"/>
          </p:nvPr>
        </p:nvSpPr>
        <p:spPr/>
        <p:txBody>
          <a:bodyPr/>
          <a:lstStyle/>
          <a:p>
            <a:r>
              <a:rPr lang="en-US" dirty="0" smtClean="0"/>
              <a:t>Fair Queuing</a:t>
            </a:r>
          </a:p>
          <a:p>
            <a:endParaRPr lang="en-US" dirty="0"/>
          </a:p>
        </p:txBody>
      </p:sp>
      <p:pic>
        <p:nvPicPr>
          <p:cNvPr id="4" name="Picture 2" descr="f06-06-9780123850591 copy.jpg"/>
          <p:cNvPicPr>
            <a:picLocks noChangeAspect="1"/>
          </p:cNvPicPr>
          <p:nvPr/>
        </p:nvPicPr>
        <p:blipFill>
          <a:blip r:embed="rId2" cstate="print"/>
          <a:srcRect/>
          <a:stretch>
            <a:fillRect/>
          </a:stretch>
        </p:blipFill>
        <p:spPr bwMode="auto">
          <a:xfrm>
            <a:off x="2555875" y="2209800"/>
            <a:ext cx="3616325" cy="2749550"/>
          </a:xfrm>
          <a:prstGeom prst="rect">
            <a:avLst/>
          </a:prstGeom>
          <a:noFill/>
          <a:ln w="9525">
            <a:noFill/>
            <a:miter lim="800000"/>
            <a:headEnd/>
            <a:tailEnd/>
          </a:ln>
        </p:spPr>
      </p:pic>
      <p:sp>
        <p:nvSpPr>
          <p:cNvPr id="5" name="Rectangle 4"/>
          <p:cNvSpPr/>
          <p:nvPr/>
        </p:nvSpPr>
        <p:spPr>
          <a:xfrm>
            <a:off x="1908175" y="5162550"/>
            <a:ext cx="5688013" cy="400050"/>
          </a:xfrm>
          <a:prstGeom prst="rect">
            <a:avLst/>
          </a:prstGeom>
        </p:spPr>
        <p:txBody>
          <a:bodyPr>
            <a:spAutoFit/>
          </a:bodyPr>
          <a:lstStyle/>
          <a:p>
            <a:pPr>
              <a:defRPr/>
            </a:pPr>
            <a:r>
              <a:rPr lang="en-US" sz="2000" dirty="0">
                <a:solidFill>
                  <a:srgbClr val="003399"/>
                </a:solidFill>
                <a:latin typeface="+mj-lt"/>
              </a:rPr>
              <a:t>Round-robin service of four flows at a router</a:t>
            </a:r>
          </a:p>
        </p:txBody>
      </p:sp>
      <p:sp>
        <p:nvSpPr>
          <p:cNvPr id="6" name="Date Placeholder 5"/>
          <p:cNvSpPr>
            <a:spLocks noGrp="1"/>
          </p:cNvSpPr>
          <p:nvPr>
            <p:ph type="dt" sz="half" idx="10"/>
          </p:nvPr>
        </p:nvSpPr>
        <p:spPr/>
        <p:txBody>
          <a:bodyPr/>
          <a:lstStyle/>
          <a:p>
            <a:fld id="{E4896D32-601F-4E95-BB58-0FCE30B7368D}" type="datetime3">
              <a:rPr lang="en-US" smtClean="0"/>
              <a:pPr/>
              <a:t>27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403E1F4A-BE5D-46B9-854C-2D7B722D4E1E}" type="slidenum">
              <a:rPr lang="en-US" smtClean="0"/>
              <a:pPr/>
              <a:t>27</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Queuing Disciplines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Fair Queuing</a:t>
            </a:r>
          </a:p>
          <a:p>
            <a:pPr lvl="1"/>
            <a:r>
              <a:rPr lang="en-US" sz="2400" dirty="0" smtClean="0"/>
              <a:t>The main complication with Fair Queuing is that the packets being processed at a router are not necessarily the same length. </a:t>
            </a:r>
          </a:p>
          <a:p>
            <a:pPr lvl="1"/>
            <a:r>
              <a:rPr lang="en-US" sz="2400" dirty="0" smtClean="0"/>
              <a:t>To truly allocate the bandwidth of the outgoing link in a fair manner, it is necessary to take packet length into consideration. </a:t>
            </a:r>
          </a:p>
          <a:p>
            <a:pPr lvl="2"/>
            <a:r>
              <a:rPr lang="en-US" sz="2000" dirty="0" smtClean="0"/>
              <a:t>For example, if a router is managing two flows, one with 1000-byte packets and the other with 500-byte packets (perhaps because of fragmentation upstream from this router), then a simple round-robin servicing of packets from each flow’s queue will give the first flow two thirds of the link’s bandwidth and the second flow only one-third of its bandwidth.</a:t>
            </a:r>
          </a:p>
          <a:p>
            <a:endParaRPr lang="en-US" dirty="0"/>
          </a:p>
        </p:txBody>
      </p:sp>
      <p:sp>
        <p:nvSpPr>
          <p:cNvPr id="4" name="Date Placeholder 3"/>
          <p:cNvSpPr>
            <a:spLocks noGrp="1"/>
          </p:cNvSpPr>
          <p:nvPr>
            <p:ph type="dt" sz="half" idx="10"/>
          </p:nvPr>
        </p:nvSpPr>
        <p:spPr/>
        <p:txBody>
          <a:bodyPr/>
          <a:lstStyle/>
          <a:p>
            <a:fld id="{6391831D-9F8C-441A-AD49-D3C2BE10AEC4}"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28</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Queuing Disciplines</a:t>
            </a:r>
            <a:endParaRPr lang="en-US" dirty="0"/>
          </a:p>
        </p:txBody>
      </p:sp>
      <p:sp>
        <p:nvSpPr>
          <p:cNvPr id="3" name="Content Placeholder 2"/>
          <p:cNvSpPr>
            <a:spLocks noGrp="1"/>
          </p:cNvSpPr>
          <p:nvPr>
            <p:ph sz="quarter" idx="1"/>
          </p:nvPr>
        </p:nvSpPr>
        <p:spPr/>
        <p:txBody>
          <a:bodyPr/>
          <a:lstStyle/>
          <a:p>
            <a:r>
              <a:rPr lang="en-US" dirty="0" smtClean="0"/>
              <a:t>Fair Queuing</a:t>
            </a:r>
          </a:p>
          <a:p>
            <a:pPr lvl="1"/>
            <a:r>
              <a:rPr lang="en-US" sz="2400" dirty="0" smtClean="0"/>
              <a:t>What we really want is bit-by-bit round-robin; that is, the router transmits a bit from flow 1, then a bit from flow 2, and so on. </a:t>
            </a:r>
          </a:p>
          <a:p>
            <a:pPr lvl="1"/>
            <a:r>
              <a:rPr lang="en-US" sz="2400" dirty="0" smtClean="0"/>
              <a:t>Clearly, it is not feasible to interleave the bits from different packets. </a:t>
            </a:r>
          </a:p>
          <a:p>
            <a:pPr lvl="1"/>
            <a:r>
              <a:rPr lang="en-US" sz="2400" dirty="0" smtClean="0"/>
              <a:t>The FQ mechanism therefore simulates this behavior by first determining when a given packet would finish being transmitted if it were being sent using bit-by-bit round-robin, and then using this finishing time to sequence the packets for transmission</a:t>
            </a:r>
            <a:endParaRPr lang="en-US" dirty="0"/>
          </a:p>
        </p:txBody>
      </p:sp>
      <p:sp>
        <p:nvSpPr>
          <p:cNvPr id="4" name="Date Placeholder 3"/>
          <p:cNvSpPr>
            <a:spLocks noGrp="1"/>
          </p:cNvSpPr>
          <p:nvPr>
            <p:ph type="dt" sz="half" idx="10"/>
          </p:nvPr>
        </p:nvSpPr>
        <p:spPr/>
        <p:txBody>
          <a:bodyPr/>
          <a:lstStyle/>
          <a:p>
            <a:fld id="{75EFF0EF-F701-4D5F-9540-2E0415D3D51F}"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29</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Congestion Control and Resource Allocation</a:t>
            </a:r>
            <a:endParaRPr lang="en-US" dirty="0"/>
          </a:p>
        </p:txBody>
      </p:sp>
      <p:sp>
        <p:nvSpPr>
          <p:cNvPr id="3" name="Content Placeholder 2"/>
          <p:cNvSpPr>
            <a:spLocks noGrp="1"/>
          </p:cNvSpPr>
          <p:nvPr>
            <p:ph sz="quarter" idx="1"/>
          </p:nvPr>
        </p:nvSpPr>
        <p:spPr/>
        <p:txBody>
          <a:bodyPr/>
          <a:lstStyle/>
          <a:p>
            <a:r>
              <a:rPr lang="en-US" dirty="0" smtClean="0"/>
              <a:t>When too many packets are contending for the same link</a:t>
            </a:r>
          </a:p>
          <a:p>
            <a:pPr lvl="1"/>
            <a:r>
              <a:rPr lang="en-US" sz="2400" dirty="0" smtClean="0"/>
              <a:t>The queue overflows</a:t>
            </a:r>
          </a:p>
          <a:p>
            <a:pPr lvl="1"/>
            <a:r>
              <a:rPr lang="en-US" sz="2400" dirty="0" smtClean="0"/>
              <a:t>Packets get dropped</a:t>
            </a:r>
          </a:p>
          <a:p>
            <a:pPr lvl="2"/>
            <a:r>
              <a:rPr lang="en-US" sz="2000" dirty="0" smtClean="0">
                <a:solidFill>
                  <a:srgbClr val="FF0000"/>
                </a:solidFill>
              </a:rPr>
              <a:t>Network is congested!</a:t>
            </a:r>
          </a:p>
          <a:p>
            <a:endParaRPr lang="en-US" dirty="0" smtClean="0"/>
          </a:p>
          <a:p>
            <a:r>
              <a:rPr lang="en-US" dirty="0" smtClean="0"/>
              <a:t>Network should provide a congestion control mechanism to deal with such a situation</a:t>
            </a:r>
          </a:p>
          <a:p>
            <a:endParaRPr lang="en-US" dirty="0"/>
          </a:p>
        </p:txBody>
      </p:sp>
      <p:sp>
        <p:nvSpPr>
          <p:cNvPr id="4" name="Date Placeholder 3"/>
          <p:cNvSpPr>
            <a:spLocks noGrp="1"/>
          </p:cNvSpPr>
          <p:nvPr>
            <p:ph type="dt" sz="half" idx="10"/>
          </p:nvPr>
        </p:nvSpPr>
        <p:spPr/>
        <p:txBody>
          <a:bodyPr/>
          <a:lstStyle/>
          <a:p>
            <a:fld id="{3E5738EA-382C-40E1-BDB8-362E7BFA0959}"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3</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Queuing Disciplines</a:t>
            </a:r>
            <a:endParaRPr lang="en-US" dirty="0"/>
          </a:p>
        </p:txBody>
      </p:sp>
      <p:sp>
        <p:nvSpPr>
          <p:cNvPr id="3" name="Content Placeholder 2"/>
          <p:cNvSpPr>
            <a:spLocks noGrp="1"/>
          </p:cNvSpPr>
          <p:nvPr>
            <p:ph sz="quarter" idx="1"/>
          </p:nvPr>
        </p:nvSpPr>
        <p:spPr/>
        <p:txBody>
          <a:bodyPr/>
          <a:lstStyle/>
          <a:p>
            <a:r>
              <a:rPr lang="en-US" dirty="0" smtClean="0"/>
              <a:t>Fair Queuing</a:t>
            </a:r>
          </a:p>
          <a:p>
            <a:pPr lvl="1"/>
            <a:r>
              <a:rPr lang="en-US" sz="2400" dirty="0" smtClean="0"/>
              <a:t>To understand the algorithm for approximating bit-by-bit round robin, consider the behavior of a single flow</a:t>
            </a:r>
          </a:p>
          <a:p>
            <a:pPr lvl="1"/>
            <a:r>
              <a:rPr lang="en-US" sz="2400" dirty="0" smtClean="0"/>
              <a:t>For this flow, let</a:t>
            </a:r>
          </a:p>
          <a:p>
            <a:pPr lvl="2"/>
            <a:r>
              <a:rPr lang="en-US" sz="2000" i="1" dirty="0" smtClean="0">
                <a:solidFill>
                  <a:srgbClr val="0070C0"/>
                </a:solidFill>
              </a:rPr>
              <a:t>P</a:t>
            </a:r>
            <a:r>
              <a:rPr lang="en-US" sz="2000" i="1" baseline="-25000" dirty="0" smtClean="0">
                <a:solidFill>
                  <a:srgbClr val="0070C0"/>
                </a:solidFill>
              </a:rPr>
              <a:t>i</a:t>
            </a:r>
            <a:r>
              <a:rPr lang="en-US" sz="2000" dirty="0" smtClean="0"/>
              <a:t> : denote the length of packet </a:t>
            </a:r>
            <a:r>
              <a:rPr lang="en-US" sz="2000" i="1" dirty="0" err="1" smtClean="0">
                <a:solidFill>
                  <a:srgbClr val="0070C0"/>
                </a:solidFill>
              </a:rPr>
              <a:t>i</a:t>
            </a:r>
            <a:endParaRPr lang="en-US" sz="2000" i="1" dirty="0" smtClean="0">
              <a:solidFill>
                <a:srgbClr val="0070C0"/>
              </a:solidFill>
            </a:endParaRPr>
          </a:p>
          <a:p>
            <a:pPr lvl="2"/>
            <a:r>
              <a:rPr lang="en-US" sz="2000" i="1" dirty="0" smtClean="0">
                <a:solidFill>
                  <a:srgbClr val="0070C0"/>
                </a:solidFill>
              </a:rPr>
              <a:t>S</a:t>
            </a:r>
            <a:r>
              <a:rPr lang="en-US" sz="2000" i="1" baseline="-25000" dirty="0" smtClean="0">
                <a:solidFill>
                  <a:srgbClr val="0070C0"/>
                </a:solidFill>
              </a:rPr>
              <a:t>i</a:t>
            </a:r>
            <a:r>
              <a:rPr lang="en-US" sz="2000" dirty="0" smtClean="0"/>
              <a:t>: time when the router starts to transmit packet </a:t>
            </a:r>
            <a:r>
              <a:rPr lang="en-US" sz="2000" i="1" dirty="0" err="1" smtClean="0">
                <a:solidFill>
                  <a:srgbClr val="0070C0"/>
                </a:solidFill>
              </a:rPr>
              <a:t>i</a:t>
            </a:r>
            <a:endParaRPr lang="en-US" sz="2000" i="1" dirty="0" smtClean="0">
              <a:solidFill>
                <a:srgbClr val="0070C0"/>
              </a:solidFill>
            </a:endParaRPr>
          </a:p>
          <a:p>
            <a:pPr lvl="2"/>
            <a:r>
              <a:rPr lang="en-US" sz="2000" i="1" dirty="0" err="1" smtClean="0">
                <a:solidFill>
                  <a:srgbClr val="0070C0"/>
                </a:solidFill>
              </a:rPr>
              <a:t>F</a:t>
            </a:r>
            <a:r>
              <a:rPr lang="en-US" sz="2000" i="1" baseline="-25000" dirty="0" err="1" smtClean="0">
                <a:solidFill>
                  <a:srgbClr val="0070C0"/>
                </a:solidFill>
              </a:rPr>
              <a:t>i</a:t>
            </a:r>
            <a:r>
              <a:rPr lang="en-US" sz="2000" i="1" dirty="0" smtClean="0">
                <a:solidFill>
                  <a:srgbClr val="0070C0"/>
                </a:solidFill>
              </a:rPr>
              <a:t>:</a:t>
            </a:r>
            <a:r>
              <a:rPr lang="en-US" sz="2000" dirty="0" smtClean="0"/>
              <a:t> time when router finishes transmitting packet</a:t>
            </a:r>
            <a:r>
              <a:rPr lang="en-US" sz="2000" i="1" dirty="0" smtClean="0">
                <a:solidFill>
                  <a:srgbClr val="0070C0"/>
                </a:solidFill>
              </a:rPr>
              <a:t> </a:t>
            </a:r>
            <a:r>
              <a:rPr lang="en-US" sz="2000" i="1" dirty="0" err="1" smtClean="0">
                <a:solidFill>
                  <a:srgbClr val="0070C0"/>
                </a:solidFill>
              </a:rPr>
              <a:t>i</a:t>
            </a:r>
            <a:endParaRPr lang="en-US" sz="2000" i="1" dirty="0" smtClean="0">
              <a:solidFill>
                <a:srgbClr val="0070C0"/>
              </a:solidFill>
            </a:endParaRPr>
          </a:p>
          <a:p>
            <a:pPr lvl="2"/>
            <a:r>
              <a:rPr lang="en-US" sz="2000" dirty="0" smtClean="0"/>
              <a:t>Clearly, </a:t>
            </a:r>
            <a:r>
              <a:rPr lang="en-US" sz="2000" i="1" dirty="0" err="1" smtClean="0">
                <a:solidFill>
                  <a:srgbClr val="0070C0"/>
                </a:solidFill>
              </a:rPr>
              <a:t>F</a:t>
            </a:r>
            <a:r>
              <a:rPr lang="en-US" sz="2000" i="1" baseline="-25000" dirty="0" err="1" smtClean="0">
                <a:solidFill>
                  <a:srgbClr val="0070C0"/>
                </a:solidFill>
              </a:rPr>
              <a:t>i</a:t>
            </a:r>
            <a:r>
              <a:rPr lang="en-US" sz="2000" i="1" dirty="0" smtClean="0">
                <a:solidFill>
                  <a:srgbClr val="0070C0"/>
                </a:solidFill>
              </a:rPr>
              <a:t> = S</a:t>
            </a:r>
            <a:r>
              <a:rPr lang="en-US" sz="2000" i="1" baseline="-25000" dirty="0" smtClean="0">
                <a:solidFill>
                  <a:srgbClr val="0070C0"/>
                </a:solidFill>
              </a:rPr>
              <a:t>i</a:t>
            </a:r>
            <a:r>
              <a:rPr lang="en-US" sz="2000" i="1" dirty="0" smtClean="0">
                <a:solidFill>
                  <a:srgbClr val="0070C0"/>
                </a:solidFill>
              </a:rPr>
              <a:t> + P</a:t>
            </a:r>
            <a:r>
              <a:rPr lang="en-US" sz="2000" i="1" baseline="-25000" dirty="0" smtClean="0">
                <a:solidFill>
                  <a:srgbClr val="0070C0"/>
                </a:solidFill>
              </a:rPr>
              <a:t>i</a:t>
            </a:r>
          </a:p>
          <a:p>
            <a:endParaRPr lang="en-US" dirty="0"/>
          </a:p>
        </p:txBody>
      </p:sp>
      <p:sp>
        <p:nvSpPr>
          <p:cNvPr id="4" name="Date Placeholder 3"/>
          <p:cNvSpPr>
            <a:spLocks noGrp="1"/>
          </p:cNvSpPr>
          <p:nvPr>
            <p:ph type="dt" sz="half" idx="10"/>
          </p:nvPr>
        </p:nvSpPr>
        <p:spPr/>
        <p:txBody>
          <a:bodyPr/>
          <a:lstStyle/>
          <a:p>
            <a:fld id="{5B04C8EC-DF67-4486-99F5-4F8297D5D971}"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30</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Queuing Disciplines</a:t>
            </a:r>
            <a:endParaRPr lang="en-US" dirty="0"/>
          </a:p>
        </p:txBody>
      </p:sp>
      <p:sp>
        <p:nvSpPr>
          <p:cNvPr id="3" name="Content Placeholder 2"/>
          <p:cNvSpPr>
            <a:spLocks noGrp="1"/>
          </p:cNvSpPr>
          <p:nvPr>
            <p:ph sz="quarter" idx="1"/>
          </p:nvPr>
        </p:nvSpPr>
        <p:spPr/>
        <p:txBody>
          <a:bodyPr/>
          <a:lstStyle/>
          <a:p>
            <a:r>
              <a:rPr lang="en-US" dirty="0" smtClean="0"/>
              <a:t>Fair Queuing</a:t>
            </a:r>
          </a:p>
          <a:p>
            <a:pPr lvl="1"/>
            <a:r>
              <a:rPr lang="en-US" sz="2400" dirty="0" smtClean="0"/>
              <a:t>When do we start transmitting packet </a:t>
            </a:r>
            <a:r>
              <a:rPr lang="en-US" sz="2400" i="1" dirty="0" err="1" smtClean="0">
                <a:solidFill>
                  <a:srgbClr val="0070C0"/>
                </a:solidFill>
              </a:rPr>
              <a:t>i</a:t>
            </a:r>
            <a:r>
              <a:rPr lang="en-US" sz="2400" dirty="0" smtClean="0"/>
              <a:t>?</a:t>
            </a:r>
          </a:p>
          <a:p>
            <a:pPr lvl="2"/>
            <a:r>
              <a:rPr lang="en-US" sz="2000" dirty="0" smtClean="0"/>
              <a:t>Depends on whether packet </a:t>
            </a:r>
            <a:r>
              <a:rPr lang="en-US" sz="2000" dirty="0" err="1" smtClean="0"/>
              <a:t>i</a:t>
            </a:r>
            <a:r>
              <a:rPr lang="en-US" sz="2000" dirty="0" smtClean="0"/>
              <a:t> arrived before or after the router finishes transmitting packet </a:t>
            </a:r>
            <a:r>
              <a:rPr lang="en-US" sz="2000" i="1" dirty="0" smtClean="0">
                <a:solidFill>
                  <a:srgbClr val="0070C0"/>
                </a:solidFill>
              </a:rPr>
              <a:t>i-</a:t>
            </a:r>
            <a:r>
              <a:rPr lang="en-US" sz="2000" dirty="0" smtClean="0">
                <a:solidFill>
                  <a:srgbClr val="0070C0"/>
                </a:solidFill>
              </a:rPr>
              <a:t>1</a:t>
            </a:r>
            <a:r>
              <a:rPr lang="en-US" sz="2000" dirty="0" smtClean="0"/>
              <a:t> for the flow</a:t>
            </a:r>
          </a:p>
          <a:p>
            <a:pPr lvl="1"/>
            <a:r>
              <a:rPr lang="en-US" sz="2400" dirty="0" smtClean="0"/>
              <a:t>Let </a:t>
            </a:r>
            <a:r>
              <a:rPr lang="en-US" sz="2400" i="1" dirty="0" smtClean="0">
                <a:solidFill>
                  <a:srgbClr val="0070C0"/>
                </a:solidFill>
              </a:rPr>
              <a:t>A</a:t>
            </a:r>
            <a:r>
              <a:rPr lang="en-US" sz="2400" i="1" baseline="-25000" dirty="0" smtClean="0">
                <a:solidFill>
                  <a:srgbClr val="0070C0"/>
                </a:solidFill>
              </a:rPr>
              <a:t>i</a:t>
            </a:r>
            <a:r>
              <a:rPr lang="en-US" sz="2400" dirty="0" smtClean="0"/>
              <a:t> denote the time that packet </a:t>
            </a:r>
            <a:r>
              <a:rPr lang="en-US" sz="2400" i="1" dirty="0" err="1" smtClean="0">
                <a:solidFill>
                  <a:srgbClr val="0070C0"/>
                </a:solidFill>
              </a:rPr>
              <a:t>i</a:t>
            </a:r>
            <a:r>
              <a:rPr lang="en-US" sz="2400" dirty="0" smtClean="0"/>
              <a:t> arrives at the router</a:t>
            </a:r>
          </a:p>
          <a:p>
            <a:pPr lvl="1"/>
            <a:r>
              <a:rPr lang="en-US" sz="2400" dirty="0" smtClean="0"/>
              <a:t>Then </a:t>
            </a:r>
            <a:r>
              <a:rPr lang="en-US" sz="2400" i="1" dirty="0" smtClean="0">
                <a:solidFill>
                  <a:srgbClr val="0070C0"/>
                </a:solidFill>
              </a:rPr>
              <a:t>S</a:t>
            </a:r>
            <a:r>
              <a:rPr lang="en-US" sz="2400" i="1" baseline="-25000" dirty="0" smtClean="0">
                <a:solidFill>
                  <a:srgbClr val="0070C0"/>
                </a:solidFill>
              </a:rPr>
              <a:t>i</a:t>
            </a:r>
            <a:r>
              <a:rPr lang="en-US" sz="2400" dirty="0" smtClean="0"/>
              <a:t> = max(</a:t>
            </a:r>
            <a:r>
              <a:rPr lang="en-US" sz="2400" i="1" dirty="0" smtClean="0">
                <a:solidFill>
                  <a:srgbClr val="0070C0"/>
                </a:solidFill>
              </a:rPr>
              <a:t>F</a:t>
            </a:r>
            <a:r>
              <a:rPr lang="en-US" sz="2400" i="1" baseline="-25000" dirty="0" smtClean="0">
                <a:solidFill>
                  <a:srgbClr val="0070C0"/>
                </a:solidFill>
              </a:rPr>
              <a:t>i-</a:t>
            </a:r>
            <a:r>
              <a:rPr lang="en-US" sz="2400" baseline="-25000" dirty="0" smtClean="0">
                <a:solidFill>
                  <a:srgbClr val="0070C0"/>
                </a:solidFill>
              </a:rPr>
              <a:t>1</a:t>
            </a:r>
            <a:r>
              <a:rPr lang="en-US" sz="2400" dirty="0" smtClean="0"/>
              <a:t>, </a:t>
            </a:r>
            <a:r>
              <a:rPr lang="en-US" sz="2400" i="1" dirty="0" smtClean="0">
                <a:solidFill>
                  <a:srgbClr val="0070C0"/>
                </a:solidFill>
              </a:rPr>
              <a:t>A</a:t>
            </a:r>
            <a:r>
              <a:rPr lang="en-US" sz="2400" i="1" baseline="-25000" dirty="0" smtClean="0">
                <a:solidFill>
                  <a:srgbClr val="0070C0"/>
                </a:solidFill>
              </a:rPr>
              <a:t>i</a:t>
            </a:r>
            <a:r>
              <a:rPr lang="en-US" sz="2400" dirty="0" smtClean="0"/>
              <a:t>)</a:t>
            </a:r>
          </a:p>
          <a:p>
            <a:pPr lvl="1"/>
            <a:r>
              <a:rPr lang="en-US" sz="2400" i="1" dirty="0" err="1" smtClean="0">
                <a:solidFill>
                  <a:srgbClr val="0070C0"/>
                </a:solidFill>
              </a:rPr>
              <a:t>F</a:t>
            </a:r>
            <a:r>
              <a:rPr lang="en-US" sz="2400" i="1" baseline="-25000" dirty="0" err="1" smtClean="0">
                <a:solidFill>
                  <a:srgbClr val="0070C0"/>
                </a:solidFill>
              </a:rPr>
              <a:t>i</a:t>
            </a:r>
            <a:r>
              <a:rPr lang="en-US" sz="2400" dirty="0" smtClean="0"/>
              <a:t> = max(</a:t>
            </a:r>
            <a:r>
              <a:rPr lang="en-US" sz="2400" i="1" dirty="0" smtClean="0">
                <a:solidFill>
                  <a:srgbClr val="0070C0"/>
                </a:solidFill>
              </a:rPr>
              <a:t>F</a:t>
            </a:r>
            <a:r>
              <a:rPr lang="en-US" sz="2400" i="1" baseline="-25000" dirty="0" smtClean="0">
                <a:solidFill>
                  <a:srgbClr val="0070C0"/>
                </a:solidFill>
              </a:rPr>
              <a:t>i-</a:t>
            </a:r>
            <a:r>
              <a:rPr lang="en-US" sz="2400" baseline="-25000" dirty="0" smtClean="0">
                <a:solidFill>
                  <a:srgbClr val="0070C0"/>
                </a:solidFill>
              </a:rPr>
              <a:t>1</a:t>
            </a:r>
            <a:r>
              <a:rPr lang="en-US" sz="2400" dirty="0" smtClean="0"/>
              <a:t>, </a:t>
            </a:r>
            <a:r>
              <a:rPr lang="en-US" sz="2400" i="1" dirty="0" smtClean="0">
                <a:solidFill>
                  <a:srgbClr val="0070C0"/>
                </a:solidFill>
              </a:rPr>
              <a:t>A</a:t>
            </a:r>
            <a:r>
              <a:rPr lang="en-US" sz="2400" i="1" baseline="-25000" dirty="0" smtClean="0">
                <a:solidFill>
                  <a:srgbClr val="0070C0"/>
                </a:solidFill>
              </a:rPr>
              <a:t>i</a:t>
            </a:r>
            <a:r>
              <a:rPr lang="en-US" sz="2400" dirty="0" smtClean="0"/>
              <a:t>) + </a:t>
            </a:r>
            <a:r>
              <a:rPr lang="en-US" sz="2400" i="1" dirty="0" smtClean="0">
                <a:solidFill>
                  <a:srgbClr val="0070C0"/>
                </a:solidFill>
              </a:rPr>
              <a:t>P</a:t>
            </a:r>
            <a:r>
              <a:rPr lang="en-US" sz="2400" i="1" baseline="-25000" dirty="0" smtClean="0">
                <a:solidFill>
                  <a:srgbClr val="0070C0"/>
                </a:solidFill>
              </a:rPr>
              <a:t>i</a:t>
            </a:r>
          </a:p>
          <a:p>
            <a:endParaRPr lang="en-US" dirty="0"/>
          </a:p>
        </p:txBody>
      </p:sp>
      <p:sp>
        <p:nvSpPr>
          <p:cNvPr id="4" name="Date Placeholder 3"/>
          <p:cNvSpPr>
            <a:spLocks noGrp="1"/>
          </p:cNvSpPr>
          <p:nvPr>
            <p:ph type="dt" sz="half" idx="10"/>
          </p:nvPr>
        </p:nvSpPr>
        <p:spPr/>
        <p:txBody>
          <a:bodyPr/>
          <a:lstStyle/>
          <a:p>
            <a:fld id="{D9FF7D63-54DD-48E9-8D00-CC5916EEB041}"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31</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Queuing Disciplines</a:t>
            </a:r>
            <a:endParaRPr lang="en-US" dirty="0"/>
          </a:p>
        </p:txBody>
      </p:sp>
      <p:sp>
        <p:nvSpPr>
          <p:cNvPr id="3" name="Content Placeholder 2"/>
          <p:cNvSpPr>
            <a:spLocks noGrp="1"/>
          </p:cNvSpPr>
          <p:nvPr>
            <p:ph sz="quarter" idx="1"/>
          </p:nvPr>
        </p:nvSpPr>
        <p:spPr/>
        <p:txBody>
          <a:bodyPr/>
          <a:lstStyle/>
          <a:p>
            <a:r>
              <a:rPr lang="en-US" dirty="0" smtClean="0"/>
              <a:t>Fair Queuing</a:t>
            </a:r>
          </a:p>
          <a:p>
            <a:pPr lvl="1"/>
            <a:r>
              <a:rPr lang="en-US" sz="2400" dirty="0" smtClean="0"/>
              <a:t>Now for every flow, we calculate </a:t>
            </a:r>
            <a:r>
              <a:rPr lang="en-US" sz="2400" i="1" dirty="0" err="1" smtClean="0">
                <a:solidFill>
                  <a:srgbClr val="0070C0"/>
                </a:solidFill>
              </a:rPr>
              <a:t>F</a:t>
            </a:r>
            <a:r>
              <a:rPr lang="en-US" sz="2400" i="1" baseline="-25000" dirty="0" err="1" smtClean="0">
                <a:solidFill>
                  <a:srgbClr val="0070C0"/>
                </a:solidFill>
              </a:rPr>
              <a:t>i</a:t>
            </a:r>
            <a:r>
              <a:rPr lang="en-US" sz="2400" dirty="0" smtClean="0"/>
              <a:t> for each packet that arrives using our formula</a:t>
            </a:r>
          </a:p>
          <a:p>
            <a:pPr lvl="1"/>
            <a:r>
              <a:rPr lang="en-US" sz="2400" dirty="0" smtClean="0"/>
              <a:t>We then treat all the </a:t>
            </a:r>
            <a:r>
              <a:rPr lang="en-US" sz="2400" i="1" dirty="0" err="1" smtClean="0">
                <a:solidFill>
                  <a:srgbClr val="0070C0"/>
                </a:solidFill>
              </a:rPr>
              <a:t>F</a:t>
            </a:r>
            <a:r>
              <a:rPr lang="en-US" sz="2400" i="1" baseline="-25000" dirty="0" err="1" smtClean="0">
                <a:solidFill>
                  <a:srgbClr val="0070C0"/>
                </a:solidFill>
              </a:rPr>
              <a:t>i</a:t>
            </a:r>
            <a:r>
              <a:rPr lang="en-US" sz="2400" dirty="0" smtClean="0"/>
              <a:t> as timestamps</a:t>
            </a:r>
          </a:p>
          <a:p>
            <a:pPr lvl="1"/>
            <a:r>
              <a:rPr lang="en-US" sz="2400" dirty="0" smtClean="0"/>
              <a:t>Next packet to transmit is always the packet that has the lowest timestamp</a:t>
            </a:r>
          </a:p>
          <a:p>
            <a:pPr lvl="2"/>
            <a:r>
              <a:rPr lang="en-US" sz="2000" dirty="0" smtClean="0"/>
              <a:t>The packet that should finish transmission before all others</a:t>
            </a:r>
          </a:p>
          <a:p>
            <a:endParaRPr lang="en-US" dirty="0"/>
          </a:p>
        </p:txBody>
      </p:sp>
      <p:sp>
        <p:nvSpPr>
          <p:cNvPr id="4" name="Date Placeholder 3"/>
          <p:cNvSpPr>
            <a:spLocks noGrp="1"/>
          </p:cNvSpPr>
          <p:nvPr>
            <p:ph type="dt" sz="half" idx="10"/>
          </p:nvPr>
        </p:nvSpPr>
        <p:spPr/>
        <p:txBody>
          <a:bodyPr/>
          <a:lstStyle/>
          <a:p>
            <a:fld id="{20C5FAD2-22B2-4EAD-87EA-5CD3379CE40C}"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32</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Queuing Disciplines</a:t>
            </a:r>
            <a:endParaRPr lang="en-US" dirty="0"/>
          </a:p>
        </p:txBody>
      </p:sp>
      <p:sp>
        <p:nvSpPr>
          <p:cNvPr id="3" name="Content Placeholder 2"/>
          <p:cNvSpPr>
            <a:spLocks noGrp="1"/>
          </p:cNvSpPr>
          <p:nvPr>
            <p:ph sz="quarter" idx="1"/>
          </p:nvPr>
        </p:nvSpPr>
        <p:spPr/>
        <p:txBody>
          <a:bodyPr/>
          <a:lstStyle/>
          <a:p>
            <a:r>
              <a:rPr lang="en-US" dirty="0" smtClean="0"/>
              <a:t>Fair Queuing</a:t>
            </a:r>
          </a:p>
          <a:p>
            <a:endParaRPr lang="en-US" dirty="0"/>
          </a:p>
        </p:txBody>
      </p:sp>
      <p:pic>
        <p:nvPicPr>
          <p:cNvPr id="4" name="Picture 2" descr="f06-07-9780123850591 copy.jpg"/>
          <p:cNvPicPr>
            <a:picLocks noChangeAspect="1"/>
          </p:cNvPicPr>
          <p:nvPr/>
        </p:nvPicPr>
        <p:blipFill>
          <a:blip r:embed="rId2" cstate="print"/>
          <a:srcRect/>
          <a:stretch>
            <a:fillRect/>
          </a:stretch>
        </p:blipFill>
        <p:spPr bwMode="auto">
          <a:xfrm>
            <a:off x="769937" y="2314575"/>
            <a:ext cx="7416800" cy="1733550"/>
          </a:xfrm>
          <a:prstGeom prst="rect">
            <a:avLst/>
          </a:prstGeom>
          <a:noFill/>
          <a:ln w="9525">
            <a:noFill/>
            <a:miter lim="800000"/>
            <a:headEnd/>
            <a:tailEnd/>
          </a:ln>
        </p:spPr>
      </p:pic>
      <p:sp>
        <p:nvSpPr>
          <p:cNvPr id="5" name="Rectangle 4"/>
          <p:cNvSpPr/>
          <p:nvPr/>
        </p:nvSpPr>
        <p:spPr>
          <a:xfrm>
            <a:off x="338137" y="4259263"/>
            <a:ext cx="8424863" cy="769937"/>
          </a:xfrm>
          <a:prstGeom prst="rect">
            <a:avLst/>
          </a:prstGeom>
        </p:spPr>
        <p:txBody>
          <a:bodyPr>
            <a:spAutoFit/>
          </a:bodyPr>
          <a:lstStyle/>
          <a:p>
            <a:pPr>
              <a:defRPr/>
            </a:pPr>
            <a:r>
              <a:rPr lang="en-US" sz="2000" dirty="0">
                <a:solidFill>
                  <a:srgbClr val="003399"/>
                </a:solidFill>
                <a:latin typeface="+mj-lt"/>
              </a:rPr>
              <a:t>Example of fair queuing in action: (a) packets with earlier finishing times</a:t>
            </a:r>
          </a:p>
          <a:p>
            <a:pPr>
              <a:defRPr/>
            </a:pPr>
            <a:r>
              <a:rPr lang="en-US" sz="2000" dirty="0">
                <a:solidFill>
                  <a:srgbClr val="003399"/>
                </a:solidFill>
                <a:latin typeface="+mj-lt"/>
              </a:rPr>
              <a:t>are sent first; (b) sending of a packet already in progress is completed</a:t>
            </a:r>
          </a:p>
        </p:txBody>
      </p:sp>
      <p:sp>
        <p:nvSpPr>
          <p:cNvPr id="6" name="Date Placeholder 5"/>
          <p:cNvSpPr>
            <a:spLocks noGrp="1"/>
          </p:cNvSpPr>
          <p:nvPr>
            <p:ph type="dt" sz="half" idx="10"/>
          </p:nvPr>
        </p:nvSpPr>
        <p:spPr/>
        <p:txBody>
          <a:bodyPr/>
          <a:lstStyle/>
          <a:p>
            <a:fld id="{B11396D8-BFF9-4D56-A6B0-D0917982D51B}" type="datetime3">
              <a:rPr lang="en-US" smtClean="0"/>
              <a:pPr/>
              <a:t>27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403E1F4A-BE5D-46B9-854C-2D7B722D4E1E}" type="slidenum">
              <a:rPr lang="en-US" smtClean="0"/>
              <a:pPr/>
              <a:t>33</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normAutofit fontScale="92500"/>
          </a:bodyPr>
          <a:lstStyle/>
          <a:p>
            <a:r>
              <a:rPr lang="en-US" dirty="0" smtClean="0"/>
              <a:t>TCP congestion control was introduced into the Internet in the late 1980s by Van Jacobson, roughly eight years after the TCP/IP protocol stack had become operational.</a:t>
            </a:r>
          </a:p>
          <a:p>
            <a:r>
              <a:rPr lang="en-US" dirty="0" smtClean="0"/>
              <a:t>Immediately preceding this time, the Internet was suffering from congestion collapse—</a:t>
            </a:r>
          </a:p>
          <a:p>
            <a:pPr lvl="1"/>
            <a:r>
              <a:rPr lang="en-US" sz="2400" dirty="0" smtClean="0"/>
              <a:t>Hosts would send their packets into the Internet as fast as the advertised window would allow, </a:t>
            </a:r>
          </a:p>
          <a:p>
            <a:pPr lvl="1"/>
            <a:r>
              <a:rPr lang="en-US" sz="2400" dirty="0" smtClean="0"/>
              <a:t>Congestion would occur at some router (causing packets to be dropped), and </a:t>
            </a:r>
          </a:p>
          <a:p>
            <a:pPr lvl="1"/>
            <a:r>
              <a:rPr lang="en-US" sz="2400" dirty="0" smtClean="0"/>
              <a:t>The hosts would time out and retransmit their packets, resulting in even more congestion</a:t>
            </a:r>
          </a:p>
          <a:p>
            <a:endParaRPr lang="en-US" dirty="0"/>
          </a:p>
        </p:txBody>
      </p:sp>
      <p:sp>
        <p:nvSpPr>
          <p:cNvPr id="4" name="Date Placeholder 3"/>
          <p:cNvSpPr>
            <a:spLocks noGrp="1"/>
          </p:cNvSpPr>
          <p:nvPr>
            <p:ph type="dt" sz="half" idx="10"/>
          </p:nvPr>
        </p:nvSpPr>
        <p:spPr/>
        <p:txBody>
          <a:bodyPr/>
          <a:lstStyle/>
          <a:p>
            <a:fld id="{AE11A7F1-F9DF-4163-834B-E8C8D527E7F7}"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34</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idea of TCP congestion control is </a:t>
            </a:r>
          </a:p>
          <a:p>
            <a:pPr lvl="1"/>
            <a:r>
              <a:rPr lang="en-US" dirty="0" smtClean="0"/>
              <a:t>for each source to determine how much capacity is available in the network, </a:t>
            </a:r>
          </a:p>
          <a:p>
            <a:pPr lvl="1"/>
            <a:r>
              <a:rPr lang="en-US" dirty="0" smtClean="0"/>
              <a:t>So that it knows how many packets it can safely have in transit. </a:t>
            </a:r>
          </a:p>
          <a:p>
            <a:pPr lvl="2"/>
            <a:r>
              <a:rPr lang="en-US" sz="2200" dirty="0" smtClean="0"/>
              <a:t>Once a given source has this many packets in transit, </a:t>
            </a:r>
          </a:p>
          <a:p>
            <a:pPr lvl="2"/>
            <a:r>
              <a:rPr lang="en-US" sz="2200" dirty="0" smtClean="0"/>
              <a:t>it uses the arrival of an ACK as a signal that one of its packets has left the network, and </a:t>
            </a:r>
          </a:p>
          <a:p>
            <a:pPr lvl="2"/>
            <a:r>
              <a:rPr lang="en-US" sz="2200" dirty="0" smtClean="0"/>
              <a:t> it is therefore safe to insert a new packet into the network without adding to the level of congestion. </a:t>
            </a:r>
          </a:p>
          <a:p>
            <a:pPr lvl="2"/>
            <a:r>
              <a:rPr lang="en-US" sz="2200" dirty="0" smtClean="0"/>
              <a:t>By using ACKs to pace the transmission of packets, TCP is said to be </a:t>
            </a:r>
            <a:r>
              <a:rPr lang="en-US" sz="2200" i="1" dirty="0" smtClean="0"/>
              <a:t>self-clocking.</a:t>
            </a:r>
            <a:endParaRPr lang="en-US" sz="1800" dirty="0" smtClean="0"/>
          </a:p>
          <a:p>
            <a:endParaRPr lang="en-US" dirty="0"/>
          </a:p>
        </p:txBody>
      </p:sp>
      <p:sp>
        <p:nvSpPr>
          <p:cNvPr id="4" name="Date Placeholder 3"/>
          <p:cNvSpPr>
            <a:spLocks noGrp="1"/>
          </p:cNvSpPr>
          <p:nvPr>
            <p:ph type="dt" sz="half" idx="10"/>
          </p:nvPr>
        </p:nvSpPr>
        <p:spPr/>
        <p:txBody>
          <a:bodyPr/>
          <a:lstStyle/>
          <a:p>
            <a:fld id="{F0107F88-DFAD-4EBB-816D-C6EB2E03564A}"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35</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lstStyle/>
          <a:p>
            <a:r>
              <a:rPr lang="en-US" dirty="0" smtClean="0"/>
              <a:t>Additive Increase Multiplicative Decrease</a:t>
            </a:r>
          </a:p>
          <a:p>
            <a:pPr lvl="1"/>
            <a:r>
              <a:rPr lang="en-US" sz="2400" dirty="0" smtClean="0"/>
              <a:t>TCP maintains a new state variable for each connection, called </a:t>
            </a:r>
            <a:r>
              <a:rPr lang="en-US" sz="2400" i="1" dirty="0" err="1" smtClean="0"/>
              <a:t>CongestionWindow</a:t>
            </a:r>
            <a:r>
              <a:rPr lang="en-US" sz="2400" dirty="0" smtClean="0"/>
              <a:t>, </a:t>
            </a:r>
          </a:p>
          <a:p>
            <a:pPr lvl="1"/>
            <a:r>
              <a:rPr lang="en-US" sz="2400" dirty="0" smtClean="0"/>
              <a:t>which is used by the source to limit how much data it is allowed to have in transit at a given time. </a:t>
            </a:r>
          </a:p>
          <a:p>
            <a:pPr lvl="1"/>
            <a:r>
              <a:rPr lang="en-US" sz="2400" dirty="0" smtClean="0"/>
              <a:t>The congestion window is congestion control’s counterpart to flow control’s advertised window. </a:t>
            </a:r>
          </a:p>
          <a:p>
            <a:pPr lvl="1"/>
            <a:r>
              <a:rPr lang="en-US" sz="2400" dirty="0" smtClean="0"/>
              <a:t>TCP is modified such that the maximum number of bytes of unacknowledged data allowed is now the minimum of the congestion window and the advertised window</a:t>
            </a:r>
          </a:p>
          <a:p>
            <a:endParaRPr lang="en-US" dirty="0"/>
          </a:p>
        </p:txBody>
      </p:sp>
      <p:sp>
        <p:nvSpPr>
          <p:cNvPr id="4" name="Date Placeholder 3"/>
          <p:cNvSpPr>
            <a:spLocks noGrp="1"/>
          </p:cNvSpPr>
          <p:nvPr>
            <p:ph type="dt" sz="half" idx="10"/>
          </p:nvPr>
        </p:nvSpPr>
        <p:spPr/>
        <p:txBody>
          <a:bodyPr/>
          <a:lstStyle/>
          <a:p>
            <a:fld id="{E3AF1ACD-15BF-43AB-A4CA-1E0492BE0458}"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36</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lstStyle/>
          <a:p>
            <a:r>
              <a:rPr lang="en-US" dirty="0" smtClean="0"/>
              <a:t>Additive Increase Multiplicative Decrease</a:t>
            </a:r>
          </a:p>
          <a:p>
            <a:pPr lvl="1"/>
            <a:r>
              <a:rPr lang="en-US" sz="2400" dirty="0" smtClean="0"/>
              <a:t>TCP’s effective window is revised as follows:</a:t>
            </a:r>
          </a:p>
          <a:p>
            <a:pPr lvl="2"/>
            <a:r>
              <a:rPr lang="en-US" sz="2000" dirty="0" err="1" smtClean="0"/>
              <a:t>MaxWindow</a:t>
            </a:r>
            <a:r>
              <a:rPr lang="en-US" sz="2000" dirty="0" smtClean="0"/>
              <a:t> = MIN(</a:t>
            </a:r>
            <a:r>
              <a:rPr lang="en-US" sz="2000" dirty="0" err="1" smtClean="0"/>
              <a:t>CongestionWindow</a:t>
            </a:r>
            <a:r>
              <a:rPr lang="en-US" sz="2000" dirty="0" smtClean="0"/>
              <a:t>, </a:t>
            </a:r>
            <a:r>
              <a:rPr lang="en-US" sz="2000" dirty="0" err="1" smtClean="0"/>
              <a:t>AdvertisedWindow</a:t>
            </a:r>
            <a:r>
              <a:rPr lang="en-US" sz="2000" dirty="0" smtClean="0"/>
              <a:t>)</a:t>
            </a:r>
          </a:p>
          <a:p>
            <a:pPr lvl="2"/>
            <a:r>
              <a:rPr lang="en-US" sz="2000" dirty="0" err="1" smtClean="0"/>
              <a:t>EffectiveWindow</a:t>
            </a:r>
            <a:r>
              <a:rPr lang="en-US" sz="2000" dirty="0" smtClean="0"/>
              <a:t> = </a:t>
            </a:r>
            <a:r>
              <a:rPr lang="en-US" sz="2000" dirty="0" err="1" smtClean="0"/>
              <a:t>MaxWindow</a:t>
            </a:r>
            <a:r>
              <a:rPr lang="en-US" sz="2000" dirty="0" smtClean="0"/>
              <a:t> − (</a:t>
            </a:r>
            <a:r>
              <a:rPr lang="en-US" sz="2000" dirty="0" err="1" smtClean="0"/>
              <a:t>LastByteSent</a:t>
            </a:r>
            <a:r>
              <a:rPr lang="en-US" sz="2000" dirty="0" smtClean="0"/>
              <a:t> − </a:t>
            </a:r>
            <a:r>
              <a:rPr lang="en-US" sz="2000" dirty="0" err="1" smtClean="0"/>
              <a:t>LastByteAcked</a:t>
            </a:r>
            <a:r>
              <a:rPr lang="en-US" sz="2000" dirty="0" smtClean="0"/>
              <a:t>).</a:t>
            </a:r>
          </a:p>
          <a:p>
            <a:pPr lvl="1"/>
            <a:r>
              <a:rPr lang="en-US" sz="2400" dirty="0" smtClean="0"/>
              <a:t>That is, </a:t>
            </a:r>
            <a:r>
              <a:rPr lang="en-US" sz="2400" dirty="0" err="1" smtClean="0"/>
              <a:t>MaxWindow</a:t>
            </a:r>
            <a:r>
              <a:rPr lang="en-US" sz="2400" dirty="0" smtClean="0"/>
              <a:t> replaces </a:t>
            </a:r>
            <a:r>
              <a:rPr lang="en-US" sz="2400" dirty="0" err="1" smtClean="0"/>
              <a:t>AdvertisedWindow</a:t>
            </a:r>
            <a:r>
              <a:rPr lang="en-US" sz="2400" dirty="0" smtClean="0"/>
              <a:t> in the calculation of </a:t>
            </a:r>
            <a:r>
              <a:rPr lang="en-US" sz="2400" dirty="0" err="1" smtClean="0"/>
              <a:t>EffectiveWindow</a:t>
            </a:r>
            <a:r>
              <a:rPr lang="en-US" sz="2400" dirty="0" smtClean="0"/>
              <a:t>. </a:t>
            </a:r>
          </a:p>
          <a:p>
            <a:pPr lvl="1"/>
            <a:r>
              <a:rPr lang="en-US" sz="2400" dirty="0" smtClean="0"/>
              <a:t>Thus, a TCP source is allowed to send no faster than the slowest component—the network or the destination host—can accommodate.</a:t>
            </a:r>
          </a:p>
          <a:p>
            <a:endParaRPr lang="en-US" dirty="0"/>
          </a:p>
        </p:txBody>
      </p:sp>
      <p:sp>
        <p:nvSpPr>
          <p:cNvPr id="4" name="Date Placeholder 3"/>
          <p:cNvSpPr>
            <a:spLocks noGrp="1"/>
          </p:cNvSpPr>
          <p:nvPr>
            <p:ph type="dt" sz="half" idx="10"/>
          </p:nvPr>
        </p:nvSpPr>
        <p:spPr/>
        <p:txBody>
          <a:bodyPr/>
          <a:lstStyle/>
          <a:p>
            <a:fld id="{91F8A0CB-46CB-4414-B4E2-F0258CE5593E}"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37</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lstStyle/>
          <a:p>
            <a:r>
              <a:rPr lang="en-US" dirty="0" smtClean="0"/>
              <a:t>Additive Increase Multiplicative Decrease</a:t>
            </a:r>
          </a:p>
          <a:p>
            <a:pPr lvl="1"/>
            <a:r>
              <a:rPr lang="en-US" sz="2000" dirty="0" smtClean="0"/>
              <a:t>The problem, is how TCP comes to learn an appropriate value for </a:t>
            </a:r>
            <a:r>
              <a:rPr lang="en-US" sz="2000" dirty="0" err="1" smtClean="0"/>
              <a:t>CongestionWindow</a:t>
            </a:r>
            <a:r>
              <a:rPr lang="en-US" sz="2000" dirty="0" smtClean="0"/>
              <a:t>.</a:t>
            </a:r>
          </a:p>
          <a:p>
            <a:pPr lvl="1"/>
            <a:r>
              <a:rPr lang="en-US" sz="2000" dirty="0" smtClean="0"/>
              <a:t>Unlike the </a:t>
            </a:r>
            <a:r>
              <a:rPr lang="en-US" sz="2000" dirty="0" err="1" smtClean="0"/>
              <a:t>AdvertisedWindow</a:t>
            </a:r>
            <a:r>
              <a:rPr lang="en-US" sz="2000" dirty="0" smtClean="0"/>
              <a:t>, which is sent by the receiving side of the connection, there is no one to send a suitable </a:t>
            </a:r>
            <a:r>
              <a:rPr lang="en-US" sz="2000" dirty="0" err="1" smtClean="0"/>
              <a:t>CongestionWindow</a:t>
            </a:r>
            <a:r>
              <a:rPr lang="en-US" sz="2000" dirty="0" smtClean="0"/>
              <a:t> to the sending side of TCP. </a:t>
            </a:r>
          </a:p>
          <a:p>
            <a:pPr lvl="2"/>
            <a:r>
              <a:rPr lang="en-US" sz="1800" dirty="0" smtClean="0"/>
              <a:t>The TCP source sets the </a:t>
            </a:r>
            <a:r>
              <a:rPr lang="en-US" sz="1800" dirty="0" err="1" smtClean="0"/>
              <a:t>CongestionWindow</a:t>
            </a:r>
            <a:r>
              <a:rPr lang="en-US" sz="1800" dirty="0" smtClean="0"/>
              <a:t> based on the </a:t>
            </a:r>
            <a:r>
              <a:rPr lang="en-US" sz="1800" dirty="0" smtClean="0">
                <a:solidFill>
                  <a:srgbClr val="FF0000"/>
                </a:solidFill>
              </a:rPr>
              <a:t>level of congestion it perceives to exist in the network</a:t>
            </a:r>
            <a:r>
              <a:rPr lang="en-US" sz="1800" dirty="0" smtClean="0"/>
              <a:t>. </a:t>
            </a:r>
          </a:p>
          <a:p>
            <a:pPr lvl="2"/>
            <a:r>
              <a:rPr lang="en-US" sz="1800" dirty="0" smtClean="0"/>
              <a:t>This involves decreasing the congestion window when the level of congestion goes up and increasing the congestion window when the level of congestion goes down. Taken together, the mechanism is commonly called </a:t>
            </a:r>
            <a:r>
              <a:rPr lang="en-US" sz="1800" i="1" dirty="0" smtClean="0"/>
              <a:t>additive increase/multiplicative decrease (AIMD)</a:t>
            </a:r>
            <a:endParaRPr lang="en-US" sz="1800" dirty="0" smtClean="0"/>
          </a:p>
          <a:p>
            <a:endParaRPr lang="en-US" dirty="0"/>
          </a:p>
        </p:txBody>
      </p:sp>
      <p:sp>
        <p:nvSpPr>
          <p:cNvPr id="4" name="Date Placeholder 3"/>
          <p:cNvSpPr>
            <a:spLocks noGrp="1"/>
          </p:cNvSpPr>
          <p:nvPr>
            <p:ph type="dt" sz="half" idx="10"/>
          </p:nvPr>
        </p:nvSpPr>
        <p:spPr/>
        <p:txBody>
          <a:bodyPr/>
          <a:lstStyle/>
          <a:p>
            <a:fld id="{A0328612-4A13-4342-B0E0-96CC16728CED}"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38</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Additive Increase Multiplicative Decrease</a:t>
            </a:r>
          </a:p>
          <a:p>
            <a:pPr lvl="1"/>
            <a:r>
              <a:rPr lang="en-US" sz="2400" dirty="0" smtClean="0"/>
              <a:t>The key question, then, is how does the source determine that the network is congested and that it should decrease the congestion window? </a:t>
            </a:r>
          </a:p>
          <a:p>
            <a:pPr lvl="2"/>
            <a:r>
              <a:rPr lang="en-US" sz="2000" dirty="0" smtClean="0"/>
              <a:t>Based on the observation </a:t>
            </a:r>
          </a:p>
          <a:p>
            <a:pPr lvl="3"/>
            <a:r>
              <a:rPr lang="en-US" sz="1600" dirty="0" smtClean="0"/>
              <a:t>that the main reason packets are not delivered, and a timeout results, is that a packet was dropped due to congestion. </a:t>
            </a:r>
          </a:p>
          <a:p>
            <a:pPr lvl="3"/>
            <a:r>
              <a:rPr lang="en-US" sz="1600" dirty="0" smtClean="0"/>
              <a:t>It is rare that a packet is dropped because of an error during transmission. </a:t>
            </a:r>
          </a:p>
          <a:p>
            <a:pPr lvl="2"/>
            <a:r>
              <a:rPr lang="en-US" sz="2000" dirty="0" smtClean="0"/>
              <a:t>Therefore, TCP interprets </a:t>
            </a:r>
            <a:r>
              <a:rPr lang="en-US" sz="2000" dirty="0" smtClean="0">
                <a:solidFill>
                  <a:srgbClr val="FF0000"/>
                </a:solidFill>
              </a:rPr>
              <a:t>timeouts as a sign of congestion</a:t>
            </a:r>
            <a:r>
              <a:rPr lang="en-US" sz="2000" dirty="0" smtClean="0"/>
              <a:t> and reduces the rate at which it is transmitting. </a:t>
            </a:r>
          </a:p>
          <a:p>
            <a:pPr lvl="2"/>
            <a:r>
              <a:rPr lang="en-US" sz="2000" dirty="0" smtClean="0"/>
              <a:t>Specifically, each time a timeout occurs, the source sets </a:t>
            </a:r>
            <a:r>
              <a:rPr lang="en-US" sz="2000" dirty="0" err="1" smtClean="0"/>
              <a:t>CongestionWindow</a:t>
            </a:r>
            <a:r>
              <a:rPr lang="en-US" sz="2000" dirty="0" smtClean="0"/>
              <a:t> to half of its previous value. </a:t>
            </a:r>
          </a:p>
          <a:p>
            <a:pPr lvl="2"/>
            <a:r>
              <a:rPr lang="en-US" sz="2000" dirty="0" smtClean="0"/>
              <a:t>This halving of the </a:t>
            </a:r>
            <a:r>
              <a:rPr lang="en-US" sz="2000" dirty="0" err="1" smtClean="0"/>
              <a:t>CongestionWindow</a:t>
            </a:r>
            <a:r>
              <a:rPr lang="en-US" sz="2000" dirty="0" smtClean="0"/>
              <a:t> for each timeout corresponds to the “multiplicative decrease” part of AIMD.</a:t>
            </a:r>
          </a:p>
          <a:p>
            <a:endParaRPr lang="en-US" dirty="0"/>
          </a:p>
        </p:txBody>
      </p:sp>
      <p:sp>
        <p:nvSpPr>
          <p:cNvPr id="4" name="Date Placeholder 3"/>
          <p:cNvSpPr>
            <a:spLocks noGrp="1"/>
          </p:cNvSpPr>
          <p:nvPr>
            <p:ph type="dt" sz="half" idx="10"/>
          </p:nvPr>
        </p:nvSpPr>
        <p:spPr/>
        <p:txBody>
          <a:bodyPr/>
          <a:lstStyle/>
          <a:p>
            <a:fld id="{99334671-5BEB-4966-B66E-F41811C3B59C}"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39</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Congestion Control and Resource Allocation</a:t>
            </a:r>
            <a:endParaRPr lang="en-US" dirty="0"/>
          </a:p>
        </p:txBody>
      </p:sp>
      <p:sp>
        <p:nvSpPr>
          <p:cNvPr id="3" name="Content Placeholder 2"/>
          <p:cNvSpPr>
            <a:spLocks noGrp="1"/>
          </p:cNvSpPr>
          <p:nvPr>
            <p:ph sz="quarter" idx="1"/>
          </p:nvPr>
        </p:nvSpPr>
        <p:spPr/>
        <p:txBody>
          <a:bodyPr/>
          <a:lstStyle/>
          <a:p>
            <a:r>
              <a:rPr lang="en-US" dirty="0" smtClean="0"/>
              <a:t>Congestion control and Resource Allocation</a:t>
            </a:r>
          </a:p>
          <a:p>
            <a:pPr lvl="1"/>
            <a:r>
              <a:rPr lang="en-US" sz="2400" dirty="0" smtClean="0"/>
              <a:t>Two sides of the same coin</a:t>
            </a:r>
          </a:p>
          <a:p>
            <a:endParaRPr lang="en-US" dirty="0" smtClean="0"/>
          </a:p>
          <a:p>
            <a:r>
              <a:rPr lang="en-US" dirty="0" smtClean="0"/>
              <a:t>If the network takes active role in allocating resources</a:t>
            </a:r>
          </a:p>
          <a:p>
            <a:pPr lvl="1"/>
            <a:r>
              <a:rPr lang="en-US" sz="2400" dirty="0" smtClean="0"/>
              <a:t>The congestion may be avoided</a:t>
            </a:r>
          </a:p>
          <a:p>
            <a:pPr lvl="1"/>
            <a:r>
              <a:rPr lang="en-US" sz="2400" dirty="0" smtClean="0"/>
              <a:t>No need for congestion control</a:t>
            </a:r>
          </a:p>
          <a:p>
            <a:endParaRPr lang="en-US" dirty="0"/>
          </a:p>
        </p:txBody>
      </p:sp>
      <p:sp>
        <p:nvSpPr>
          <p:cNvPr id="4" name="Date Placeholder 3"/>
          <p:cNvSpPr>
            <a:spLocks noGrp="1"/>
          </p:cNvSpPr>
          <p:nvPr>
            <p:ph type="dt" sz="half" idx="10"/>
          </p:nvPr>
        </p:nvSpPr>
        <p:spPr/>
        <p:txBody>
          <a:bodyPr/>
          <a:lstStyle/>
          <a:p>
            <a:fld id="{05520145-B021-43D8-ABCD-839001C9512C}"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4</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lstStyle/>
          <a:p>
            <a:r>
              <a:rPr lang="en-US" dirty="0" smtClean="0"/>
              <a:t>Additive Increase Multiplicative Decrease</a:t>
            </a:r>
          </a:p>
          <a:p>
            <a:pPr lvl="1"/>
            <a:r>
              <a:rPr lang="en-US" sz="2400" dirty="0" smtClean="0"/>
              <a:t>Although </a:t>
            </a:r>
            <a:r>
              <a:rPr lang="en-US" sz="2400" dirty="0" err="1" smtClean="0"/>
              <a:t>CongestionWindow</a:t>
            </a:r>
            <a:r>
              <a:rPr lang="en-US" sz="2400" dirty="0" smtClean="0"/>
              <a:t> is defined in terms of bytes, it is easiest to understand multiplicative decrease if we think in terms of whole packets. </a:t>
            </a:r>
          </a:p>
          <a:p>
            <a:pPr lvl="2"/>
            <a:r>
              <a:rPr lang="en-US" sz="2000" dirty="0" smtClean="0"/>
              <a:t>For example, suppose the </a:t>
            </a:r>
            <a:r>
              <a:rPr lang="en-US" sz="2000" dirty="0" err="1" smtClean="0"/>
              <a:t>CongestionWindow</a:t>
            </a:r>
            <a:r>
              <a:rPr lang="en-US" sz="2000" dirty="0" smtClean="0"/>
              <a:t> is currently set to 16 packets. If a loss is detected, </a:t>
            </a:r>
            <a:r>
              <a:rPr lang="en-US" sz="2000" dirty="0" err="1" smtClean="0"/>
              <a:t>CongestionWindow</a:t>
            </a:r>
            <a:r>
              <a:rPr lang="en-US" sz="2000" dirty="0" smtClean="0"/>
              <a:t> is set to 8. </a:t>
            </a:r>
          </a:p>
          <a:p>
            <a:pPr lvl="2"/>
            <a:r>
              <a:rPr lang="en-US" sz="2000" dirty="0" smtClean="0"/>
              <a:t>Additional losses cause </a:t>
            </a:r>
            <a:r>
              <a:rPr lang="en-US" sz="2000" dirty="0" err="1" smtClean="0"/>
              <a:t>CongestionWindow</a:t>
            </a:r>
            <a:r>
              <a:rPr lang="en-US" sz="2000" dirty="0" smtClean="0"/>
              <a:t> to be reduced to 4, then 2, and finally to 1 packet.</a:t>
            </a:r>
          </a:p>
          <a:p>
            <a:pPr lvl="2"/>
            <a:r>
              <a:rPr lang="en-US" sz="2000" dirty="0" err="1" smtClean="0"/>
              <a:t>CongestionWindow</a:t>
            </a:r>
            <a:r>
              <a:rPr lang="en-US" sz="2000" dirty="0" smtClean="0"/>
              <a:t> is not allowed to fall below the size of a single packet, or in TCP terminology, the </a:t>
            </a:r>
            <a:r>
              <a:rPr lang="en-US" sz="2000" i="1" dirty="0" smtClean="0"/>
              <a:t>maximum segment size (MSS).</a:t>
            </a:r>
            <a:endParaRPr lang="en-US" sz="2000" dirty="0" smtClean="0"/>
          </a:p>
          <a:p>
            <a:endParaRPr lang="en-US" dirty="0"/>
          </a:p>
        </p:txBody>
      </p:sp>
      <p:sp>
        <p:nvSpPr>
          <p:cNvPr id="4" name="Date Placeholder 3"/>
          <p:cNvSpPr>
            <a:spLocks noGrp="1"/>
          </p:cNvSpPr>
          <p:nvPr>
            <p:ph type="dt" sz="half" idx="10"/>
          </p:nvPr>
        </p:nvSpPr>
        <p:spPr/>
        <p:txBody>
          <a:bodyPr/>
          <a:lstStyle/>
          <a:p>
            <a:fld id="{0561FD96-232E-409F-93DA-C01EC99C9BE4}"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40</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Additive Increase Multiplicative Decrease</a:t>
            </a:r>
          </a:p>
          <a:p>
            <a:pPr lvl="1"/>
            <a:r>
              <a:rPr lang="en-US" sz="2400" dirty="0" smtClean="0"/>
              <a:t>A congestion-control strategy that only decreases the window size is obviously too conservative. </a:t>
            </a:r>
          </a:p>
          <a:p>
            <a:pPr lvl="1"/>
            <a:r>
              <a:rPr lang="en-US" sz="2400" dirty="0" smtClean="0"/>
              <a:t>We also need to be able to </a:t>
            </a:r>
            <a:r>
              <a:rPr lang="en-US" sz="2400" dirty="0" smtClean="0">
                <a:solidFill>
                  <a:srgbClr val="FF0000"/>
                </a:solidFill>
              </a:rPr>
              <a:t>increase the congestion window </a:t>
            </a:r>
            <a:r>
              <a:rPr lang="en-US" sz="2400" dirty="0" smtClean="0"/>
              <a:t>to take advantage of newly available capacity in the network. </a:t>
            </a:r>
          </a:p>
          <a:p>
            <a:pPr lvl="1"/>
            <a:r>
              <a:rPr lang="en-US" sz="2400" dirty="0" smtClean="0"/>
              <a:t>This is the “additive increase” part of AIMD, and it works as follows. </a:t>
            </a:r>
          </a:p>
          <a:p>
            <a:pPr lvl="2"/>
            <a:r>
              <a:rPr lang="en-US" sz="2000" dirty="0" smtClean="0"/>
              <a:t>Every time the source successfully sends a </a:t>
            </a:r>
            <a:r>
              <a:rPr lang="en-US" sz="2000" dirty="0" err="1" smtClean="0"/>
              <a:t>CongestionWindow’s</a:t>
            </a:r>
            <a:r>
              <a:rPr lang="en-US" sz="2000" dirty="0" smtClean="0"/>
              <a:t> worth of packets—that is, each packet sent out during the last RTT has been </a:t>
            </a:r>
            <a:r>
              <a:rPr lang="en-US" sz="2000" dirty="0" err="1" smtClean="0"/>
              <a:t>ACKed</a:t>
            </a:r>
            <a:r>
              <a:rPr lang="en-US" sz="2000" dirty="0" smtClean="0"/>
              <a:t>—it </a:t>
            </a:r>
            <a:r>
              <a:rPr lang="en-US" sz="2000" dirty="0" smtClean="0">
                <a:solidFill>
                  <a:srgbClr val="FF0000"/>
                </a:solidFill>
              </a:rPr>
              <a:t>adds the equivalent of 1 packet </a:t>
            </a:r>
            <a:r>
              <a:rPr lang="en-US" sz="2000" dirty="0" smtClean="0"/>
              <a:t>to </a:t>
            </a:r>
            <a:r>
              <a:rPr lang="en-US" sz="2000" dirty="0" err="1" smtClean="0"/>
              <a:t>CongestionWindow</a:t>
            </a:r>
            <a:r>
              <a:rPr lang="en-US" sz="2000" dirty="0" smtClean="0"/>
              <a:t>.</a:t>
            </a:r>
          </a:p>
          <a:p>
            <a:endParaRPr lang="en-US" dirty="0"/>
          </a:p>
        </p:txBody>
      </p:sp>
      <p:sp>
        <p:nvSpPr>
          <p:cNvPr id="4" name="Date Placeholder 3"/>
          <p:cNvSpPr>
            <a:spLocks noGrp="1"/>
          </p:cNvSpPr>
          <p:nvPr>
            <p:ph type="dt" sz="half" idx="10"/>
          </p:nvPr>
        </p:nvSpPr>
        <p:spPr/>
        <p:txBody>
          <a:bodyPr/>
          <a:lstStyle/>
          <a:p>
            <a:fld id="{CBC56EC0-3227-42F8-9E22-00313A129B90}"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41</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lstStyle/>
          <a:p>
            <a:r>
              <a:rPr lang="en-US" dirty="0" smtClean="0"/>
              <a:t>Additive Increase Multiplicative Decrease</a:t>
            </a:r>
            <a:endParaRPr lang="en-US" dirty="0"/>
          </a:p>
        </p:txBody>
      </p:sp>
      <p:pic>
        <p:nvPicPr>
          <p:cNvPr id="4" name="Picture 2" descr="f06-08-9780123850591 copy.jpg"/>
          <p:cNvPicPr>
            <a:picLocks noChangeAspect="1"/>
          </p:cNvPicPr>
          <p:nvPr/>
        </p:nvPicPr>
        <p:blipFill>
          <a:blip r:embed="rId2" cstate="print"/>
          <a:srcRect/>
          <a:stretch>
            <a:fillRect/>
          </a:stretch>
        </p:blipFill>
        <p:spPr bwMode="auto">
          <a:xfrm>
            <a:off x="3733800" y="2133600"/>
            <a:ext cx="1944687" cy="3783012"/>
          </a:xfrm>
          <a:prstGeom prst="rect">
            <a:avLst/>
          </a:prstGeom>
          <a:noFill/>
          <a:ln w="9525">
            <a:noFill/>
            <a:miter lim="800000"/>
            <a:headEnd/>
            <a:tailEnd/>
          </a:ln>
        </p:spPr>
      </p:pic>
      <p:sp>
        <p:nvSpPr>
          <p:cNvPr id="5" name="Rectangle 4"/>
          <p:cNvSpPr/>
          <p:nvPr/>
        </p:nvSpPr>
        <p:spPr>
          <a:xfrm>
            <a:off x="685800" y="4191000"/>
            <a:ext cx="3048000" cy="923330"/>
          </a:xfrm>
          <a:prstGeom prst="rect">
            <a:avLst/>
          </a:prstGeom>
        </p:spPr>
        <p:txBody>
          <a:bodyPr wrap="square">
            <a:spAutoFit/>
          </a:bodyPr>
          <a:lstStyle/>
          <a:p>
            <a:r>
              <a:rPr lang="en-US" dirty="0">
                <a:solidFill>
                  <a:srgbClr val="003399"/>
                </a:solidFill>
              </a:rPr>
              <a:t>Packets in transit during additive increase, with one packet being added each RTT</a:t>
            </a:r>
            <a:endParaRPr lang="en-US" dirty="0"/>
          </a:p>
        </p:txBody>
      </p:sp>
      <p:sp>
        <p:nvSpPr>
          <p:cNvPr id="6" name="Date Placeholder 5"/>
          <p:cNvSpPr>
            <a:spLocks noGrp="1"/>
          </p:cNvSpPr>
          <p:nvPr>
            <p:ph type="dt" sz="half" idx="10"/>
          </p:nvPr>
        </p:nvSpPr>
        <p:spPr/>
        <p:txBody>
          <a:bodyPr/>
          <a:lstStyle/>
          <a:p>
            <a:fld id="{76283471-22AF-47AB-B8B7-01F70F3C0D2F}" type="datetime3">
              <a:rPr lang="en-US" smtClean="0"/>
              <a:pPr/>
              <a:t>27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403E1F4A-BE5D-46B9-854C-2D7B722D4E1E}" type="slidenum">
              <a:rPr lang="en-US" smtClean="0"/>
              <a:pPr/>
              <a:t>42</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lstStyle/>
          <a:p>
            <a:r>
              <a:rPr lang="en-US" sz="2400" dirty="0" smtClean="0"/>
              <a:t>Additive Increase Multiplicative Decrease</a:t>
            </a:r>
          </a:p>
          <a:p>
            <a:pPr lvl="1"/>
            <a:r>
              <a:rPr lang="en-US" sz="2000" dirty="0" smtClean="0"/>
              <a:t>Note that in practice, TCP does not wait for an entire window’s worth of ACKs to add 1 packet’s worth to the congestion window, but instead increments </a:t>
            </a:r>
            <a:r>
              <a:rPr lang="en-US" sz="2000" dirty="0" err="1" smtClean="0"/>
              <a:t>CongestionWindow</a:t>
            </a:r>
            <a:r>
              <a:rPr lang="en-US" sz="2000" dirty="0" smtClean="0"/>
              <a:t> by a little for each ACK that arrives. </a:t>
            </a:r>
          </a:p>
          <a:p>
            <a:pPr lvl="1"/>
            <a:r>
              <a:rPr lang="en-US" sz="2000" dirty="0" smtClean="0"/>
              <a:t>Specifically, the congestion window is incremented as follows each time an ACK arrives:</a:t>
            </a:r>
          </a:p>
          <a:p>
            <a:pPr lvl="2"/>
            <a:r>
              <a:rPr lang="en-US" sz="1800" dirty="0" smtClean="0"/>
              <a:t>Increment = MSS × (MSS/</a:t>
            </a:r>
            <a:r>
              <a:rPr lang="en-US" sz="1800" dirty="0" err="1" smtClean="0"/>
              <a:t>CongestionWindow</a:t>
            </a:r>
            <a:r>
              <a:rPr lang="en-US" sz="1800" dirty="0" smtClean="0"/>
              <a:t>)</a:t>
            </a:r>
          </a:p>
          <a:p>
            <a:pPr lvl="2"/>
            <a:r>
              <a:rPr lang="en-US" sz="1800" dirty="0" err="1" smtClean="0"/>
              <a:t>CongestionWindow</a:t>
            </a:r>
            <a:r>
              <a:rPr lang="en-US" sz="1800" dirty="0" smtClean="0"/>
              <a:t>+= Increment</a:t>
            </a:r>
          </a:p>
          <a:p>
            <a:pPr lvl="2"/>
            <a:r>
              <a:rPr lang="en-US" sz="1800" dirty="0" smtClean="0"/>
              <a:t>That is, rather than incrementing </a:t>
            </a:r>
            <a:r>
              <a:rPr lang="en-US" sz="1800" dirty="0" err="1" smtClean="0"/>
              <a:t>CongestionWindow</a:t>
            </a:r>
            <a:r>
              <a:rPr lang="en-US" sz="1800" dirty="0" smtClean="0"/>
              <a:t> by an entire MSS bytes each RTT, we increment it by a fraction of MSS every time an ACK is received. </a:t>
            </a:r>
          </a:p>
          <a:p>
            <a:pPr lvl="2"/>
            <a:r>
              <a:rPr lang="en-US" sz="1800" dirty="0" smtClean="0"/>
              <a:t>Assuming that each ACK acknowledges the receipt of MSS bytes, then that fraction is MSS/</a:t>
            </a:r>
            <a:r>
              <a:rPr lang="en-US" sz="1800" dirty="0" err="1" smtClean="0"/>
              <a:t>CongestionWindow</a:t>
            </a:r>
            <a:r>
              <a:rPr lang="en-US" sz="1800" dirty="0" smtClean="0"/>
              <a:t>.</a:t>
            </a:r>
          </a:p>
          <a:p>
            <a:endParaRPr lang="en-US" dirty="0"/>
          </a:p>
        </p:txBody>
      </p:sp>
      <p:sp>
        <p:nvSpPr>
          <p:cNvPr id="4" name="Date Placeholder 3"/>
          <p:cNvSpPr>
            <a:spLocks noGrp="1"/>
          </p:cNvSpPr>
          <p:nvPr>
            <p:ph type="dt" sz="half" idx="10"/>
          </p:nvPr>
        </p:nvSpPr>
        <p:spPr/>
        <p:txBody>
          <a:bodyPr/>
          <a:lstStyle/>
          <a:p>
            <a:fld id="{525B8DB9-67C8-45D4-8F7F-D0FC6FC0B9CF}"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43</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lstStyle/>
          <a:p>
            <a:r>
              <a:rPr lang="en-US" dirty="0" smtClean="0"/>
              <a:t>Slow Start</a:t>
            </a:r>
          </a:p>
          <a:p>
            <a:pPr lvl="1"/>
            <a:r>
              <a:rPr lang="en-US" sz="2400" dirty="0" smtClean="0"/>
              <a:t>The additive increase mechanism just described is the right approach to use when the </a:t>
            </a:r>
            <a:r>
              <a:rPr lang="en-US" sz="2400" dirty="0" smtClean="0">
                <a:solidFill>
                  <a:srgbClr val="FF0000"/>
                </a:solidFill>
              </a:rPr>
              <a:t>source is operating close to the available capacity of the network</a:t>
            </a:r>
            <a:r>
              <a:rPr lang="en-US" sz="2400" dirty="0" smtClean="0"/>
              <a:t>, but it takes too long to ramp up a connection when it is starting </a:t>
            </a:r>
            <a:r>
              <a:rPr lang="en-US" sz="2400" dirty="0" smtClean="0">
                <a:solidFill>
                  <a:srgbClr val="00B0F0"/>
                </a:solidFill>
              </a:rPr>
              <a:t>from scratch</a:t>
            </a:r>
            <a:r>
              <a:rPr lang="en-US" sz="2400" dirty="0" smtClean="0"/>
              <a:t>. </a:t>
            </a:r>
          </a:p>
          <a:p>
            <a:pPr lvl="1"/>
            <a:r>
              <a:rPr lang="en-US" sz="2400" dirty="0" smtClean="0"/>
              <a:t>TCP therefore provides a second mechanism, ironically called </a:t>
            </a:r>
            <a:r>
              <a:rPr lang="en-US" sz="2400" i="1" dirty="0" smtClean="0"/>
              <a:t>slow start, </a:t>
            </a:r>
            <a:r>
              <a:rPr lang="en-US" sz="2400" dirty="0" smtClean="0"/>
              <a:t>that is used to increase the congestion window rapidly from a cold start. </a:t>
            </a:r>
          </a:p>
          <a:p>
            <a:pPr lvl="1"/>
            <a:r>
              <a:rPr lang="en-US" sz="2400" dirty="0" smtClean="0"/>
              <a:t>Slow start effectively increases the congestion </a:t>
            </a:r>
            <a:r>
              <a:rPr lang="en-US" sz="2400" dirty="0" err="1" smtClean="0"/>
              <a:t>windowexponentially</a:t>
            </a:r>
            <a:r>
              <a:rPr lang="en-US" sz="2400" dirty="0" smtClean="0"/>
              <a:t>, rather than linearly</a:t>
            </a:r>
            <a:endParaRPr lang="en-US" dirty="0"/>
          </a:p>
        </p:txBody>
      </p:sp>
      <p:sp>
        <p:nvSpPr>
          <p:cNvPr id="4" name="Date Placeholder 3"/>
          <p:cNvSpPr>
            <a:spLocks noGrp="1"/>
          </p:cNvSpPr>
          <p:nvPr>
            <p:ph type="dt" sz="half" idx="10"/>
          </p:nvPr>
        </p:nvSpPr>
        <p:spPr/>
        <p:txBody>
          <a:bodyPr/>
          <a:lstStyle/>
          <a:p>
            <a:fld id="{64EFCE65-7350-4C83-B26B-1E46F7F8888D}"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44</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lstStyle/>
          <a:p>
            <a:r>
              <a:rPr lang="en-US" dirty="0" smtClean="0"/>
              <a:t>Slow Start</a:t>
            </a:r>
          </a:p>
          <a:p>
            <a:pPr lvl="1"/>
            <a:r>
              <a:rPr lang="en-US" sz="2400" dirty="0" smtClean="0"/>
              <a:t>Specifically, the source starts out by setting </a:t>
            </a:r>
            <a:r>
              <a:rPr lang="en-US" sz="2400" dirty="0" err="1" smtClean="0"/>
              <a:t>CongestionWindow</a:t>
            </a:r>
            <a:r>
              <a:rPr lang="en-US" sz="2400" dirty="0" smtClean="0"/>
              <a:t> to one packet.</a:t>
            </a:r>
          </a:p>
          <a:p>
            <a:pPr lvl="1"/>
            <a:r>
              <a:rPr lang="en-US" sz="2400" dirty="0" smtClean="0"/>
              <a:t>When the ACK for this packet arrives, TCP adds 1 to </a:t>
            </a:r>
            <a:r>
              <a:rPr lang="en-US" sz="2400" dirty="0" err="1" smtClean="0"/>
              <a:t>CongestionWindow</a:t>
            </a:r>
            <a:r>
              <a:rPr lang="en-US" sz="2400" dirty="0" smtClean="0"/>
              <a:t> and then sends two packets.</a:t>
            </a:r>
          </a:p>
          <a:p>
            <a:pPr lvl="1"/>
            <a:r>
              <a:rPr lang="en-US" sz="2400" dirty="0" smtClean="0"/>
              <a:t> Upon receiving the corresponding two ACKs, TCP increments </a:t>
            </a:r>
            <a:r>
              <a:rPr lang="en-US" sz="2400" dirty="0" err="1" smtClean="0"/>
              <a:t>CongestionWindow</a:t>
            </a:r>
            <a:r>
              <a:rPr lang="en-US" sz="2400" dirty="0" smtClean="0"/>
              <a:t> by 2—one for each ACK—and next sends four packets. </a:t>
            </a:r>
          </a:p>
          <a:p>
            <a:pPr lvl="1"/>
            <a:r>
              <a:rPr lang="en-US" sz="2400" dirty="0" smtClean="0"/>
              <a:t>The end result is that TCP effectively doubles the number of packets it has in transit every RTT.</a:t>
            </a:r>
          </a:p>
          <a:p>
            <a:endParaRPr lang="en-US" dirty="0"/>
          </a:p>
        </p:txBody>
      </p:sp>
      <p:sp>
        <p:nvSpPr>
          <p:cNvPr id="4" name="Date Placeholder 3"/>
          <p:cNvSpPr>
            <a:spLocks noGrp="1"/>
          </p:cNvSpPr>
          <p:nvPr>
            <p:ph type="dt" sz="half" idx="10"/>
          </p:nvPr>
        </p:nvSpPr>
        <p:spPr/>
        <p:txBody>
          <a:bodyPr/>
          <a:lstStyle/>
          <a:p>
            <a:fld id="{7E26F98E-A352-470D-8BB1-BA603FC40CA4}"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45</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lstStyle/>
          <a:p>
            <a:r>
              <a:rPr lang="en-US" dirty="0" smtClean="0"/>
              <a:t>Slow Start</a:t>
            </a:r>
          </a:p>
          <a:p>
            <a:endParaRPr lang="en-US" dirty="0"/>
          </a:p>
        </p:txBody>
      </p:sp>
      <p:pic>
        <p:nvPicPr>
          <p:cNvPr id="4" name="Picture 2" descr="f06-10-9780123850591 copy.jpg"/>
          <p:cNvPicPr>
            <a:picLocks noChangeAspect="1"/>
          </p:cNvPicPr>
          <p:nvPr/>
        </p:nvPicPr>
        <p:blipFill>
          <a:blip r:embed="rId2" cstate="print"/>
          <a:srcRect/>
          <a:stretch>
            <a:fillRect/>
          </a:stretch>
        </p:blipFill>
        <p:spPr bwMode="auto">
          <a:xfrm>
            <a:off x="4191000" y="1600200"/>
            <a:ext cx="1536700" cy="3984625"/>
          </a:xfrm>
          <a:prstGeom prst="rect">
            <a:avLst/>
          </a:prstGeom>
          <a:noFill/>
          <a:ln w="9525">
            <a:noFill/>
            <a:miter lim="800000"/>
            <a:headEnd/>
            <a:tailEnd/>
          </a:ln>
        </p:spPr>
      </p:pic>
      <p:sp>
        <p:nvSpPr>
          <p:cNvPr id="5" name="Rectangle 4"/>
          <p:cNvSpPr/>
          <p:nvPr/>
        </p:nvSpPr>
        <p:spPr>
          <a:xfrm>
            <a:off x="3038475" y="5776913"/>
            <a:ext cx="4572000" cy="400050"/>
          </a:xfrm>
          <a:prstGeom prst="rect">
            <a:avLst/>
          </a:prstGeom>
        </p:spPr>
        <p:txBody>
          <a:bodyPr>
            <a:spAutoFit/>
          </a:bodyPr>
          <a:lstStyle/>
          <a:p>
            <a:pPr>
              <a:defRPr/>
            </a:pPr>
            <a:r>
              <a:rPr lang="en-US" sz="2000" dirty="0">
                <a:solidFill>
                  <a:srgbClr val="003399"/>
                </a:solidFill>
                <a:latin typeface="+mj-lt"/>
              </a:rPr>
              <a:t>Packets in transit during slow start.</a:t>
            </a:r>
          </a:p>
        </p:txBody>
      </p:sp>
      <p:sp>
        <p:nvSpPr>
          <p:cNvPr id="6" name="Date Placeholder 5"/>
          <p:cNvSpPr>
            <a:spLocks noGrp="1"/>
          </p:cNvSpPr>
          <p:nvPr>
            <p:ph type="dt" sz="half" idx="10"/>
          </p:nvPr>
        </p:nvSpPr>
        <p:spPr/>
        <p:txBody>
          <a:bodyPr/>
          <a:lstStyle/>
          <a:p>
            <a:fld id="{2FEF9AB5-0206-42C9-8F25-C39F56FB3620}" type="datetime3">
              <a:rPr lang="en-US" smtClean="0"/>
              <a:pPr/>
              <a:t>27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403E1F4A-BE5D-46B9-854C-2D7B722D4E1E}" type="slidenum">
              <a:rPr lang="en-US" smtClean="0"/>
              <a:pPr/>
              <a:t>46</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lstStyle/>
          <a:p>
            <a:r>
              <a:rPr lang="en-US" dirty="0" smtClean="0"/>
              <a:t>Slow Start</a:t>
            </a:r>
          </a:p>
          <a:p>
            <a:pPr lvl="1"/>
            <a:r>
              <a:rPr lang="en-US" sz="2400" dirty="0" smtClean="0"/>
              <a:t>There are actually two different situations in which slow start runs. </a:t>
            </a:r>
          </a:p>
          <a:p>
            <a:pPr lvl="2"/>
            <a:r>
              <a:rPr lang="en-US" sz="2000" dirty="0" smtClean="0"/>
              <a:t>The first is at the very beginning of a connection, at which time the source has no idea how many packets it is going to be able to have in transit at a given time. </a:t>
            </a:r>
          </a:p>
          <a:p>
            <a:pPr lvl="3"/>
            <a:r>
              <a:rPr lang="en-US" sz="1600" dirty="0" smtClean="0"/>
              <a:t>In this situation, slow start continues to double </a:t>
            </a:r>
            <a:r>
              <a:rPr lang="en-US" sz="1600" dirty="0" err="1" smtClean="0"/>
              <a:t>CongestionWindow</a:t>
            </a:r>
            <a:r>
              <a:rPr lang="en-US" sz="1600" dirty="0" smtClean="0"/>
              <a:t> each RTT until there is a loss, at which time a timeout causes multiplicative decrease to divide </a:t>
            </a:r>
            <a:r>
              <a:rPr lang="en-US" sz="1600" dirty="0" err="1" smtClean="0"/>
              <a:t>CongestionWindow</a:t>
            </a:r>
            <a:r>
              <a:rPr lang="en-US" sz="1600" dirty="0" smtClean="0"/>
              <a:t> by 2.</a:t>
            </a:r>
          </a:p>
          <a:p>
            <a:endParaRPr lang="en-US" dirty="0"/>
          </a:p>
        </p:txBody>
      </p:sp>
      <p:sp>
        <p:nvSpPr>
          <p:cNvPr id="4" name="Date Placeholder 3"/>
          <p:cNvSpPr>
            <a:spLocks noGrp="1"/>
          </p:cNvSpPr>
          <p:nvPr>
            <p:ph type="dt" sz="half" idx="10"/>
          </p:nvPr>
        </p:nvSpPr>
        <p:spPr/>
        <p:txBody>
          <a:bodyPr/>
          <a:lstStyle/>
          <a:p>
            <a:fld id="{C5764753-D4C7-4167-B66A-B98CC563EA65}"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47</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Slow Start</a:t>
            </a:r>
          </a:p>
          <a:p>
            <a:pPr lvl="1"/>
            <a:r>
              <a:rPr lang="en-US" sz="2400" dirty="0" smtClean="0"/>
              <a:t>There are actually two different situations in which slow start runs. </a:t>
            </a:r>
          </a:p>
          <a:p>
            <a:pPr lvl="2"/>
            <a:r>
              <a:rPr lang="en-US" sz="2000" dirty="0" smtClean="0"/>
              <a:t>The second situation in which slow start is used is a bit more subtle; it occurs when the connection goes dead while waiting for a timeout to occur. </a:t>
            </a:r>
          </a:p>
          <a:p>
            <a:pPr lvl="3"/>
            <a:r>
              <a:rPr lang="en-US" sz="1600" dirty="0" smtClean="0"/>
              <a:t>Recall how TCP’s sliding window algorithm works—when a packet is lost, the source eventually reaches a point where it has sent as much data as the advertised window allows, and so it blocks while waiting for an ACK that will not arrive. </a:t>
            </a:r>
          </a:p>
          <a:p>
            <a:pPr lvl="3"/>
            <a:r>
              <a:rPr lang="en-US" sz="1600" dirty="0" smtClean="0"/>
              <a:t>Eventually, a timeout happens, but by this time there are no packets in transit, meaning that the source will receive no ACKs to “clock” the transmission of new packets. </a:t>
            </a:r>
          </a:p>
          <a:p>
            <a:pPr lvl="3"/>
            <a:r>
              <a:rPr lang="en-US" sz="1600" dirty="0" smtClean="0"/>
              <a:t>The source will instead receive a single cumulative ACK that reopens the entire advertised window, but as explained above, </a:t>
            </a:r>
            <a:r>
              <a:rPr lang="en-US" sz="1600" dirty="0" smtClean="0">
                <a:solidFill>
                  <a:srgbClr val="FF0000"/>
                </a:solidFill>
              </a:rPr>
              <a:t>the source then uses slow start to restart the flow </a:t>
            </a:r>
            <a:r>
              <a:rPr lang="en-US" sz="1600" dirty="0" smtClean="0"/>
              <a:t>of data rather than dumping a whole window’s worth of data on the network all at once.</a:t>
            </a:r>
          </a:p>
          <a:p>
            <a:endParaRPr lang="en-US" dirty="0"/>
          </a:p>
        </p:txBody>
      </p:sp>
      <p:sp>
        <p:nvSpPr>
          <p:cNvPr id="4" name="Date Placeholder 3"/>
          <p:cNvSpPr>
            <a:spLocks noGrp="1"/>
          </p:cNvSpPr>
          <p:nvPr>
            <p:ph type="dt" sz="half" idx="10"/>
          </p:nvPr>
        </p:nvSpPr>
        <p:spPr/>
        <p:txBody>
          <a:bodyPr/>
          <a:lstStyle/>
          <a:p>
            <a:fld id="{DE5861D0-DA51-49AB-8982-8964C656AB38}"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48</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Slow Start</a:t>
            </a:r>
          </a:p>
          <a:p>
            <a:pPr lvl="1"/>
            <a:r>
              <a:rPr lang="en-US" sz="2400" dirty="0" smtClean="0"/>
              <a:t>Although the source is using slow start again, it now knows more information than it did at the beginning of a connection. </a:t>
            </a:r>
          </a:p>
          <a:p>
            <a:pPr lvl="1"/>
            <a:r>
              <a:rPr lang="en-US" sz="2400" dirty="0" smtClean="0"/>
              <a:t>Specifically, the source has a current (and useful) value of </a:t>
            </a:r>
            <a:r>
              <a:rPr lang="en-US" sz="2400" dirty="0" err="1" smtClean="0"/>
              <a:t>CongestionWindow</a:t>
            </a:r>
            <a:r>
              <a:rPr lang="en-US" sz="2400" dirty="0" smtClean="0"/>
              <a:t>; this is the value of </a:t>
            </a:r>
            <a:r>
              <a:rPr lang="en-US" sz="2400" dirty="0" err="1" smtClean="0"/>
              <a:t>CongestionWindow</a:t>
            </a:r>
            <a:r>
              <a:rPr lang="en-US" sz="2400" dirty="0" smtClean="0"/>
              <a:t> that existed prior to the last packet loss, divided by 2 as a result of the loss. </a:t>
            </a:r>
          </a:p>
          <a:p>
            <a:pPr lvl="1"/>
            <a:r>
              <a:rPr lang="en-US" sz="2400" dirty="0" smtClean="0"/>
              <a:t>We can think of this as the “target” congestion window. </a:t>
            </a:r>
          </a:p>
          <a:p>
            <a:pPr lvl="1"/>
            <a:r>
              <a:rPr lang="en-US" sz="2400" dirty="0" smtClean="0"/>
              <a:t>Slow start is used to rapidly increase the sending rate up to this value, and then additive increase is used beyond this point. </a:t>
            </a:r>
          </a:p>
          <a:p>
            <a:endParaRPr lang="en-US" dirty="0"/>
          </a:p>
        </p:txBody>
      </p:sp>
      <p:sp>
        <p:nvSpPr>
          <p:cNvPr id="4" name="Date Placeholder 3"/>
          <p:cNvSpPr>
            <a:spLocks noGrp="1"/>
          </p:cNvSpPr>
          <p:nvPr>
            <p:ph type="dt" sz="half" idx="10"/>
          </p:nvPr>
        </p:nvSpPr>
        <p:spPr/>
        <p:txBody>
          <a:bodyPr/>
          <a:lstStyle/>
          <a:p>
            <a:fld id="{BB9A4583-7869-4C24-BE74-81BCBC1EBF43}"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49</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Congestion Control and Resource Allocation</a:t>
            </a:r>
            <a:endParaRPr lang="en-US" dirty="0"/>
          </a:p>
        </p:txBody>
      </p:sp>
      <p:sp>
        <p:nvSpPr>
          <p:cNvPr id="3" name="Content Placeholder 2"/>
          <p:cNvSpPr>
            <a:spLocks noGrp="1"/>
          </p:cNvSpPr>
          <p:nvPr>
            <p:ph sz="quarter" idx="1"/>
          </p:nvPr>
        </p:nvSpPr>
        <p:spPr/>
        <p:txBody>
          <a:bodyPr/>
          <a:lstStyle/>
          <a:p>
            <a:r>
              <a:rPr lang="en-US" dirty="0" smtClean="0"/>
              <a:t>Allocating resources with any precision is difficult</a:t>
            </a:r>
          </a:p>
          <a:p>
            <a:pPr lvl="1"/>
            <a:r>
              <a:rPr lang="en-US" sz="2400" dirty="0" smtClean="0"/>
              <a:t>Resources are distributed throughout the network</a:t>
            </a:r>
          </a:p>
          <a:p>
            <a:endParaRPr lang="en-US" dirty="0" smtClean="0"/>
          </a:p>
          <a:p>
            <a:r>
              <a:rPr lang="en-US" dirty="0" smtClean="0"/>
              <a:t>On the other hand, we can always let the sources send as much data as they want</a:t>
            </a:r>
          </a:p>
          <a:p>
            <a:pPr lvl="1"/>
            <a:r>
              <a:rPr lang="en-US" sz="2400" dirty="0" smtClean="0"/>
              <a:t>Then recover from the congestion when it occurs</a:t>
            </a:r>
          </a:p>
          <a:p>
            <a:pPr lvl="1"/>
            <a:r>
              <a:rPr lang="en-US" sz="2400" dirty="0" smtClean="0"/>
              <a:t>Easier approach but it can be disruptive because </a:t>
            </a:r>
            <a:r>
              <a:rPr lang="en-US" sz="2400" dirty="0" smtClean="0">
                <a:solidFill>
                  <a:srgbClr val="FF0000"/>
                </a:solidFill>
              </a:rPr>
              <a:t>many packets many be discarded</a:t>
            </a:r>
            <a:r>
              <a:rPr lang="en-US" sz="2400" dirty="0" smtClean="0"/>
              <a:t> by the network before congestions can be controlled</a:t>
            </a:r>
          </a:p>
          <a:p>
            <a:endParaRPr lang="en-US" dirty="0"/>
          </a:p>
        </p:txBody>
      </p:sp>
      <p:sp>
        <p:nvSpPr>
          <p:cNvPr id="4" name="Date Placeholder 3"/>
          <p:cNvSpPr>
            <a:spLocks noGrp="1"/>
          </p:cNvSpPr>
          <p:nvPr>
            <p:ph type="dt" sz="half" idx="10"/>
          </p:nvPr>
        </p:nvSpPr>
        <p:spPr/>
        <p:txBody>
          <a:bodyPr/>
          <a:lstStyle/>
          <a:p>
            <a:fld id="{C31DE861-6F7D-43E8-80CE-F0BFA8CDCCE0}"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5</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lstStyle/>
          <a:p>
            <a:r>
              <a:rPr lang="en-US" dirty="0" smtClean="0"/>
              <a:t>Slow Start</a:t>
            </a:r>
          </a:p>
          <a:p>
            <a:pPr lvl="1"/>
            <a:r>
              <a:rPr lang="en-US" sz="2400" dirty="0" smtClean="0"/>
              <a:t>Notice that we have a small bookkeeping problem to take care of, in that we want to remember the “target” congestion window resulting from multiplicative decrease as well as the “actual” congestion window being used by slow start. </a:t>
            </a:r>
          </a:p>
          <a:p>
            <a:pPr lvl="1"/>
            <a:r>
              <a:rPr lang="en-US" sz="2400" dirty="0" smtClean="0"/>
              <a:t>To address this problem, TCP introduces a temporary variable to store the target window, typically called </a:t>
            </a:r>
            <a:r>
              <a:rPr lang="en-US" sz="2400" dirty="0" err="1" smtClean="0">
                <a:solidFill>
                  <a:srgbClr val="FF0000"/>
                </a:solidFill>
              </a:rPr>
              <a:t>CongestionThreshold</a:t>
            </a:r>
            <a:r>
              <a:rPr lang="en-US" sz="2400" dirty="0" smtClean="0"/>
              <a:t>, that is set equal to the </a:t>
            </a:r>
            <a:r>
              <a:rPr lang="en-US" sz="2400" dirty="0" err="1" smtClean="0"/>
              <a:t>CongestionWindow</a:t>
            </a:r>
            <a:r>
              <a:rPr lang="en-US" sz="2400" dirty="0" smtClean="0"/>
              <a:t> value that results from multiplicative decrease. </a:t>
            </a:r>
          </a:p>
          <a:p>
            <a:endParaRPr lang="en-US" dirty="0"/>
          </a:p>
        </p:txBody>
      </p:sp>
      <p:sp>
        <p:nvSpPr>
          <p:cNvPr id="4" name="Date Placeholder 3"/>
          <p:cNvSpPr>
            <a:spLocks noGrp="1"/>
          </p:cNvSpPr>
          <p:nvPr>
            <p:ph type="dt" sz="half" idx="10"/>
          </p:nvPr>
        </p:nvSpPr>
        <p:spPr/>
        <p:txBody>
          <a:bodyPr/>
          <a:lstStyle/>
          <a:p>
            <a:fld id="{675A52DA-DBC7-403A-B6B8-5468BE573CD6}"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50</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lstStyle/>
          <a:p>
            <a:r>
              <a:rPr lang="en-US" dirty="0" smtClean="0"/>
              <a:t>Slow Start</a:t>
            </a:r>
          </a:p>
          <a:p>
            <a:pPr lvl="1"/>
            <a:r>
              <a:rPr lang="en-US" sz="2400" dirty="0" smtClean="0"/>
              <a:t>The variable </a:t>
            </a:r>
            <a:r>
              <a:rPr lang="en-US" sz="2400" dirty="0" err="1" smtClean="0"/>
              <a:t>CongestionWindow</a:t>
            </a:r>
            <a:r>
              <a:rPr lang="en-US" sz="2400" dirty="0" smtClean="0"/>
              <a:t> is then reset to one packet, and it is incremented by one packet for every ACK that is received until it reaches.</a:t>
            </a:r>
          </a:p>
          <a:p>
            <a:pPr lvl="1"/>
            <a:r>
              <a:rPr lang="en-US" sz="2400" dirty="0" err="1" smtClean="0">
                <a:solidFill>
                  <a:srgbClr val="FF0000"/>
                </a:solidFill>
              </a:rPr>
              <a:t>CongestionThreshold</a:t>
            </a:r>
            <a:r>
              <a:rPr lang="en-US" sz="2400" dirty="0" smtClean="0"/>
              <a:t>, at which point it is incremented by one packet per RTT.</a:t>
            </a:r>
          </a:p>
          <a:p>
            <a:endParaRPr lang="en-US" dirty="0"/>
          </a:p>
        </p:txBody>
      </p:sp>
      <p:sp>
        <p:nvSpPr>
          <p:cNvPr id="4" name="Date Placeholder 3"/>
          <p:cNvSpPr>
            <a:spLocks noGrp="1"/>
          </p:cNvSpPr>
          <p:nvPr>
            <p:ph type="dt" sz="half" idx="10"/>
          </p:nvPr>
        </p:nvSpPr>
        <p:spPr/>
        <p:txBody>
          <a:bodyPr/>
          <a:lstStyle/>
          <a:p>
            <a:fld id="{945BC49F-8442-471B-A9D6-4E4550C1C3EE}"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51</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normAutofit fontScale="92500" lnSpcReduction="20000"/>
          </a:bodyPr>
          <a:lstStyle/>
          <a:p>
            <a:pPr>
              <a:defRPr/>
            </a:pPr>
            <a:r>
              <a:rPr lang="en-US" dirty="0" smtClean="0"/>
              <a:t>Slow Start</a:t>
            </a:r>
          </a:p>
          <a:p>
            <a:pPr lvl="1">
              <a:defRPr/>
            </a:pPr>
            <a:r>
              <a:rPr lang="en-US" sz="2400" dirty="0" smtClean="0"/>
              <a:t>In other words, TCP increases the congestion window as defined by the following code fragment:</a:t>
            </a:r>
          </a:p>
          <a:p>
            <a:pPr>
              <a:buFont typeface="Wingdings" pitchFamily="2" charset="2"/>
              <a:buNone/>
              <a:defRPr/>
            </a:pPr>
            <a:r>
              <a:rPr lang="en-US" sz="2000" dirty="0" smtClean="0"/>
              <a:t>		{</a:t>
            </a:r>
          </a:p>
          <a:p>
            <a:pPr>
              <a:buFont typeface="Wingdings" pitchFamily="2" charset="2"/>
              <a:buNone/>
              <a:defRPr/>
            </a:pPr>
            <a:r>
              <a:rPr lang="en-US" sz="2000" dirty="0" smtClean="0"/>
              <a:t>			</a:t>
            </a:r>
            <a:r>
              <a:rPr lang="en-US" sz="2000" dirty="0" err="1" smtClean="0"/>
              <a:t>u_int</a:t>
            </a:r>
            <a:r>
              <a:rPr lang="en-US" sz="2000" dirty="0" smtClean="0"/>
              <a:t> </a:t>
            </a:r>
            <a:r>
              <a:rPr lang="en-US" sz="2000" dirty="0" err="1" smtClean="0"/>
              <a:t>cw</a:t>
            </a:r>
            <a:r>
              <a:rPr lang="en-US" sz="2000" dirty="0" smtClean="0"/>
              <a:t> = state-&gt;</a:t>
            </a:r>
            <a:r>
              <a:rPr lang="en-US" sz="2000" dirty="0" err="1" smtClean="0"/>
              <a:t>CongestionWindow</a:t>
            </a:r>
            <a:r>
              <a:rPr lang="en-US" sz="2000" dirty="0" smtClean="0"/>
              <a:t>;</a:t>
            </a:r>
          </a:p>
          <a:p>
            <a:pPr>
              <a:buFont typeface="Wingdings" pitchFamily="2" charset="2"/>
              <a:buNone/>
              <a:defRPr/>
            </a:pPr>
            <a:r>
              <a:rPr lang="en-US" sz="2000" dirty="0" smtClean="0"/>
              <a:t>			</a:t>
            </a:r>
            <a:r>
              <a:rPr lang="en-US" sz="2000" dirty="0" err="1" smtClean="0"/>
              <a:t>u_int</a:t>
            </a:r>
            <a:r>
              <a:rPr lang="en-US" sz="2000" dirty="0" smtClean="0"/>
              <a:t> </a:t>
            </a:r>
            <a:r>
              <a:rPr lang="en-US" sz="2000" dirty="0" err="1" smtClean="0"/>
              <a:t>incr</a:t>
            </a:r>
            <a:r>
              <a:rPr lang="en-US" sz="2000" dirty="0" smtClean="0"/>
              <a:t> = state-&gt;</a:t>
            </a:r>
            <a:r>
              <a:rPr lang="en-US" sz="2000" dirty="0" err="1" smtClean="0"/>
              <a:t>maxseg</a:t>
            </a:r>
            <a:r>
              <a:rPr lang="en-US" sz="2000" dirty="0" smtClean="0"/>
              <a:t>;</a:t>
            </a:r>
          </a:p>
          <a:p>
            <a:pPr>
              <a:buFont typeface="Wingdings" pitchFamily="2" charset="2"/>
              <a:buNone/>
              <a:defRPr/>
            </a:pPr>
            <a:r>
              <a:rPr lang="en-US" sz="2000" dirty="0" smtClean="0"/>
              <a:t>			if (</a:t>
            </a:r>
            <a:r>
              <a:rPr lang="en-US" sz="2000" dirty="0" err="1" smtClean="0"/>
              <a:t>cw</a:t>
            </a:r>
            <a:r>
              <a:rPr lang="en-US" sz="2000" dirty="0" smtClean="0"/>
              <a:t> &gt; state-&gt;</a:t>
            </a:r>
            <a:r>
              <a:rPr lang="en-US" sz="2000" dirty="0" err="1" smtClean="0"/>
              <a:t>CongestionThreshold</a:t>
            </a:r>
            <a:r>
              <a:rPr lang="en-US" sz="2000" dirty="0" smtClean="0"/>
              <a:t>)</a:t>
            </a:r>
          </a:p>
          <a:p>
            <a:pPr>
              <a:buFont typeface="Wingdings" pitchFamily="2" charset="2"/>
              <a:buNone/>
              <a:defRPr/>
            </a:pPr>
            <a:r>
              <a:rPr lang="en-US" sz="2000" dirty="0" smtClean="0"/>
              <a:t>				</a:t>
            </a:r>
            <a:r>
              <a:rPr lang="en-US" sz="2000" dirty="0" err="1" smtClean="0"/>
              <a:t>incr</a:t>
            </a:r>
            <a:r>
              <a:rPr lang="en-US" sz="2000" dirty="0" smtClean="0"/>
              <a:t> = </a:t>
            </a:r>
            <a:r>
              <a:rPr lang="en-US" sz="2000" dirty="0" err="1" smtClean="0"/>
              <a:t>incr</a:t>
            </a:r>
            <a:r>
              <a:rPr lang="en-US" sz="2000" dirty="0" smtClean="0"/>
              <a:t> * </a:t>
            </a:r>
            <a:r>
              <a:rPr lang="en-US" sz="2000" dirty="0" err="1" smtClean="0"/>
              <a:t>incr</a:t>
            </a:r>
            <a:r>
              <a:rPr lang="en-US" sz="2000" dirty="0" smtClean="0"/>
              <a:t> / </a:t>
            </a:r>
            <a:r>
              <a:rPr lang="en-US" sz="2000" dirty="0" err="1" smtClean="0"/>
              <a:t>cw</a:t>
            </a:r>
            <a:r>
              <a:rPr lang="en-US" sz="2000" dirty="0" smtClean="0"/>
              <a:t>;</a:t>
            </a:r>
          </a:p>
          <a:p>
            <a:pPr>
              <a:buFont typeface="Wingdings" pitchFamily="2" charset="2"/>
              <a:buNone/>
              <a:defRPr/>
            </a:pPr>
            <a:r>
              <a:rPr lang="en-US" sz="2000" dirty="0" smtClean="0"/>
              <a:t>			state-&gt;</a:t>
            </a:r>
            <a:r>
              <a:rPr lang="en-US" sz="2000" dirty="0" err="1" smtClean="0"/>
              <a:t>CongestionWindow</a:t>
            </a:r>
            <a:r>
              <a:rPr lang="en-US" sz="2000" dirty="0" smtClean="0"/>
              <a:t> = MIN(</a:t>
            </a:r>
            <a:r>
              <a:rPr lang="en-US" sz="2000" dirty="0" err="1" smtClean="0"/>
              <a:t>cw</a:t>
            </a:r>
            <a:r>
              <a:rPr lang="en-US" sz="2000" dirty="0" smtClean="0"/>
              <a:t> + </a:t>
            </a:r>
            <a:r>
              <a:rPr lang="en-US" sz="2000" dirty="0" err="1" smtClean="0"/>
              <a:t>incr</a:t>
            </a:r>
            <a:r>
              <a:rPr lang="en-US" sz="2000" dirty="0" smtClean="0"/>
              <a:t>, 		TCP_MAXWIN);</a:t>
            </a:r>
          </a:p>
          <a:p>
            <a:pPr>
              <a:buFont typeface="Wingdings" pitchFamily="2" charset="2"/>
              <a:buNone/>
              <a:defRPr/>
            </a:pPr>
            <a:r>
              <a:rPr lang="en-US" sz="2000" dirty="0" smtClean="0"/>
              <a:t>		}</a:t>
            </a:r>
          </a:p>
          <a:p>
            <a:pPr lvl="2">
              <a:defRPr/>
            </a:pPr>
            <a:r>
              <a:rPr lang="en-US" sz="2000" dirty="0" smtClean="0"/>
              <a:t>where state represents the state of a particular TCP connection and TCP MAXWIN defines an upper bound on how large the congestion window is allowed to grow</a:t>
            </a:r>
            <a:endParaRPr lang="en-US" dirty="0"/>
          </a:p>
        </p:txBody>
      </p:sp>
      <p:sp>
        <p:nvSpPr>
          <p:cNvPr id="4" name="Date Placeholder 3"/>
          <p:cNvSpPr>
            <a:spLocks noGrp="1"/>
          </p:cNvSpPr>
          <p:nvPr>
            <p:ph type="dt" sz="half" idx="10"/>
          </p:nvPr>
        </p:nvSpPr>
        <p:spPr/>
        <p:txBody>
          <a:bodyPr/>
          <a:lstStyle/>
          <a:p>
            <a:fld id="{E1F87035-FA44-4845-9FF9-EC9DEABE6173}"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52</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lstStyle/>
          <a:p>
            <a:r>
              <a:rPr lang="en-US" dirty="0" smtClean="0"/>
              <a:t>Slow Start</a:t>
            </a:r>
          </a:p>
          <a:p>
            <a:endParaRPr lang="en-US" dirty="0"/>
          </a:p>
        </p:txBody>
      </p:sp>
      <p:sp>
        <p:nvSpPr>
          <p:cNvPr id="4" name="Rectangle 3"/>
          <p:cNvSpPr/>
          <p:nvPr/>
        </p:nvSpPr>
        <p:spPr>
          <a:xfrm>
            <a:off x="1116013" y="4021138"/>
            <a:ext cx="7488237" cy="1938992"/>
          </a:xfrm>
          <a:prstGeom prst="rect">
            <a:avLst/>
          </a:prstGeom>
        </p:spPr>
        <p:txBody>
          <a:bodyPr>
            <a:spAutoFit/>
          </a:bodyPr>
          <a:lstStyle/>
          <a:p>
            <a:pPr>
              <a:defRPr/>
            </a:pPr>
            <a:r>
              <a:rPr lang="en-US" sz="2000" dirty="0">
                <a:solidFill>
                  <a:srgbClr val="003399"/>
                </a:solidFill>
                <a:latin typeface="+mj-lt"/>
              </a:rPr>
              <a:t>Behavior of TCP congestion control. Colored line = value of </a:t>
            </a:r>
            <a:r>
              <a:rPr lang="en-US" sz="2000" dirty="0" err="1">
                <a:solidFill>
                  <a:srgbClr val="003399"/>
                </a:solidFill>
                <a:latin typeface="+mj-lt"/>
              </a:rPr>
              <a:t>CongestionWindow</a:t>
            </a:r>
            <a:r>
              <a:rPr lang="en-US" sz="2000" dirty="0">
                <a:solidFill>
                  <a:srgbClr val="003399"/>
                </a:solidFill>
                <a:latin typeface="+mj-lt"/>
              </a:rPr>
              <a:t> over time; </a:t>
            </a:r>
            <a:endParaRPr lang="en-US" sz="2000" dirty="0" smtClean="0">
              <a:solidFill>
                <a:srgbClr val="003399"/>
              </a:solidFill>
              <a:latin typeface="+mj-lt"/>
            </a:endParaRPr>
          </a:p>
          <a:p>
            <a:pPr>
              <a:defRPr/>
            </a:pPr>
            <a:r>
              <a:rPr lang="en-US" sz="2000" dirty="0" smtClean="0">
                <a:solidFill>
                  <a:srgbClr val="003399"/>
                </a:solidFill>
                <a:latin typeface="+mj-lt"/>
              </a:rPr>
              <a:t>solid </a:t>
            </a:r>
            <a:r>
              <a:rPr lang="en-US" sz="2000" dirty="0">
                <a:solidFill>
                  <a:srgbClr val="003399"/>
                </a:solidFill>
                <a:latin typeface="+mj-lt"/>
              </a:rPr>
              <a:t>bullets at top of graph = timeouts; </a:t>
            </a:r>
            <a:endParaRPr lang="en-US" sz="2000" dirty="0" smtClean="0">
              <a:solidFill>
                <a:srgbClr val="003399"/>
              </a:solidFill>
              <a:latin typeface="+mj-lt"/>
            </a:endParaRPr>
          </a:p>
          <a:p>
            <a:pPr>
              <a:defRPr/>
            </a:pPr>
            <a:r>
              <a:rPr lang="en-US" sz="2000" dirty="0" smtClean="0">
                <a:solidFill>
                  <a:srgbClr val="003399"/>
                </a:solidFill>
                <a:latin typeface="+mj-lt"/>
              </a:rPr>
              <a:t>hash </a:t>
            </a:r>
            <a:r>
              <a:rPr lang="en-US" sz="2000" dirty="0">
                <a:solidFill>
                  <a:srgbClr val="003399"/>
                </a:solidFill>
                <a:latin typeface="+mj-lt"/>
              </a:rPr>
              <a:t>marks at top of graph = time when each packet is transmitted; vertical bars = time when a packet that was eventually retransmitted was first transmitted.</a:t>
            </a:r>
          </a:p>
        </p:txBody>
      </p:sp>
      <p:pic>
        <p:nvPicPr>
          <p:cNvPr id="5" name="Picture 2" descr="f06-11-9780123850591 copy.jpg"/>
          <p:cNvPicPr>
            <a:picLocks noChangeAspect="1"/>
          </p:cNvPicPr>
          <p:nvPr/>
        </p:nvPicPr>
        <p:blipFill>
          <a:blip r:embed="rId2" cstate="print"/>
          <a:srcRect/>
          <a:stretch>
            <a:fillRect/>
          </a:stretch>
        </p:blipFill>
        <p:spPr bwMode="auto">
          <a:xfrm>
            <a:off x="1619250" y="2181225"/>
            <a:ext cx="5832475" cy="1624013"/>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80F0AE44-84DC-483C-98B0-DF82872C0FE3}" type="datetime3">
              <a:rPr lang="en-US" smtClean="0"/>
              <a:pPr/>
              <a:t>27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403E1F4A-BE5D-46B9-854C-2D7B722D4E1E}" type="slidenum">
              <a:rPr lang="en-US" smtClean="0"/>
              <a:pPr/>
              <a:t>53</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Fast Retransmit and Fast Recovery</a:t>
            </a:r>
          </a:p>
          <a:p>
            <a:pPr lvl="1"/>
            <a:r>
              <a:rPr lang="en-US" sz="2400" dirty="0" smtClean="0"/>
              <a:t>The mechanisms described so far were part of the original proposal to add congestion control to TCP. </a:t>
            </a:r>
          </a:p>
          <a:p>
            <a:pPr lvl="1"/>
            <a:r>
              <a:rPr lang="en-US" sz="2400" dirty="0" smtClean="0"/>
              <a:t>It was soon discovered, however, that the coarse-grained implementation of TCP timeouts led to long periods of time during which the connection went dead while waiting for a timer to expire. </a:t>
            </a:r>
          </a:p>
          <a:p>
            <a:pPr lvl="1"/>
            <a:r>
              <a:rPr lang="en-US" sz="2400" dirty="0" smtClean="0"/>
              <a:t>Because of this, a new mechanism called </a:t>
            </a:r>
            <a:r>
              <a:rPr lang="en-US" sz="2400" i="1" dirty="0" smtClean="0"/>
              <a:t>fast retransmit </a:t>
            </a:r>
            <a:r>
              <a:rPr lang="en-US" sz="2400" dirty="0" smtClean="0"/>
              <a:t>was added to TCP. </a:t>
            </a:r>
          </a:p>
          <a:p>
            <a:pPr lvl="1"/>
            <a:r>
              <a:rPr lang="en-US" sz="2400" dirty="0" smtClean="0">
                <a:solidFill>
                  <a:srgbClr val="FF0000"/>
                </a:solidFill>
              </a:rPr>
              <a:t>Fast retransmit is a heuristic </a:t>
            </a:r>
            <a:r>
              <a:rPr lang="en-US" sz="2400" dirty="0" smtClean="0"/>
              <a:t>that sometimes triggers the retransmission of a dropped packet sooner than the regular timeout mechanism</a:t>
            </a:r>
            <a:endParaRPr lang="en-US" dirty="0"/>
          </a:p>
        </p:txBody>
      </p:sp>
      <p:sp>
        <p:nvSpPr>
          <p:cNvPr id="4" name="Date Placeholder 3"/>
          <p:cNvSpPr>
            <a:spLocks noGrp="1"/>
          </p:cNvSpPr>
          <p:nvPr>
            <p:ph type="dt" sz="half" idx="10"/>
          </p:nvPr>
        </p:nvSpPr>
        <p:spPr/>
        <p:txBody>
          <a:bodyPr/>
          <a:lstStyle/>
          <a:p>
            <a:fld id="{E640AD6C-B8C3-4902-B537-87830CD1D4C2}"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54</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lstStyle/>
          <a:p>
            <a:r>
              <a:rPr lang="en-US" dirty="0" smtClean="0"/>
              <a:t>Fast Retransmit and Fast Recovery</a:t>
            </a:r>
          </a:p>
          <a:p>
            <a:pPr lvl="1"/>
            <a:r>
              <a:rPr lang="en-US" sz="2400" dirty="0" smtClean="0"/>
              <a:t>The idea of fast retransmit is straightforward. Every time a data packet arrives at the receiving side, the receiver responds with an acknowledgment, even if this sequence number has already been acknowledged. </a:t>
            </a:r>
          </a:p>
          <a:p>
            <a:pPr lvl="1"/>
            <a:r>
              <a:rPr lang="en-US" sz="2400" dirty="0" smtClean="0"/>
              <a:t>Thus, when a packet arrives out of order— that is, TCP cannot yet acknowledge the data the packet contains because earlier data has not yet arrived—TCP resends the same acknowledgment it sent the last time. </a:t>
            </a:r>
          </a:p>
          <a:p>
            <a:endParaRPr lang="en-US" dirty="0"/>
          </a:p>
        </p:txBody>
      </p:sp>
      <p:sp>
        <p:nvSpPr>
          <p:cNvPr id="4" name="Date Placeholder 3"/>
          <p:cNvSpPr>
            <a:spLocks noGrp="1"/>
          </p:cNvSpPr>
          <p:nvPr>
            <p:ph type="dt" sz="half" idx="10"/>
          </p:nvPr>
        </p:nvSpPr>
        <p:spPr/>
        <p:txBody>
          <a:bodyPr/>
          <a:lstStyle/>
          <a:p>
            <a:fld id="{A476A7B6-E91D-419C-955E-E7BC8CADC768}"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55</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lstStyle/>
          <a:p>
            <a:r>
              <a:rPr lang="en-US" dirty="0" smtClean="0"/>
              <a:t>Fast Retransmit and Fast Recovery</a:t>
            </a:r>
          </a:p>
          <a:p>
            <a:pPr lvl="1"/>
            <a:r>
              <a:rPr lang="en-US" sz="2400" dirty="0" smtClean="0"/>
              <a:t>This second transmission of the same acknowledgment is called a </a:t>
            </a:r>
            <a:r>
              <a:rPr lang="en-US" sz="2400" i="1" dirty="0" smtClean="0"/>
              <a:t>duplicate ACK. </a:t>
            </a:r>
          </a:p>
          <a:p>
            <a:pPr lvl="1"/>
            <a:r>
              <a:rPr lang="en-US" sz="2400" dirty="0" smtClean="0"/>
              <a:t>When the sending side sees a duplicate ACK, it knows that the other side must have received a packet out of order, which suggests that an earlier packet might have been lost. </a:t>
            </a:r>
          </a:p>
          <a:p>
            <a:pPr lvl="1"/>
            <a:r>
              <a:rPr lang="en-US" sz="2400" dirty="0" smtClean="0"/>
              <a:t>Since it is also possible that the earlier packet has only been delayed rather than lost, the sender waits until it sees some number of duplicate ACKs and then retransmits the missing packet. In practice, TCP waits until it has seen three duplicate ACKs before retransmitting the packet.</a:t>
            </a:r>
          </a:p>
          <a:p>
            <a:endParaRPr lang="en-US" dirty="0"/>
          </a:p>
        </p:txBody>
      </p:sp>
      <p:sp>
        <p:nvSpPr>
          <p:cNvPr id="4" name="Date Placeholder 3"/>
          <p:cNvSpPr>
            <a:spLocks noGrp="1"/>
          </p:cNvSpPr>
          <p:nvPr>
            <p:ph type="dt" sz="half" idx="10"/>
          </p:nvPr>
        </p:nvSpPr>
        <p:spPr/>
        <p:txBody>
          <a:bodyPr/>
          <a:lstStyle/>
          <a:p>
            <a:fld id="{BFE1CA80-1412-4274-9DDB-9EB35FB1E754}"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56</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lstStyle/>
          <a:p>
            <a:r>
              <a:rPr lang="en-US" dirty="0" smtClean="0"/>
              <a:t>Fast Retransmit and Fast Recovery</a:t>
            </a:r>
          </a:p>
          <a:p>
            <a:pPr lvl="1"/>
            <a:r>
              <a:rPr lang="en-US" sz="2400" dirty="0" smtClean="0"/>
              <a:t>When the fast retransmit mechanism signals congestion, rather than drop the congestion window all the way back to one packet and run slow start, it is possible to use the ACKs that are still in the pipe to clock the sending of packets. </a:t>
            </a:r>
          </a:p>
          <a:p>
            <a:pPr lvl="1"/>
            <a:r>
              <a:rPr lang="en-US" sz="2400" dirty="0" smtClean="0"/>
              <a:t>This mechanism, which is called </a:t>
            </a:r>
            <a:r>
              <a:rPr lang="en-US" sz="2400" i="1" dirty="0" smtClean="0"/>
              <a:t>fast recovery, effectively </a:t>
            </a:r>
            <a:r>
              <a:rPr lang="en-US" sz="2400" dirty="0" smtClean="0"/>
              <a:t>removes the slow start phase that happens between when fast retransmit detects a lost packet and additive increase begins.</a:t>
            </a:r>
          </a:p>
          <a:p>
            <a:endParaRPr lang="en-US" dirty="0"/>
          </a:p>
        </p:txBody>
      </p:sp>
      <p:sp>
        <p:nvSpPr>
          <p:cNvPr id="4" name="Date Placeholder 3"/>
          <p:cNvSpPr>
            <a:spLocks noGrp="1"/>
          </p:cNvSpPr>
          <p:nvPr>
            <p:ph type="dt" sz="half" idx="10"/>
          </p:nvPr>
        </p:nvSpPr>
        <p:spPr/>
        <p:txBody>
          <a:bodyPr/>
          <a:lstStyle/>
          <a:p>
            <a:fld id="{9740E533-1925-4669-A344-D3FAAE21224F}"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57</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Congestion Control</a:t>
            </a:r>
            <a:endParaRPr lang="en-US" dirty="0"/>
          </a:p>
        </p:txBody>
      </p:sp>
      <p:sp>
        <p:nvSpPr>
          <p:cNvPr id="3" name="Content Placeholder 2"/>
          <p:cNvSpPr>
            <a:spLocks noGrp="1"/>
          </p:cNvSpPr>
          <p:nvPr>
            <p:ph sz="quarter" idx="1"/>
          </p:nvPr>
        </p:nvSpPr>
        <p:spPr/>
        <p:txBody>
          <a:bodyPr/>
          <a:lstStyle/>
          <a:p>
            <a:r>
              <a:rPr lang="en-US" dirty="0" smtClean="0"/>
              <a:t>Fast Retransmit and Fast Recovery</a:t>
            </a:r>
          </a:p>
          <a:p>
            <a:endParaRPr lang="en-US" dirty="0"/>
          </a:p>
        </p:txBody>
      </p:sp>
      <p:sp>
        <p:nvSpPr>
          <p:cNvPr id="4" name="Rectangle 3"/>
          <p:cNvSpPr/>
          <p:nvPr/>
        </p:nvSpPr>
        <p:spPr>
          <a:xfrm>
            <a:off x="468313" y="4535488"/>
            <a:ext cx="7848600" cy="1477328"/>
          </a:xfrm>
          <a:prstGeom prst="rect">
            <a:avLst/>
          </a:prstGeom>
        </p:spPr>
        <p:txBody>
          <a:bodyPr>
            <a:spAutoFit/>
          </a:bodyPr>
          <a:lstStyle/>
          <a:p>
            <a:pPr>
              <a:defRPr/>
            </a:pPr>
            <a:r>
              <a:rPr lang="en-US" sz="1800" dirty="0">
                <a:solidFill>
                  <a:srgbClr val="003399"/>
                </a:solidFill>
                <a:latin typeface="+mj-lt"/>
              </a:rPr>
              <a:t>Trace of TCP with fast retransmit. Colored line = </a:t>
            </a:r>
            <a:r>
              <a:rPr lang="en-US" sz="1800" dirty="0" err="1">
                <a:solidFill>
                  <a:srgbClr val="003399"/>
                </a:solidFill>
                <a:latin typeface="+mj-lt"/>
              </a:rPr>
              <a:t>CongestionWindow</a:t>
            </a:r>
            <a:r>
              <a:rPr lang="en-US" sz="1800" dirty="0">
                <a:solidFill>
                  <a:srgbClr val="003399"/>
                </a:solidFill>
                <a:latin typeface="+mj-lt"/>
              </a:rPr>
              <a:t>;</a:t>
            </a:r>
          </a:p>
          <a:p>
            <a:pPr>
              <a:defRPr/>
            </a:pPr>
            <a:r>
              <a:rPr lang="en-US" sz="1800" dirty="0">
                <a:solidFill>
                  <a:srgbClr val="003399"/>
                </a:solidFill>
                <a:latin typeface="+mj-lt"/>
              </a:rPr>
              <a:t>solid bullet = timeout</a:t>
            </a:r>
            <a:r>
              <a:rPr lang="en-US" sz="1800" dirty="0" smtClean="0">
                <a:solidFill>
                  <a:srgbClr val="003399"/>
                </a:solidFill>
                <a:latin typeface="+mj-lt"/>
              </a:rPr>
              <a:t>;</a:t>
            </a:r>
          </a:p>
          <a:p>
            <a:pPr>
              <a:defRPr/>
            </a:pPr>
            <a:r>
              <a:rPr lang="en-US" sz="1800" dirty="0" smtClean="0">
                <a:solidFill>
                  <a:srgbClr val="003399"/>
                </a:solidFill>
                <a:latin typeface="+mj-lt"/>
              </a:rPr>
              <a:t> </a:t>
            </a:r>
            <a:r>
              <a:rPr lang="en-US" sz="1800" dirty="0">
                <a:solidFill>
                  <a:srgbClr val="003399"/>
                </a:solidFill>
                <a:latin typeface="+mj-lt"/>
              </a:rPr>
              <a:t>hash marks = time when each packet is transmitted; </a:t>
            </a:r>
            <a:endParaRPr lang="en-US" sz="1800" dirty="0" smtClean="0">
              <a:solidFill>
                <a:srgbClr val="003399"/>
              </a:solidFill>
              <a:latin typeface="+mj-lt"/>
            </a:endParaRPr>
          </a:p>
          <a:p>
            <a:pPr>
              <a:defRPr/>
            </a:pPr>
            <a:r>
              <a:rPr lang="en-US" sz="1800" dirty="0" smtClean="0">
                <a:solidFill>
                  <a:srgbClr val="003399"/>
                </a:solidFill>
                <a:latin typeface="+mj-lt"/>
              </a:rPr>
              <a:t>vertical </a:t>
            </a:r>
            <a:r>
              <a:rPr lang="en-US" sz="1800" dirty="0">
                <a:solidFill>
                  <a:srgbClr val="003399"/>
                </a:solidFill>
                <a:latin typeface="+mj-lt"/>
              </a:rPr>
              <a:t>bars = time when a packet that was eventually retransmitted was first transmitted.</a:t>
            </a:r>
          </a:p>
        </p:txBody>
      </p:sp>
      <p:pic>
        <p:nvPicPr>
          <p:cNvPr id="5" name="Picture 2" descr="f06-13-9780123850591 copy.jpg"/>
          <p:cNvPicPr>
            <a:picLocks noChangeAspect="1"/>
          </p:cNvPicPr>
          <p:nvPr/>
        </p:nvPicPr>
        <p:blipFill>
          <a:blip r:embed="rId2" cstate="print"/>
          <a:srcRect/>
          <a:stretch>
            <a:fillRect/>
          </a:stretch>
        </p:blipFill>
        <p:spPr bwMode="auto">
          <a:xfrm>
            <a:off x="827088" y="2230438"/>
            <a:ext cx="6992937" cy="1944687"/>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EEE91CCD-C9FE-4F7B-869C-9CC0321D023D}" type="datetime3">
              <a:rPr lang="en-US" smtClean="0"/>
              <a:pPr/>
              <a:t>27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403E1F4A-BE5D-46B9-854C-2D7B722D4E1E}" type="slidenum">
              <a:rPr lang="en-US" smtClean="0"/>
              <a:pPr/>
              <a:t>58</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Avoidance Mechanism</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TCP’s strategy is to control congestion once it happens</a:t>
            </a:r>
          </a:p>
          <a:p>
            <a:pPr lvl="1"/>
            <a:r>
              <a:rPr lang="en-US" dirty="0" smtClean="0"/>
              <a:t>Opposite – to trying to avoid congestion in the first place. </a:t>
            </a:r>
          </a:p>
          <a:p>
            <a:r>
              <a:rPr lang="en-US" dirty="0" smtClean="0"/>
              <a:t>In fact, TCP repeatedly increases the load it imposes on the network in an effort to find the point at which congestion occurs, and then it backs off from this point.</a:t>
            </a:r>
          </a:p>
          <a:p>
            <a:r>
              <a:rPr lang="en-US" dirty="0" smtClean="0"/>
              <a:t>An appealing alternative – is to predict when congestion is about to happen and </a:t>
            </a:r>
          </a:p>
          <a:p>
            <a:pPr lvl="1"/>
            <a:r>
              <a:rPr lang="en-US" dirty="0" smtClean="0"/>
              <a:t>Then to reduce the rate at which hosts send data just before packets start being discarded. </a:t>
            </a:r>
          </a:p>
          <a:p>
            <a:r>
              <a:rPr lang="en-US" dirty="0" smtClean="0"/>
              <a:t>We call such a strategy </a:t>
            </a:r>
            <a:r>
              <a:rPr lang="en-US" i="1" dirty="0" smtClean="0"/>
              <a:t>congestion avoidance, to </a:t>
            </a:r>
            <a:r>
              <a:rPr lang="en-US" dirty="0" smtClean="0"/>
              <a:t>distinguish it from </a:t>
            </a:r>
            <a:r>
              <a:rPr lang="en-US" i="1" dirty="0" smtClean="0"/>
              <a:t>congestion control</a:t>
            </a:r>
            <a:endParaRPr lang="en-US" dirty="0"/>
          </a:p>
        </p:txBody>
      </p:sp>
      <p:sp>
        <p:nvSpPr>
          <p:cNvPr id="4" name="Date Placeholder 3"/>
          <p:cNvSpPr>
            <a:spLocks noGrp="1"/>
          </p:cNvSpPr>
          <p:nvPr>
            <p:ph type="dt" sz="half" idx="10"/>
          </p:nvPr>
        </p:nvSpPr>
        <p:spPr/>
        <p:txBody>
          <a:bodyPr/>
          <a:lstStyle/>
          <a:p>
            <a:fld id="{DE484DC2-1353-4A0F-8FE1-425E10E433EE}"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59</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Congestion Control and Resource Allocation</a:t>
            </a:r>
            <a:endParaRPr lang="en-US" dirty="0"/>
          </a:p>
        </p:txBody>
      </p:sp>
      <p:sp>
        <p:nvSpPr>
          <p:cNvPr id="3" name="Content Placeholder 2"/>
          <p:cNvSpPr>
            <a:spLocks noGrp="1"/>
          </p:cNvSpPr>
          <p:nvPr>
            <p:ph sz="quarter" idx="1"/>
          </p:nvPr>
        </p:nvSpPr>
        <p:spPr/>
        <p:txBody>
          <a:bodyPr/>
          <a:lstStyle/>
          <a:p>
            <a:r>
              <a:rPr lang="en-US" dirty="0" smtClean="0"/>
              <a:t>Congestion control and resource allocations involve both hosts and network elements such as routers</a:t>
            </a:r>
          </a:p>
          <a:p>
            <a:endParaRPr lang="en-US" dirty="0" smtClean="0"/>
          </a:p>
          <a:p>
            <a:r>
              <a:rPr lang="en-US" dirty="0" smtClean="0"/>
              <a:t>In network elements</a:t>
            </a:r>
          </a:p>
          <a:p>
            <a:pPr lvl="1"/>
            <a:r>
              <a:rPr lang="en-US" sz="2400" dirty="0" smtClean="0"/>
              <a:t>Various queuing disciplines can be used to control the order in which packets get transmitted and which packets get dropped</a:t>
            </a:r>
          </a:p>
          <a:p>
            <a:r>
              <a:rPr lang="en-US" dirty="0" smtClean="0"/>
              <a:t>At the hosts’ end</a:t>
            </a:r>
          </a:p>
          <a:p>
            <a:pPr lvl="1"/>
            <a:r>
              <a:rPr lang="en-US" sz="2400" dirty="0" smtClean="0"/>
              <a:t>The congestion control mechanism paces how fast sources are allowed to send packets </a:t>
            </a:r>
          </a:p>
          <a:p>
            <a:endParaRPr lang="en-US" dirty="0"/>
          </a:p>
        </p:txBody>
      </p:sp>
      <p:sp>
        <p:nvSpPr>
          <p:cNvPr id="4" name="Date Placeholder 3"/>
          <p:cNvSpPr>
            <a:spLocks noGrp="1"/>
          </p:cNvSpPr>
          <p:nvPr>
            <p:ph type="dt" sz="half" idx="10"/>
          </p:nvPr>
        </p:nvSpPr>
        <p:spPr/>
        <p:txBody>
          <a:bodyPr/>
          <a:lstStyle/>
          <a:p>
            <a:fld id="{391EAE53-12B5-4E9E-A804-45F18C3310E7}"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6</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Avoidance Mechanism</a:t>
            </a:r>
            <a:endParaRPr lang="en-US" dirty="0"/>
          </a:p>
        </p:txBody>
      </p:sp>
      <p:sp>
        <p:nvSpPr>
          <p:cNvPr id="3" name="Content Placeholder 2"/>
          <p:cNvSpPr>
            <a:spLocks noGrp="1"/>
          </p:cNvSpPr>
          <p:nvPr>
            <p:ph sz="quarter" idx="1"/>
          </p:nvPr>
        </p:nvSpPr>
        <p:spPr/>
        <p:txBody>
          <a:bodyPr/>
          <a:lstStyle/>
          <a:p>
            <a:r>
              <a:rPr lang="en-US" dirty="0" smtClean="0"/>
              <a:t>DEC Bit</a:t>
            </a:r>
          </a:p>
          <a:p>
            <a:pPr lvl="1"/>
            <a:r>
              <a:rPr lang="en-US" sz="2400" dirty="0" smtClean="0"/>
              <a:t>The first mechanism was developed for use on the Digital Network Architecture (DNA), a connectionless network with a connection-oriented transport protocol. </a:t>
            </a:r>
          </a:p>
          <a:p>
            <a:pPr lvl="1"/>
            <a:r>
              <a:rPr lang="en-US" sz="2400" dirty="0" smtClean="0"/>
              <a:t>The idea here is to more evenly split the responsibility for congestion control between the routers and the end nodes</a:t>
            </a:r>
            <a:endParaRPr lang="en-US" dirty="0"/>
          </a:p>
        </p:txBody>
      </p:sp>
      <p:sp>
        <p:nvSpPr>
          <p:cNvPr id="4" name="Date Placeholder 3"/>
          <p:cNvSpPr>
            <a:spLocks noGrp="1"/>
          </p:cNvSpPr>
          <p:nvPr>
            <p:ph type="dt" sz="half" idx="10"/>
          </p:nvPr>
        </p:nvSpPr>
        <p:spPr/>
        <p:txBody>
          <a:bodyPr/>
          <a:lstStyle/>
          <a:p>
            <a:fld id="{C65FB8F6-7078-49FC-B77A-0738FD1CA1C1}"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60</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Avoidance Mechanism</a:t>
            </a:r>
            <a:endParaRPr lang="en-US" dirty="0"/>
          </a:p>
        </p:txBody>
      </p:sp>
      <p:sp>
        <p:nvSpPr>
          <p:cNvPr id="3" name="Content Placeholder 2"/>
          <p:cNvSpPr>
            <a:spLocks noGrp="1"/>
          </p:cNvSpPr>
          <p:nvPr>
            <p:ph sz="quarter" idx="1"/>
          </p:nvPr>
        </p:nvSpPr>
        <p:spPr/>
        <p:txBody>
          <a:bodyPr/>
          <a:lstStyle/>
          <a:p>
            <a:r>
              <a:rPr lang="en-US" dirty="0" smtClean="0"/>
              <a:t>DEC Bit</a:t>
            </a:r>
          </a:p>
          <a:p>
            <a:pPr lvl="1"/>
            <a:r>
              <a:rPr lang="en-US" sz="2400" dirty="0" smtClean="0"/>
              <a:t>Each router monitors the load it is experiencing and explicitly notifies the end nodes when congestion is about to occur. </a:t>
            </a:r>
          </a:p>
          <a:p>
            <a:pPr lvl="1"/>
            <a:r>
              <a:rPr lang="en-US" sz="2400" dirty="0" smtClean="0"/>
              <a:t>This notification is implemented by </a:t>
            </a:r>
            <a:r>
              <a:rPr lang="en-US" sz="2400" dirty="0" smtClean="0">
                <a:solidFill>
                  <a:srgbClr val="FF0000"/>
                </a:solidFill>
              </a:rPr>
              <a:t>setting a binary congestion bit</a:t>
            </a:r>
            <a:r>
              <a:rPr lang="en-US" sz="2400" dirty="0" smtClean="0"/>
              <a:t> in the packets that flow through the router; hence the name </a:t>
            </a:r>
            <a:r>
              <a:rPr lang="en-US" sz="2400" dirty="0" err="1" smtClean="0"/>
              <a:t>DECbit</a:t>
            </a:r>
            <a:r>
              <a:rPr lang="en-US" sz="2400" dirty="0" smtClean="0"/>
              <a:t>. </a:t>
            </a:r>
          </a:p>
          <a:p>
            <a:pPr lvl="1"/>
            <a:r>
              <a:rPr lang="en-US" sz="2400" dirty="0" smtClean="0"/>
              <a:t>The destination host then copies this congestion bit into the ACK it sends back to the source. </a:t>
            </a:r>
          </a:p>
          <a:p>
            <a:pPr lvl="1"/>
            <a:r>
              <a:rPr lang="en-US" sz="2400" dirty="0" smtClean="0"/>
              <a:t>Finally, the source adjusts its sending rate so as to avoid congestion</a:t>
            </a:r>
          </a:p>
          <a:p>
            <a:endParaRPr lang="en-US" dirty="0"/>
          </a:p>
        </p:txBody>
      </p:sp>
      <p:sp>
        <p:nvSpPr>
          <p:cNvPr id="4" name="Date Placeholder 3"/>
          <p:cNvSpPr>
            <a:spLocks noGrp="1"/>
          </p:cNvSpPr>
          <p:nvPr>
            <p:ph type="dt" sz="half" idx="10"/>
          </p:nvPr>
        </p:nvSpPr>
        <p:spPr/>
        <p:txBody>
          <a:bodyPr/>
          <a:lstStyle/>
          <a:p>
            <a:fld id="{33D1D72C-20F8-4328-BDB6-BC0991C16CB1}"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61</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Avoidance Mechanism</a:t>
            </a:r>
            <a:endParaRPr lang="en-US" dirty="0"/>
          </a:p>
        </p:txBody>
      </p:sp>
      <p:sp>
        <p:nvSpPr>
          <p:cNvPr id="3" name="Content Placeholder 2"/>
          <p:cNvSpPr>
            <a:spLocks noGrp="1"/>
          </p:cNvSpPr>
          <p:nvPr>
            <p:ph sz="quarter" idx="1"/>
          </p:nvPr>
        </p:nvSpPr>
        <p:spPr/>
        <p:txBody>
          <a:bodyPr/>
          <a:lstStyle/>
          <a:p>
            <a:r>
              <a:rPr lang="en-US" dirty="0" smtClean="0"/>
              <a:t>DEC Bit</a:t>
            </a:r>
          </a:p>
          <a:p>
            <a:pPr lvl="1"/>
            <a:r>
              <a:rPr lang="en-US" sz="2400" dirty="0" smtClean="0"/>
              <a:t>A single congestion bit is added to the packet header.</a:t>
            </a:r>
          </a:p>
          <a:p>
            <a:pPr lvl="1"/>
            <a:r>
              <a:rPr lang="en-US" sz="2400" dirty="0" smtClean="0"/>
              <a:t>A router sets this bit in a packet if its average queue length is greater than or equal to 1 at the time the packet arrives. </a:t>
            </a:r>
          </a:p>
          <a:p>
            <a:pPr lvl="1"/>
            <a:r>
              <a:rPr lang="en-US" sz="2400" dirty="0" smtClean="0"/>
              <a:t>This average queue length is measured over a time interval that spans the last </a:t>
            </a:r>
            <a:r>
              <a:rPr lang="en-US" sz="2400" dirty="0" smtClean="0">
                <a:solidFill>
                  <a:srgbClr val="FF0000"/>
                </a:solidFill>
              </a:rPr>
              <a:t>busy + idle</a:t>
            </a:r>
            <a:r>
              <a:rPr lang="en-US" sz="2400" dirty="0" smtClean="0"/>
              <a:t> cycle, plus the current busy cycle</a:t>
            </a:r>
            <a:endParaRPr lang="en-US" dirty="0"/>
          </a:p>
        </p:txBody>
      </p:sp>
      <p:sp>
        <p:nvSpPr>
          <p:cNvPr id="4" name="Date Placeholder 3"/>
          <p:cNvSpPr>
            <a:spLocks noGrp="1"/>
          </p:cNvSpPr>
          <p:nvPr>
            <p:ph type="dt" sz="half" idx="10"/>
          </p:nvPr>
        </p:nvSpPr>
        <p:spPr/>
        <p:txBody>
          <a:bodyPr/>
          <a:lstStyle/>
          <a:p>
            <a:fld id="{8E491BC6-15C7-4418-BBBC-B8BB5B109C27}"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62</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Avoidance Mechanism</a:t>
            </a:r>
            <a:endParaRPr lang="en-US" dirty="0"/>
          </a:p>
        </p:txBody>
      </p:sp>
      <p:sp>
        <p:nvSpPr>
          <p:cNvPr id="3" name="Content Placeholder 2"/>
          <p:cNvSpPr>
            <a:spLocks noGrp="1"/>
          </p:cNvSpPr>
          <p:nvPr>
            <p:ph sz="quarter" idx="1"/>
          </p:nvPr>
        </p:nvSpPr>
        <p:spPr/>
        <p:txBody>
          <a:bodyPr/>
          <a:lstStyle/>
          <a:p>
            <a:r>
              <a:rPr lang="en-US" dirty="0" smtClean="0"/>
              <a:t>DEC Bit</a:t>
            </a:r>
          </a:p>
          <a:p>
            <a:pPr lvl="1"/>
            <a:r>
              <a:rPr lang="en-US" sz="2400" dirty="0" smtClean="0"/>
              <a:t>Essentially, the router calculates the area under the curve and divides this value by the time interval to compute the average queue length. </a:t>
            </a:r>
          </a:p>
          <a:p>
            <a:pPr lvl="1"/>
            <a:r>
              <a:rPr lang="en-US" sz="2400" dirty="0" smtClean="0"/>
              <a:t>Using a queue length of 1 as the trigger for setting the congestion bit is a trade-off between significant queuing (and hence higher throughput) and increased idle time (and hence lower delay). </a:t>
            </a:r>
          </a:p>
          <a:p>
            <a:pPr lvl="1"/>
            <a:r>
              <a:rPr lang="en-US" sz="2400" dirty="0" smtClean="0"/>
              <a:t>In other words, a queue length of 1 seems to optimize the power function</a:t>
            </a:r>
            <a:endParaRPr lang="en-US" dirty="0"/>
          </a:p>
        </p:txBody>
      </p:sp>
      <p:sp>
        <p:nvSpPr>
          <p:cNvPr id="4" name="Date Placeholder 3"/>
          <p:cNvSpPr>
            <a:spLocks noGrp="1"/>
          </p:cNvSpPr>
          <p:nvPr>
            <p:ph type="dt" sz="half" idx="10"/>
          </p:nvPr>
        </p:nvSpPr>
        <p:spPr/>
        <p:txBody>
          <a:bodyPr/>
          <a:lstStyle/>
          <a:p>
            <a:fld id="{10259CD4-E0C2-438B-9A5B-D4EAF107BDF2}"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63</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Avoidance Mechanism</a:t>
            </a:r>
            <a:endParaRPr lang="en-US" dirty="0"/>
          </a:p>
        </p:txBody>
      </p:sp>
      <p:sp>
        <p:nvSpPr>
          <p:cNvPr id="3" name="Content Placeholder 2"/>
          <p:cNvSpPr>
            <a:spLocks noGrp="1"/>
          </p:cNvSpPr>
          <p:nvPr>
            <p:ph sz="quarter" idx="1"/>
          </p:nvPr>
        </p:nvSpPr>
        <p:spPr/>
        <p:txBody>
          <a:bodyPr/>
          <a:lstStyle/>
          <a:p>
            <a:r>
              <a:rPr lang="en-US" dirty="0" smtClean="0"/>
              <a:t>DEC Bit</a:t>
            </a:r>
          </a:p>
          <a:p>
            <a:pPr lvl="1"/>
            <a:r>
              <a:rPr lang="en-US" sz="2400" dirty="0" smtClean="0"/>
              <a:t>The source records how many of its packets resulted in some router setting the congestion bit. </a:t>
            </a:r>
          </a:p>
          <a:p>
            <a:pPr lvl="1"/>
            <a:r>
              <a:rPr lang="en-US" sz="2400" dirty="0" smtClean="0"/>
              <a:t>In particular, the source maintains a congestion window, just as in TCP, and watches to see what fraction of the last window’s worth of packets resulted in the bit being set</a:t>
            </a:r>
            <a:endParaRPr lang="en-US" dirty="0"/>
          </a:p>
        </p:txBody>
      </p:sp>
      <p:sp>
        <p:nvSpPr>
          <p:cNvPr id="4" name="Date Placeholder 3"/>
          <p:cNvSpPr>
            <a:spLocks noGrp="1"/>
          </p:cNvSpPr>
          <p:nvPr>
            <p:ph type="dt" sz="half" idx="10"/>
          </p:nvPr>
        </p:nvSpPr>
        <p:spPr/>
        <p:txBody>
          <a:bodyPr/>
          <a:lstStyle/>
          <a:p>
            <a:fld id="{A9268FDA-A359-410F-A971-CCF9EBA81BAA}"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64</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Avoidance Mechanism</a:t>
            </a:r>
            <a:endParaRPr lang="en-US" dirty="0"/>
          </a:p>
        </p:txBody>
      </p:sp>
      <p:sp>
        <p:nvSpPr>
          <p:cNvPr id="3" name="Content Placeholder 2"/>
          <p:cNvSpPr>
            <a:spLocks noGrp="1"/>
          </p:cNvSpPr>
          <p:nvPr>
            <p:ph sz="quarter" idx="1"/>
          </p:nvPr>
        </p:nvSpPr>
        <p:spPr/>
        <p:txBody>
          <a:bodyPr/>
          <a:lstStyle/>
          <a:p>
            <a:r>
              <a:rPr lang="en-US" dirty="0" smtClean="0"/>
              <a:t>DEC Bit</a:t>
            </a:r>
          </a:p>
          <a:p>
            <a:pPr lvl="1"/>
            <a:r>
              <a:rPr lang="en-US" sz="2400" dirty="0" smtClean="0"/>
              <a:t>If less than 50% of the packets had the bit set, then the source increases its congestion window by one packet. </a:t>
            </a:r>
          </a:p>
          <a:p>
            <a:pPr lvl="1"/>
            <a:r>
              <a:rPr lang="en-US" sz="2400" dirty="0" smtClean="0"/>
              <a:t>If 50% or more of the last window’s worth of packets had the congestion bit set, then the source decreases its congestion window to 0.875 times the previous value. </a:t>
            </a:r>
          </a:p>
          <a:p>
            <a:endParaRPr lang="en-US" dirty="0"/>
          </a:p>
        </p:txBody>
      </p:sp>
      <p:sp>
        <p:nvSpPr>
          <p:cNvPr id="4" name="Date Placeholder 3"/>
          <p:cNvSpPr>
            <a:spLocks noGrp="1"/>
          </p:cNvSpPr>
          <p:nvPr>
            <p:ph type="dt" sz="half" idx="10"/>
          </p:nvPr>
        </p:nvSpPr>
        <p:spPr/>
        <p:txBody>
          <a:bodyPr/>
          <a:lstStyle/>
          <a:p>
            <a:fld id="{21AE0503-206D-4DDF-BCF4-26EDD4AADD1C}"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65</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Avoidance Mechanism</a:t>
            </a:r>
            <a:endParaRPr lang="en-US" dirty="0"/>
          </a:p>
        </p:txBody>
      </p:sp>
      <p:sp>
        <p:nvSpPr>
          <p:cNvPr id="3" name="Content Placeholder 2"/>
          <p:cNvSpPr>
            <a:spLocks noGrp="1"/>
          </p:cNvSpPr>
          <p:nvPr>
            <p:ph sz="quarter" idx="1"/>
          </p:nvPr>
        </p:nvSpPr>
        <p:spPr/>
        <p:txBody>
          <a:bodyPr/>
          <a:lstStyle/>
          <a:p>
            <a:r>
              <a:rPr lang="en-US" dirty="0" smtClean="0"/>
              <a:t>DEC Bit</a:t>
            </a:r>
          </a:p>
          <a:p>
            <a:pPr lvl="1"/>
            <a:r>
              <a:rPr lang="en-US" sz="2400" dirty="0" smtClean="0"/>
              <a:t>The value 50% was chosen as the threshold based on analysis that showed it to correspond to the peak of the power curve. The “increase by 1, decrease by 0.875” rule was selected because additive increase/multiplicative decrease makes the mechanism stable</a:t>
            </a:r>
            <a:endParaRPr lang="en-US" dirty="0"/>
          </a:p>
        </p:txBody>
      </p:sp>
      <p:sp>
        <p:nvSpPr>
          <p:cNvPr id="4" name="Date Placeholder 3"/>
          <p:cNvSpPr>
            <a:spLocks noGrp="1"/>
          </p:cNvSpPr>
          <p:nvPr>
            <p:ph type="dt" sz="half" idx="10"/>
          </p:nvPr>
        </p:nvSpPr>
        <p:spPr/>
        <p:txBody>
          <a:bodyPr/>
          <a:lstStyle/>
          <a:p>
            <a:fld id="{D9B3FC8B-E68A-4FC8-82EE-1ED2313D07F1}"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66</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Avoidance Mechanism</a:t>
            </a:r>
            <a:endParaRPr lang="en-US" dirty="0"/>
          </a:p>
        </p:txBody>
      </p:sp>
      <p:sp>
        <p:nvSpPr>
          <p:cNvPr id="3" name="Content Placeholder 2"/>
          <p:cNvSpPr>
            <a:spLocks noGrp="1"/>
          </p:cNvSpPr>
          <p:nvPr>
            <p:ph sz="quarter" idx="1"/>
          </p:nvPr>
        </p:nvSpPr>
        <p:spPr/>
        <p:txBody>
          <a:bodyPr/>
          <a:lstStyle/>
          <a:p>
            <a:r>
              <a:rPr lang="en-US" dirty="0" smtClean="0"/>
              <a:t>DEC Bit</a:t>
            </a:r>
          </a:p>
          <a:p>
            <a:endParaRPr lang="en-US" dirty="0"/>
          </a:p>
        </p:txBody>
      </p:sp>
      <p:pic>
        <p:nvPicPr>
          <p:cNvPr id="4" name="Picture 2" descr="f06-14-9780123850591 copy.jpg"/>
          <p:cNvPicPr>
            <a:picLocks noChangeAspect="1"/>
          </p:cNvPicPr>
          <p:nvPr/>
        </p:nvPicPr>
        <p:blipFill>
          <a:blip r:embed="rId2" cstate="print"/>
          <a:srcRect/>
          <a:stretch>
            <a:fillRect/>
          </a:stretch>
        </p:blipFill>
        <p:spPr bwMode="auto">
          <a:xfrm>
            <a:off x="2051050" y="2208213"/>
            <a:ext cx="4608513" cy="2841625"/>
          </a:xfrm>
          <a:prstGeom prst="rect">
            <a:avLst/>
          </a:prstGeom>
          <a:noFill/>
          <a:ln w="9525">
            <a:noFill/>
            <a:miter lim="800000"/>
            <a:headEnd/>
            <a:tailEnd/>
          </a:ln>
        </p:spPr>
      </p:pic>
      <p:sp>
        <p:nvSpPr>
          <p:cNvPr id="5" name="Rectangle 4"/>
          <p:cNvSpPr/>
          <p:nvPr/>
        </p:nvSpPr>
        <p:spPr>
          <a:xfrm>
            <a:off x="2268538" y="5159375"/>
            <a:ext cx="4572000" cy="708025"/>
          </a:xfrm>
          <a:prstGeom prst="rect">
            <a:avLst/>
          </a:prstGeom>
        </p:spPr>
        <p:txBody>
          <a:bodyPr>
            <a:spAutoFit/>
          </a:bodyPr>
          <a:lstStyle/>
          <a:p>
            <a:pPr>
              <a:defRPr/>
            </a:pPr>
            <a:r>
              <a:rPr lang="en-US" sz="2000" dirty="0">
                <a:solidFill>
                  <a:srgbClr val="003399"/>
                </a:solidFill>
                <a:latin typeface="+mj-lt"/>
              </a:rPr>
              <a:t>Computing average queue length at a router</a:t>
            </a:r>
          </a:p>
        </p:txBody>
      </p:sp>
      <p:sp>
        <p:nvSpPr>
          <p:cNvPr id="6" name="Date Placeholder 5"/>
          <p:cNvSpPr>
            <a:spLocks noGrp="1"/>
          </p:cNvSpPr>
          <p:nvPr>
            <p:ph type="dt" sz="half" idx="10"/>
          </p:nvPr>
        </p:nvSpPr>
        <p:spPr/>
        <p:txBody>
          <a:bodyPr/>
          <a:lstStyle/>
          <a:p>
            <a:fld id="{559B19CA-0E80-4B78-8EFE-40C18A099AFA}" type="datetime3">
              <a:rPr lang="en-US" smtClean="0"/>
              <a:pPr/>
              <a:t>27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403E1F4A-BE5D-46B9-854C-2D7B722D4E1E}" type="slidenum">
              <a:rPr lang="en-US" smtClean="0"/>
              <a:pPr/>
              <a:t>67</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Avoidance Mechanism</a:t>
            </a:r>
            <a:endParaRPr lang="en-US" dirty="0"/>
          </a:p>
        </p:txBody>
      </p:sp>
      <p:sp>
        <p:nvSpPr>
          <p:cNvPr id="3" name="Content Placeholder 2"/>
          <p:cNvSpPr>
            <a:spLocks noGrp="1"/>
          </p:cNvSpPr>
          <p:nvPr>
            <p:ph sz="quarter" idx="1"/>
          </p:nvPr>
        </p:nvSpPr>
        <p:spPr/>
        <p:txBody>
          <a:bodyPr/>
          <a:lstStyle/>
          <a:p>
            <a:r>
              <a:rPr lang="en-US" dirty="0" smtClean="0"/>
              <a:t>Random Early Detection (RED)</a:t>
            </a:r>
          </a:p>
          <a:p>
            <a:pPr lvl="1"/>
            <a:r>
              <a:rPr lang="en-US" sz="2400" dirty="0" smtClean="0"/>
              <a:t>A second mechanism, called </a:t>
            </a:r>
            <a:r>
              <a:rPr lang="en-US" sz="2400" i="1" dirty="0" smtClean="0"/>
              <a:t>random early detection (RED), </a:t>
            </a:r>
            <a:r>
              <a:rPr lang="en-US" sz="2400" dirty="0" smtClean="0"/>
              <a:t>is similar to the </a:t>
            </a:r>
            <a:r>
              <a:rPr lang="en-US" sz="2400" dirty="0" err="1" smtClean="0"/>
              <a:t>DECbit</a:t>
            </a:r>
            <a:r>
              <a:rPr lang="en-US" sz="2400" dirty="0" smtClean="0"/>
              <a:t> scheme</a:t>
            </a:r>
          </a:p>
          <a:p>
            <a:pPr lvl="1"/>
            <a:r>
              <a:rPr lang="en-US" sz="2400" dirty="0" smtClean="0"/>
              <a:t>In that each router is programmed to monitor its own queue length, and when it detects that congestion is imminent, to notify the source to adjust its congestion window. </a:t>
            </a:r>
          </a:p>
          <a:p>
            <a:pPr lvl="1"/>
            <a:r>
              <a:rPr lang="en-US" sz="2400" dirty="0" smtClean="0"/>
              <a:t>RED, invented by Sally Floyd and Van Jacobson in the early 1990s, differs from the </a:t>
            </a:r>
            <a:r>
              <a:rPr lang="en-US" sz="2400" dirty="0" err="1" smtClean="0"/>
              <a:t>DECbit</a:t>
            </a:r>
            <a:r>
              <a:rPr lang="en-US" sz="2400" dirty="0" smtClean="0"/>
              <a:t> scheme in two major ways:</a:t>
            </a:r>
            <a:endParaRPr lang="en-US" dirty="0"/>
          </a:p>
        </p:txBody>
      </p:sp>
      <p:sp>
        <p:nvSpPr>
          <p:cNvPr id="4" name="Date Placeholder 3"/>
          <p:cNvSpPr>
            <a:spLocks noGrp="1"/>
          </p:cNvSpPr>
          <p:nvPr>
            <p:ph type="dt" sz="half" idx="10"/>
          </p:nvPr>
        </p:nvSpPr>
        <p:spPr/>
        <p:txBody>
          <a:bodyPr/>
          <a:lstStyle/>
          <a:p>
            <a:fld id="{7EE1AA20-DEB4-4219-A6C2-36593F37C620}"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68</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Avoidance Mechanism</a:t>
            </a:r>
            <a:endParaRPr lang="en-US" dirty="0"/>
          </a:p>
        </p:txBody>
      </p:sp>
      <p:sp>
        <p:nvSpPr>
          <p:cNvPr id="3" name="Content Placeholder 2"/>
          <p:cNvSpPr>
            <a:spLocks noGrp="1"/>
          </p:cNvSpPr>
          <p:nvPr>
            <p:ph sz="quarter" idx="1"/>
          </p:nvPr>
        </p:nvSpPr>
        <p:spPr/>
        <p:txBody>
          <a:bodyPr/>
          <a:lstStyle/>
          <a:p>
            <a:r>
              <a:rPr lang="en-US" dirty="0" smtClean="0"/>
              <a:t>Random Early Detection (RED)</a:t>
            </a:r>
          </a:p>
          <a:p>
            <a:pPr lvl="1"/>
            <a:r>
              <a:rPr lang="en-US" sz="2400" dirty="0" smtClean="0"/>
              <a:t>The first is that rather than explicitly sending a congestion notification message to the source, RED is most commonly implemented such that it </a:t>
            </a:r>
            <a:r>
              <a:rPr lang="en-US" sz="2400" i="1" dirty="0" smtClean="0"/>
              <a:t>implicitly notifies </a:t>
            </a:r>
            <a:r>
              <a:rPr lang="en-US" sz="2400" dirty="0" smtClean="0"/>
              <a:t>the source of congestion by dropping one of its packets. </a:t>
            </a:r>
          </a:p>
          <a:p>
            <a:pPr lvl="1"/>
            <a:r>
              <a:rPr lang="en-US" sz="2400" dirty="0" smtClean="0"/>
              <a:t>The source is, therefore, effectively notified by the subsequent timeout or duplicate ACK. </a:t>
            </a:r>
          </a:p>
          <a:p>
            <a:pPr lvl="1"/>
            <a:r>
              <a:rPr lang="en-US" sz="2400" dirty="0" smtClean="0"/>
              <a:t>RED is designed to be used in conjunction with TCP, which currently detects congestion by means of timeouts (or some other means of detecting packet loss such as duplicate ACKs).</a:t>
            </a:r>
            <a:endParaRPr lang="en-US" dirty="0"/>
          </a:p>
        </p:txBody>
      </p:sp>
      <p:sp>
        <p:nvSpPr>
          <p:cNvPr id="4" name="Date Placeholder 3"/>
          <p:cNvSpPr>
            <a:spLocks noGrp="1"/>
          </p:cNvSpPr>
          <p:nvPr>
            <p:ph type="dt" sz="half" idx="10"/>
          </p:nvPr>
        </p:nvSpPr>
        <p:spPr/>
        <p:txBody>
          <a:bodyPr/>
          <a:lstStyle/>
          <a:p>
            <a:fld id="{D0D0A5BD-2BF8-4C2D-B440-D58F8936C3F8}"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69</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Resource Allocation</a:t>
            </a:r>
            <a:endParaRPr lang="en-US" dirty="0"/>
          </a:p>
        </p:txBody>
      </p:sp>
      <p:sp>
        <p:nvSpPr>
          <p:cNvPr id="3" name="Content Placeholder 2"/>
          <p:cNvSpPr>
            <a:spLocks noGrp="1"/>
          </p:cNvSpPr>
          <p:nvPr>
            <p:ph sz="quarter" idx="1"/>
          </p:nvPr>
        </p:nvSpPr>
        <p:spPr/>
        <p:txBody>
          <a:bodyPr>
            <a:normAutofit/>
          </a:bodyPr>
          <a:lstStyle/>
          <a:p>
            <a:r>
              <a:rPr lang="en-US" dirty="0" smtClean="0"/>
              <a:t>Network Model – Packet Switched Network</a:t>
            </a:r>
          </a:p>
          <a:p>
            <a:pPr lvl="1"/>
            <a:r>
              <a:rPr lang="en-US" dirty="0" smtClean="0"/>
              <a:t>We consider resource allocation in a packet switched network (or internet) consisting of multiple links and switches (or routers)</a:t>
            </a:r>
          </a:p>
          <a:p>
            <a:pPr lvl="1"/>
            <a:r>
              <a:rPr lang="en-US" sz="2800" dirty="0" smtClean="0"/>
              <a:t>In such an environment </a:t>
            </a:r>
          </a:p>
          <a:p>
            <a:pPr lvl="2"/>
            <a:r>
              <a:rPr lang="en-US" dirty="0" smtClean="0"/>
              <a:t>a given source may have more than enough capacity on the immediate outgoing link to send a packet, </a:t>
            </a:r>
          </a:p>
          <a:p>
            <a:pPr lvl="2"/>
            <a:r>
              <a:rPr lang="en-US" dirty="0" smtClean="0"/>
              <a:t>but somewhere in the middle of a network, its packets encounter a link that is being used by many different traffic sources</a:t>
            </a:r>
          </a:p>
          <a:p>
            <a:endParaRPr lang="en-US" dirty="0"/>
          </a:p>
        </p:txBody>
      </p:sp>
      <p:sp>
        <p:nvSpPr>
          <p:cNvPr id="4" name="Date Placeholder 3"/>
          <p:cNvSpPr>
            <a:spLocks noGrp="1"/>
          </p:cNvSpPr>
          <p:nvPr>
            <p:ph type="dt" sz="half" idx="10"/>
          </p:nvPr>
        </p:nvSpPr>
        <p:spPr/>
        <p:txBody>
          <a:bodyPr/>
          <a:lstStyle/>
          <a:p>
            <a:fld id="{454263F0-4FE4-4209-BCAD-B892925AFF7F}"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7</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Avoidance Mechanism</a:t>
            </a:r>
            <a:endParaRPr lang="en-US" dirty="0"/>
          </a:p>
        </p:txBody>
      </p:sp>
      <p:sp>
        <p:nvSpPr>
          <p:cNvPr id="3" name="Content Placeholder 2"/>
          <p:cNvSpPr>
            <a:spLocks noGrp="1"/>
          </p:cNvSpPr>
          <p:nvPr>
            <p:ph sz="quarter" idx="1"/>
          </p:nvPr>
        </p:nvSpPr>
        <p:spPr/>
        <p:txBody>
          <a:bodyPr/>
          <a:lstStyle/>
          <a:p>
            <a:r>
              <a:rPr lang="en-US" dirty="0" smtClean="0"/>
              <a:t>Random Early Detection (RED)</a:t>
            </a:r>
          </a:p>
          <a:p>
            <a:pPr lvl="1"/>
            <a:r>
              <a:rPr lang="en-US" sz="2400" dirty="0" smtClean="0"/>
              <a:t>As the “early” part of the RED acronym suggests, the gateway drops the packet earlier than it would have to, so as to notify the source that it should decrease its congestion window sooner than it would normally have. </a:t>
            </a:r>
          </a:p>
          <a:p>
            <a:pPr lvl="1"/>
            <a:r>
              <a:rPr lang="en-US" sz="2400" dirty="0" smtClean="0"/>
              <a:t>In other words, the router drops a few packets before it has exhausted its buffer space completely, so as to cause the source to slow down, with the hope that this will mean it does not have to drop lots of packets later on.</a:t>
            </a:r>
            <a:endParaRPr lang="en-US" dirty="0"/>
          </a:p>
        </p:txBody>
      </p:sp>
      <p:sp>
        <p:nvSpPr>
          <p:cNvPr id="4" name="Date Placeholder 3"/>
          <p:cNvSpPr>
            <a:spLocks noGrp="1"/>
          </p:cNvSpPr>
          <p:nvPr>
            <p:ph type="dt" sz="half" idx="10"/>
          </p:nvPr>
        </p:nvSpPr>
        <p:spPr/>
        <p:txBody>
          <a:bodyPr/>
          <a:lstStyle/>
          <a:p>
            <a:fld id="{9BD39DA3-420C-47F9-80EC-E7306910A9EE}"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70</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Avoidance Mechanism</a:t>
            </a:r>
            <a:endParaRPr lang="en-US" dirty="0"/>
          </a:p>
        </p:txBody>
      </p:sp>
      <p:sp>
        <p:nvSpPr>
          <p:cNvPr id="3" name="Content Placeholder 2"/>
          <p:cNvSpPr>
            <a:spLocks noGrp="1"/>
          </p:cNvSpPr>
          <p:nvPr>
            <p:ph sz="quarter" idx="1"/>
          </p:nvPr>
        </p:nvSpPr>
        <p:spPr/>
        <p:txBody>
          <a:bodyPr>
            <a:normAutofit fontScale="92500"/>
          </a:bodyPr>
          <a:lstStyle/>
          <a:p>
            <a:pPr>
              <a:defRPr/>
            </a:pPr>
            <a:r>
              <a:rPr lang="en-US" dirty="0" smtClean="0"/>
              <a:t>Random Early Detection (RED)</a:t>
            </a:r>
          </a:p>
          <a:p>
            <a:pPr lvl="1">
              <a:defRPr/>
            </a:pPr>
            <a:r>
              <a:rPr lang="en-US" sz="2400" dirty="0" smtClean="0"/>
              <a:t>The second difference between RED and </a:t>
            </a:r>
            <a:r>
              <a:rPr lang="en-US" sz="2400" dirty="0" err="1" smtClean="0"/>
              <a:t>DECbit</a:t>
            </a:r>
            <a:r>
              <a:rPr lang="en-US" sz="2400" dirty="0" smtClean="0"/>
              <a:t> is in the details of how RED decides when to drop a packet and what packet it decides to drop. </a:t>
            </a:r>
          </a:p>
          <a:p>
            <a:pPr lvl="1">
              <a:defRPr/>
            </a:pPr>
            <a:r>
              <a:rPr lang="en-US" sz="2400" dirty="0" smtClean="0"/>
              <a:t>To understand the basic idea, consider a simple FIFO queue. Rather than wait for the queue to become completely full and then be forced to drop each arriving packet, we could decide to drop each arriving packet with some </a:t>
            </a:r>
            <a:r>
              <a:rPr lang="en-US" sz="2400" i="1" dirty="0" smtClean="0"/>
              <a:t>drop probability </a:t>
            </a:r>
            <a:r>
              <a:rPr lang="en-US" sz="2400" dirty="0" smtClean="0"/>
              <a:t>whenever the queue length exceeds some </a:t>
            </a:r>
            <a:r>
              <a:rPr lang="en-US" sz="2400" i="1" dirty="0" smtClean="0"/>
              <a:t>drop level. </a:t>
            </a:r>
          </a:p>
          <a:p>
            <a:pPr lvl="1">
              <a:defRPr/>
            </a:pPr>
            <a:r>
              <a:rPr lang="en-US" sz="2400" dirty="0" smtClean="0"/>
              <a:t>This idea</a:t>
            </a:r>
            <a:r>
              <a:rPr lang="en-US" sz="2400" i="1" dirty="0" smtClean="0"/>
              <a:t> </a:t>
            </a:r>
            <a:r>
              <a:rPr lang="en-US" sz="2400" dirty="0" smtClean="0"/>
              <a:t>is</a:t>
            </a:r>
            <a:r>
              <a:rPr lang="en-US" sz="2400" i="1" dirty="0" smtClean="0"/>
              <a:t> called early random drop. The RED algorithm defines the details of how to monitor the queue length and </a:t>
            </a:r>
            <a:r>
              <a:rPr lang="en-US" sz="2400" dirty="0" smtClean="0"/>
              <a:t>when to drop a packet</a:t>
            </a:r>
            <a:endParaRPr lang="en-US" dirty="0"/>
          </a:p>
        </p:txBody>
      </p:sp>
      <p:sp>
        <p:nvSpPr>
          <p:cNvPr id="4" name="Date Placeholder 3"/>
          <p:cNvSpPr>
            <a:spLocks noGrp="1"/>
          </p:cNvSpPr>
          <p:nvPr>
            <p:ph type="dt" sz="half" idx="10"/>
          </p:nvPr>
        </p:nvSpPr>
        <p:spPr/>
        <p:txBody>
          <a:bodyPr/>
          <a:lstStyle/>
          <a:p>
            <a:fld id="{2986E245-FF82-485D-9AE1-59ED94745E11}"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71</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Avoidance Mechanism</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Random Early Detection (RED)</a:t>
            </a:r>
          </a:p>
          <a:p>
            <a:pPr lvl="1"/>
            <a:r>
              <a:rPr lang="en-US" sz="2400" dirty="0" smtClean="0"/>
              <a:t>First, RED computes an average queue length using a weighted running average similar to the one used in the original TCP timeout computation. That is, </a:t>
            </a:r>
            <a:r>
              <a:rPr lang="en-US" sz="2400" dirty="0" err="1" smtClean="0"/>
              <a:t>AvgLen</a:t>
            </a:r>
            <a:r>
              <a:rPr lang="en-US" sz="2400" dirty="0" smtClean="0"/>
              <a:t> is computed as</a:t>
            </a:r>
          </a:p>
          <a:p>
            <a:pPr lvl="2"/>
            <a:r>
              <a:rPr lang="en-US" sz="2000" dirty="0" err="1" smtClean="0"/>
              <a:t>AvgLen</a:t>
            </a:r>
            <a:r>
              <a:rPr lang="en-US" sz="2000" dirty="0" smtClean="0"/>
              <a:t> = (1 − Weight) × </a:t>
            </a:r>
            <a:r>
              <a:rPr lang="en-US" sz="2000" dirty="0" err="1" smtClean="0"/>
              <a:t>AvgLen</a:t>
            </a:r>
            <a:r>
              <a:rPr lang="en-US" sz="2000" dirty="0" smtClean="0"/>
              <a:t> + Weight × </a:t>
            </a:r>
            <a:r>
              <a:rPr lang="en-US" sz="2000" dirty="0" err="1" smtClean="0"/>
              <a:t>SampleLen</a:t>
            </a:r>
            <a:endParaRPr lang="en-US" sz="2000" dirty="0" smtClean="0"/>
          </a:p>
          <a:p>
            <a:pPr lvl="2"/>
            <a:r>
              <a:rPr lang="en-US" sz="2000" dirty="0" smtClean="0"/>
              <a:t>where 0 &lt; Weight &lt; 1 and </a:t>
            </a:r>
            <a:r>
              <a:rPr lang="en-US" sz="2000" dirty="0" err="1" smtClean="0"/>
              <a:t>SampleLen</a:t>
            </a:r>
            <a:r>
              <a:rPr lang="en-US" sz="2000" dirty="0" smtClean="0"/>
              <a:t> is the length of the queue when a sample measurement is made. </a:t>
            </a:r>
          </a:p>
          <a:p>
            <a:pPr lvl="1"/>
            <a:r>
              <a:rPr lang="en-US" sz="2400" dirty="0" smtClean="0"/>
              <a:t>In most software implementations, the queue length is measured every time a new packet arrives at the gateway. </a:t>
            </a:r>
          </a:p>
          <a:p>
            <a:pPr lvl="1"/>
            <a:r>
              <a:rPr lang="en-US" sz="2400" dirty="0" smtClean="0"/>
              <a:t>In hardware, it might be calculated at some fixed sampling interval.</a:t>
            </a:r>
          </a:p>
          <a:p>
            <a:endParaRPr lang="en-US" dirty="0"/>
          </a:p>
        </p:txBody>
      </p:sp>
      <p:sp>
        <p:nvSpPr>
          <p:cNvPr id="4" name="Date Placeholder 3"/>
          <p:cNvSpPr>
            <a:spLocks noGrp="1"/>
          </p:cNvSpPr>
          <p:nvPr>
            <p:ph type="dt" sz="half" idx="10"/>
          </p:nvPr>
        </p:nvSpPr>
        <p:spPr/>
        <p:txBody>
          <a:bodyPr/>
          <a:lstStyle/>
          <a:p>
            <a:fld id="{47A33B6E-53D9-469C-9A45-55061336E547}"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72</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Avoidance Mechanism</a:t>
            </a:r>
            <a:endParaRPr lang="en-US" dirty="0"/>
          </a:p>
        </p:txBody>
      </p:sp>
      <p:sp>
        <p:nvSpPr>
          <p:cNvPr id="3" name="Content Placeholder 2"/>
          <p:cNvSpPr>
            <a:spLocks noGrp="1"/>
          </p:cNvSpPr>
          <p:nvPr>
            <p:ph sz="quarter" idx="1"/>
          </p:nvPr>
        </p:nvSpPr>
        <p:spPr/>
        <p:txBody>
          <a:bodyPr/>
          <a:lstStyle/>
          <a:p>
            <a:r>
              <a:rPr lang="en-US" sz="2400" dirty="0" smtClean="0"/>
              <a:t>Random Early Detection (RED)</a:t>
            </a:r>
          </a:p>
          <a:p>
            <a:pPr lvl="1"/>
            <a:r>
              <a:rPr lang="en-US" sz="2000" dirty="0" smtClean="0"/>
              <a:t>Second, RED has two queue length thresholds that trigger certain activity: </a:t>
            </a:r>
            <a:r>
              <a:rPr lang="en-US" sz="2000" dirty="0" err="1" smtClean="0"/>
              <a:t>MinThreshold</a:t>
            </a:r>
            <a:r>
              <a:rPr lang="en-US" sz="2000" dirty="0" smtClean="0"/>
              <a:t> and </a:t>
            </a:r>
            <a:r>
              <a:rPr lang="en-US" sz="2000" dirty="0" err="1" smtClean="0"/>
              <a:t>MaxThreshold</a:t>
            </a:r>
            <a:r>
              <a:rPr lang="en-US" sz="2000" dirty="0" smtClean="0"/>
              <a:t>. </a:t>
            </a:r>
          </a:p>
          <a:p>
            <a:pPr lvl="1"/>
            <a:r>
              <a:rPr lang="en-US" sz="2000" dirty="0" smtClean="0"/>
              <a:t>When a packet arrives at the gateway, RED compares the current </a:t>
            </a:r>
            <a:r>
              <a:rPr lang="en-US" sz="2000" dirty="0" err="1" smtClean="0"/>
              <a:t>AvgLen</a:t>
            </a:r>
            <a:r>
              <a:rPr lang="en-US" sz="2000" dirty="0" smtClean="0"/>
              <a:t> with these two thresholds, according to the following rules:</a:t>
            </a:r>
          </a:p>
          <a:p>
            <a:pPr lvl="2"/>
            <a:r>
              <a:rPr lang="en-US" sz="1800" dirty="0" smtClean="0"/>
              <a:t>if </a:t>
            </a:r>
            <a:r>
              <a:rPr lang="en-US" sz="1800" dirty="0" err="1" smtClean="0"/>
              <a:t>AvgLen</a:t>
            </a:r>
            <a:r>
              <a:rPr lang="en-US" sz="1800" dirty="0" smtClean="0"/>
              <a:t> </a:t>
            </a:r>
            <a:r>
              <a:rPr lang="en-US" sz="1800" dirty="0" smtClean="0">
                <a:sym typeface="Symbol" pitchFamily="18" charset="2"/>
              </a:rPr>
              <a:t></a:t>
            </a:r>
            <a:r>
              <a:rPr lang="en-US" sz="1800" dirty="0" smtClean="0"/>
              <a:t> </a:t>
            </a:r>
            <a:r>
              <a:rPr lang="en-US" sz="1800" dirty="0" err="1" smtClean="0"/>
              <a:t>MinThreshold</a:t>
            </a:r>
            <a:endParaRPr lang="en-US" sz="1800" dirty="0" smtClean="0"/>
          </a:p>
          <a:p>
            <a:pPr lvl="3"/>
            <a:r>
              <a:rPr lang="en-US" sz="1600" dirty="0" smtClean="0">
                <a:sym typeface="Wingdings" pitchFamily="2" charset="2"/>
              </a:rPr>
              <a:t></a:t>
            </a:r>
            <a:r>
              <a:rPr lang="en-US" sz="1600" dirty="0" smtClean="0"/>
              <a:t> queue the packet</a:t>
            </a:r>
          </a:p>
          <a:p>
            <a:pPr lvl="2"/>
            <a:r>
              <a:rPr lang="en-US" sz="1800" dirty="0" smtClean="0"/>
              <a:t>if </a:t>
            </a:r>
            <a:r>
              <a:rPr lang="en-US" sz="1800" dirty="0" err="1" smtClean="0"/>
              <a:t>MinThreshold</a:t>
            </a:r>
            <a:r>
              <a:rPr lang="en-US" sz="1800" dirty="0" smtClean="0"/>
              <a:t> &lt; </a:t>
            </a:r>
            <a:r>
              <a:rPr lang="en-US" sz="1800" dirty="0" err="1" smtClean="0"/>
              <a:t>AvgLen</a:t>
            </a:r>
            <a:r>
              <a:rPr lang="en-US" sz="1800" dirty="0" smtClean="0"/>
              <a:t> &lt; </a:t>
            </a:r>
            <a:r>
              <a:rPr lang="en-US" sz="1800" dirty="0" err="1" smtClean="0"/>
              <a:t>MaxThreshold</a:t>
            </a:r>
            <a:endParaRPr lang="en-US" sz="1800" dirty="0" smtClean="0"/>
          </a:p>
          <a:p>
            <a:pPr lvl="3"/>
            <a:r>
              <a:rPr lang="en-US" sz="1600" dirty="0" smtClean="0">
                <a:sym typeface="Wingdings" pitchFamily="2" charset="2"/>
              </a:rPr>
              <a:t></a:t>
            </a:r>
            <a:r>
              <a:rPr lang="en-US" sz="1600" dirty="0" smtClean="0"/>
              <a:t> calculate probability P</a:t>
            </a:r>
          </a:p>
          <a:p>
            <a:pPr lvl="3"/>
            <a:r>
              <a:rPr lang="en-US" sz="1600" dirty="0" smtClean="0">
                <a:sym typeface="Wingdings" pitchFamily="2" charset="2"/>
              </a:rPr>
              <a:t></a:t>
            </a:r>
            <a:r>
              <a:rPr lang="en-US" sz="1600" dirty="0" smtClean="0"/>
              <a:t> drop the arriving packet with probability P</a:t>
            </a:r>
          </a:p>
          <a:p>
            <a:pPr lvl="2"/>
            <a:r>
              <a:rPr lang="en-US" sz="1800" dirty="0" smtClean="0"/>
              <a:t>if </a:t>
            </a:r>
            <a:r>
              <a:rPr lang="en-US" sz="1800" dirty="0" err="1" smtClean="0"/>
              <a:t>MaxThreshold</a:t>
            </a:r>
            <a:r>
              <a:rPr lang="en-US" sz="1800" dirty="0" smtClean="0"/>
              <a:t> </a:t>
            </a:r>
            <a:r>
              <a:rPr lang="en-US" sz="1800" dirty="0" smtClean="0">
                <a:sym typeface="Symbol" pitchFamily="18" charset="2"/>
              </a:rPr>
              <a:t></a:t>
            </a:r>
            <a:r>
              <a:rPr lang="en-US" sz="1800" dirty="0" smtClean="0"/>
              <a:t> </a:t>
            </a:r>
            <a:r>
              <a:rPr lang="en-US" sz="1800" dirty="0" err="1" smtClean="0"/>
              <a:t>AvgLen</a:t>
            </a:r>
            <a:endParaRPr lang="en-US" sz="1800" dirty="0" smtClean="0"/>
          </a:p>
          <a:p>
            <a:pPr lvl="3"/>
            <a:r>
              <a:rPr lang="en-US" sz="1600" dirty="0" smtClean="0">
                <a:sym typeface="Wingdings" pitchFamily="2" charset="2"/>
              </a:rPr>
              <a:t></a:t>
            </a:r>
            <a:r>
              <a:rPr lang="en-US" sz="1600" dirty="0" smtClean="0"/>
              <a:t> drop the arriving packet</a:t>
            </a:r>
          </a:p>
          <a:p>
            <a:endParaRPr lang="en-US" dirty="0"/>
          </a:p>
        </p:txBody>
      </p:sp>
      <p:sp>
        <p:nvSpPr>
          <p:cNvPr id="4" name="Date Placeholder 3"/>
          <p:cNvSpPr>
            <a:spLocks noGrp="1"/>
          </p:cNvSpPr>
          <p:nvPr>
            <p:ph type="dt" sz="half" idx="10"/>
          </p:nvPr>
        </p:nvSpPr>
        <p:spPr/>
        <p:txBody>
          <a:bodyPr/>
          <a:lstStyle/>
          <a:p>
            <a:fld id="{61C15BFA-9BC1-4174-8EFD-A711D5E07D43}"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73</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Avoidance Mechanism</a:t>
            </a:r>
            <a:endParaRPr lang="en-US" dirty="0"/>
          </a:p>
        </p:txBody>
      </p:sp>
      <p:sp>
        <p:nvSpPr>
          <p:cNvPr id="3" name="Content Placeholder 2"/>
          <p:cNvSpPr>
            <a:spLocks noGrp="1"/>
          </p:cNvSpPr>
          <p:nvPr>
            <p:ph sz="quarter" idx="1"/>
          </p:nvPr>
        </p:nvSpPr>
        <p:spPr/>
        <p:txBody>
          <a:bodyPr/>
          <a:lstStyle/>
          <a:p>
            <a:r>
              <a:rPr lang="en-US" sz="2400" dirty="0" smtClean="0"/>
              <a:t>Random Early Detection (RED)</a:t>
            </a:r>
          </a:p>
          <a:p>
            <a:pPr lvl="1"/>
            <a:r>
              <a:rPr lang="en-US" sz="2400" dirty="0" smtClean="0"/>
              <a:t>P is a function of both </a:t>
            </a:r>
            <a:r>
              <a:rPr lang="en-US" sz="2400" dirty="0" err="1" smtClean="0"/>
              <a:t>AvgLen</a:t>
            </a:r>
            <a:r>
              <a:rPr lang="en-US" sz="2400" dirty="0" smtClean="0"/>
              <a:t> and how long it has been since the last packet was dropped. </a:t>
            </a:r>
          </a:p>
          <a:p>
            <a:pPr lvl="1"/>
            <a:r>
              <a:rPr lang="en-US" sz="2400" dirty="0" smtClean="0"/>
              <a:t>Specifically, it is computed as follows:</a:t>
            </a:r>
          </a:p>
          <a:p>
            <a:pPr lvl="2"/>
            <a:r>
              <a:rPr lang="en-US" sz="1600" dirty="0" err="1" smtClean="0"/>
              <a:t>TempP</a:t>
            </a:r>
            <a:r>
              <a:rPr lang="en-US" sz="1600" dirty="0" smtClean="0"/>
              <a:t> = </a:t>
            </a:r>
            <a:r>
              <a:rPr lang="en-US" sz="1600" dirty="0" err="1" smtClean="0"/>
              <a:t>MaxP</a:t>
            </a:r>
            <a:r>
              <a:rPr lang="en-US" sz="1600" dirty="0" smtClean="0"/>
              <a:t> × (</a:t>
            </a:r>
            <a:r>
              <a:rPr lang="en-US" sz="1600" dirty="0" err="1" smtClean="0"/>
              <a:t>AvgLen</a:t>
            </a:r>
            <a:r>
              <a:rPr lang="en-US" sz="1600" dirty="0" smtClean="0"/>
              <a:t> − </a:t>
            </a:r>
            <a:r>
              <a:rPr lang="en-US" sz="1600" dirty="0" err="1" smtClean="0"/>
              <a:t>MinThreshold</a:t>
            </a:r>
            <a:r>
              <a:rPr lang="en-US" sz="1600" dirty="0" smtClean="0"/>
              <a:t>)/(</a:t>
            </a:r>
            <a:r>
              <a:rPr lang="en-US" sz="1600" dirty="0" err="1" smtClean="0"/>
              <a:t>MaxThreshold</a:t>
            </a:r>
            <a:r>
              <a:rPr lang="en-US" sz="1600" dirty="0" smtClean="0"/>
              <a:t> − </a:t>
            </a:r>
            <a:r>
              <a:rPr lang="en-US" sz="1600" dirty="0" err="1" smtClean="0"/>
              <a:t>MinThreshold</a:t>
            </a:r>
            <a:r>
              <a:rPr lang="en-US" sz="1600" dirty="0" smtClean="0"/>
              <a:t>)</a:t>
            </a:r>
          </a:p>
          <a:p>
            <a:pPr lvl="2"/>
            <a:r>
              <a:rPr lang="en-US" sz="1600" dirty="0" smtClean="0"/>
              <a:t>P = </a:t>
            </a:r>
            <a:r>
              <a:rPr lang="en-US" sz="1600" dirty="0" err="1" smtClean="0"/>
              <a:t>TempP</a:t>
            </a:r>
            <a:r>
              <a:rPr lang="en-US" sz="1600" dirty="0" smtClean="0"/>
              <a:t>/(1 − count × </a:t>
            </a:r>
            <a:r>
              <a:rPr lang="en-US" sz="1600" dirty="0" err="1" smtClean="0"/>
              <a:t>TempP</a:t>
            </a:r>
            <a:r>
              <a:rPr lang="en-US" sz="1600" dirty="0" smtClean="0"/>
              <a:t>)</a:t>
            </a:r>
          </a:p>
          <a:p>
            <a:endParaRPr lang="en-US" dirty="0"/>
          </a:p>
        </p:txBody>
      </p:sp>
      <p:sp>
        <p:nvSpPr>
          <p:cNvPr id="4" name="Date Placeholder 3"/>
          <p:cNvSpPr>
            <a:spLocks noGrp="1"/>
          </p:cNvSpPr>
          <p:nvPr>
            <p:ph type="dt" sz="half" idx="10"/>
          </p:nvPr>
        </p:nvSpPr>
        <p:spPr/>
        <p:txBody>
          <a:bodyPr/>
          <a:lstStyle/>
          <a:p>
            <a:fld id="{A9616151-1824-4896-AACF-CDA5B8F8C62A}"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74</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Avoidance Mechanism</a:t>
            </a:r>
            <a:endParaRPr lang="en-US" dirty="0"/>
          </a:p>
        </p:txBody>
      </p:sp>
      <p:sp>
        <p:nvSpPr>
          <p:cNvPr id="3" name="Content Placeholder 2"/>
          <p:cNvSpPr>
            <a:spLocks noGrp="1"/>
          </p:cNvSpPr>
          <p:nvPr>
            <p:ph sz="quarter" idx="1"/>
          </p:nvPr>
        </p:nvSpPr>
        <p:spPr/>
        <p:txBody>
          <a:bodyPr/>
          <a:lstStyle/>
          <a:p>
            <a:r>
              <a:rPr lang="en-US" dirty="0" smtClean="0"/>
              <a:t>Random Early Detection (RED)</a:t>
            </a:r>
          </a:p>
          <a:p>
            <a:endParaRPr lang="en-US" dirty="0"/>
          </a:p>
        </p:txBody>
      </p:sp>
      <p:sp>
        <p:nvSpPr>
          <p:cNvPr id="4" name="Rectangle 3"/>
          <p:cNvSpPr/>
          <p:nvPr/>
        </p:nvSpPr>
        <p:spPr>
          <a:xfrm>
            <a:off x="2124075" y="4221163"/>
            <a:ext cx="4572000" cy="400050"/>
          </a:xfrm>
          <a:prstGeom prst="rect">
            <a:avLst/>
          </a:prstGeom>
        </p:spPr>
        <p:txBody>
          <a:bodyPr>
            <a:spAutoFit/>
          </a:bodyPr>
          <a:lstStyle/>
          <a:p>
            <a:pPr>
              <a:defRPr/>
            </a:pPr>
            <a:r>
              <a:rPr lang="en-US" sz="2000" dirty="0">
                <a:solidFill>
                  <a:srgbClr val="003399"/>
                </a:solidFill>
                <a:latin typeface="+mj-lt"/>
              </a:rPr>
              <a:t>RED thresholds on a FIFO queue</a:t>
            </a:r>
          </a:p>
        </p:txBody>
      </p:sp>
      <p:pic>
        <p:nvPicPr>
          <p:cNvPr id="5" name="Picture 2" descr="f06-16-9780123850591 copy.jpg"/>
          <p:cNvPicPr>
            <a:picLocks noChangeAspect="1"/>
          </p:cNvPicPr>
          <p:nvPr/>
        </p:nvPicPr>
        <p:blipFill>
          <a:blip r:embed="rId2" cstate="print"/>
          <a:srcRect/>
          <a:stretch>
            <a:fillRect/>
          </a:stretch>
        </p:blipFill>
        <p:spPr bwMode="auto">
          <a:xfrm>
            <a:off x="2555875" y="2133600"/>
            <a:ext cx="3292475" cy="172402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996C35CE-064B-4E5B-B00D-120109BE063C}" type="datetime3">
              <a:rPr lang="en-US" smtClean="0"/>
              <a:pPr/>
              <a:t>27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403E1F4A-BE5D-46B9-854C-2D7B722D4E1E}" type="slidenum">
              <a:rPr lang="en-US" smtClean="0"/>
              <a:pPr/>
              <a:t>75</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Avoidance Mechanism</a:t>
            </a:r>
            <a:endParaRPr lang="en-US" dirty="0"/>
          </a:p>
        </p:txBody>
      </p:sp>
      <p:sp>
        <p:nvSpPr>
          <p:cNvPr id="3" name="Content Placeholder 2"/>
          <p:cNvSpPr>
            <a:spLocks noGrp="1"/>
          </p:cNvSpPr>
          <p:nvPr>
            <p:ph sz="quarter" idx="1"/>
          </p:nvPr>
        </p:nvSpPr>
        <p:spPr/>
        <p:txBody>
          <a:bodyPr/>
          <a:lstStyle/>
          <a:p>
            <a:r>
              <a:rPr lang="en-US" dirty="0" smtClean="0"/>
              <a:t>Random Early Detection (RED)</a:t>
            </a:r>
          </a:p>
          <a:p>
            <a:endParaRPr lang="en-US" dirty="0"/>
          </a:p>
        </p:txBody>
      </p:sp>
      <p:sp>
        <p:nvSpPr>
          <p:cNvPr id="4" name="Rectangle 3"/>
          <p:cNvSpPr/>
          <p:nvPr/>
        </p:nvSpPr>
        <p:spPr>
          <a:xfrm>
            <a:off x="2124075" y="5238750"/>
            <a:ext cx="4572000" cy="400050"/>
          </a:xfrm>
          <a:prstGeom prst="rect">
            <a:avLst/>
          </a:prstGeom>
        </p:spPr>
        <p:txBody>
          <a:bodyPr>
            <a:spAutoFit/>
          </a:bodyPr>
          <a:lstStyle/>
          <a:p>
            <a:pPr algn="ctr">
              <a:defRPr/>
            </a:pPr>
            <a:r>
              <a:rPr lang="en-US" sz="2000" dirty="0">
                <a:solidFill>
                  <a:srgbClr val="003399"/>
                </a:solidFill>
                <a:latin typeface="+mj-lt"/>
              </a:rPr>
              <a:t>Drop probability function for RED</a:t>
            </a:r>
          </a:p>
        </p:txBody>
      </p:sp>
      <p:pic>
        <p:nvPicPr>
          <p:cNvPr id="5" name="Picture 2" descr="f06-17-9780123850591 copy.jpg"/>
          <p:cNvPicPr>
            <a:picLocks noChangeAspect="1"/>
          </p:cNvPicPr>
          <p:nvPr/>
        </p:nvPicPr>
        <p:blipFill>
          <a:blip r:embed="rId2" cstate="print"/>
          <a:srcRect/>
          <a:stretch>
            <a:fillRect/>
          </a:stretch>
        </p:blipFill>
        <p:spPr bwMode="auto">
          <a:xfrm>
            <a:off x="2051050" y="2143125"/>
            <a:ext cx="4213225" cy="277177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370F9EE4-985E-459E-87F4-8CFE9A8C0820}" type="datetime3">
              <a:rPr lang="en-US" smtClean="0"/>
              <a:pPr/>
              <a:t>27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403E1F4A-BE5D-46B9-854C-2D7B722D4E1E}" type="slidenum">
              <a:rPr lang="en-US" smtClean="0"/>
              <a:pPr/>
              <a:t>76</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Avoidance Mechanism</a:t>
            </a:r>
            <a:endParaRPr lang="en-US" dirty="0"/>
          </a:p>
        </p:txBody>
      </p:sp>
      <p:sp>
        <p:nvSpPr>
          <p:cNvPr id="3" name="Content Placeholder 2"/>
          <p:cNvSpPr>
            <a:spLocks noGrp="1"/>
          </p:cNvSpPr>
          <p:nvPr>
            <p:ph sz="quarter" idx="1"/>
          </p:nvPr>
        </p:nvSpPr>
        <p:spPr/>
        <p:txBody>
          <a:bodyPr/>
          <a:lstStyle/>
          <a:p>
            <a:r>
              <a:rPr lang="en-US" dirty="0" smtClean="0"/>
              <a:t>Source-based Congestion Avoidance</a:t>
            </a:r>
          </a:p>
          <a:p>
            <a:pPr lvl="1"/>
            <a:r>
              <a:rPr lang="en-US" sz="2400" dirty="0" smtClean="0"/>
              <a:t>Watch for some sign from the network that some router’s queue is building up and that congestion will happen soon if nothing is done about it. </a:t>
            </a:r>
          </a:p>
          <a:p>
            <a:pPr lvl="1"/>
            <a:r>
              <a:rPr lang="en-US" sz="2400" dirty="0" smtClean="0"/>
              <a:t>For example, the source might notice that as packet queues build up in the network’s routers, there is a measurable increase in the RTT for each successive packet it sends</a:t>
            </a:r>
            <a:endParaRPr lang="en-US" dirty="0"/>
          </a:p>
        </p:txBody>
      </p:sp>
      <p:sp>
        <p:nvSpPr>
          <p:cNvPr id="4" name="Date Placeholder 3"/>
          <p:cNvSpPr>
            <a:spLocks noGrp="1"/>
          </p:cNvSpPr>
          <p:nvPr>
            <p:ph type="dt" sz="half" idx="10"/>
          </p:nvPr>
        </p:nvSpPr>
        <p:spPr/>
        <p:txBody>
          <a:bodyPr/>
          <a:lstStyle/>
          <a:p>
            <a:fld id="{0106AB82-356D-4201-A903-AF8D99D3F7EC}"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77</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Avoidance Mechanism</a:t>
            </a:r>
            <a:endParaRPr lang="en-US" dirty="0"/>
          </a:p>
        </p:txBody>
      </p:sp>
      <p:sp>
        <p:nvSpPr>
          <p:cNvPr id="3" name="Content Placeholder 2"/>
          <p:cNvSpPr>
            <a:spLocks noGrp="1"/>
          </p:cNvSpPr>
          <p:nvPr>
            <p:ph sz="quarter" idx="1"/>
          </p:nvPr>
        </p:nvSpPr>
        <p:spPr/>
        <p:txBody>
          <a:bodyPr/>
          <a:lstStyle/>
          <a:p>
            <a:r>
              <a:rPr lang="en-US" dirty="0" smtClean="0"/>
              <a:t>Source-based Congestion Avoidance</a:t>
            </a:r>
          </a:p>
          <a:p>
            <a:pPr lvl="1"/>
            <a:r>
              <a:rPr lang="en-US" sz="2400" dirty="0" smtClean="0"/>
              <a:t>One particular algorithm exploits this observation as follows: </a:t>
            </a:r>
          </a:p>
          <a:p>
            <a:pPr lvl="2"/>
            <a:r>
              <a:rPr lang="en-US" sz="2000" dirty="0" smtClean="0"/>
              <a:t>The congestion window normally increases as in TCP, but every two round-trip delays the algorithm checks to see if the current RTT is greater than the average of the minimum and maximum RTTs seen so far. </a:t>
            </a:r>
          </a:p>
          <a:p>
            <a:pPr lvl="2"/>
            <a:r>
              <a:rPr lang="en-US" sz="2000" dirty="0" smtClean="0"/>
              <a:t>If it is, then the algorithm decreases the congestion window by one-eighth.</a:t>
            </a:r>
          </a:p>
          <a:p>
            <a:endParaRPr lang="en-US" dirty="0"/>
          </a:p>
        </p:txBody>
      </p:sp>
      <p:sp>
        <p:nvSpPr>
          <p:cNvPr id="4" name="Date Placeholder 3"/>
          <p:cNvSpPr>
            <a:spLocks noGrp="1"/>
          </p:cNvSpPr>
          <p:nvPr>
            <p:ph type="dt" sz="half" idx="10"/>
          </p:nvPr>
        </p:nvSpPr>
        <p:spPr/>
        <p:txBody>
          <a:bodyPr/>
          <a:lstStyle/>
          <a:p>
            <a:fld id="{A4CB76DA-D2ED-42A7-826D-32CCB211AB28}"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78</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Avoidance Mechanism</a:t>
            </a:r>
            <a:endParaRPr lang="en-US" dirty="0"/>
          </a:p>
        </p:txBody>
      </p:sp>
      <p:sp>
        <p:nvSpPr>
          <p:cNvPr id="3" name="Content Placeholder 2"/>
          <p:cNvSpPr>
            <a:spLocks noGrp="1"/>
          </p:cNvSpPr>
          <p:nvPr>
            <p:ph sz="quarter" idx="1"/>
          </p:nvPr>
        </p:nvSpPr>
        <p:spPr/>
        <p:txBody>
          <a:bodyPr>
            <a:normAutofit fontScale="92500"/>
          </a:bodyPr>
          <a:lstStyle/>
          <a:p>
            <a:r>
              <a:rPr lang="en-US" dirty="0" smtClean="0"/>
              <a:t>Source-based Congestion Avoidance</a:t>
            </a:r>
          </a:p>
          <a:p>
            <a:pPr lvl="1"/>
            <a:r>
              <a:rPr lang="en-US" sz="2400" dirty="0" smtClean="0"/>
              <a:t>A second algorithm does something similar. </a:t>
            </a:r>
          </a:p>
          <a:p>
            <a:pPr lvl="1"/>
            <a:r>
              <a:rPr lang="en-US" sz="2400" dirty="0" smtClean="0"/>
              <a:t>The decision as to whether or not to change the current window size is based on changes to both the RTT and the window size. </a:t>
            </a:r>
          </a:p>
          <a:p>
            <a:pPr lvl="1"/>
            <a:r>
              <a:rPr lang="en-US" sz="2400" dirty="0" smtClean="0"/>
              <a:t>The window is adjusted once every two round-trip delays based on the product</a:t>
            </a:r>
          </a:p>
          <a:p>
            <a:pPr lvl="2"/>
            <a:r>
              <a:rPr lang="en-US" sz="1800" dirty="0" smtClean="0"/>
              <a:t>(</a:t>
            </a:r>
            <a:r>
              <a:rPr lang="en-US" sz="1800" dirty="0" err="1" smtClean="0"/>
              <a:t>CurrentWindow</a:t>
            </a:r>
            <a:r>
              <a:rPr lang="en-US" sz="1800" dirty="0" smtClean="0"/>
              <a:t> − </a:t>
            </a:r>
            <a:r>
              <a:rPr lang="en-US" sz="1800" dirty="0" err="1" smtClean="0"/>
              <a:t>OldWindow</a:t>
            </a:r>
            <a:r>
              <a:rPr lang="en-US" sz="1800" dirty="0" smtClean="0"/>
              <a:t>)×(</a:t>
            </a:r>
            <a:r>
              <a:rPr lang="en-US" sz="1800" dirty="0" err="1" smtClean="0"/>
              <a:t>CurrentRTT</a:t>
            </a:r>
            <a:r>
              <a:rPr lang="en-US" sz="1800" dirty="0" smtClean="0"/>
              <a:t> − </a:t>
            </a:r>
            <a:r>
              <a:rPr lang="en-US" sz="1800" dirty="0" err="1" smtClean="0"/>
              <a:t>OldRTT</a:t>
            </a:r>
            <a:r>
              <a:rPr lang="en-US" sz="1800" dirty="0" smtClean="0"/>
              <a:t>)</a:t>
            </a:r>
          </a:p>
          <a:p>
            <a:pPr lvl="2"/>
            <a:r>
              <a:rPr lang="en-US" sz="1800" dirty="0" smtClean="0"/>
              <a:t>If the result is positive, the source decreases the window size by one-eighth; </a:t>
            </a:r>
          </a:p>
          <a:p>
            <a:pPr lvl="2"/>
            <a:r>
              <a:rPr lang="en-US" sz="1800" dirty="0" smtClean="0"/>
              <a:t>if the result is negative or 0, the source increases the window by one maximum packet size.</a:t>
            </a:r>
          </a:p>
          <a:p>
            <a:pPr lvl="2"/>
            <a:r>
              <a:rPr lang="en-US" sz="1800" dirty="0" smtClean="0"/>
              <a:t>Note that the window changes during every adjustment; that is, it oscillates around its optimal point.</a:t>
            </a:r>
          </a:p>
          <a:p>
            <a:endParaRPr lang="en-US" dirty="0"/>
          </a:p>
        </p:txBody>
      </p:sp>
      <p:sp>
        <p:nvSpPr>
          <p:cNvPr id="4" name="Date Placeholder 3"/>
          <p:cNvSpPr>
            <a:spLocks noGrp="1"/>
          </p:cNvSpPr>
          <p:nvPr>
            <p:ph type="dt" sz="half" idx="10"/>
          </p:nvPr>
        </p:nvSpPr>
        <p:spPr/>
        <p:txBody>
          <a:bodyPr/>
          <a:lstStyle/>
          <a:p>
            <a:fld id="{A1159F64-3852-4F46-9F6D-3E01E162BA40}"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79</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Resource Allocation</a:t>
            </a:r>
            <a:endParaRPr lang="en-US" dirty="0"/>
          </a:p>
        </p:txBody>
      </p:sp>
      <p:sp>
        <p:nvSpPr>
          <p:cNvPr id="3" name="Content Placeholder 2"/>
          <p:cNvSpPr>
            <a:spLocks noGrp="1"/>
          </p:cNvSpPr>
          <p:nvPr>
            <p:ph sz="quarter" idx="1"/>
          </p:nvPr>
        </p:nvSpPr>
        <p:spPr/>
        <p:txBody>
          <a:bodyPr/>
          <a:lstStyle/>
          <a:p>
            <a:r>
              <a:rPr lang="en-US" dirty="0" smtClean="0"/>
              <a:t>Network Model – Packet Switched Network</a:t>
            </a:r>
          </a:p>
          <a:p>
            <a:endParaRPr lang="en-US" dirty="0"/>
          </a:p>
        </p:txBody>
      </p:sp>
      <p:pic>
        <p:nvPicPr>
          <p:cNvPr id="4" name="Picture 2" descr="f06-01-9780123850591 copy.jpg"/>
          <p:cNvPicPr>
            <a:picLocks noChangeAspect="1"/>
          </p:cNvPicPr>
          <p:nvPr/>
        </p:nvPicPr>
        <p:blipFill>
          <a:blip r:embed="rId2" cstate="print"/>
          <a:srcRect/>
          <a:stretch>
            <a:fillRect/>
          </a:stretch>
        </p:blipFill>
        <p:spPr bwMode="auto">
          <a:xfrm>
            <a:off x="2124075" y="2222500"/>
            <a:ext cx="4606925" cy="2574925"/>
          </a:xfrm>
          <a:prstGeom prst="rect">
            <a:avLst/>
          </a:prstGeom>
          <a:noFill/>
          <a:ln w="9525">
            <a:noFill/>
            <a:miter lim="800000"/>
            <a:headEnd/>
            <a:tailEnd/>
          </a:ln>
        </p:spPr>
      </p:pic>
      <p:sp>
        <p:nvSpPr>
          <p:cNvPr id="5" name="Rectangle 4"/>
          <p:cNvSpPr/>
          <p:nvPr/>
        </p:nvSpPr>
        <p:spPr>
          <a:xfrm>
            <a:off x="2411413" y="4827588"/>
            <a:ext cx="4572000" cy="401637"/>
          </a:xfrm>
          <a:prstGeom prst="rect">
            <a:avLst/>
          </a:prstGeom>
        </p:spPr>
        <p:txBody>
          <a:bodyPr>
            <a:spAutoFit/>
          </a:bodyPr>
          <a:lstStyle/>
          <a:p>
            <a:pPr algn="ctr">
              <a:defRPr/>
            </a:pPr>
            <a:r>
              <a:rPr lang="en-US" sz="2000" dirty="0">
                <a:solidFill>
                  <a:srgbClr val="003399"/>
                </a:solidFill>
                <a:latin typeface="+mj-lt"/>
              </a:rPr>
              <a:t>A potential bottleneck router.</a:t>
            </a:r>
          </a:p>
        </p:txBody>
      </p:sp>
      <p:sp>
        <p:nvSpPr>
          <p:cNvPr id="6" name="Date Placeholder 5"/>
          <p:cNvSpPr>
            <a:spLocks noGrp="1"/>
          </p:cNvSpPr>
          <p:nvPr>
            <p:ph type="dt" sz="half" idx="10"/>
          </p:nvPr>
        </p:nvSpPr>
        <p:spPr/>
        <p:txBody>
          <a:bodyPr/>
          <a:lstStyle/>
          <a:p>
            <a:fld id="{3F018E62-863A-4043-90AC-2558FF846367}" type="datetime3">
              <a:rPr lang="en-US" smtClean="0"/>
              <a:pPr/>
              <a:t>27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403E1F4A-BE5D-46B9-854C-2D7B722D4E1E}" type="slidenum">
              <a:rPr lang="en-US" smtClean="0"/>
              <a:pPr/>
              <a:t>8</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For many years, packet-switched networks have offered the promise of supporting multimedia applications, </a:t>
            </a:r>
          </a:p>
          <a:p>
            <a:pPr lvl="1"/>
            <a:r>
              <a:rPr lang="en-US" dirty="0" smtClean="0"/>
              <a:t>i.e., audio, video, and data. </a:t>
            </a:r>
          </a:p>
          <a:p>
            <a:r>
              <a:rPr lang="en-US" dirty="0" smtClean="0"/>
              <a:t>After all, once digitized, audio and video information become like any other form of data</a:t>
            </a:r>
          </a:p>
          <a:p>
            <a:pPr lvl="1"/>
            <a:r>
              <a:rPr lang="en-US" dirty="0" smtClean="0"/>
              <a:t>A stream of bits to be transmitted. </a:t>
            </a:r>
          </a:p>
          <a:p>
            <a:pPr lvl="1"/>
            <a:r>
              <a:rPr lang="en-US" dirty="0" smtClean="0"/>
              <a:t>One obstacle to the fulfillment of this promise has been the need for higher-bandwidth links.</a:t>
            </a:r>
          </a:p>
          <a:p>
            <a:r>
              <a:rPr lang="en-US" dirty="0" smtClean="0"/>
              <a:t>Recently, </a:t>
            </a:r>
          </a:p>
          <a:p>
            <a:pPr lvl="1"/>
            <a:r>
              <a:rPr lang="en-US" dirty="0" smtClean="0"/>
              <a:t>The improvements in coding have reduced the bandwidth needs of audio and video applications</a:t>
            </a:r>
          </a:p>
          <a:p>
            <a:pPr lvl="1"/>
            <a:r>
              <a:rPr lang="en-US" dirty="0" smtClean="0"/>
              <a:t>While at the same time link speeds have increased.</a:t>
            </a:r>
          </a:p>
          <a:p>
            <a:endParaRPr lang="en-US" dirty="0"/>
          </a:p>
        </p:txBody>
      </p:sp>
      <p:sp>
        <p:nvSpPr>
          <p:cNvPr id="4" name="Date Placeholder 3"/>
          <p:cNvSpPr>
            <a:spLocks noGrp="1"/>
          </p:cNvSpPr>
          <p:nvPr>
            <p:ph type="dt" sz="half" idx="10"/>
          </p:nvPr>
        </p:nvSpPr>
        <p:spPr/>
        <p:txBody>
          <a:bodyPr/>
          <a:lstStyle/>
          <a:p>
            <a:fld id="{C5EDCB7F-19CF-4A93-8CC4-788916266C39}"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80</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normAutofit fontScale="92500"/>
          </a:bodyPr>
          <a:lstStyle/>
          <a:p>
            <a:r>
              <a:rPr lang="en-US" dirty="0" smtClean="0"/>
              <a:t>There is more to transmitting audio and video over a network than just providing sufficient bandwidth</a:t>
            </a:r>
          </a:p>
          <a:p>
            <a:pPr lvl="1"/>
            <a:r>
              <a:rPr lang="en-US" dirty="0" smtClean="0"/>
              <a:t>Synchronization </a:t>
            </a:r>
          </a:p>
          <a:p>
            <a:r>
              <a:rPr lang="en-US" dirty="0" smtClean="0"/>
              <a:t>Participants in a telephone conversation, for example, expect to be able to converse in such a way that one person can respond to something said by the other and be heard almost immediately. </a:t>
            </a:r>
          </a:p>
          <a:p>
            <a:r>
              <a:rPr lang="en-US" dirty="0" smtClean="0"/>
              <a:t>Thus, the </a:t>
            </a:r>
            <a:r>
              <a:rPr lang="en-US" dirty="0" smtClean="0">
                <a:solidFill>
                  <a:srgbClr val="FF0000"/>
                </a:solidFill>
              </a:rPr>
              <a:t>timeliness</a:t>
            </a:r>
            <a:r>
              <a:rPr lang="en-US" dirty="0" smtClean="0"/>
              <a:t> of delivery can be very important. </a:t>
            </a:r>
          </a:p>
          <a:p>
            <a:r>
              <a:rPr lang="en-US" dirty="0" smtClean="0"/>
              <a:t>When you refer to applications that are sensitive to the timeliness of data as </a:t>
            </a:r>
            <a:r>
              <a:rPr lang="en-US" i="1" dirty="0" smtClean="0"/>
              <a:t>real-time applications</a:t>
            </a:r>
            <a:endParaRPr lang="en-US" dirty="0"/>
          </a:p>
        </p:txBody>
      </p:sp>
      <p:sp>
        <p:nvSpPr>
          <p:cNvPr id="4" name="Date Placeholder 3"/>
          <p:cNvSpPr>
            <a:spLocks noGrp="1"/>
          </p:cNvSpPr>
          <p:nvPr>
            <p:ph type="dt" sz="half" idx="10"/>
          </p:nvPr>
        </p:nvSpPr>
        <p:spPr/>
        <p:txBody>
          <a:bodyPr/>
          <a:lstStyle/>
          <a:p>
            <a:fld id="{5EA264B4-6C6A-41A4-9367-BF67011F4379}"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81</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Industrial control—you would like a command sent to a robot arm to reach it before the arm crashes into something. </a:t>
            </a:r>
          </a:p>
          <a:p>
            <a:r>
              <a:rPr lang="en-US" dirty="0" smtClean="0"/>
              <a:t>Even file transfer applications can have timeliness constraints</a:t>
            </a:r>
          </a:p>
          <a:p>
            <a:pPr lvl="1"/>
            <a:r>
              <a:rPr lang="en-US" dirty="0" smtClean="0"/>
              <a:t>Such as a requirement that a database update complete overnight before the business that needs the data resumes on the next day</a:t>
            </a:r>
            <a:endParaRPr lang="en-US" dirty="0"/>
          </a:p>
        </p:txBody>
      </p:sp>
      <p:sp>
        <p:nvSpPr>
          <p:cNvPr id="4" name="Date Placeholder 3"/>
          <p:cNvSpPr>
            <a:spLocks noGrp="1"/>
          </p:cNvSpPr>
          <p:nvPr>
            <p:ph type="dt" sz="half" idx="10"/>
          </p:nvPr>
        </p:nvSpPr>
        <p:spPr/>
        <p:txBody>
          <a:bodyPr/>
          <a:lstStyle/>
          <a:p>
            <a:fld id="{3EB4BDBB-80A6-4ECE-BA1B-E63D875156F5}"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82</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The distinguishing characteristic of real-time applications is that they need some sort of assurance </a:t>
            </a:r>
            <a:r>
              <a:rPr lang="en-US" i="1" dirty="0" smtClean="0"/>
              <a:t>from the network that data is likely to arrive on time</a:t>
            </a:r>
            <a:r>
              <a:rPr lang="en-US" dirty="0" smtClean="0"/>
              <a:t>. </a:t>
            </a:r>
          </a:p>
          <a:p>
            <a:r>
              <a:rPr lang="en-US" dirty="0" smtClean="0"/>
              <a:t>Whereas a non-real-time application can use an end-to-end retransmission strategy to make sure that data arrives </a:t>
            </a:r>
            <a:r>
              <a:rPr lang="en-US" i="1" dirty="0" smtClean="0"/>
              <a:t>correctly, such a strategy cannot provide </a:t>
            </a:r>
            <a:r>
              <a:rPr lang="en-US" dirty="0" smtClean="0"/>
              <a:t>timeliness.</a:t>
            </a:r>
          </a:p>
          <a:p>
            <a:r>
              <a:rPr lang="en-US" dirty="0" smtClean="0"/>
              <a:t>This implies that the network will treat some packets differently from others—something that is not done in the best-effort model. </a:t>
            </a:r>
          </a:p>
          <a:p>
            <a:r>
              <a:rPr lang="en-US" dirty="0" smtClean="0"/>
              <a:t>A network that can provide these different levels of service is often said to support quality of service (</a:t>
            </a:r>
            <a:r>
              <a:rPr lang="en-US" dirty="0" err="1" smtClean="0"/>
              <a:t>QoS</a:t>
            </a:r>
            <a:r>
              <a:rPr lang="en-US" dirty="0" smtClean="0"/>
              <a:t>).</a:t>
            </a:r>
          </a:p>
          <a:p>
            <a:endParaRPr lang="en-US" dirty="0"/>
          </a:p>
        </p:txBody>
      </p:sp>
      <p:sp>
        <p:nvSpPr>
          <p:cNvPr id="4" name="Date Placeholder 3"/>
          <p:cNvSpPr>
            <a:spLocks noGrp="1"/>
          </p:cNvSpPr>
          <p:nvPr>
            <p:ph type="dt" sz="half" idx="10"/>
          </p:nvPr>
        </p:nvSpPr>
        <p:spPr/>
        <p:txBody>
          <a:bodyPr/>
          <a:lstStyle/>
          <a:p>
            <a:fld id="{8321CB55-57AF-46D9-9390-1D17A7D716BE}"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83</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Real-Time Applications</a:t>
            </a:r>
          </a:p>
          <a:p>
            <a:pPr lvl="1"/>
            <a:r>
              <a:rPr lang="en-US" sz="2400" dirty="0" smtClean="0"/>
              <a:t>Data is generated by collecting samples from a microphone and digitizing them using an A </a:t>
            </a:r>
            <a:r>
              <a:rPr lang="en-US" sz="2400" dirty="0" smtClean="0">
                <a:sym typeface="Wingdings" pitchFamily="2" charset="2"/>
              </a:rPr>
              <a:t>D converter</a:t>
            </a:r>
          </a:p>
          <a:p>
            <a:pPr lvl="1"/>
            <a:r>
              <a:rPr lang="en-US" sz="2400" dirty="0" smtClean="0"/>
              <a:t>The digital samples are placed in packets which are transmitted across the network and received at the other end</a:t>
            </a:r>
          </a:p>
          <a:p>
            <a:pPr lvl="1"/>
            <a:r>
              <a:rPr lang="en-US" sz="2400" dirty="0" smtClean="0"/>
              <a:t>At the receiving host the data must be played back at some appropriate rate</a:t>
            </a:r>
          </a:p>
          <a:p>
            <a:endParaRPr lang="en-US" dirty="0"/>
          </a:p>
        </p:txBody>
      </p:sp>
      <p:sp>
        <p:nvSpPr>
          <p:cNvPr id="4" name="Date Placeholder 3"/>
          <p:cNvSpPr>
            <a:spLocks noGrp="1"/>
          </p:cNvSpPr>
          <p:nvPr>
            <p:ph type="dt" sz="half" idx="10"/>
          </p:nvPr>
        </p:nvSpPr>
        <p:spPr/>
        <p:txBody>
          <a:bodyPr/>
          <a:lstStyle/>
          <a:p>
            <a:fld id="{5D50E205-6E3B-4B08-963B-DE62735E7857}"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84</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Real-Time Applications</a:t>
            </a:r>
          </a:p>
          <a:p>
            <a:pPr lvl="1">
              <a:lnSpc>
                <a:spcPct val="90000"/>
              </a:lnSpc>
            </a:pPr>
            <a:r>
              <a:rPr lang="en-US" sz="2400" dirty="0" smtClean="0"/>
              <a:t>For example, if voice samples were collected at a rate of one per 125 </a:t>
            </a:r>
            <a:r>
              <a:rPr lang="en-US" sz="2400" dirty="0" smtClean="0">
                <a:sym typeface="Symbol" pitchFamily="18" charset="2"/>
              </a:rPr>
              <a:t>s, they should be played back at the same rate</a:t>
            </a:r>
          </a:p>
          <a:p>
            <a:pPr lvl="1">
              <a:lnSpc>
                <a:spcPct val="90000"/>
              </a:lnSpc>
            </a:pPr>
            <a:r>
              <a:rPr lang="en-US" sz="2400" dirty="0" smtClean="0">
                <a:sym typeface="Symbol" pitchFamily="18" charset="2"/>
              </a:rPr>
              <a:t>We can think of each sample as having a particular playback time</a:t>
            </a:r>
          </a:p>
          <a:p>
            <a:pPr lvl="1">
              <a:lnSpc>
                <a:spcPct val="90000"/>
              </a:lnSpc>
            </a:pPr>
            <a:r>
              <a:rPr lang="en-US" sz="2400" dirty="0" smtClean="0">
                <a:sym typeface="Symbol" pitchFamily="18" charset="2"/>
              </a:rPr>
              <a:t>The point in time at which it is needed at the receiving host</a:t>
            </a:r>
          </a:p>
          <a:p>
            <a:pPr lvl="1">
              <a:lnSpc>
                <a:spcPct val="90000"/>
              </a:lnSpc>
            </a:pPr>
            <a:r>
              <a:rPr lang="en-US" sz="2400" dirty="0" smtClean="0">
                <a:sym typeface="Symbol" pitchFamily="18" charset="2"/>
              </a:rPr>
              <a:t>In this example, each sample has a playback time that is </a:t>
            </a:r>
            <a:r>
              <a:rPr lang="en-US" sz="2400" dirty="0" smtClean="0"/>
              <a:t>125 </a:t>
            </a:r>
            <a:r>
              <a:rPr lang="en-US" sz="2400" dirty="0" smtClean="0">
                <a:sym typeface="Symbol" pitchFamily="18" charset="2"/>
              </a:rPr>
              <a:t>s later than the preceding sample</a:t>
            </a:r>
          </a:p>
          <a:p>
            <a:pPr lvl="1">
              <a:lnSpc>
                <a:spcPct val="90000"/>
              </a:lnSpc>
            </a:pPr>
            <a:r>
              <a:rPr lang="en-US" sz="2400" dirty="0" smtClean="0">
                <a:sym typeface="Symbol" pitchFamily="18" charset="2"/>
              </a:rPr>
              <a:t>If data arrives after its appropriate playback time, it is useless</a:t>
            </a:r>
          </a:p>
          <a:p>
            <a:endParaRPr lang="en-US" dirty="0"/>
          </a:p>
        </p:txBody>
      </p:sp>
      <p:sp>
        <p:nvSpPr>
          <p:cNvPr id="4" name="Date Placeholder 3"/>
          <p:cNvSpPr>
            <a:spLocks noGrp="1"/>
          </p:cNvSpPr>
          <p:nvPr>
            <p:ph type="dt" sz="half" idx="10"/>
          </p:nvPr>
        </p:nvSpPr>
        <p:spPr/>
        <p:txBody>
          <a:bodyPr/>
          <a:lstStyle/>
          <a:p>
            <a:fld id="{92E5F912-1968-4BC1-B36E-C54042B226AB}"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85</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Real-Time Applications</a:t>
            </a:r>
          </a:p>
          <a:p>
            <a:pPr lvl="1"/>
            <a:r>
              <a:rPr lang="en-US" sz="2400" dirty="0" smtClean="0"/>
              <a:t>For some audio applications, there are limits to how far we can delay playing back data</a:t>
            </a:r>
          </a:p>
          <a:p>
            <a:pPr lvl="1"/>
            <a:r>
              <a:rPr lang="en-US" sz="2400" dirty="0" smtClean="0"/>
              <a:t>It is hard to carry on a conversation if the time between when you speak and when your listener hears you is more than 300 ms</a:t>
            </a:r>
          </a:p>
          <a:p>
            <a:pPr lvl="1"/>
            <a:r>
              <a:rPr lang="en-US" sz="2400" dirty="0" smtClean="0"/>
              <a:t>We want from the network a guarantee that all our data will arrive within 300 ms</a:t>
            </a:r>
          </a:p>
          <a:p>
            <a:pPr lvl="1"/>
            <a:r>
              <a:rPr lang="en-US" sz="2400" dirty="0" smtClean="0"/>
              <a:t>If data arrives early, we buffer it until playback time</a:t>
            </a:r>
            <a:endParaRPr lang="en-US" dirty="0"/>
          </a:p>
        </p:txBody>
      </p:sp>
      <p:sp>
        <p:nvSpPr>
          <p:cNvPr id="4" name="Date Placeholder 3"/>
          <p:cNvSpPr>
            <a:spLocks noGrp="1"/>
          </p:cNvSpPr>
          <p:nvPr>
            <p:ph type="dt" sz="half" idx="10"/>
          </p:nvPr>
        </p:nvSpPr>
        <p:spPr/>
        <p:txBody>
          <a:bodyPr/>
          <a:lstStyle/>
          <a:p>
            <a:fld id="{81C76488-A95C-4007-962F-A9910E2BB225}"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86</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Real-Time Applications</a:t>
            </a:r>
          </a:p>
          <a:p>
            <a:endParaRPr lang="en-US" dirty="0"/>
          </a:p>
        </p:txBody>
      </p:sp>
      <p:sp>
        <p:nvSpPr>
          <p:cNvPr id="4" name="Rectangle 3"/>
          <p:cNvSpPr/>
          <p:nvPr/>
        </p:nvSpPr>
        <p:spPr>
          <a:xfrm>
            <a:off x="3276600" y="5238750"/>
            <a:ext cx="2144713" cy="400050"/>
          </a:xfrm>
          <a:prstGeom prst="rect">
            <a:avLst/>
          </a:prstGeom>
        </p:spPr>
        <p:txBody>
          <a:bodyPr wrap="none">
            <a:spAutoFit/>
          </a:bodyPr>
          <a:lstStyle/>
          <a:p>
            <a:pPr>
              <a:defRPr/>
            </a:pPr>
            <a:r>
              <a:rPr lang="en-US" sz="2000" dirty="0">
                <a:solidFill>
                  <a:srgbClr val="003399"/>
                </a:solidFill>
                <a:latin typeface="+mj-lt"/>
              </a:rPr>
              <a:t>A playback buffer</a:t>
            </a:r>
          </a:p>
        </p:txBody>
      </p:sp>
      <p:pic>
        <p:nvPicPr>
          <p:cNvPr id="5" name="Picture 2" descr="f06-21-9780123850591 copy.jpg"/>
          <p:cNvPicPr>
            <a:picLocks noChangeAspect="1"/>
          </p:cNvPicPr>
          <p:nvPr/>
        </p:nvPicPr>
        <p:blipFill>
          <a:blip r:embed="rId2" cstate="print"/>
          <a:srcRect/>
          <a:stretch>
            <a:fillRect/>
          </a:stretch>
        </p:blipFill>
        <p:spPr bwMode="auto">
          <a:xfrm>
            <a:off x="1979613" y="2212975"/>
            <a:ext cx="4584700" cy="296227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E469A3A2-8377-4A4E-897D-F483779CC87F}" type="datetime3">
              <a:rPr lang="en-US" smtClean="0"/>
              <a:pPr/>
              <a:t>27 October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403E1F4A-BE5D-46B9-854C-2D7B722D4E1E}" type="slidenum">
              <a:rPr lang="en-US" smtClean="0"/>
              <a:pPr/>
              <a:t>87</a:t>
            </a:fld>
            <a:endParaRPr lang="en-US"/>
          </a:p>
        </p:txBody>
      </p:sp>
      <p:sp>
        <p:nvSpPr>
          <p:cNvPr id="8" name="Footer Placeholder 7"/>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Taxonomy of Real-Time Applications</a:t>
            </a:r>
          </a:p>
          <a:p>
            <a:pPr lvl="1"/>
            <a:r>
              <a:rPr lang="en-US" sz="2400" dirty="0" smtClean="0"/>
              <a:t>The first characteristic by which we can categorize applications is their tolerance of loss of data</a:t>
            </a:r>
          </a:p>
          <a:p>
            <a:pPr lvl="2"/>
            <a:r>
              <a:rPr lang="en-US" sz="2200" dirty="0" smtClean="0"/>
              <a:t>Where “loss” might occur because a packet arrived too late to be played back as well as arising from the usual causes in the network. </a:t>
            </a:r>
          </a:p>
          <a:p>
            <a:pPr lvl="1"/>
            <a:r>
              <a:rPr lang="en-US" sz="2400" dirty="0" smtClean="0"/>
              <a:t>On the one hand, one lost audio sample can be interpolated from the surrounding samples with relatively little effect on the perceived audio quality. </a:t>
            </a:r>
          </a:p>
          <a:p>
            <a:pPr lvl="2"/>
            <a:r>
              <a:rPr lang="en-US" sz="2200" dirty="0" smtClean="0"/>
              <a:t>It is only as more and more samples are lost that quality declines to the point that the speech becomes incomprehensible.</a:t>
            </a:r>
            <a:endParaRPr lang="en-US" dirty="0"/>
          </a:p>
        </p:txBody>
      </p:sp>
      <p:sp>
        <p:nvSpPr>
          <p:cNvPr id="4" name="Date Placeholder 3"/>
          <p:cNvSpPr>
            <a:spLocks noGrp="1"/>
          </p:cNvSpPr>
          <p:nvPr>
            <p:ph type="dt" sz="half" idx="10"/>
          </p:nvPr>
        </p:nvSpPr>
        <p:spPr/>
        <p:txBody>
          <a:bodyPr/>
          <a:lstStyle/>
          <a:p>
            <a:fld id="{42670CC1-EA80-4C83-B696-0921F598F8AE}"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88</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Taxonomy of Real-Time Applications</a:t>
            </a:r>
          </a:p>
          <a:p>
            <a:pPr lvl="1"/>
            <a:r>
              <a:rPr lang="en-US" sz="2400" dirty="0" smtClean="0"/>
              <a:t>On the other hand, a robot control program is likely to be an example of a real-time application that cannot tolerate loss—losing the packet that contains the command instructing the robot arm to stop is unacceptable. </a:t>
            </a:r>
          </a:p>
          <a:p>
            <a:pPr lvl="1"/>
            <a:r>
              <a:rPr lang="en-US" sz="2400" dirty="0" smtClean="0"/>
              <a:t>Thus, we can categorize real-time applications as </a:t>
            </a:r>
            <a:r>
              <a:rPr lang="en-US" sz="2400" i="1" dirty="0" smtClean="0"/>
              <a:t>tolerant or intolerant </a:t>
            </a:r>
            <a:r>
              <a:rPr lang="en-US" sz="2400" dirty="0" smtClean="0"/>
              <a:t>depending on whether they can tolerate occasional loss</a:t>
            </a:r>
          </a:p>
          <a:p>
            <a:endParaRPr lang="en-US" dirty="0"/>
          </a:p>
        </p:txBody>
      </p:sp>
      <p:sp>
        <p:nvSpPr>
          <p:cNvPr id="4" name="Date Placeholder 3"/>
          <p:cNvSpPr>
            <a:spLocks noGrp="1"/>
          </p:cNvSpPr>
          <p:nvPr>
            <p:ph type="dt" sz="half" idx="10"/>
          </p:nvPr>
        </p:nvSpPr>
        <p:spPr/>
        <p:txBody>
          <a:bodyPr/>
          <a:lstStyle/>
          <a:p>
            <a:fld id="{278D1BE4-7AFA-47FE-8478-5D70EB5D5829}"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89</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Resource Allocation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smtClean="0">
                <a:solidFill>
                  <a:srgbClr val="FF0000"/>
                </a:solidFill>
              </a:rPr>
              <a:t>Network Model – Connectionless flows</a:t>
            </a:r>
          </a:p>
          <a:p>
            <a:r>
              <a:rPr lang="en-US" dirty="0" smtClean="0"/>
              <a:t>For much of our discussion, we assume that the network is essentially connectionless, with any connection-oriented service implemented in the transport protocol that is running on the end hosts.</a:t>
            </a:r>
          </a:p>
          <a:p>
            <a:pPr lvl="1"/>
            <a:r>
              <a:rPr lang="en-US" sz="2800" dirty="0" smtClean="0"/>
              <a:t>A connectionless network is too strong when all the </a:t>
            </a:r>
            <a:r>
              <a:rPr lang="en-US" sz="2800" dirty="0" err="1" smtClean="0"/>
              <a:t>datagrams</a:t>
            </a:r>
            <a:r>
              <a:rPr lang="en-US" sz="2800" dirty="0" smtClean="0"/>
              <a:t> are completely independent</a:t>
            </a:r>
          </a:p>
          <a:p>
            <a:pPr lvl="1"/>
            <a:r>
              <a:rPr lang="en-US" sz="2800" dirty="0" smtClean="0"/>
              <a:t>The </a:t>
            </a:r>
            <a:r>
              <a:rPr lang="en-US" sz="2800" dirty="0" err="1" smtClean="0"/>
              <a:t>datagrams</a:t>
            </a:r>
            <a:r>
              <a:rPr lang="en-US" sz="2800" dirty="0" smtClean="0"/>
              <a:t> are certainly switched independently, but it is usually the case that a stream of </a:t>
            </a:r>
            <a:r>
              <a:rPr lang="en-US" sz="2800" dirty="0" err="1" smtClean="0"/>
              <a:t>datagrams</a:t>
            </a:r>
            <a:r>
              <a:rPr lang="en-US" sz="2800" dirty="0" smtClean="0"/>
              <a:t> between a particular pair of hosts flows through a particular set of routers</a:t>
            </a:r>
          </a:p>
          <a:p>
            <a:pPr lvl="1"/>
            <a:endParaRPr lang="en-US" dirty="0"/>
          </a:p>
        </p:txBody>
      </p:sp>
      <p:sp>
        <p:nvSpPr>
          <p:cNvPr id="4" name="Date Placeholder 3"/>
          <p:cNvSpPr>
            <a:spLocks noGrp="1"/>
          </p:cNvSpPr>
          <p:nvPr>
            <p:ph type="dt" sz="half" idx="10"/>
          </p:nvPr>
        </p:nvSpPr>
        <p:spPr/>
        <p:txBody>
          <a:bodyPr/>
          <a:lstStyle/>
          <a:p>
            <a:fld id="{8671E408-16CE-4B31-B6EA-3A53A6CD93FD}"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9</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Taxonomy of Real-Time Applications</a:t>
            </a:r>
          </a:p>
          <a:p>
            <a:pPr lvl="1"/>
            <a:r>
              <a:rPr lang="en-US" sz="2400" dirty="0" smtClean="0"/>
              <a:t>A second way to characterize real-time applications is by their adaptability. </a:t>
            </a:r>
          </a:p>
          <a:p>
            <a:pPr lvl="2"/>
            <a:r>
              <a:rPr lang="en-US" sz="2000" dirty="0" smtClean="0"/>
              <a:t>For example, an audio application might be able to adapt to the amount of delay that packets experience as they traverse the network. </a:t>
            </a:r>
          </a:p>
          <a:p>
            <a:pPr lvl="3"/>
            <a:r>
              <a:rPr lang="en-US" sz="1600" dirty="0" smtClean="0"/>
              <a:t>If we notice that packets are almost always arriving within 300 ms of being sent, then we can set our playback point accordingly, buffering any packets that arrive in less than 300 </a:t>
            </a:r>
            <a:r>
              <a:rPr lang="en-US" sz="1600" dirty="0" err="1" smtClean="0"/>
              <a:t>ms.</a:t>
            </a:r>
            <a:r>
              <a:rPr lang="en-US" sz="1600" dirty="0" smtClean="0"/>
              <a:t> </a:t>
            </a:r>
          </a:p>
          <a:p>
            <a:pPr lvl="3"/>
            <a:r>
              <a:rPr lang="en-US" sz="1600" dirty="0" smtClean="0"/>
              <a:t>Suppose that we subsequently observe that all packets are arriving within 100 ms of being sent. </a:t>
            </a:r>
          </a:p>
          <a:p>
            <a:pPr lvl="3"/>
            <a:r>
              <a:rPr lang="en-US" sz="1600" dirty="0" smtClean="0"/>
              <a:t>If we moved up our playback point to 100 ms, then the users of the application would probably perceive an improvement. </a:t>
            </a:r>
          </a:p>
          <a:p>
            <a:pPr lvl="3"/>
            <a:r>
              <a:rPr lang="en-US" sz="1600" dirty="0" smtClean="0"/>
              <a:t>The process of shifting the playback point would actually require us to play out samples at an increased rate for some period of time.</a:t>
            </a:r>
            <a:endParaRPr lang="en-US" sz="2400" dirty="0" smtClean="0"/>
          </a:p>
          <a:p>
            <a:endParaRPr lang="en-US" dirty="0"/>
          </a:p>
        </p:txBody>
      </p:sp>
      <p:sp>
        <p:nvSpPr>
          <p:cNvPr id="4" name="Date Placeholder 3"/>
          <p:cNvSpPr>
            <a:spLocks noGrp="1"/>
          </p:cNvSpPr>
          <p:nvPr>
            <p:ph type="dt" sz="half" idx="10"/>
          </p:nvPr>
        </p:nvSpPr>
        <p:spPr/>
        <p:txBody>
          <a:bodyPr/>
          <a:lstStyle/>
          <a:p>
            <a:fld id="{4C141B0C-A55C-4C06-807C-AF328BBE96A7}"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90</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Taxonomy of Real-Time Applications</a:t>
            </a:r>
          </a:p>
          <a:p>
            <a:pPr lvl="1"/>
            <a:r>
              <a:rPr lang="en-US" sz="2400" i="1" dirty="0" smtClean="0"/>
              <a:t>Delay-adaptive applications. </a:t>
            </a:r>
          </a:p>
          <a:p>
            <a:pPr lvl="2"/>
            <a:r>
              <a:rPr lang="en-US" sz="2200" dirty="0" smtClean="0"/>
              <a:t>The applications that can adjust their playback point</a:t>
            </a:r>
            <a:endParaRPr lang="en-US" sz="2200" i="1" dirty="0" smtClean="0"/>
          </a:p>
          <a:p>
            <a:pPr lvl="1"/>
            <a:r>
              <a:rPr lang="en-US" sz="2400" dirty="0" smtClean="0"/>
              <a:t>Another class of adaptive applications are </a:t>
            </a:r>
            <a:r>
              <a:rPr lang="en-US" sz="2400" i="1" dirty="0" smtClean="0"/>
              <a:t>rate adaptive. </a:t>
            </a:r>
          </a:p>
          <a:p>
            <a:pPr lvl="2"/>
            <a:r>
              <a:rPr lang="en-US" sz="2200" i="1" dirty="0" smtClean="0"/>
              <a:t>For example, many </a:t>
            </a:r>
            <a:r>
              <a:rPr lang="en-US" sz="2200" dirty="0" smtClean="0"/>
              <a:t>video coding algorithms can trade off bit rate versus quality. </a:t>
            </a:r>
          </a:p>
          <a:p>
            <a:pPr lvl="2"/>
            <a:r>
              <a:rPr lang="en-US" sz="2200" dirty="0" smtClean="0"/>
              <a:t>Thus, if we find that the network can support a certain bandwidth, we can set our coding parameters accordingly.</a:t>
            </a:r>
          </a:p>
          <a:p>
            <a:pPr lvl="1"/>
            <a:r>
              <a:rPr lang="en-US" sz="2400" dirty="0" smtClean="0"/>
              <a:t>If more bandwidth becomes available later, we can change parameters to increase the quality.</a:t>
            </a:r>
          </a:p>
          <a:p>
            <a:endParaRPr lang="en-US" dirty="0"/>
          </a:p>
        </p:txBody>
      </p:sp>
      <p:sp>
        <p:nvSpPr>
          <p:cNvPr id="4" name="Date Placeholder 3"/>
          <p:cNvSpPr>
            <a:spLocks noGrp="1"/>
          </p:cNvSpPr>
          <p:nvPr>
            <p:ph type="dt" sz="half" idx="10"/>
          </p:nvPr>
        </p:nvSpPr>
        <p:spPr/>
        <p:txBody>
          <a:bodyPr/>
          <a:lstStyle/>
          <a:p>
            <a:fld id="{07FEE254-29F2-4B76-8077-14848CDBE326}"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91</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Taxonomy of Real-Time Applications</a:t>
            </a:r>
          </a:p>
          <a:p>
            <a:endParaRPr lang="en-US" dirty="0"/>
          </a:p>
        </p:txBody>
      </p:sp>
      <p:pic>
        <p:nvPicPr>
          <p:cNvPr id="4" name="Picture 2" descr="f06-23-9780123850591 copy.jpg"/>
          <p:cNvPicPr>
            <a:picLocks noChangeAspect="1"/>
          </p:cNvPicPr>
          <p:nvPr/>
        </p:nvPicPr>
        <p:blipFill>
          <a:blip r:embed="rId2" cstate="print"/>
          <a:srcRect/>
          <a:stretch>
            <a:fillRect/>
          </a:stretch>
        </p:blipFill>
        <p:spPr bwMode="auto">
          <a:xfrm>
            <a:off x="1403350" y="2071688"/>
            <a:ext cx="5745163" cy="4176712"/>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37BCB14-C063-4A13-A64F-3B253DB6C229}" type="datetime3">
              <a:rPr lang="en-US" smtClean="0"/>
              <a:pPr/>
              <a:t>27 October 2023</a:t>
            </a:fld>
            <a:endParaRPr lang="en-US"/>
          </a:p>
        </p:txBody>
      </p:sp>
      <p:sp>
        <p:nvSpPr>
          <p:cNvPr id="6" name="Slide Number Placeholder 5"/>
          <p:cNvSpPr>
            <a:spLocks noGrp="1"/>
          </p:cNvSpPr>
          <p:nvPr>
            <p:ph type="sldNum" sz="quarter" idx="11"/>
          </p:nvPr>
        </p:nvSpPr>
        <p:spPr/>
        <p:txBody>
          <a:bodyPr>
            <a:normAutofit fontScale="85000" lnSpcReduction="20000"/>
          </a:bodyPr>
          <a:lstStyle/>
          <a:p>
            <a:fld id="{403E1F4A-BE5D-46B9-854C-2D7B722D4E1E}" type="slidenum">
              <a:rPr lang="en-US" smtClean="0"/>
              <a:pPr/>
              <a:t>92</a:t>
            </a:fld>
            <a:endParaRPr lang="en-US"/>
          </a:p>
        </p:txBody>
      </p:sp>
      <p:sp>
        <p:nvSpPr>
          <p:cNvPr id="7" name="Footer Placeholder 6"/>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normAutofit fontScale="92500"/>
          </a:bodyPr>
          <a:lstStyle/>
          <a:p>
            <a:pPr>
              <a:defRPr/>
            </a:pPr>
            <a:r>
              <a:rPr lang="en-US" dirty="0" smtClean="0"/>
              <a:t>Approaches to </a:t>
            </a:r>
            <a:r>
              <a:rPr lang="en-US" dirty="0" err="1" smtClean="0"/>
              <a:t>QoS</a:t>
            </a:r>
            <a:r>
              <a:rPr lang="en-US" dirty="0" smtClean="0"/>
              <a:t> Support</a:t>
            </a:r>
          </a:p>
          <a:p>
            <a:pPr lvl="1">
              <a:defRPr/>
            </a:pPr>
            <a:r>
              <a:rPr lang="en-US" sz="2400" i="1" dirty="0" smtClean="0"/>
              <a:t>fine-grained approaches</a:t>
            </a:r>
          </a:p>
          <a:p>
            <a:pPr lvl="2">
              <a:defRPr/>
            </a:pPr>
            <a:r>
              <a:rPr lang="en-US" sz="2200" i="1" dirty="0" smtClean="0"/>
              <a:t>Which provide </a:t>
            </a:r>
            <a:r>
              <a:rPr lang="en-US" sz="2200" i="1" dirty="0" err="1" smtClean="0"/>
              <a:t>QoS</a:t>
            </a:r>
            <a:r>
              <a:rPr lang="en-US" sz="2200" i="1" dirty="0" smtClean="0"/>
              <a:t> to individual applications or flows</a:t>
            </a:r>
          </a:p>
          <a:p>
            <a:pPr lvl="1">
              <a:defRPr/>
            </a:pPr>
            <a:r>
              <a:rPr lang="en-US" sz="2400" i="1" dirty="0" smtClean="0"/>
              <a:t>coarse-grained approaches </a:t>
            </a:r>
          </a:p>
          <a:p>
            <a:pPr lvl="2">
              <a:defRPr/>
            </a:pPr>
            <a:r>
              <a:rPr lang="en-US" sz="2200" i="1" dirty="0" smtClean="0"/>
              <a:t>Which provide </a:t>
            </a:r>
            <a:r>
              <a:rPr lang="en-US" sz="2200" i="1" dirty="0" err="1" smtClean="0"/>
              <a:t>QoS</a:t>
            </a:r>
            <a:r>
              <a:rPr lang="en-US" sz="2200" i="1" dirty="0" smtClean="0"/>
              <a:t> to large classes of data or aggregated </a:t>
            </a:r>
            <a:r>
              <a:rPr lang="en-US" sz="2200" dirty="0" smtClean="0"/>
              <a:t>traffic</a:t>
            </a:r>
          </a:p>
          <a:p>
            <a:pPr lvl="1">
              <a:buFont typeface="Wingdings" pitchFamily="2" charset="2"/>
              <a:buNone/>
              <a:defRPr/>
            </a:pPr>
            <a:endParaRPr lang="en-US" sz="2400" dirty="0" smtClean="0"/>
          </a:p>
          <a:p>
            <a:pPr lvl="1">
              <a:defRPr/>
            </a:pPr>
            <a:r>
              <a:rPr lang="en-US" sz="2400" dirty="0" smtClean="0"/>
              <a:t>In the first category we find “Integrated Services,” a </a:t>
            </a:r>
            <a:r>
              <a:rPr lang="en-US" sz="2400" dirty="0" err="1" smtClean="0"/>
              <a:t>QoS</a:t>
            </a:r>
            <a:r>
              <a:rPr lang="en-US" sz="2400" dirty="0" smtClean="0"/>
              <a:t> architecture developed in the IETF and often associated with RSVP (Resource Reservation Protocol). </a:t>
            </a:r>
          </a:p>
          <a:p>
            <a:pPr lvl="1">
              <a:defRPr/>
            </a:pPr>
            <a:r>
              <a:rPr lang="en-US" sz="2400" dirty="0" smtClean="0"/>
              <a:t>In the second category lies “Differentiated Services,” which is probably the most widely deployed </a:t>
            </a:r>
            <a:r>
              <a:rPr lang="en-US" sz="2400" dirty="0" err="1" smtClean="0"/>
              <a:t>QoS</a:t>
            </a:r>
            <a:r>
              <a:rPr lang="en-US" sz="2400" dirty="0" smtClean="0"/>
              <a:t> mechanism.</a:t>
            </a:r>
          </a:p>
          <a:p>
            <a:endParaRPr lang="en-US" dirty="0"/>
          </a:p>
        </p:txBody>
      </p:sp>
      <p:sp>
        <p:nvSpPr>
          <p:cNvPr id="4" name="Date Placeholder 3"/>
          <p:cNvSpPr>
            <a:spLocks noGrp="1"/>
          </p:cNvSpPr>
          <p:nvPr>
            <p:ph type="dt" sz="half" idx="10"/>
          </p:nvPr>
        </p:nvSpPr>
        <p:spPr/>
        <p:txBody>
          <a:bodyPr/>
          <a:lstStyle/>
          <a:p>
            <a:fld id="{E3D8768A-FE80-45A9-B942-F86280FCA1A0}"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93</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Integrated Services (RSVP)</a:t>
            </a:r>
          </a:p>
          <a:p>
            <a:pPr lvl="1"/>
            <a:r>
              <a:rPr lang="en-US" sz="2400" dirty="0" smtClean="0"/>
              <a:t>The term “Integrated Services” (often called </a:t>
            </a:r>
            <a:r>
              <a:rPr lang="en-US" sz="2400" dirty="0" err="1" smtClean="0"/>
              <a:t>IntServ</a:t>
            </a:r>
            <a:r>
              <a:rPr lang="en-US" sz="2400" dirty="0" smtClean="0"/>
              <a:t> for short) refers to a body of work that was produced by the IETF around 1995–97. </a:t>
            </a:r>
          </a:p>
          <a:p>
            <a:pPr lvl="1"/>
            <a:r>
              <a:rPr lang="en-US" sz="2400" dirty="0" smtClean="0"/>
              <a:t>The </a:t>
            </a:r>
            <a:r>
              <a:rPr lang="en-US" sz="2400" dirty="0" err="1" smtClean="0"/>
              <a:t>IntServ</a:t>
            </a:r>
            <a:r>
              <a:rPr lang="en-US" sz="2400" dirty="0" smtClean="0"/>
              <a:t> working group developed specifications of a number of </a:t>
            </a:r>
            <a:r>
              <a:rPr lang="en-US" sz="2400" i="1" dirty="0" smtClean="0"/>
              <a:t>service classes designed to meet the needs of some of the </a:t>
            </a:r>
            <a:r>
              <a:rPr lang="en-US" sz="2400" dirty="0" smtClean="0"/>
              <a:t>application types described above. </a:t>
            </a:r>
          </a:p>
          <a:p>
            <a:pPr lvl="1"/>
            <a:r>
              <a:rPr lang="en-US" sz="2400" dirty="0" smtClean="0"/>
              <a:t>It also defined how RSVP could be used to make reservations using these service classes</a:t>
            </a:r>
            <a:endParaRPr lang="en-US" dirty="0"/>
          </a:p>
        </p:txBody>
      </p:sp>
      <p:sp>
        <p:nvSpPr>
          <p:cNvPr id="4" name="Date Placeholder 3"/>
          <p:cNvSpPr>
            <a:spLocks noGrp="1"/>
          </p:cNvSpPr>
          <p:nvPr>
            <p:ph type="dt" sz="half" idx="10"/>
          </p:nvPr>
        </p:nvSpPr>
        <p:spPr/>
        <p:txBody>
          <a:bodyPr/>
          <a:lstStyle/>
          <a:p>
            <a:fld id="{760701F4-5B07-4E93-8B4C-024A134BB0F6}"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94</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Integrated Services (RSVP)</a:t>
            </a:r>
          </a:p>
          <a:p>
            <a:pPr lvl="1"/>
            <a:r>
              <a:rPr lang="en-US" sz="2400" dirty="0" smtClean="0"/>
              <a:t>Service Classes</a:t>
            </a:r>
          </a:p>
          <a:p>
            <a:pPr lvl="2"/>
            <a:r>
              <a:rPr lang="en-US" sz="2000" dirty="0" smtClean="0"/>
              <a:t>Guaranteed Service</a:t>
            </a:r>
          </a:p>
          <a:p>
            <a:pPr lvl="3"/>
            <a:r>
              <a:rPr lang="en-US" dirty="0" smtClean="0"/>
              <a:t>The network should guarantee that the maximum delay that any packet will experience has some specified value</a:t>
            </a:r>
            <a:endParaRPr lang="en-US" sz="4200" dirty="0" smtClean="0"/>
          </a:p>
          <a:p>
            <a:pPr lvl="2"/>
            <a:r>
              <a:rPr lang="en-US" sz="2000" dirty="0" smtClean="0"/>
              <a:t>Controlled Load Service</a:t>
            </a:r>
          </a:p>
          <a:p>
            <a:pPr lvl="3"/>
            <a:r>
              <a:rPr lang="en-US" dirty="0" smtClean="0"/>
              <a:t>The aim of the controlled load service is to emulate a lightly loaded network for those applications that request the service, even though the network as a whole may in fact be heavily loaded</a:t>
            </a:r>
            <a:endParaRPr lang="en-US" sz="4200" dirty="0" smtClean="0"/>
          </a:p>
          <a:p>
            <a:endParaRPr lang="en-US" dirty="0"/>
          </a:p>
        </p:txBody>
      </p:sp>
      <p:sp>
        <p:nvSpPr>
          <p:cNvPr id="4" name="Date Placeholder 3"/>
          <p:cNvSpPr>
            <a:spLocks noGrp="1"/>
          </p:cNvSpPr>
          <p:nvPr>
            <p:ph type="dt" sz="half" idx="10"/>
          </p:nvPr>
        </p:nvSpPr>
        <p:spPr/>
        <p:txBody>
          <a:bodyPr/>
          <a:lstStyle/>
          <a:p>
            <a:fld id="{A96B59D8-621F-4967-9F61-CDE1FF99BE99}"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95</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Integrated Services (RSVP)</a:t>
            </a:r>
          </a:p>
          <a:p>
            <a:pPr lvl="1"/>
            <a:r>
              <a:rPr lang="en-US" sz="2400" dirty="0" smtClean="0"/>
              <a:t>Overview of Mechanisms</a:t>
            </a:r>
            <a:endParaRPr lang="en-US" sz="4200" dirty="0" smtClean="0"/>
          </a:p>
          <a:p>
            <a:pPr lvl="2"/>
            <a:r>
              <a:rPr lang="en-US" sz="2000" dirty="0" err="1" smtClean="0"/>
              <a:t>Flowspec</a:t>
            </a:r>
            <a:endParaRPr lang="en-US" sz="2000" dirty="0" smtClean="0"/>
          </a:p>
          <a:p>
            <a:pPr lvl="3"/>
            <a:r>
              <a:rPr lang="en-US" sz="1600" dirty="0" smtClean="0"/>
              <a:t>With a best-effort service we can just tell the network where we want our packets to go and leave it at that, a real-time service involves telling the network something more about the type of service we require</a:t>
            </a:r>
          </a:p>
          <a:p>
            <a:pPr lvl="3"/>
            <a:r>
              <a:rPr lang="en-US" sz="1600" dirty="0" smtClean="0"/>
              <a:t>The set of information that we provide to the network is referred to as a </a:t>
            </a:r>
            <a:r>
              <a:rPr lang="en-US" sz="1600" i="1" dirty="0" err="1" smtClean="0"/>
              <a:t>flowspec</a:t>
            </a:r>
            <a:r>
              <a:rPr lang="en-US" sz="1600" i="1" dirty="0" smtClean="0"/>
              <a:t>.</a:t>
            </a:r>
          </a:p>
          <a:p>
            <a:pPr lvl="2"/>
            <a:r>
              <a:rPr lang="en-US" sz="2000" dirty="0" smtClean="0"/>
              <a:t>Admission Control</a:t>
            </a:r>
          </a:p>
          <a:p>
            <a:pPr lvl="3"/>
            <a:r>
              <a:rPr lang="en-US" sz="1600" dirty="0" smtClean="0"/>
              <a:t>When we ask the network to provide us with a particular service, the network needs to decide if it can in fact provide that service. </a:t>
            </a:r>
          </a:p>
          <a:p>
            <a:pPr lvl="3"/>
            <a:r>
              <a:rPr lang="en-US" sz="1600" dirty="0" smtClean="0"/>
              <a:t>The process of deciding when to say no is called </a:t>
            </a:r>
            <a:r>
              <a:rPr lang="en-US" sz="1600" i="1" dirty="0" smtClean="0"/>
              <a:t>admission control</a:t>
            </a:r>
            <a:r>
              <a:rPr lang="en-US" sz="1600" dirty="0" smtClean="0"/>
              <a:t>.</a:t>
            </a:r>
          </a:p>
          <a:p>
            <a:pPr lvl="2"/>
            <a:r>
              <a:rPr lang="en-US" sz="2000" dirty="0" smtClean="0"/>
              <a:t>Resource Reservation</a:t>
            </a:r>
          </a:p>
          <a:p>
            <a:pPr lvl="3"/>
            <a:r>
              <a:rPr lang="en-US" sz="1600" dirty="0" smtClean="0"/>
              <a:t>We need a mechanism by which the users of the network and the components of the network itself exchange information such as requests for service, </a:t>
            </a:r>
            <a:r>
              <a:rPr lang="en-US" sz="1600" dirty="0" err="1" smtClean="0"/>
              <a:t>flowspecs</a:t>
            </a:r>
            <a:r>
              <a:rPr lang="en-US" sz="1600" dirty="0" smtClean="0"/>
              <a:t>, and admission control decisions. </a:t>
            </a:r>
          </a:p>
          <a:p>
            <a:pPr lvl="3"/>
            <a:r>
              <a:rPr lang="en-US" sz="1600" dirty="0" smtClean="0"/>
              <a:t>We refer to this process as </a:t>
            </a:r>
            <a:r>
              <a:rPr lang="en-US" sz="1600" i="1" dirty="0" smtClean="0"/>
              <a:t>resource reservation</a:t>
            </a:r>
            <a:endParaRPr lang="en-US" sz="1600" dirty="0" smtClean="0"/>
          </a:p>
          <a:p>
            <a:endParaRPr lang="en-US" dirty="0"/>
          </a:p>
        </p:txBody>
      </p:sp>
      <p:sp>
        <p:nvSpPr>
          <p:cNvPr id="4" name="Date Placeholder 3"/>
          <p:cNvSpPr>
            <a:spLocks noGrp="1"/>
          </p:cNvSpPr>
          <p:nvPr>
            <p:ph type="dt" sz="half" idx="10"/>
          </p:nvPr>
        </p:nvSpPr>
        <p:spPr/>
        <p:txBody>
          <a:bodyPr/>
          <a:lstStyle/>
          <a:p>
            <a:fld id="{14984F10-A60E-4D1F-8029-B4DE9AD91C35}"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96</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Integrated Services (RSVP)</a:t>
            </a:r>
          </a:p>
          <a:p>
            <a:pPr lvl="1"/>
            <a:r>
              <a:rPr lang="en-US" sz="2400" dirty="0" smtClean="0"/>
              <a:t>Overview of Mechanisms</a:t>
            </a:r>
            <a:endParaRPr lang="en-US" sz="4200" dirty="0" smtClean="0"/>
          </a:p>
          <a:p>
            <a:pPr lvl="2"/>
            <a:r>
              <a:rPr lang="en-US" sz="2000" dirty="0" smtClean="0"/>
              <a:t>Packet Scheduling</a:t>
            </a:r>
          </a:p>
          <a:p>
            <a:pPr lvl="3"/>
            <a:r>
              <a:rPr lang="en-US" sz="1600" dirty="0" smtClean="0"/>
              <a:t>Finally, when flows and their requirements have been described, and admission control decisions have been made, the network switches and routers need to meet the requirements of the flows. </a:t>
            </a:r>
          </a:p>
          <a:p>
            <a:pPr lvl="3"/>
            <a:r>
              <a:rPr lang="en-US" sz="1600" dirty="0" smtClean="0"/>
              <a:t>A key part of meeting these requirements is managing the way packets are queued and scheduled for transmission in the switches and routers.</a:t>
            </a:r>
          </a:p>
          <a:p>
            <a:pPr lvl="3"/>
            <a:r>
              <a:rPr lang="en-US" sz="1600" dirty="0" smtClean="0"/>
              <a:t>This last mechanism is </a:t>
            </a:r>
            <a:r>
              <a:rPr lang="en-US" sz="1600" i="1" dirty="0" smtClean="0"/>
              <a:t>packet scheduling.</a:t>
            </a:r>
            <a:endParaRPr lang="en-US" sz="1600" dirty="0" smtClean="0"/>
          </a:p>
          <a:p>
            <a:endParaRPr lang="en-US" dirty="0"/>
          </a:p>
        </p:txBody>
      </p:sp>
      <p:sp>
        <p:nvSpPr>
          <p:cNvPr id="4" name="Date Placeholder 3"/>
          <p:cNvSpPr>
            <a:spLocks noGrp="1"/>
          </p:cNvSpPr>
          <p:nvPr>
            <p:ph type="dt" sz="half" idx="10"/>
          </p:nvPr>
        </p:nvSpPr>
        <p:spPr/>
        <p:txBody>
          <a:bodyPr/>
          <a:lstStyle/>
          <a:p>
            <a:fld id="{E301DCBF-1D25-47A1-AEC7-BD24CA0C0E75}"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97</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Integrated Services (RSVP)</a:t>
            </a:r>
          </a:p>
          <a:p>
            <a:pPr lvl="1"/>
            <a:r>
              <a:rPr lang="en-US" sz="2400" dirty="0" err="1" smtClean="0"/>
              <a:t>Flowspec</a:t>
            </a:r>
            <a:endParaRPr lang="en-US" sz="2400" dirty="0" smtClean="0"/>
          </a:p>
          <a:p>
            <a:pPr lvl="2"/>
            <a:r>
              <a:rPr lang="en-US" sz="2000" dirty="0" smtClean="0"/>
              <a:t>There are two separable parts to the </a:t>
            </a:r>
            <a:r>
              <a:rPr lang="en-US" sz="2000" dirty="0" err="1" smtClean="0"/>
              <a:t>flowspec</a:t>
            </a:r>
            <a:r>
              <a:rPr lang="en-US" sz="2000" dirty="0" smtClean="0"/>
              <a:t>: </a:t>
            </a:r>
          </a:p>
          <a:p>
            <a:pPr lvl="3"/>
            <a:r>
              <a:rPr lang="en-US" sz="1600" dirty="0" smtClean="0"/>
              <a:t>The part that describes the flow’s traffic characteristics (called the </a:t>
            </a:r>
            <a:r>
              <a:rPr lang="en-US" sz="1600" i="1" dirty="0" err="1" smtClean="0"/>
              <a:t>TSpec</a:t>
            </a:r>
            <a:r>
              <a:rPr lang="en-US" sz="1600" i="1" dirty="0" smtClean="0"/>
              <a:t>) </a:t>
            </a:r>
            <a:r>
              <a:rPr lang="en-US" sz="1600" dirty="0" smtClean="0"/>
              <a:t>and </a:t>
            </a:r>
          </a:p>
          <a:p>
            <a:pPr lvl="3"/>
            <a:r>
              <a:rPr lang="en-US" sz="1600" dirty="0" smtClean="0"/>
              <a:t>The part that describes the service requested from the network (the </a:t>
            </a:r>
            <a:r>
              <a:rPr lang="en-US" sz="1600" i="1" dirty="0" err="1" smtClean="0"/>
              <a:t>RSpec</a:t>
            </a:r>
            <a:r>
              <a:rPr lang="en-US" sz="1600" i="1" dirty="0" smtClean="0"/>
              <a:t>). </a:t>
            </a:r>
          </a:p>
          <a:p>
            <a:pPr lvl="3"/>
            <a:endParaRPr lang="en-US" dirty="0" smtClean="0"/>
          </a:p>
          <a:p>
            <a:pPr lvl="3"/>
            <a:r>
              <a:rPr lang="en-US" sz="1600" dirty="0" smtClean="0"/>
              <a:t>The </a:t>
            </a:r>
            <a:r>
              <a:rPr lang="en-US" sz="1600" dirty="0" err="1" smtClean="0"/>
              <a:t>RSpec</a:t>
            </a:r>
            <a:r>
              <a:rPr lang="en-US" sz="1600" dirty="0" smtClean="0"/>
              <a:t> is very service specific and relatively easy to describe.</a:t>
            </a:r>
          </a:p>
          <a:p>
            <a:pPr lvl="3"/>
            <a:r>
              <a:rPr lang="en-US" sz="1600" dirty="0" smtClean="0"/>
              <a:t>For example, with a controlled load service, the </a:t>
            </a:r>
            <a:r>
              <a:rPr lang="en-US" sz="1600" dirty="0" err="1" smtClean="0"/>
              <a:t>RSpec</a:t>
            </a:r>
            <a:r>
              <a:rPr lang="en-US" sz="1600" dirty="0" smtClean="0"/>
              <a:t> is trivial: The application just requests controlled load service with no additional parameters. </a:t>
            </a:r>
          </a:p>
          <a:p>
            <a:pPr lvl="3"/>
            <a:r>
              <a:rPr lang="en-US" sz="1600" dirty="0" smtClean="0"/>
              <a:t>With a guaranteed service, you could specify a delay target or bound.</a:t>
            </a:r>
          </a:p>
          <a:p>
            <a:endParaRPr lang="en-US" dirty="0"/>
          </a:p>
        </p:txBody>
      </p:sp>
      <p:sp>
        <p:nvSpPr>
          <p:cNvPr id="4" name="Date Placeholder 3"/>
          <p:cNvSpPr>
            <a:spLocks noGrp="1"/>
          </p:cNvSpPr>
          <p:nvPr>
            <p:ph type="dt" sz="half" idx="10"/>
          </p:nvPr>
        </p:nvSpPr>
        <p:spPr/>
        <p:txBody>
          <a:bodyPr/>
          <a:lstStyle/>
          <a:p>
            <a:fld id="{5C66974B-6631-4FC3-891E-21B6FD3B62ED}"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98</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sz="quarter" idx="1"/>
          </p:nvPr>
        </p:nvSpPr>
        <p:spPr/>
        <p:txBody>
          <a:bodyPr/>
          <a:lstStyle/>
          <a:p>
            <a:r>
              <a:rPr lang="en-US" dirty="0" smtClean="0"/>
              <a:t>Integrated Services (RSVP)</a:t>
            </a:r>
          </a:p>
          <a:p>
            <a:pPr lvl="1"/>
            <a:r>
              <a:rPr lang="en-US" sz="2400" dirty="0" err="1" smtClean="0"/>
              <a:t>Flowspec</a:t>
            </a:r>
            <a:endParaRPr lang="en-US" sz="2400" dirty="0" smtClean="0"/>
          </a:p>
          <a:p>
            <a:pPr lvl="2"/>
            <a:r>
              <a:rPr lang="en-US" sz="2000" dirty="0" err="1" smtClean="0"/>
              <a:t>Tspec</a:t>
            </a:r>
            <a:endParaRPr lang="en-US" sz="1600" dirty="0" smtClean="0"/>
          </a:p>
          <a:p>
            <a:pPr lvl="3"/>
            <a:r>
              <a:rPr lang="en-US" sz="1800" dirty="0" smtClean="0"/>
              <a:t>We need to give the network enough information about the bandwidth used by the flow to allow intelligent admission control decisions to be made</a:t>
            </a:r>
          </a:p>
          <a:p>
            <a:pPr lvl="3"/>
            <a:r>
              <a:rPr lang="en-US" sz="1800" dirty="0" smtClean="0"/>
              <a:t>For most applications, the bandwidth is not a single number</a:t>
            </a:r>
          </a:p>
          <a:p>
            <a:pPr lvl="4"/>
            <a:r>
              <a:rPr lang="en-US" sz="1600" dirty="0" smtClean="0"/>
              <a:t>It varies constantly</a:t>
            </a:r>
          </a:p>
          <a:p>
            <a:pPr lvl="1"/>
            <a:endParaRPr lang="en-US" sz="1800" dirty="0" smtClean="0"/>
          </a:p>
          <a:p>
            <a:pPr lvl="3"/>
            <a:r>
              <a:rPr lang="en-US" sz="1800" dirty="0" smtClean="0"/>
              <a:t>A video application will generate more bits per second when the scene is changing rapidly than when it is still</a:t>
            </a:r>
          </a:p>
          <a:p>
            <a:pPr lvl="4"/>
            <a:r>
              <a:rPr lang="en-US" sz="1600" dirty="0" smtClean="0"/>
              <a:t>Just knowing the long term average bandwidth is not enough</a:t>
            </a:r>
          </a:p>
          <a:p>
            <a:endParaRPr lang="en-US" dirty="0"/>
          </a:p>
        </p:txBody>
      </p:sp>
      <p:sp>
        <p:nvSpPr>
          <p:cNvPr id="4" name="Date Placeholder 3"/>
          <p:cNvSpPr>
            <a:spLocks noGrp="1"/>
          </p:cNvSpPr>
          <p:nvPr>
            <p:ph type="dt" sz="half" idx="10"/>
          </p:nvPr>
        </p:nvSpPr>
        <p:spPr/>
        <p:txBody>
          <a:bodyPr/>
          <a:lstStyle/>
          <a:p>
            <a:fld id="{1472DDD1-4428-439E-8201-F1C7CF1C652A}" type="datetime3">
              <a:rPr lang="en-US" smtClean="0"/>
              <a:pPr/>
              <a:t>27 October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403E1F4A-BE5D-46B9-854C-2D7B722D4E1E}" type="slidenum">
              <a:rPr lang="en-US" smtClean="0"/>
              <a:pPr/>
              <a:t>99</a:t>
            </a:fld>
            <a:endParaRPr lang="en-US"/>
          </a:p>
        </p:txBody>
      </p:sp>
      <p:sp>
        <p:nvSpPr>
          <p:cNvPr id="6" name="Footer Placeholder 5"/>
          <p:cNvSpPr>
            <a:spLocks noGrp="1"/>
          </p:cNvSpPr>
          <p:nvPr>
            <p:ph type="ftr" sz="quarter" idx="12"/>
          </p:nvPr>
        </p:nvSpPr>
        <p:spPr/>
        <p:txBody>
          <a:bodyPr/>
          <a:lstStyle/>
          <a:p>
            <a:r>
              <a:rPr lang="en-US" smtClean="0"/>
              <a:t>Dr Noor Mahammad Sk</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S030000622">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cn06_noor</Template>
  <TotalTime>2589</TotalTime>
  <Words>10185</Words>
  <Application>Microsoft Office PowerPoint</Application>
  <PresentationFormat>On-screen Show (4:3)</PresentationFormat>
  <Paragraphs>1081</Paragraphs>
  <Slides>122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122</vt:i4>
      </vt:variant>
    </vt:vector>
  </HeadingPairs>
  <TitlesOfParts>
    <vt:vector size="128" baseType="lpstr">
      <vt:lpstr>Calibri</vt:lpstr>
      <vt:lpstr>Symbol</vt:lpstr>
      <vt:lpstr>Tw Cen MT</vt:lpstr>
      <vt:lpstr>Wingdings</vt:lpstr>
      <vt:lpstr>Wingdings 2</vt:lpstr>
      <vt:lpstr>TS030000622</vt:lpstr>
      <vt:lpstr>Congestion Control And resource allocation</vt:lpstr>
      <vt:lpstr>Congestion Control and Resource Allocation</vt:lpstr>
      <vt:lpstr>Congestion Control and Resource Allocation</vt:lpstr>
      <vt:lpstr>Congestion Control and Resource Allocation</vt:lpstr>
      <vt:lpstr>Congestion Control and Resource Allocation</vt:lpstr>
      <vt:lpstr>Congestion Control and Resource Allocation</vt:lpstr>
      <vt:lpstr>Issues in Resource Allocation</vt:lpstr>
      <vt:lpstr>Issues in Resource Allocation</vt:lpstr>
      <vt:lpstr>Issues in Resource Allocation</vt:lpstr>
      <vt:lpstr>Issues in Resource Allocation</vt:lpstr>
      <vt:lpstr>Issues in Resource Allocation</vt:lpstr>
      <vt:lpstr>Issues in Resource Allocation</vt:lpstr>
      <vt:lpstr>Issues in Resource Allocation</vt:lpstr>
      <vt:lpstr>Issues in Resource Allocation</vt:lpstr>
      <vt:lpstr>Issues in Resource Allocation</vt:lpstr>
      <vt:lpstr>Issues in Resource Allocation</vt:lpstr>
      <vt:lpstr>Issues in Resource Allocation</vt:lpstr>
      <vt:lpstr>Issues in Resource Allocation</vt:lpstr>
      <vt:lpstr>Issues in Resource Allocation</vt:lpstr>
      <vt:lpstr>Issues in Resource Allocation</vt:lpstr>
      <vt:lpstr>Issues in Resource Allocation</vt:lpstr>
      <vt:lpstr>Issues in Resource Allocation</vt:lpstr>
      <vt:lpstr>Queuing Disciplines</vt:lpstr>
      <vt:lpstr>Queuing Disciplines</vt:lpstr>
      <vt:lpstr>Queuing Disciplines</vt:lpstr>
      <vt:lpstr>Queuing Disciplines</vt:lpstr>
      <vt:lpstr>Queuing Disciplines</vt:lpstr>
      <vt:lpstr>Queuing Disciplines</vt:lpstr>
      <vt:lpstr>Queuing Disciplines</vt:lpstr>
      <vt:lpstr>Queuing Disciplines</vt:lpstr>
      <vt:lpstr>Queuing Disciplines</vt:lpstr>
      <vt:lpstr>Queuing Disciplines</vt:lpstr>
      <vt:lpstr>Queuing Disciplines</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Reference</vt:lpstr>
    </vt:vector>
  </TitlesOfParts>
  <Company>IIITDM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Congestion Control And resource allocation</dc:title>
  <dc:creator>Admin</dc:creator>
  <cp:lastModifiedBy>acer</cp:lastModifiedBy>
  <cp:revision>120</cp:revision>
  <dcterms:created xsi:type="dcterms:W3CDTF">2011-11-15T12:53:46Z</dcterms:created>
  <dcterms:modified xsi:type="dcterms:W3CDTF">2023-10-27T04:08:37Z</dcterms:modified>
</cp:coreProperties>
</file>