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9" r:id="rId53"/>
    <p:sldId id="310" r:id="rId54"/>
    <p:sldId id="311" r:id="rId55"/>
    <p:sldId id="312" r:id="rId56"/>
    <p:sldId id="313" r:id="rId57"/>
    <p:sldId id="314" r:id="rId5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82959AA-B12C-4B6F-B3DB-44A5C83FC17F}" type="datetimeFigureOut">
              <a:rPr lang="en-US" smtClean="0"/>
              <a:t>11/3/2023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8A85624-5E5E-473A-A96B-66F9F356321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3304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3386328"/>
            <a:ext cx="2249424" cy="713232"/>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3377184"/>
            <a:ext cx="6784848" cy="713232"/>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1371600"/>
            <a:ext cx="6477000" cy="1828800"/>
          </a:xfrm>
        </p:spPr>
        <p:txBody>
          <a:bodyPr anchor="b"/>
          <a:lstStyle>
            <a:lvl1pP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3383037"/>
            <a:ext cx="6781800" cy="685800"/>
          </a:xfrm>
        </p:spPr>
        <p:style>
          <a:lnRef idx="0">
            <a:schemeClr val="accent1"/>
          </a:lnRef>
          <a:fillRef idx="3">
            <a:schemeClr val="accent1"/>
          </a:fillRef>
          <a:effectRef idx="3">
            <a:schemeClr val="accent1"/>
          </a:effectRef>
          <a:fontRef idx="none"/>
        </p:style>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76200" y="3401699"/>
            <a:ext cx="2057400" cy="685800"/>
          </a:xfrm>
        </p:spPr>
        <p:txBody>
          <a:bodyPr>
            <a:noAutofit/>
          </a:bodyPr>
          <a:lstStyle>
            <a:lvl1pPr algn="ctr">
              <a:defRPr sz="2000">
                <a:solidFill>
                  <a:srgbClr val="FFFFFF"/>
                </a:solidFill>
              </a:defRPr>
            </a:lvl1pPr>
          </a:lstStyle>
          <a:p>
            <a:fld id="{0C8CC5C1-CC43-4195-9921-85F82D5E3269}" type="datetime3">
              <a:rPr lang="en-US" smtClean="0"/>
              <a:t>3 November 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163F85C-15A0-4732-B07B-1EA7D60D1B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756917-CAF0-4C96-87A9-DEFF9173D83C}" type="datetime3">
              <a:rPr lang="en-US" smtClean="0"/>
              <a:t>3 November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3F85C-15A0-4732-B07B-1EA7D60D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059B7E7-2EC7-437C-A28E-33E9443F8917}" type="datetime3">
              <a:rPr lang="en-US" smtClean="0"/>
              <a:t>3 November 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163F85C-15A0-4732-B07B-1EA7D60D1B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pitchFamily="34" charset="0"/>
              </a:defRPr>
            </a:lvl1pPr>
          </a:lstStyle>
          <a:p>
            <a:r>
              <a:rPr kumimoji="0" lang="en-US" smtClean="0"/>
              <a:t>Click to edit Master title style</a:t>
            </a:r>
            <a:endParaRPr kumimoji="0" lang="en-US" dirty="0"/>
          </a:p>
        </p:txBody>
      </p:sp>
      <p:sp>
        <p:nvSpPr>
          <p:cNvPr id="8" name="Content Placeholder 7"/>
          <p:cNvSpPr>
            <a:spLocks noGrp="1"/>
          </p:cNvSpPr>
          <p:nvPr>
            <p:ph sz="quarter" idx="1"/>
          </p:nvPr>
        </p:nvSpPr>
        <p:spPr>
          <a:xfrm>
            <a:off x="612648" y="1600200"/>
            <a:ext cx="8153400" cy="4495800"/>
          </a:xfrm>
        </p:spPr>
        <p:txBody>
          <a:bodyPr/>
          <a:lstStyle>
            <a:lvl1pPr>
              <a:defRPr sz="2800">
                <a:latin typeface="Calibri" pitchFamily="34" charset="0"/>
              </a:defRPr>
            </a:lvl1pPr>
            <a:lvl2pPr>
              <a:defRPr sz="2600">
                <a:latin typeface="Calibri" pitchFamily="34" charset="0"/>
              </a:defRPr>
            </a:lvl2pPr>
            <a:lvl3pPr>
              <a:defRPr sz="2400">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Date Placeholder 6"/>
          <p:cNvSpPr>
            <a:spLocks noGrp="1"/>
          </p:cNvSpPr>
          <p:nvPr>
            <p:ph type="dt" sz="half" idx="10"/>
          </p:nvPr>
        </p:nvSpPr>
        <p:spPr/>
        <p:txBody>
          <a:bodyPr/>
          <a:lstStyle/>
          <a:p>
            <a:fld id="{BFEBF133-147A-4C59-9343-27F4F459216C}" type="datetime3">
              <a:rPr lang="en-US" smtClean="0"/>
              <a:t>3 November 2023</a:t>
            </a:fld>
            <a:endParaRPr lang="en-US"/>
          </a:p>
        </p:txBody>
      </p:sp>
      <p:sp>
        <p:nvSpPr>
          <p:cNvPr id="9" name="Slide Number Placeholder 8"/>
          <p:cNvSpPr>
            <a:spLocks noGrp="1"/>
          </p:cNvSpPr>
          <p:nvPr>
            <p:ph type="sldNum" sz="quarter" idx="11"/>
          </p:nvPr>
        </p:nvSpPr>
        <p:spPr/>
        <p:txBody>
          <a:bodyPr/>
          <a:lstStyle/>
          <a:p>
            <a:fld id="{D163F85C-15A0-4732-B07B-1EA7D60D1BF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A4A8C2D-4B80-4137-A45D-E09BEEB7B0B5}" type="datetime3">
              <a:rPr lang="en-US" smtClean="0"/>
              <a:t>3 November 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163F85C-15A0-4732-B07B-1EA7D60D1BF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40F9403-7651-4330-A831-4E4818F3690B}" type="datetime3">
              <a:rPr lang="en-US" smtClean="0"/>
              <a:t>3 November 2023</a:t>
            </a:fld>
            <a:endParaRPr lang="en-US"/>
          </a:p>
        </p:txBody>
      </p:sp>
      <p:sp>
        <p:nvSpPr>
          <p:cNvPr id="10" name="Slide Number Placeholder 9"/>
          <p:cNvSpPr>
            <a:spLocks noGrp="1"/>
          </p:cNvSpPr>
          <p:nvPr>
            <p:ph type="sldNum" sz="quarter" idx="16"/>
          </p:nvPr>
        </p:nvSpPr>
        <p:spPr/>
        <p:txBody>
          <a:bodyPr rtlCol="0"/>
          <a:lstStyle/>
          <a:p>
            <a:fld id="{D163F85C-15A0-4732-B07B-1EA7D60D1BF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4A8E88F-0DA4-43AF-AAE3-C8BA24E66EFF}" type="datetime3">
              <a:rPr lang="en-US" smtClean="0"/>
              <a:t>3 November 2023</a:t>
            </a:fld>
            <a:endParaRPr lang="en-US"/>
          </a:p>
        </p:txBody>
      </p:sp>
      <p:sp>
        <p:nvSpPr>
          <p:cNvPr id="12" name="Slide Number Placeholder 11"/>
          <p:cNvSpPr>
            <a:spLocks noGrp="1"/>
          </p:cNvSpPr>
          <p:nvPr>
            <p:ph type="sldNum" sz="quarter" idx="16"/>
          </p:nvPr>
        </p:nvSpPr>
        <p:spPr/>
        <p:txBody>
          <a:bodyPr rtlCol="0"/>
          <a:lstStyle/>
          <a:p>
            <a:fld id="{D163F85C-15A0-4732-B07B-1EA7D60D1BF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CF80A6-4CBC-4AFB-A8AE-A2FDF1F5390D}" type="datetime3">
              <a:rPr lang="en-US" smtClean="0"/>
              <a:t>3 November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163F85C-15A0-4732-B07B-1EA7D60D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F5AEC-5F42-40AA-B048-41B16018AFB1}" type="datetime3">
              <a:rPr lang="en-US" smtClean="0"/>
              <a:t>3 November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163F85C-15A0-4732-B07B-1EA7D60D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07F21F9-1CE5-4CD3-97FC-6F7F67C34007}" type="datetime3">
              <a:rPr lang="en-US" smtClean="0"/>
              <a:t>3 November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163F85C-15A0-4732-B07B-1EA7D60D1BF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AC01905-6DA9-4705-874A-DF1980DD10C1}" type="datetime3">
              <a:rPr lang="en-US" smtClean="0"/>
              <a:t>3 November 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163F85C-15A0-4732-B07B-1EA7D60D1BF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6482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09600" y="6400994"/>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196A368-2BC0-441A-B795-AE6AE03639FB}" type="datetime3">
              <a:rPr lang="en-US" smtClean="0"/>
              <a:t>3 November 2023</a:t>
            </a:fld>
            <a:endParaRPr lang="en-US"/>
          </a:p>
        </p:txBody>
      </p:sp>
      <p:sp>
        <p:nvSpPr>
          <p:cNvPr id="3" name="Footer Placeholder 2"/>
          <p:cNvSpPr>
            <a:spLocks noGrp="1"/>
          </p:cNvSpPr>
          <p:nvPr>
            <p:ph type="ftr" sz="quarter" idx="3"/>
          </p:nvPr>
        </p:nvSpPr>
        <p:spPr>
          <a:xfrm>
            <a:off x="3352800" y="6400800"/>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163F85C-15A0-4732-B07B-1EA7D60D1B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400" kern="1200">
          <a:solidFill>
            <a:schemeClr val="tx2"/>
          </a:solidFill>
          <a:latin typeface="Calibri"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8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4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End-to-end data</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ECA6164C-7568-4B81-B2C8-74F7B725307A}" type="datetime3">
              <a:rPr lang="en-US" smtClean="0"/>
              <a:t>3 November 2023</a:t>
            </a:fld>
            <a:endParaRPr lang="en-US"/>
          </a:p>
        </p:txBody>
      </p:sp>
      <p:sp>
        <p:nvSpPr>
          <p:cNvPr id="5" name="Slide Number Placeholder 4"/>
          <p:cNvSpPr>
            <a:spLocks noGrp="1"/>
          </p:cNvSpPr>
          <p:nvPr>
            <p:ph type="sldNum" sz="quarter" idx="12"/>
          </p:nvPr>
        </p:nvSpPr>
        <p:spPr/>
        <p:txBody>
          <a:bodyPr/>
          <a:lstStyle/>
          <a:p>
            <a:fld id="{D163F85C-15A0-4732-B07B-1EA7D60D1BF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Formatting</a:t>
            </a:r>
            <a:endParaRPr lang="en-US" dirty="0"/>
          </a:p>
        </p:txBody>
      </p:sp>
      <p:sp>
        <p:nvSpPr>
          <p:cNvPr id="3" name="Content Placeholder 2"/>
          <p:cNvSpPr>
            <a:spLocks noGrp="1"/>
          </p:cNvSpPr>
          <p:nvPr>
            <p:ph sz="quarter" idx="1"/>
          </p:nvPr>
        </p:nvSpPr>
        <p:spPr/>
        <p:txBody>
          <a:bodyPr/>
          <a:lstStyle/>
          <a:p>
            <a:r>
              <a:rPr lang="en-US" dirty="0" smtClean="0"/>
              <a:t>Conversion Strategy</a:t>
            </a:r>
          </a:p>
          <a:p>
            <a:pPr lvl="1"/>
            <a:r>
              <a:rPr lang="en-US" sz="2400" dirty="0" smtClean="0"/>
              <a:t>Once the type system is established, the next issue is what conversion strategy the argument </a:t>
            </a:r>
            <a:r>
              <a:rPr lang="en-US" sz="2400" dirty="0" err="1" smtClean="0"/>
              <a:t>marshaller</a:t>
            </a:r>
            <a:r>
              <a:rPr lang="en-US" sz="2400" dirty="0" smtClean="0"/>
              <a:t> will use. There are two general options: </a:t>
            </a:r>
          </a:p>
          <a:p>
            <a:pPr lvl="2"/>
            <a:r>
              <a:rPr lang="en-US" sz="2000" i="1" dirty="0" smtClean="0"/>
              <a:t>canonical intermediate form </a:t>
            </a:r>
            <a:r>
              <a:rPr lang="en-US" sz="2000" dirty="0" smtClean="0"/>
              <a:t>and</a:t>
            </a:r>
            <a:r>
              <a:rPr lang="en-US" sz="2000" i="1" dirty="0" smtClean="0"/>
              <a:t> receiver-makes-right</a:t>
            </a:r>
            <a:endParaRPr lang="en-US" dirty="0"/>
          </a:p>
        </p:txBody>
      </p:sp>
      <p:sp>
        <p:nvSpPr>
          <p:cNvPr id="4" name="Date Placeholder 3"/>
          <p:cNvSpPr>
            <a:spLocks noGrp="1"/>
          </p:cNvSpPr>
          <p:nvPr>
            <p:ph type="dt" sz="half" idx="10"/>
          </p:nvPr>
        </p:nvSpPr>
        <p:spPr/>
        <p:txBody>
          <a:bodyPr/>
          <a:lstStyle/>
          <a:p>
            <a:fld id="{D09F1691-FA4E-499C-AC52-9FFE000ACEBB}"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Conversion Strategy</a:t>
            </a:r>
            <a:endParaRPr lang="en-US" dirty="0"/>
          </a:p>
        </p:txBody>
      </p:sp>
      <p:sp>
        <p:nvSpPr>
          <p:cNvPr id="3" name="Content Placeholder 2"/>
          <p:cNvSpPr>
            <a:spLocks noGrp="1"/>
          </p:cNvSpPr>
          <p:nvPr>
            <p:ph sz="quarter" idx="1"/>
          </p:nvPr>
        </p:nvSpPr>
        <p:spPr/>
        <p:txBody>
          <a:bodyPr>
            <a:noAutofit/>
          </a:bodyPr>
          <a:lstStyle/>
          <a:p>
            <a:r>
              <a:rPr lang="en-US" sz="2400" dirty="0" smtClean="0"/>
              <a:t>The idea of canonical intermediate form is to settle on an external representation for each type; </a:t>
            </a:r>
          </a:p>
          <a:p>
            <a:r>
              <a:rPr lang="en-US" sz="2400" dirty="0" smtClean="0"/>
              <a:t>The sending host translates from its internal representation to this external representation before sending data, and the receiver translates from this external representation into its local representation when receiving data</a:t>
            </a:r>
          </a:p>
          <a:p>
            <a:pPr marL="320040" lvl="2" indent="-320040">
              <a:spcBef>
                <a:spcPts val="700"/>
              </a:spcBef>
              <a:buSzPct val="60000"/>
              <a:buFont typeface="Wingdings"/>
              <a:buChar char=""/>
            </a:pPr>
            <a:r>
              <a:rPr lang="en-US" dirty="0" smtClean="0"/>
              <a:t>The alternative, which is sometimes called </a:t>
            </a:r>
            <a:r>
              <a:rPr lang="en-US" dirty="0" smtClean="0">
                <a:solidFill>
                  <a:srgbClr val="FF0000"/>
                </a:solidFill>
              </a:rPr>
              <a:t>receiver-makes-right</a:t>
            </a:r>
            <a:r>
              <a:rPr lang="en-US" dirty="0" smtClean="0"/>
              <a:t>, has the sender transmit data in its own internal format; </a:t>
            </a:r>
          </a:p>
          <a:p>
            <a:pPr marL="320040" lvl="2" indent="-320040">
              <a:spcBef>
                <a:spcPts val="700"/>
              </a:spcBef>
              <a:buSzPct val="60000"/>
              <a:buFont typeface="Wingdings"/>
              <a:buChar char=""/>
            </a:pPr>
            <a:r>
              <a:rPr lang="en-US" dirty="0" smtClean="0"/>
              <a:t>The sender does not convert the base types, but usually has to pack and flatten more complex data structures. </a:t>
            </a:r>
          </a:p>
          <a:p>
            <a:pPr marL="320040" lvl="2" indent="-320040">
              <a:spcBef>
                <a:spcPts val="700"/>
              </a:spcBef>
              <a:buSzPct val="60000"/>
              <a:buFont typeface="Wingdings"/>
              <a:buChar char=""/>
            </a:pPr>
            <a:r>
              <a:rPr lang="en-US" dirty="0" smtClean="0"/>
              <a:t>The receiver is then responsible for translating the data from the sender’s format into its own local format</a:t>
            </a:r>
          </a:p>
          <a:p>
            <a:endParaRPr lang="en-US" sz="2400" dirty="0" smtClean="0"/>
          </a:p>
          <a:p>
            <a:endParaRPr lang="en-US" sz="2400" dirty="0"/>
          </a:p>
        </p:txBody>
      </p:sp>
      <p:sp>
        <p:nvSpPr>
          <p:cNvPr id="4" name="Date Placeholder 3"/>
          <p:cNvSpPr>
            <a:spLocks noGrp="1"/>
          </p:cNvSpPr>
          <p:nvPr>
            <p:ph type="dt" sz="half" idx="10"/>
          </p:nvPr>
        </p:nvSpPr>
        <p:spPr/>
        <p:txBody>
          <a:bodyPr/>
          <a:lstStyle/>
          <a:p>
            <a:fld id="{6D240329-95DF-48D3-B7E4-178611FCA51E}"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 Presentation Formatting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third issue in argument marshalling is how the receiver knows what kind of data is contained in the message it receives. </a:t>
            </a:r>
          </a:p>
          <a:p>
            <a:r>
              <a:rPr lang="en-US" dirty="0" smtClean="0"/>
              <a:t>There are two common approaches: </a:t>
            </a:r>
            <a:r>
              <a:rPr lang="en-US" i="1" dirty="0" smtClean="0"/>
              <a:t>tagged </a:t>
            </a:r>
            <a:r>
              <a:rPr lang="en-US" dirty="0" smtClean="0"/>
              <a:t>and</a:t>
            </a:r>
            <a:r>
              <a:rPr lang="en-US" i="1" dirty="0" smtClean="0"/>
              <a:t> untagged </a:t>
            </a:r>
            <a:r>
              <a:rPr lang="en-US" dirty="0" smtClean="0"/>
              <a:t>data</a:t>
            </a:r>
          </a:p>
          <a:p>
            <a:pPr lvl="1"/>
            <a:r>
              <a:rPr lang="en-US" dirty="0" smtClean="0"/>
              <a:t>A tag is any additional information included in a message—beyond the concrete representation of the base types—that helps the receiver decode the message</a:t>
            </a:r>
          </a:p>
          <a:p>
            <a:pPr lvl="1"/>
            <a:r>
              <a:rPr lang="en-US" dirty="0" smtClean="0"/>
              <a:t>The alternative, of course, is not to use tags. </a:t>
            </a:r>
          </a:p>
          <a:p>
            <a:pPr lvl="1"/>
            <a:r>
              <a:rPr lang="en-US" dirty="0" smtClean="0"/>
              <a:t>How does the receiver know how to decode the data in this case? It knows because it was programmed to know</a:t>
            </a:r>
            <a:endParaRPr lang="en-US" dirty="0"/>
          </a:p>
        </p:txBody>
      </p:sp>
      <p:sp>
        <p:nvSpPr>
          <p:cNvPr id="4" name="Date Placeholder 3"/>
          <p:cNvSpPr>
            <a:spLocks noGrp="1"/>
          </p:cNvSpPr>
          <p:nvPr>
            <p:ph type="dt" sz="half" idx="10"/>
          </p:nvPr>
        </p:nvSpPr>
        <p:spPr/>
        <p:txBody>
          <a:bodyPr/>
          <a:lstStyle/>
          <a:p>
            <a:fld id="{1C1C149D-C29A-45BD-A706-9D12784C2626}"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 Presentation Formatting</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1981200" y="3124200"/>
            <a:ext cx="4967288" cy="400110"/>
          </a:xfrm>
          <a:prstGeom prst="rect">
            <a:avLst/>
          </a:prstGeom>
        </p:spPr>
        <p:txBody>
          <a:bodyPr wrap="square">
            <a:spAutoFit/>
          </a:bodyPr>
          <a:lstStyle/>
          <a:p>
            <a:pPr>
              <a:defRPr/>
            </a:pPr>
            <a:r>
              <a:rPr lang="en-US" sz="2000" dirty="0">
                <a:solidFill>
                  <a:srgbClr val="003399"/>
                </a:solidFill>
                <a:latin typeface="+mj-lt"/>
              </a:rPr>
              <a:t>A 32-bit integer encoded in a tagged message</a:t>
            </a:r>
          </a:p>
        </p:txBody>
      </p:sp>
      <p:pic>
        <p:nvPicPr>
          <p:cNvPr id="5" name="Picture 2" descr="f07-04-9780123850591 copy.jpg"/>
          <p:cNvPicPr>
            <a:picLocks noChangeAspect="1"/>
          </p:cNvPicPr>
          <p:nvPr/>
        </p:nvPicPr>
        <p:blipFill>
          <a:blip r:embed="rId2"/>
          <a:srcRect/>
          <a:stretch>
            <a:fillRect/>
          </a:stretch>
        </p:blipFill>
        <p:spPr bwMode="auto">
          <a:xfrm>
            <a:off x="2051050" y="2205038"/>
            <a:ext cx="4606925" cy="6667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7BECD1F2-C0C2-4972-B554-C5F2CE7262CD}" type="datetime3">
              <a:rPr lang="en-US" smtClean="0"/>
              <a:t>3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163F85C-15A0-4732-B07B-1EA7D60D1BF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Stubs – Presentation Formatting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stub is the piece of code that implements argument marshalling</a:t>
            </a:r>
          </a:p>
          <a:p>
            <a:r>
              <a:rPr lang="en-US" dirty="0" smtClean="0"/>
              <a:t>Stubs are typically used to support RPC. </a:t>
            </a:r>
          </a:p>
          <a:p>
            <a:r>
              <a:rPr lang="en-US" dirty="0" smtClean="0"/>
              <a:t>On the client side, the stub </a:t>
            </a:r>
            <a:r>
              <a:rPr lang="en-US" dirty="0" err="1" smtClean="0"/>
              <a:t>marshalls</a:t>
            </a:r>
            <a:r>
              <a:rPr lang="en-US" dirty="0" smtClean="0"/>
              <a:t> the procedure arguments into a message that can be transmitted by means of the RPC protocol</a:t>
            </a:r>
          </a:p>
          <a:p>
            <a:r>
              <a:rPr lang="en-US" dirty="0" smtClean="0"/>
              <a:t>On the server side, the stub converts the message back into a set of variables that can be used as arguments to call the remote procedure</a:t>
            </a:r>
          </a:p>
          <a:p>
            <a:r>
              <a:rPr lang="en-US" dirty="0" smtClean="0"/>
              <a:t>Stubs can either be interpreted or compiled</a:t>
            </a:r>
            <a:endParaRPr lang="en-US" dirty="0"/>
          </a:p>
        </p:txBody>
      </p:sp>
      <p:sp>
        <p:nvSpPr>
          <p:cNvPr id="4" name="Date Placeholder 3"/>
          <p:cNvSpPr>
            <a:spLocks noGrp="1"/>
          </p:cNvSpPr>
          <p:nvPr>
            <p:ph type="dt" sz="half" idx="10"/>
          </p:nvPr>
        </p:nvSpPr>
        <p:spPr/>
        <p:txBody>
          <a:bodyPr/>
          <a:lstStyle/>
          <a:p>
            <a:fld id="{562C27BB-32B1-4F22-893B-00D9618EBD2E}"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Stubs – Presentation Formatting</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209800" y="5465763"/>
            <a:ext cx="5545138" cy="646112"/>
          </a:xfrm>
          <a:prstGeom prst="rect">
            <a:avLst/>
          </a:prstGeom>
        </p:spPr>
        <p:txBody>
          <a:bodyPr>
            <a:spAutoFit/>
          </a:bodyPr>
          <a:lstStyle/>
          <a:p>
            <a:pPr>
              <a:defRPr/>
            </a:pPr>
            <a:r>
              <a:rPr lang="en-US" sz="1800" dirty="0">
                <a:solidFill>
                  <a:srgbClr val="003399"/>
                </a:solidFill>
                <a:latin typeface="+mj-lt"/>
              </a:rPr>
              <a:t>Stub compiler takes interface description as input and outputs client and server stubs.</a:t>
            </a:r>
          </a:p>
        </p:txBody>
      </p:sp>
      <p:pic>
        <p:nvPicPr>
          <p:cNvPr id="5" name="Picture 2" descr="f07-05-9780123850591 copy.jpg"/>
          <p:cNvPicPr>
            <a:picLocks noChangeAspect="1"/>
          </p:cNvPicPr>
          <p:nvPr/>
        </p:nvPicPr>
        <p:blipFill>
          <a:blip r:embed="rId2"/>
          <a:srcRect/>
          <a:stretch>
            <a:fillRect/>
          </a:stretch>
        </p:blipFill>
        <p:spPr bwMode="auto">
          <a:xfrm>
            <a:off x="2747963" y="1676400"/>
            <a:ext cx="3997325" cy="35020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0D8B2340-FFBA-4CE5-8501-B2DFF3F3CBD4}" type="datetime3">
              <a:rPr lang="en-US" smtClean="0"/>
              <a:t>3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163F85C-15A0-4732-B07B-1EA7D60D1BFF}"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Presentation Formatting</a:t>
            </a:r>
            <a:endParaRPr lang="en-US" dirty="0"/>
          </a:p>
        </p:txBody>
      </p:sp>
      <p:sp>
        <p:nvSpPr>
          <p:cNvPr id="3" name="Content Placeholder 2"/>
          <p:cNvSpPr>
            <a:spLocks noGrp="1"/>
          </p:cNvSpPr>
          <p:nvPr>
            <p:ph sz="quarter" idx="1"/>
          </p:nvPr>
        </p:nvSpPr>
        <p:spPr/>
        <p:txBody>
          <a:bodyPr/>
          <a:lstStyle/>
          <a:p>
            <a:r>
              <a:rPr lang="en-US" dirty="0" smtClean="0"/>
              <a:t>XDR</a:t>
            </a:r>
          </a:p>
          <a:p>
            <a:r>
              <a:rPr lang="en-US" dirty="0" smtClean="0"/>
              <a:t>External Data Representation (XDR) is the network format used with </a:t>
            </a:r>
            <a:r>
              <a:rPr lang="en-US" dirty="0" err="1" smtClean="0"/>
              <a:t>SunRPC</a:t>
            </a:r>
            <a:r>
              <a:rPr lang="en-US" dirty="0" smtClean="0"/>
              <a:t>. </a:t>
            </a:r>
          </a:p>
          <a:p>
            <a:r>
              <a:rPr lang="en-US" dirty="0" smtClean="0"/>
              <a:t>In the taxonomy just introduced, XDR</a:t>
            </a:r>
          </a:p>
          <a:p>
            <a:pPr lvl="1"/>
            <a:r>
              <a:rPr lang="en-US" sz="2600" dirty="0" smtClean="0"/>
              <a:t>Supports the entire C type system with the exception of function pointers</a:t>
            </a:r>
          </a:p>
          <a:p>
            <a:pPr lvl="1"/>
            <a:r>
              <a:rPr lang="en-US" dirty="0" smtClean="0"/>
              <a:t>Defines a canonical intermediate form</a:t>
            </a:r>
          </a:p>
          <a:p>
            <a:pPr lvl="1"/>
            <a:r>
              <a:rPr lang="en-US" sz="2600" dirty="0" smtClean="0"/>
              <a:t>Does not use tags (except to indicate array lengths)</a:t>
            </a:r>
          </a:p>
          <a:p>
            <a:pPr lvl="1"/>
            <a:r>
              <a:rPr lang="en-US" dirty="0" smtClean="0"/>
              <a:t>Uses compiled stubs</a:t>
            </a:r>
            <a:endParaRPr lang="en-US" sz="2600" dirty="0" smtClean="0"/>
          </a:p>
          <a:p>
            <a:pPr lvl="1"/>
            <a:endParaRPr lang="en-US" dirty="0"/>
          </a:p>
        </p:txBody>
      </p:sp>
      <p:sp>
        <p:nvSpPr>
          <p:cNvPr id="4" name="Date Placeholder 3"/>
          <p:cNvSpPr>
            <a:spLocks noGrp="1"/>
          </p:cNvSpPr>
          <p:nvPr>
            <p:ph type="dt" sz="half" idx="10"/>
          </p:nvPr>
        </p:nvSpPr>
        <p:spPr/>
        <p:txBody>
          <a:bodyPr/>
          <a:lstStyle/>
          <a:p>
            <a:fld id="{18A8750D-C5DC-40E2-9164-D04B55B48960}"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XDR</a:t>
            </a:r>
            <a:endParaRPr lang="en-US" dirty="0"/>
          </a:p>
        </p:txBody>
      </p:sp>
      <p:sp>
        <p:nvSpPr>
          <p:cNvPr id="3" name="Content Placeholder 2"/>
          <p:cNvSpPr>
            <a:spLocks noGrp="1"/>
          </p:cNvSpPr>
          <p:nvPr>
            <p:ph sz="quarter" idx="1"/>
          </p:nvPr>
        </p:nvSpPr>
        <p:spPr/>
        <p:txBody>
          <a:bodyPr/>
          <a:lstStyle/>
          <a:p>
            <a:r>
              <a:rPr lang="en-US" dirty="0" smtClean="0"/>
              <a:t>An XDR integer is a 32-bit data item that encodes a C integer</a:t>
            </a:r>
          </a:p>
          <a:p>
            <a:r>
              <a:rPr lang="en-US" dirty="0" smtClean="0"/>
              <a:t>It is represented in two’s complement notation, with the most significant byte of the C integer in the first byte of the XDR integer, and the least significant byte of the C integer in the fourth byte of the XDR integer</a:t>
            </a:r>
          </a:p>
          <a:p>
            <a:pPr lvl="1"/>
            <a:r>
              <a:rPr lang="en-US" dirty="0" smtClean="0"/>
              <a:t>That is, XDR uses big-endian format for integers</a:t>
            </a:r>
          </a:p>
          <a:p>
            <a:r>
              <a:rPr lang="en-US" dirty="0" smtClean="0"/>
              <a:t>XDR supports both signed and unsigned integers, just as C does</a:t>
            </a:r>
            <a:endParaRPr lang="en-US" dirty="0"/>
          </a:p>
        </p:txBody>
      </p:sp>
      <p:sp>
        <p:nvSpPr>
          <p:cNvPr id="4" name="Date Placeholder 3"/>
          <p:cNvSpPr>
            <a:spLocks noGrp="1"/>
          </p:cNvSpPr>
          <p:nvPr>
            <p:ph type="dt" sz="half" idx="10"/>
          </p:nvPr>
        </p:nvSpPr>
        <p:spPr/>
        <p:txBody>
          <a:bodyPr/>
          <a:lstStyle/>
          <a:p>
            <a:fld id="{428A2345-F3B1-4082-BB99-87FD3D32D2A7}"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XDR</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XDR represents variable-length arrays by first specifying an unsigned integer (4 bytes) that gives the number of elements in the array, followed by that many elements of the appropriate type</a:t>
            </a:r>
          </a:p>
          <a:p>
            <a:r>
              <a:rPr lang="en-US" dirty="0" smtClean="0"/>
              <a:t>XDR encodes the components of a structure in the order of their declaration in the structure</a:t>
            </a:r>
          </a:p>
          <a:p>
            <a:r>
              <a:rPr lang="en-US" dirty="0" smtClean="0"/>
              <a:t>For both arrays and structures, the size of each element/ component is represented in a multiple of 4 bytes. </a:t>
            </a:r>
          </a:p>
          <a:p>
            <a:r>
              <a:rPr lang="en-US" dirty="0" smtClean="0"/>
              <a:t>Smaller data types are padded out to 4 bytes with 0s</a:t>
            </a:r>
          </a:p>
          <a:p>
            <a:r>
              <a:rPr lang="en-US" dirty="0" smtClean="0"/>
              <a:t>The exception to this “pad to 4 bytes” rule is made for characters, which are encoded one per byte</a:t>
            </a:r>
            <a:endParaRPr lang="en-US" dirty="0"/>
          </a:p>
        </p:txBody>
      </p:sp>
      <p:sp>
        <p:nvSpPr>
          <p:cNvPr id="4" name="Date Placeholder 3"/>
          <p:cNvSpPr>
            <a:spLocks noGrp="1"/>
          </p:cNvSpPr>
          <p:nvPr>
            <p:ph type="dt" sz="half" idx="10"/>
          </p:nvPr>
        </p:nvSpPr>
        <p:spPr/>
        <p:txBody>
          <a:bodyPr/>
          <a:lstStyle/>
          <a:p>
            <a:fld id="{DD0A7F56-94E7-43D4-9002-101AA32A2DBE}"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XDR </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268538" y="4508500"/>
            <a:ext cx="5040312" cy="400050"/>
          </a:xfrm>
          <a:prstGeom prst="rect">
            <a:avLst/>
          </a:prstGeom>
        </p:spPr>
        <p:txBody>
          <a:bodyPr>
            <a:spAutoFit/>
          </a:bodyPr>
          <a:lstStyle/>
          <a:p>
            <a:pPr>
              <a:defRPr/>
            </a:pPr>
            <a:r>
              <a:rPr lang="en-US" sz="2000" dirty="0">
                <a:solidFill>
                  <a:srgbClr val="003399"/>
                </a:solidFill>
                <a:latin typeface="+mj-lt"/>
              </a:rPr>
              <a:t>Example encoding of a structure in XDR</a:t>
            </a:r>
          </a:p>
        </p:txBody>
      </p:sp>
      <p:pic>
        <p:nvPicPr>
          <p:cNvPr id="5" name="Picture 2" descr="f07-06-9780123850591 copy.jpg"/>
          <p:cNvPicPr>
            <a:picLocks noChangeAspect="1"/>
          </p:cNvPicPr>
          <p:nvPr/>
        </p:nvPicPr>
        <p:blipFill>
          <a:blip r:embed="rId2"/>
          <a:srcRect/>
          <a:stretch>
            <a:fillRect/>
          </a:stretch>
        </p:blipFill>
        <p:spPr bwMode="auto">
          <a:xfrm>
            <a:off x="1187450" y="2420938"/>
            <a:ext cx="7007225" cy="18002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723B8D77-5E20-4DFF-9FFE-50355BAD96F8}" type="datetime3">
              <a:rPr lang="en-US" smtClean="0"/>
              <a:t>3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163F85C-15A0-4732-B07B-1EA7D60D1BFF}"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From the network’s perspective, application programs send messages to each other. </a:t>
            </a:r>
          </a:p>
          <a:p>
            <a:r>
              <a:rPr lang="en-US" dirty="0" smtClean="0"/>
              <a:t>Each of these messages is just an </a:t>
            </a:r>
            <a:r>
              <a:rPr lang="en-US" dirty="0" err="1" smtClean="0"/>
              <a:t>uninterpreted</a:t>
            </a:r>
            <a:r>
              <a:rPr lang="en-US" dirty="0" smtClean="0"/>
              <a:t> string of bytes. </a:t>
            </a:r>
          </a:p>
          <a:p>
            <a:r>
              <a:rPr lang="en-US" dirty="0" smtClean="0"/>
              <a:t>From the application’s perspective, however, these messages contain various kinds of </a:t>
            </a:r>
            <a:r>
              <a:rPr lang="en-US" i="1" dirty="0" smtClean="0"/>
              <a:t>data—arrays of integers, </a:t>
            </a:r>
            <a:r>
              <a:rPr lang="en-US" dirty="0" smtClean="0"/>
              <a:t>video frames, lines of text, digital images, and so on. In other words, these bytes have meaning. </a:t>
            </a:r>
          </a:p>
          <a:p>
            <a:r>
              <a:rPr lang="en-US" dirty="0" smtClean="0"/>
              <a:t>We now consider the problem of how best to encode the different kinds of data that application programs want to exchange into byte strings</a:t>
            </a:r>
            <a:endParaRPr lang="en-US" dirty="0"/>
          </a:p>
        </p:txBody>
      </p:sp>
      <p:sp>
        <p:nvSpPr>
          <p:cNvPr id="4" name="Date Placeholder 3"/>
          <p:cNvSpPr>
            <a:spLocks noGrp="1"/>
          </p:cNvSpPr>
          <p:nvPr>
            <p:ph type="dt" sz="half" idx="10"/>
          </p:nvPr>
        </p:nvSpPr>
        <p:spPr/>
        <p:txBody>
          <a:bodyPr/>
          <a:lstStyle/>
          <a:p>
            <a:fld id="{9E723E8D-4B16-48C0-9CE6-944338C3C8BA}"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ASN.1</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Abstract Syntax Notation One (ASN.1) is an ISO standard that defines, among other things, a representation for data sent over a network</a:t>
            </a:r>
          </a:p>
          <a:p>
            <a:r>
              <a:rPr lang="en-US" dirty="0" smtClean="0"/>
              <a:t>The representation-specific part of ASN.1 is called the Basic Encoding Rules (BER)</a:t>
            </a:r>
          </a:p>
          <a:p>
            <a:r>
              <a:rPr lang="en-US" dirty="0" smtClean="0"/>
              <a:t>ASN.1 supports </a:t>
            </a:r>
          </a:p>
          <a:p>
            <a:pPr lvl="1"/>
            <a:r>
              <a:rPr lang="en-US" dirty="0" smtClean="0"/>
              <a:t>Supports the C type system without function pointers, </a:t>
            </a:r>
          </a:p>
          <a:p>
            <a:pPr lvl="1"/>
            <a:r>
              <a:rPr lang="en-US" dirty="0" smtClean="0"/>
              <a:t>Defines a canonical intermediate form, and </a:t>
            </a:r>
          </a:p>
          <a:p>
            <a:pPr lvl="1"/>
            <a:r>
              <a:rPr lang="en-US" dirty="0" smtClean="0"/>
              <a:t>Uses tags</a:t>
            </a:r>
          </a:p>
          <a:p>
            <a:r>
              <a:rPr lang="en-US" dirty="0" smtClean="0"/>
              <a:t>Its stubs can be either interpreted or compiled</a:t>
            </a:r>
          </a:p>
          <a:p>
            <a:r>
              <a:rPr lang="en-US" dirty="0" smtClean="0"/>
              <a:t>One of the claims to fame of ASN.1 BER is that it is used by the Internet standard Simple Network Management Protocol (SNMP)</a:t>
            </a:r>
            <a:endParaRPr lang="en-US" dirty="0"/>
          </a:p>
        </p:txBody>
      </p:sp>
      <p:sp>
        <p:nvSpPr>
          <p:cNvPr id="4" name="Date Placeholder 3"/>
          <p:cNvSpPr>
            <a:spLocks noGrp="1"/>
          </p:cNvSpPr>
          <p:nvPr>
            <p:ph type="dt" sz="half" idx="10"/>
          </p:nvPr>
        </p:nvSpPr>
        <p:spPr/>
        <p:txBody>
          <a:bodyPr/>
          <a:lstStyle/>
          <a:p>
            <a:fld id="{ED7A02C8-52D3-4345-B71A-64191872368D}"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ASN.1</a:t>
            </a:r>
            <a:endParaRPr lang="en-US" dirty="0"/>
          </a:p>
        </p:txBody>
      </p:sp>
      <p:sp>
        <p:nvSpPr>
          <p:cNvPr id="3" name="Content Placeholder 2"/>
          <p:cNvSpPr>
            <a:spLocks noGrp="1"/>
          </p:cNvSpPr>
          <p:nvPr>
            <p:ph sz="quarter" idx="1"/>
          </p:nvPr>
        </p:nvSpPr>
        <p:spPr/>
        <p:txBody>
          <a:bodyPr/>
          <a:lstStyle/>
          <a:p>
            <a:r>
              <a:rPr lang="en-US" dirty="0" smtClean="0"/>
              <a:t>ASN.1 represents each data item with a triple of the form</a:t>
            </a:r>
          </a:p>
          <a:p>
            <a:r>
              <a:rPr lang="en-US" dirty="0" smtClean="0"/>
              <a:t>The tag is typically an 8-bit field, although ASN.1 allows for the definition of multi-byte tags</a:t>
            </a:r>
          </a:p>
          <a:p>
            <a:r>
              <a:rPr lang="en-US" dirty="0" smtClean="0"/>
              <a:t>The length field specifies how many bytes make up the value;</a:t>
            </a:r>
          </a:p>
          <a:p>
            <a:r>
              <a:rPr lang="en-US" dirty="0" smtClean="0"/>
              <a:t>Compound data types, such as structures, can be constructed by nesting primitive types</a:t>
            </a:r>
            <a:endParaRPr lang="en-US" dirty="0"/>
          </a:p>
        </p:txBody>
      </p:sp>
      <p:sp>
        <p:nvSpPr>
          <p:cNvPr id="4" name="Date Placeholder 3"/>
          <p:cNvSpPr>
            <a:spLocks noGrp="1"/>
          </p:cNvSpPr>
          <p:nvPr>
            <p:ph type="dt" sz="half" idx="10"/>
          </p:nvPr>
        </p:nvSpPr>
        <p:spPr/>
        <p:txBody>
          <a:bodyPr/>
          <a:lstStyle/>
          <a:p>
            <a:fld id="{C67D770E-0807-4A4D-969B-3E67AD2F8A7B}"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ASN.1</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124075" y="3141663"/>
            <a:ext cx="5111750" cy="706437"/>
          </a:xfrm>
          <a:prstGeom prst="rect">
            <a:avLst/>
          </a:prstGeom>
        </p:spPr>
        <p:txBody>
          <a:bodyPr>
            <a:spAutoFit/>
          </a:bodyPr>
          <a:lstStyle/>
          <a:p>
            <a:pPr>
              <a:defRPr/>
            </a:pPr>
            <a:r>
              <a:rPr lang="en-US" sz="2000" dirty="0">
                <a:solidFill>
                  <a:srgbClr val="003399"/>
                </a:solidFill>
                <a:latin typeface="+mj-lt"/>
              </a:rPr>
              <a:t>Compound types created by means of nesting in ASN.1/BER</a:t>
            </a:r>
          </a:p>
        </p:txBody>
      </p:sp>
      <p:sp>
        <p:nvSpPr>
          <p:cNvPr id="5" name="Rectangle 4"/>
          <p:cNvSpPr/>
          <p:nvPr/>
        </p:nvSpPr>
        <p:spPr>
          <a:xfrm>
            <a:off x="2286000" y="4881563"/>
            <a:ext cx="4572000" cy="708025"/>
          </a:xfrm>
          <a:prstGeom prst="rect">
            <a:avLst/>
          </a:prstGeom>
        </p:spPr>
        <p:txBody>
          <a:bodyPr>
            <a:spAutoFit/>
          </a:bodyPr>
          <a:lstStyle/>
          <a:p>
            <a:pPr>
              <a:defRPr/>
            </a:pPr>
            <a:r>
              <a:rPr lang="en-US" sz="2000" dirty="0">
                <a:solidFill>
                  <a:srgbClr val="003399"/>
                </a:solidFill>
                <a:latin typeface="+mj-lt"/>
              </a:rPr>
              <a:t>ASN.1/BER representation for a 4-byte integer</a:t>
            </a:r>
          </a:p>
        </p:txBody>
      </p:sp>
      <p:pic>
        <p:nvPicPr>
          <p:cNvPr id="6" name="Picture 2" descr="f07-07-9780123850591 copy.jpg"/>
          <p:cNvPicPr>
            <a:picLocks noChangeAspect="1"/>
          </p:cNvPicPr>
          <p:nvPr/>
        </p:nvPicPr>
        <p:blipFill>
          <a:blip r:embed="rId2"/>
          <a:srcRect/>
          <a:stretch>
            <a:fillRect/>
          </a:stretch>
        </p:blipFill>
        <p:spPr bwMode="auto">
          <a:xfrm>
            <a:off x="1187450" y="2349500"/>
            <a:ext cx="6624638" cy="655638"/>
          </a:xfrm>
          <a:prstGeom prst="rect">
            <a:avLst/>
          </a:prstGeom>
          <a:noFill/>
          <a:ln w="9525">
            <a:noFill/>
            <a:miter lim="800000"/>
            <a:headEnd/>
            <a:tailEnd/>
          </a:ln>
        </p:spPr>
      </p:pic>
      <p:pic>
        <p:nvPicPr>
          <p:cNvPr id="7" name="Picture 2" descr="f07-08-9780123850591 copy.jpg"/>
          <p:cNvPicPr>
            <a:picLocks noChangeAspect="1"/>
          </p:cNvPicPr>
          <p:nvPr/>
        </p:nvPicPr>
        <p:blipFill>
          <a:blip r:embed="rId3"/>
          <a:srcRect/>
          <a:stretch>
            <a:fillRect/>
          </a:stretch>
        </p:blipFill>
        <p:spPr bwMode="auto">
          <a:xfrm>
            <a:off x="2195513" y="4111625"/>
            <a:ext cx="4749800" cy="685800"/>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B8D93363-9C9D-4061-A101-00BEE8405302}" type="datetime3">
              <a:rPr lang="en-US" smtClean="0"/>
              <a:t>3 November 2023</a:t>
            </a:fld>
            <a:endParaRPr lang="en-US"/>
          </a:p>
        </p:txBody>
      </p:sp>
      <p:sp>
        <p:nvSpPr>
          <p:cNvPr id="9" name="Slide Number Placeholder 8"/>
          <p:cNvSpPr>
            <a:spLocks noGrp="1"/>
          </p:cNvSpPr>
          <p:nvPr>
            <p:ph type="sldNum" sz="quarter" idx="11"/>
          </p:nvPr>
        </p:nvSpPr>
        <p:spPr/>
        <p:txBody>
          <a:bodyPr>
            <a:normAutofit fontScale="85000" lnSpcReduction="20000"/>
          </a:bodyPr>
          <a:lstStyle/>
          <a:p>
            <a:fld id="{D163F85C-15A0-4732-B07B-1EA7D60D1BFF}"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NDR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Network Data Representation (NDR) is the data-encoding standard used in the Distributed Computing Environment</a:t>
            </a:r>
          </a:p>
          <a:p>
            <a:r>
              <a:rPr lang="en-US" dirty="0" smtClean="0"/>
              <a:t>Unlike XDR and ASN.1, NDR uses receiver-makes-right. </a:t>
            </a:r>
          </a:p>
          <a:p>
            <a:r>
              <a:rPr lang="en-US" dirty="0" smtClean="0"/>
              <a:t>It does this by inserting an architecture tag at the front of each message; individual data items are untagged</a:t>
            </a:r>
          </a:p>
          <a:p>
            <a:r>
              <a:rPr lang="en-US" dirty="0" smtClean="0"/>
              <a:t>NDR uses a compiler to generate stubs</a:t>
            </a:r>
          </a:p>
          <a:p>
            <a:pPr lvl="1"/>
            <a:r>
              <a:rPr lang="en-US" dirty="0" smtClean="0"/>
              <a:t>This compiler takes a description of a program written in the Interface Definition Language (IDL) and generates the necessary stubs</a:t>
            </a:r>
          </a:p>
          <a:p>
            <a:pPr lvl="1"/>
            <a:r>
              <a:rPr lang="en-US" dirty="0" smtClean="0"/>
              <a:t>IDL looks pretty much like C, and so essentially supports the C type system</a:t>
            </a:r>
            <a:endParaRPr lang="en-US" dirty="0"/>
          </a:p>
        </p:txBody>
      </p:sp>
      <p:sp>
        <p:nvSpPr>
          <p:cNvPr id="4" name="Date Placeholder 3"/>
          <p:cNvSpPr>
            <a:spLocks noGrp="1"/>
          </p:cNvSpPr>
          <p:nvPr>
            <p:ph type="dt" sz="half" idx="10"/>
          </p:nvPr>
        </p:nvSpPr>
        <p:spPr/>
        <p:txBody>
          <a:bodyPr/>
          <a:lstStyle/>
          <a:p>
            <a:fld id="{D7FE7183-15D6-4E6F-90E6-32C44A615AC6}"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NDR </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2" descr="f07-09-9780123850591 copy.jpg"/>
          <p:cNvPicPr>
            <a:picLocks noChangeAspect="1"/>
          </p:cNvPicPr>
          <p:nvPr/>
        </p:nvPicPr>
        <p:blipFill>
          <a:blip r:embed="rId2"/>
          <a:srcRect/>
          <a:stretch>
            <a:fillRect/>
          </a:stretch>
        </p:blipFill>
        <p:spPr bwMode="auto">
          <a:xfrm>
            <a:off x="2268538" y="1989138"/>
            <a:ext cx="4010025" cy="1724025"/>
          </a:xfrm>
          <a:prstGeom prst="rect">
            <a:avLst/>
          </a:prstGeom>
          <a:noFill/>
          <a:ln w="9525">
            <a:noFill/>
            <a:miter lim="800000"/>
            <a:headEnd/>
            <a:tailEnd/>
          </a:ln>
        </p:spPr>
      </p:pic>
      <p:sp>
        <p:nvSpPr>
          <p:cNvPr id="5" name="Rectangle 4"/>
          <p:cNvSpPr/>
          <p:nvPr/>
        </p:nvSpPr>
        <p:spPr>
          <a:xfrm>
            <a:off x="1835150" y="3573463"/>
            <a:ext cx="6013450" cy="369332"/>
          </a:xfrm>
          <a:prstGeom prst="rect">
            <a:avLst/>
          </a:prstGeom>
        </p:spPr>
        <p:txBody>
          <a:bodyPr wrap="square">
            <a:spAutoFit/>
          </a:bodyPr>
          <a:lstStyle/>
          <a:p>
            <a:pPr>
              <a:defRPr/>
            </a:pPr>
            <a:r>
              <a:rPr lang="en-US" sz="1800" dirty="0">
                <a:solidFill>
                  <a:srgbClr val="003399"/>
                </a:solidFill>
                <a:latin typeface="+mj-lt"/>
              </a:rPr>
              <a:t>ASN.1/BER representation for length: (a) 1 byte; (b) </a:t>
            </a:r>
            <a:r>
              <a:rPr lang="en-US" sz="1800" dirty="0" err="1">
                <a:solidFill>
                  <a:srgbClr val="003399"/>
                </a:solidFill>
                <a:latin typeface="+mj-lt"/>
              </a:rPr>
              <a:t>multibyte</a:t>
            </a:r>
            <a:endParaRPr lang="en-US" sz="1800" dirty="0">
              <a:solidFill>
                <a:srgbClr val="003399"/>
              </a:solidFill>
              <a:latin typeface="+mj-lt"/>
            </a:endParaRPr>
          </a:p>
        </p:txBody>
      </p:sp>
      <p:sp>
        <p:nvSpPr>
          <p:cNvPr id="6" name="Rectangle 5"/>
          <p:cNvSpPr/>
          <p:nvPr/>
        </p:nvSpPr>
        <p:spPr>
          <a:xfrm>
            <a:off x="2514600" y="5257800"/>
            <a:ext cx="4572000" cy="368300"/>
          </a:xfrm>
          <a:prstGeom prst="rect">
            <a:avLst/>
          </a:prstGeom>
        </p:spPr>
        <p:txBody>
          <a:bodyPr>
            <a:spAutoFit/>
          </a:bodyPr>
          <a:lstStyle/>
          <a:p>
            <a:pPr>
              <a:defRPr/>
            </a:pPr>
            <a:r>
              <a:rPr lang="en-US" sz="1800" dirty="0">
                <a:solidFill>
                  <a:srgbClr val="003399"/>
                </a:solidFill>
                <a:latin typeface="+mj-lt"/>
              </a:rPr>
              <a:t>NDR’s architecture tag</a:t>
            </a:r>
          </a:p>
        </p:txBody>
      </p:sp>
      <p:pic>
        <p:nvPicPr>
          <p:cNvPr id="7" name="Picture 2" descr="f07-10-9780123850591 copy.jpg"/>
          <p:cNvPicPr>
            <a:picLocks noChangeAspect="1"/>
          </p:cNvPicPr>
          <p:nvPr/>
        </p:nvPicPr>
        <p:blipFill>
          <a:blip r:embed="rId3"/>
          <a:srcRect/>
          <a:stretch>
            <a:fillRect/>
          </a:stretch>
        </p:blipFill>
        <p:spPr bwMode="auto">
          <a:xfrm>
            <a:off x="1403350" y="4557713"/>
            <a:ext cx="6492875" cy="527050"/>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9CE7F263-9CFB-4ABE-A459-F90B01730247}" type="datetime3">
              <a:rPr lang="en-US" smtClean="0"/>
              <a:t>3 November 2023</a:t>
            </a:fld>
            <a:endParaRPr lang="en-US"/>
          </a:p>
        </p:txBody>
      </p:sp>
      <p:sp>
        <p:nvSpPr>
          <p:cNvPr id="9" name="Slide Number Placeholder 8"/>
          <p:cNvSpPr>
            <a:spLocks noGrp="1"/>
          </p:cNvSpPr>
          <p:nvPr>
            <p:ph type="sldNum" sz="quarter" idx="11"/>
          </p:nvPr>
        </p:nvSpPr>
        <p:spPr/>
        <p:txBody>
          <a:bodyPr>
            <a:normAutofit fontScale="85000" lnSpcReduction="20000"/>
          </a:bodyPr>
          <a:lstStyle/>
          <a:p>
            <a:fld id="{D163F85C-15A0-4732-B07B-1EA7D60D1BFF}"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 Languages – XML</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Markup languages, of which HTML and XML are both examples, take the tagged data approach to the extreme</a:t>
            </a:r>
          </a:p>
          <a:p>
            <a:r>
              <a:rPr lang="en-US" dirty="0" smtClean="0"/>
              <a:t>Data is represented as text, and text tags known as </a:t>
            </a:r>
            <a:r>
              <a:rPr lang="en-US" i="1" dirty="0" smtClean="0"/>
              <a:t>markup </a:t>
            </a:r>
            <a:r>
              <a:rPr lang="en-US" dirty="0" smtClean="0"/>
              <a:t>are intermingled with the data text to express information about the data</a:t>
            </a:r>
          </a:p>
          <a:p>
            <a:r>
              <a:rPr lang="en-US" dirty="0" smtClean="0"/>
              <a:t>In the case of HTML, markup merely indicates how the text should be displayed; other markup languages like XML can express the type and structure of the data</a:t>
            </a:r>
            <a:endParaRPr lang="en-US" dirty="0"/>
          </a:p>
        </p:txBody>
      </p:sp>
      <p:sp>
        <p:nvSpPr>
          <p:cNvPr id="4" name="Date Placeholder 3"/>
          <p:cNvSpPr>
            <a:spLocks noGrp="1"/>
          </p:cNvSpPr>
          <p:nvPr>
            <p:ph type="dt" sz="half" idx="10"/>
          </p:nvPr>
        </p:nvSpPr>
        <p:spPr/>
        <p:txBody>
          <a:bodyPr/>
          <a:lstStyle/>
          <a:p>
            <a:fld id="{6B76AC29-57CD-4619-AC77-64447B97248E}"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 Languages – XML</a:t>
            </a:r>
            <a:endParaRPr lang="en-US" dirty="0"/>
          </a:p>
        </p:txBody>
      </p:sp>
      <p:sp>
        <p:nvSpPr>
          <p:cNvPr id="3" name="Content Placeholder 2"/>
          <p:cNvSpPr>
            <a:spLocks noGrp="1"/>
          </p:cNvSpPr>
          <p:nvPr>
            <p:ph sz="quarter" idx="1"/>
          </p:nvPr>
        </p:nvSpPr>
        <p:spPr/>
        <p:txBody>
          <a:bodyPr/>
          <a:lstStyle/>
          <a:p>
            <a:r>
              <a:rPr lang="en-US" dirty="0" smtClean="0"/>
              <a:t>XML syntax looks much like HTML</a:t>
            </a:r>
          </a:p>
          <a:p>
            <a:r>
              <a:rPr lang="en-US" dirty="0" smtClean="0"/>
              <a:t>For example, an employee record in a hypothetical XML-based language might look like the XML document (next slide)</a:t>
            </a:r>
            <a:r>
              <a:rPr lang="en-US" i="1" dirty="0" smtClean="0"/>
              <a:t>, </a:t>
            </a:r>
            <a:r>
              <a:rPr lang="en-US" dirty="0" smtClean="0"/>
              <a:t>which</a:t>
            </a:r>
            <a:r>
              <a:rPr lang="en-US" i="1" dirty="0" smtClean="0"/>
              <a:t> </a:t>
            </a:r>
            <a:r>
              <a:rPr lang="en-US" dirty="0" smtClean="0"/>
              <a:t>might be stored in a file named employee.xml</a:t>
            </a:r>
          </a:p>
          <a:p>
            <a:r>
              <a:rPr lang="en-US" dirty="0" smtClean="0"/>
              <a:t>The first line indicates the version of XML being used, and the remaining lines represent four fields that make up the employee record, the last of which (hire date) contains three sub-fields</a:t>
            </a:r>
            <a:endParaRPr lang="en-US" dirty="0"/>
          </a:p>
        </p:txBody>
      </p:sp>
      <p:sp>
        <p:nvSpPr>
          <p:cNvPr id="4" name="Date Placeholder 3"/>
          <p:cNvSpPr>
            <a:spLocks noGrp="1"/>
          </p:cNvSpPr>
          <p:nvPr>
            <p:ph type="dt" sz="half" idx="10"/>
          </p:nvPr>
        </p:nvSpPr>
        <p:spPr/>
        <p:txBody>
          <a:bodyPr/>
          <a:lstStyle/>
          <a:p>
            <a:fld id="{87DD280F-5E0B-4861-9807-703B4651E82A}"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 Languages – XML</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In other words, XML syntax provides for a nested structure of tag/value pairs, which is equivalent to a tree structure for the represented data (with employee as the root)</a:t>
            </a:r>
          </a:p>
          <a:p>
            <a:r>
              <a:rPr lang="en-US" dirty="0" smtClean="0"/>
              <a:t>This is similar to XDR, ASN.1, and NDR’s ability to represent compound types, but in a format that can be both processed by programs and read by humans</a:t>
            </a:r>
          </a:p>
          <a:p>
            <a:r>
              <a:rPr lang="en-US" dirty="0" smtClean="0"/>
              <a:t>More importantly, programs such as parsers can be used across different XML-based languages, because the definitions of those languages are themselves expressed as machine-readable data that can be input to the programs</a:t>
            </a:r>
            <a:endParaRPr lang="en-US" dirty="0"/>
          </a:p>
        </p:txBody>
      </p:sp>
      <p:sp>
        <p:nvSpPr>
          <p:cNvPr id="4" name="Date Placeholder 3"/>
          <p:cNvSpPr>
            <a:spLocks noGrp="1"/>
          </p:cNvSpPr>
          <p:nvPr>
            <p:ph type="dt" sz="half" idx="10"/>
          </p:nvPr>
        </p:nvSpPr>
        <p:spPr/>
        <p:txBody>
          <a:bodyPr/>
          <a:lstStyle/>
          <a:p>
            <a:fld id="{34C9146A-69C1-4B6C-BDB5-3515530B3ADC}"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 Languages – XML</a:t>
            </a:r>
            <a:endParaRPr lang="en-US" dirty="0"/>
          </a:p>
        </p:txBody>
      </p:sp>
      <p:sp>
        <p:nvSpPr>
          <p:cNvPr id="3" name="Content Placeholder 2"/>
          <p:cNvSpPr>
            <a:spLocks noGrp="1"/>
          </p:cNvSpPr>
          <p:nvPr>
            <p:ph sz="quarter" idx="1"/>
          </p:nvPr>
        </p:nvSpPr>
        <p:spPr/>
        <p:txBody>
          <a:bodyPr/>
          <a:lstStyle/>
          <a:p>
            <a:pPr lvl="1">
              <a:buFont typeface="Wingdings" pitchFamily="2" charset="2"/>
              <a:buNone/>
            </a:pPr>
            <a:r>
              <a:rPr lang="en-US" sz="2000" dirty="0" smtClean="0"/>
              <a:t>&lt;?xml version="1.0"?&gt;</a:t>
            </a:r>
          </a:p>
          <a:p>
            <a:pPr lvl="1">
              <a:buFont typeface="Wingdings" pitchFamily="2" charset="2"/>
              <a:buNone/>
            </a:pPr>
            <a:r>
              <a:rPr lang="en-US" sz="2000" dirty="0" smtClean="0"/>
              <a:t>&lt;employee&gt;</a:t>
            </a:r>
          </a:p>
          <a:p>
            <a:pPr lvl="1">
              <a:buFont typeface="Wingdings" pitchFamily="2" charset="2"/>
              <a:buNone/>
            </a:pPr>
            <a:r>
              <a:rPr lang="en-US" sz="2000" dirty="0" smtClean="0"/>
              <a:t>&lt;name&gt;John Doe&lt;/name&gt;</a:t>
            </a:r>
          </a:p>
          <a:p>
            <a:pPr lvl="1">
              <a:buFont typeface="Wingdings" pitchFamily="2" charset="2"/>
              <a:buNone/>
            </a:pPr>
            <a:r>
              <a:rPr lang="en-US" sz="2000" dirty="0" smtClean="0"/>
              <a:t>&lt;title&gt;Head Bottle Washer&lt;/title&gt;</a:t>
            </a:r>
          </a:p>
          <a:p>
            <a:pPr lvl="1">
              <a:buFont typeface="Wingdings" pitchFamily="2" charset="2"/>
              <a:buNone/>
            </a:pPr>
            <a:r>
              <a:rPr lang="en-US" sz="2000" dirty="0" smtClean="0"/>
              <a:t>&lt;id&gt;123456789&lt;/id&gt;</a:t>
            </a:r>
          </a:p>
          <a:p>
            <a:pPr lvl="1">
              <a:buFont typeface="Wingdings" pitchFamily="2" charset="2"/>
              <a:buNone/>
            </a:pPr>
            <a:r>
              <a:rPr lang="en-US" sz="2000" dirty="0" smtClean="0"/>
              <a:t>&lt;</a:t>
            </a:r>
            <a:r>
              <a:rPr lang="en-US" sz="2000" dirty="0" err="1" smtClean="0"/>
              <a:t>hiredate</a:t>
            </a:r>
            <a:r>
              <a:rPr lang="en-US" sz="2000" dirty="0" smtClean="0"/>
              <a:t>&gt;</a:t>
            </a:r>
          </a:p>
          <a:p>
            <a:pPr lvl="1">
              <a:buFont typeface="Wingdings" pitchFamily="2" charset="2"/>
              <a:buNone/>
            </a:pPr>
            <a:r>
              <a:rPr lang="en-US" sz="2000" dirty="0" smtClean="0"/>
              <a:t>&lt;day&gt;5&lt;/day&gt;</a:t>
            </a:r>
          </a:p>
          <a:p>
            <a:pPr lvl="1">
              <a:buFont typeface="Wingdings" pitchFamily="2" charset="2"/>
              <a:buNone/>
            </a:pPr>
            <a:r>
              <a:rPr lang="en-US" sz="2000" dirty="0" smtClean="0"/>
              <a:t>&lt;month&gt;June&lt;/month&gt;</a:t>
            </a:r>
          </a:p>
          <a:p>
            <a:pPr lvl="1">
              <a:buFont typeface="Wingdings" pitchFamily="2" charset="2"/>
              <a:buNone/>
            </a:pPr>
            <a:r>
              <a:rPr lang="en-US" sz="2000" dirty="0" smtClean="0"/>
              <a:t>&lt;year&gt;1986&lt;/year&gt;</a:t>
            </a:r>
          </a:p>
          <a:p>
            <a:pPr lvl="1">
              <a:buFont typeface="Wingdings" pitchFamily="2" charset="2"/>
              <a:buNone/>
            </a:pPr>
            <a:r>
              <a:rPr lang="en-US" sz="2000" dirty="0" smtClean="0"/>
              <a:t>&lt;/</a:t>
            </a:r>
            <a:r>
              <a:rPr lang="en-US" sz="2000" dirty="0" err="1" smtClean="0"/>
              <a:t>hiredate</a:t>
            </a:r>
            <a:r>
              <a:rPr lang="en-US" sz="2000" dirty="0" smtClean="0"/>
              <a:t>&gt;</a:t>
            </a:r>
          </a:p>
          <a:p>
            <a:pPr lvl="1">
              <a:buFont typeface="Wingdings" pitchFamily="2" charset="2"/>
              <a:buNone/>
            </a:pPr>
            <a:r>
              <a:rPr lang="en-US" sz="2000" dirty="0" smtClean="0"/>
              <a:t>&lt;/employee&gt;</a:t>
            </a:r>
          </a:p>
        </p:txBody>
      </p:sp>
      <p:sp>
        <p:nvSpPr>
          <p:cNvPr id="4" name="Date Placeholder 3"/>
          <p:cNvSpPr>
            <a:spLocks noGrp="1"/>
          </p:cNvSpPr>
          <p:nvPr>
            <p:ph type="dt" sz="half" idx="10"/>
          </p:nvPr>
        </p:nvSpPr>
        <p:spPr/>
        <p:txBody>
          <a:bodyPr/>
          <a:lstStyle/>
          <a:p>
            <a:fld id="{7EC646D6-00CD-4273-8E14-BA14806548BD}"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 Languages – XML</a:t>
            </a:r>
            <a:endParaRPr lang="en-US" dirty="0"/>
          </a:p>
        </p:txBody>
      </p:sp>
      <p:sp>
        <p:nvSpPr>
          <p:cNvPr id="3" name="Content Placeholder 2"/>
          <p:cNvSpPr>
            <a:spLocks noGrp="1"/>
          </p:cNvSpPr>
          <p:nvPr>
            <p:ph sz="quarter" idx="1"/>
          </p:nvPr>
        </p:nvSpPr>
        <p:spPr/>
        <p:txBody>
          <a:bodyPr/>
          <a:lstStyle/>
          <a:p>
            <a:r>
              <a:rPr lang="en-US" dirty="0" smtClean="0"/>
              <a:t>The definition of a specific XML-based language is given by a </a:t>
            </a:r>
            <a:r>
              <a:rPr lang="en-US" i="1" dirty="0" smtClean="0"/>
              <a:t>schema, which is </a:t>
            </a:r>
            <a:r>
              <a:rPr lang="en-US" dirty="0" smtClean="0"/>
              <a:t>a database term for a specification of how to interpret a collection of data</a:t>
            </a:r>
          </a:p>
          <a:p>
            <a:r>
              <a:rPr lang="en-US" dirty="0" smtClean="0"/>
              <a:t>There are a number of schema languages defined for XML</a:t>
            </a:r>
          </a:p>
          <a:p>
            <a:r>
              <a:rPr lang="en-US" dirty="0" smtClean="0"/>
              <a:t>We will focus here on the leading standard, known by the none-too-surprising name </a:t>
            </a:r>
            <a:r>
              <a:rPr lang="en-US" i="1" dirty="0" smtClean="0"/>
              <a:t>XML Schema</a:t>
            </a:r>
          </a:p>
          <a:p>
            <a:r>
              <a:rPr lang="en-US" dirty="0" smtClean="0"/>
              <a:t>An individual schema defined using XML Schema is known as an </a:t>
            </a:r>
            <a:r>
              <a:rPr lang="en-US" i="1" dirty="0" smtClean="0"/>
              <a:t>XML Schema Document (XSD)</a:t>
            </a:r>
            <a:endParaRPr lang="en-US" dirty="0"/>
          </a:p>
        </p:txBody>
      </p:sp>
      <p:sp>
        <p:nvSpPr>
          <p:cNvPr id="4" name="Date Placeholder 3"/>
          <p:cNvSpPr>
            <a:spLocks noGrp="1"/>
          </p:cNvSpPr>
          <p:nvPr>
            <p:ph type="dt" sz="half" idx="10"/>
          </p:nvPr>
        </p:nvSpPr>
        <p:spPr/>
        <p:txBody>
          <a:bodyPr/>
          <a:lstStyle/>
          <a:p>
            <a:fld id="{C799EEC3-8442-49A8-BB8D-9356293303AD}"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lstStyle/>
          <a:p>
            <a:pPr>
              <a:lnSpc>
                <a:spcPct val="90000"/>
              </a:lnSpc>
            </a:pPr>
            <a:r>
              <a:rPr lang="en-US" dirty="0" smtClean="0"/>
              <a:t>Presentation Formatting</a:t>
            </a:r>
          </a:p>
          <a:p>
            <a:pPr>
              <a:lnSpc>
                <a:spcPct val="90000"/>
              </a:lnSpc>
            </a:pPr>
            <a:r>
              <a:rPr lang="en-US" dirty="0" smtClean="0"/>
              <a:t>Multimedia Data</a:t>
            </a:r>
          </a:p>
          <a:p>
            <a:endParaRPr lang="en-US" dirty="0"/>
          </a:p>
        </p:txBody>
      </p:sp>
      <p:sp>
        <p:nvSpPr>
          <p:cNvPr id="4" name="Date Placeholder 3"/>
          <p:cNvSpPr>
            <a:spLocks noGrp="1"/>
          </p:cNvSpPr>
          <p:nvPr>
            <p:ph type="dt" sz="half" idx="10"/>
          </p:nvPr>
        </p:nvSpPr>
        <p:spPr/>
        <p:txBody>
          <a:bodyPr/>
          <a:lstStyle/>
          <a:p>
            <a:fld id="{EF10B64F-CE09-4296-ABE3-D7F84AE2382E}"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 Languages – XML</a:t>
            </a:r>
            <a:endParaRPr lang="en-US" dirty="0"/>
          </a:p>
        </p:txBody>
      </p:sp>
      <p:sp>
        <p:nvSpPr>
          <p:cNvPr id="3" name="Content Placeholder 2"/>
          <p:cNvSpPr>
            <a:spLocks noGrp="1"/>
          </p:cNvSpPr>
          <p:nvPr>
            <p:ph sz="quarter" idx="1"/>
          </p:nvPr>
        </p:nvSpPr>
        <p:spPr/>
        <p:txBody>
          <a:bodyPr/>
          <a:lstStyle/>
          <a:p>
            <a:r>
              <a:rPr lang="en-US" dirty="0" smtClean="0"/>
              <a:t>The XSD for the employee.xml example is shown in the next slide</a:t>
            </a:r>
          </a:p>
          <a:p>
            <a:pPr lvl="1"/>
            <a:r>
              <a:rPr lang="en-US" dirty="0" smtClean="0"/>
              <a:t>it defines the language to which the example document conforms. It might be stored in a file named employee.xsd</a:t>
            </a:r>
            <a:endParaRPr lang="en-US" dirty="0"/>
          </a:p>
        </p:txBody>
      </p:sp>
      <p:sp>
        <p:nvSpPr>
          <p:cNvPr id="4" name="Date Placeholder 3"/>
          <p:cNvSpPr>
            <a:spLocks noGrp="1"/>
          </p:cNvSpPr>
          <p:nvPr>
            <p:ph type="dt" sz="half" idx="10"/>
          </p:nvPr>
        </p:nvSpPr>
        <p:spPr/>
        <p:txBody>
          <a:bodyPr/>
          <a:lstStyle/>
          <a:p>
            <a:fld id="{EC2ED7AD-7FE1-4869-9F9B-29D8EF10E431}"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 Languages – XML</a:t>
            </a:r>
            <a:endParaRPr lang="en-US" dirty="0"/>
          </a:p>
        </p:txBody>
      </p:sp>
      <p:sp>
        <p:nvSpPr>
          <p:cNvPr id="3" name="Content Placeholder 2"/>
          <p:cNvSpPr>
            <a:spLocks noGrp="1"/>
          </p:cNvSpPr>
          <p:nvPr>
            <p:ph sz="quarter" idx="1"/>
          </p:nvPr>
        </p:nvSpPr>
        <p:spPr/>
        <p:txBody>
          <a:bodyPr>
            <a:normAutofit fontScale="32500" lnSpcReduction="20000"/>
          </a:bodyPr>
          <a:lstStyle/>
          <a:p>
            <a:pPr>
              <a:buFont typeface="Wingdings" pitchFamily="2" charset="2"/>
              <a:buNone/>
            </a:pPr>
            <a:r>
              <a:rPr lang="en-US" dirty="0" smtClean="0"/>
              <a:t>&lt;?xml version="1.0"?&gt;</a:t>
            </a:r>
          </a:p>
          <a:p>
            <a:pPr>
              <a:buFont typeface="Wingdings" pitchFamily="2" charset="2"/>
              <a:buNone/>
            </a:pPr>
            <a:r>
              <a:rPr lang="en-US" dirty="0" smtClean="0"/>
              <a:t>&lt;schema </a:t>
            </a:r>
            <a:r>
              <a:rPr lang="en-US" dirty="0" err="1" smtClean="0"/>
              <a:t>xmlns</a:t>
            </a:r>
            <a:r>
              <a:rPr lang="en-US" dirty="0" smtClean="0"/>
              <a:t>="http://www.w3.org/2001/XMLSchema"&gt;</a:t>
            </a:r>
          </a:p>
          <a:p>
            <a:pPr>
              <a:buFont typeface="Wingdings" pitchFamily="2" charset="2"/>
              <a:buNone/>
            </a:pPr>
            <a:r>
              <a:rPr lang="en-US" dirty="0" smtClean="0"/>
              <a:t>&lt;element name="employee"&gt;</a:t>
            </a:r>
          </a:p>
          <a:p>
            <a:pPr>
              <a:buFont typeface="Wingdings" pitchFamily="2" charset="2"/>
              <a:buNone/>
            </a:pPr>
            <a:r>
              <a:rPr lang="en-US" dirty="0" smtClean="0"/>
              <a:t>&lt;</a:t>
            </a:r>
            <a:r>
              <a:rPr lang="en-US" dirty="0" err="1" smtClean="0"/>
              <a:t>complexType</a:t>
            </a:r>
            <a:r>
              <a:rPr lang="en-US" dirty="0" smtClean="0"/>
              <a:t>&gt;</a:t>
            </a:r>
          </a:p>
          <a:p>
            <a:pPr>
              <a:buFont typeface="Wingdings" pitchFamily="2" charset="2"/>
              <a:buNone/>
            </a:pPr>
            <a:r>
              <a:rPr lang="en-US" dirty="0" smtClean="0"/>
              <a:t>&lt;sequence&gt;</a:t>
            </a:r>
          </a:p>
          <a:p>
            <a:pPr>
              <a:buFont typeface="Wingdings" pitchFamily="2" charset="2"/>
              <a:buNone/>
            </a:pPr>
            <a:r>
              <a:rPr lang="en-US" dirty="0" smtClean="0"/>
              <a:t>&lt;element name="name" type="string"/&gt;</a:t>
            </a:r>
          </a:p>
          <a:p>
            <a:pPr>
              <a:buFont typeface="Wingdings" pitchFamily="2" charset="2"/>
              <a:buNone/>
            </a:pPr>
            <a:r>
              <a:rPr lang="en-US" dirty="0" smtClean="0"/>
              <a:t>&lt;element name="title" type="string"/&gt;</a:t>
            </a:r>
          </a:p>
          <a:p>
            <a:pPr>
              <a:buFont typeface="Wingdings" pitchFamily="2" charset="2"/>
              <a:buNone/>
            </a:pPr>
            <a:r>
              <a:rPr lang="en-US" dirty="0" smtClean="0"/>
              <a:t>&lt;element name="id" type="string"/&gt;</a:t>
            </a:r>
          </a:p>
          <a:p>
            <a:pPr>
              <a:buFont typeface="Wingdings" pitchFamily="2" charset="2"/>
              <a:buNone/>
            </a:pPr>
            <a:r>
              <a:rPr lang="en-US" dirty="0" smtClean="0"/>
              <a:t>&lt;element name="</a:t>
            </a:r>
            <a:r>
              <a:rPr lang="en-US" dirty="0" err="1" smtClean="0"/>
              <a:t>hiredate</a:t>
            </a:r>
            <a:r>
              <a:rPr lang="en-US" dirty="0" smtClean="0"/>
              <a:t>"&gt;</a:t>
            </a:r>
          </a:p>
          <a:p>
            <a:pPr>
              <a:buFont typeface="Wingdings" pitchFamily="2" charset="2"/>
              <a:buNone/>
            </a:pPr>
            <a:r>
              <a:rPr lang="en-US" dirty="0" smtClean="0"/>
              <a:t>&lt;</a:t>
            </a:r>
            <a:r>
              <a:rPr lang="en-US" dirty="0" err="1" smtClean="0"/>
              <a:t>complexType</a:t>
            </a:r>
            <a:r>
              <a:rPr lang="en-US" dirty="0" smtClean="0"/>
              <a:t>&gt;</a:t>
            </a:r>
          </a:p>
          <a:p>
            <a:pPr>
              <a:buFont typeface="Wingdings" pitchFamily="2" charset="2"/>
              <a:buNone/>
            </a:pPr>
            <a:r>
              <a:rPr lang="en-US" dirty="0" smtClean="0"/>
              <a:t>&lt;sequence&gt;</a:t>
            </a:r>
          </a:p>
          <a:p>
            <a:pPr>
              <a:buFont typeface="Wingdings" pitchFamily="2" charset="2"/>
              <a:buNone/>
            </a:pPr>
            <a:r>
              <a:rPr lang="en-US" dirty="0" smtClean="0"/>
              <a:t>&lt;element name="day" type="integer"/&gt;</a:t>
            </a:r>
          </a:p>
          <a:p>
            <a:pPr>
              <a:buFont typeface="Wingdings" pitchFamily="2" charset="2"/>
              <a:buNone/>
            </a:pPr>
            <a:r>
              <a:rPr lang="en-US" dirty="0" smtClean="0"/>
              <a:t>&lt;element name="month" type="string"/&gt;</a:t>
            </a:r>
          </a:p>
          <a:p>
            <a:pPr>
              <a:buFont typeface="Wingdings" pitchFamily="2" charset="2"/>
              <a:buNone/>
            </a:pPr>
            <a:r>
              <a:rPr lang="en-US" dirty="0" smtClean="0"/>
              <a:t>&lt;element name="year" type="integer"/&gt;</a:t>
            </a:r>
          </a:p>
          <a:p>
            <a:pPr>
              <a:buFont typeface="Wingdings" pitchFamily="2" charset="2"/>
              <a:buNone/>
            </a:pPr>
            <a:r>
              <a:rPr lang="en-US" dirty="0" smtClean="0"/>
              <a:t>&lt;/sequence&gt;</a:t>
            </a:r>
          </a:p>
          <a:p>
            <a:pPr>
              <a:buFont typeface="Wingdings" pitchFamily="2" charset="2"/>
              <a:buNone/>
            </a:pPr>
            <a:r>
              <a:rPr lang="en-US" dirty="0" smtClean="0"/>
              <a:t>&lt;/</a:t>
            </a:r>
            <a:r>
              <a:rPr lang="en-US" dirty="0" err="1" smtClean="0"/>
              <a:t>complexType</a:t>
            </a:r>
            <a:r>
              <a:rPr lang="en-US" dirty="0" smtClean="0"/>
              <a:t>&gt;</a:t>
            </a:r>
          </a:p>
          <a:p>
            <a:pPr>
              <a:buFont typeface="Wingdings" pitchFamily="2" charset="2"/>
              <a:buNone/>
            </a:pPr>
            <a:r>
              <a:rPr lang="en-US" dirty="0" smtClean="0"/>
              <a:t>&lt;/element&gt;</a:t>
            </a:r>
          </a:p>
          <a:p>
            <a:pPr>
              <a:buFont typeface="Wingdings" pitchFamily="2" charset="2"/>
              <a:buNone/>
            </a:pPr>
            <a:r>
              <a:rPr lang="en-US" dirty="0" smtClean="0"/>
              <a:t>&lt;/sequence&gt;</a:t>
            </a:r>
          </a:p>
          <a:p>
            <a:pPr>
              <a:buFont typeface="Wingdings" pitchFamily="2" charset="2"/>
              <a:buNone/>
            </a:pPr>
            <a:r>
              <a:rPr lang="en-US" dirty="0" smtClean="0"/>
              <a:t>&lt;/</a:t>
            </a:r>
            <a:r>
              <a:rPr lang="en-US" dirty="0" err="1" smtClean="0"/>
              <a:t>complexType</a:t>
            </a:r>
            <a:r>
              <a:rPr lang="en-US" dirty="0" smtClean="0"/>
              <a:t>&gt;</a:t>
            </a:r>
          </a:p>
          <a:p>
            <a:pPr>
              <a:buFont typeface="Wingdings" pitchFamily="2" charset="2"/>
              <a:buNone/>
            </a:pPr>
            <a:r>
              <a:rPr lang="en-US" dirty="0" smtClean="0"/>
              <a:t>&lt;/element&gt;</a:t>
            </a:r>
          </a:p>
          <a:p>
            <a:pPr>
              <a:buFont typeface="Wingdings" pitchFamily="2" charset="2"/>
              <a:buNone/>
            </a:pPr>
            <a:r>
              <a:rPr lang="en-US" dirty="0" smtClean="0"/>
              <a:t>&lt;/schema&gt;</a:t>
            </a:r>
            <a:endParaRPr lang="en-US" dirty="0"/>
          </a:p>
        </p:txBody>
      </p:sp>
      <p:sp>
        <p:nvSpPr>
          <p:cNvPr id="4" name="Date Placeholder 3"/>
          <p:cNvSpPr>
            <a:spLocks noGrp="1"/>
          </p:cNvSpPr>
          <p:nvPr>
            <p:ph type="dt" sz="half" idx="10"/>
          </p:nvPr>
        </p:nvSpPr>
        <p:spPr/>
        <p:txBody>
          <a:bodyPr/>
          <a:lstStyle/>
          <a:p>
            <a:fld id="{9732257A-A3F2-4728-9691-B989877E682F}"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Multimedia Data</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Multimedia data, comprising audio, video, and still images, now makes up the majority of traffic on the Internet by many estimates</a:t>
            </a:r>
          </a:p>
          <a:p>
            <a:pPr lvl="1"/>
            <a:r>
              <a:rPr lang="en-US" dirty="0" smtClean="0"/>
              <a:t>This is a relatively recent development—it may be hard to believe now, but there was no YouTube before 2005</a:t>
            </a:r>
          </a:p>
          <a:p>
            <a:r>
              <a:rPr lang="en-US" dirty="0" smtClean="0"/>
              <a:t>The widespread transmission of multimedia across networks possible because of the advances in compression technology</a:t>
            </a:r>
          </a:p>
          <a:p>
            <a:r>
              <a:rPr lang="en-US" dirty="0" smtClean="0"/>
              <a:t>Because multimedia data is consumed mostly by humans using their senses—vision and hearing—and processed by the human brain, there are unique challenges to compressing it</a:t>
            </a:r>
            <a:endParaRPr lang="en-US" dirty="0"/>
          </a:p>
        </p:txBody>
      </p:sp>
      <p:sp>
        <p:nvSpPr>
          <p:cNvPr id="4" name="Date Placeholder 3"/>
          <p:cNvSpPr>
            <a:spLocks noGrp="1"/>
          </p:cNvSpPr>
          <p:nvPr>
            <p:ph type="dt" sz="half" idx="10"/>
          </p:nvPr>
        </p:nvSpPr>
        <p:spPr/>
        <p:txBody>
          <a:bodyPr/>
          <a:lstStyle/>
          <a:p>
            <a:fld id="{03155348-D72B-4C95-8D37-7BD2F8989264}"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Multimedia Data</a:t>
            </a:r>
            <a:endParaRPr lang="en-US" dirty="0"/>
          </a:p>
        </p:txBody>
      </p:sp>
      <p:sp>
        <p:nvSpPr>
          <p:cNvPr id="3" name="Content Placeholder 2"/>
          <p:cNvSpPr>
            <a:spLocks noGrp="1"/>
          </p:cNvSpPr>
          <p:nvPr>
            <p:ph sz="quarter" idx="1"/>
          </p:nvPr>
        </p:nvSpPr>
        <p:spPr/>
        <p:txBody>
          <a:bodyPr/>
          <a:lstStyle/>
          <a:p>
            <a:r>
              <a:rPr lang="en-US" dirty="0" smtClean="0"/>
              <a:t>You want to try to keep the information that is most important to a human, while getting rid of anything that doesn’t improve the human’s perception of the visual or auditory experience</a:t>
            </a:r>
          </a:p>
          <a:p>
            <a:r>
              <a:rPr lang="en-US" dirty="0" smtClean="0"/>
              <a:t>Hence, both computer science and the study of human perception come into play</a:t>
            </a:r>
          </a:p>
        </p:txBody>
      </p:sp>
      <p:sp>
        <p:nvSpPr>
          <p:cNvPr id="4" name="Date Placeholder 3"/>
          <p:cNvSpPr>
            <a:spLocks noGrp="1"/>
          </p:cNvSpPr>
          <p:nvPr>
            <p:ph type="dt" sz="half" idx="10"/>
          </p:nvPr>
        </p:nvSpPr>
        <p:spPr/>
        <p:txBody>
          <a:bodyPr/>
          <a:lstStyle/>
          <a:p>
            <a:fld id="{90114377-D346-4116-B7B4-0BAC0E354C97}"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Multimedia Data</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To get a sense of how important compression has been to the spread of networked multimedia, consider the following example</a:t>
            </a:r>
          </a:p>
          <a:p>
            <a:r>
              <a:rPr lang="en-US" dirty="0" smtClean="0"/>
              <a:t>A high-definition TV screen has something like 1080 × 1920 pixels, each of which has 24 bits of color information, so each frame is 1080 × 1920 × 24 = 50Mb and so if you want to send 24 frames per second, that would be over 1Gbps</a:t>
            </a:r>
          </a:p>
          <a:p>
            <a:r>
              <a:rPr lang="en-US" dirty="0" smtClean="0"/>
              <a:t>That’s a lot more than most Internet users can get access to, by a good margin</a:t>
            </a:r>
          </a:p>
          <a:p>
            <a:r>
              <a:rPr lang="en-US" dirty="0" smtClean="0"/>
              <a:t>By contrast, modern compression techniques can get a reasonably high quality HDTV signal down to the range of 10 Mbps, a two order of magnitude reduction, and well within the reach of many broadband users</a:t>
            </a:r>
          </a:p>
          <a:p>
            <a:r>
              <a:rPr lang="en-US" dirty="0" smtClean="0"/>
              <a:t>Similar compression gains apply to lower quality video such as YouTube clips—web video could never have reached its current popularity without compression to make all those entertaining videos fit within the bandwidth of today’s networks</a:t>
            </a:r>
            <a:endParaRPr lang="en-US" dirty="0"/>
          </a:p>
        </p:txBody>
      </p:sp>
      <p:sp>
        <p:nvSpPr>
          <p:cNvPr id="4" name="Date Placeholder 3"/>
          <p:cNvSpPr>
            <a:spLocks noGrp="1"/>
          </p:cNvSpPr>
          <p:nvPr>
            <p:ph type="dt" sz="half" idx="10"/>
          </p:nvPr>
        </p:nvSpPr>
        <p:spPr/>
        <p:txBody>
          <a:bodyPr/>
          <a:lstStyle/>
          <a:p>
            <a:fld id="{8404E80E-289A-415C-B6DE-CB5FADF9CD23}"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Lossless Compression Techniques – Multimedia Data</a:t>
            </a:r>
          </a:p>
        </p:txBody>
      </p:sp>
      <p:sp>
        <p:nvSpPr>
          <p:cNvPr id="3" name="Content Placeholder 2"/>
          <p:cNvSpPr>
            <a:spLocks noGrp="1"/>
          </p:cNvSpPr>
          <p:nvPr>
            <p:ph sz="quarter" idx="1"/>
          </p:nvPr>
        </p:nvSpPr>
        <p:spPr/>
        <p:txBody>
          <a:bodyPr>
            <a:normAutofit fontScale="70000" lnSpcReduction="20000"/>
          </a:bodyPr>
          <a:lstStyle/>
          <a:p>
            <a:r>
              <a:rPr lang="en-US" dirty="0" smtClean="0"/>
              <a:t>In many ways, compression is inseparable from data encoding</a:t>
            </a:r>
          </a:p>
          <a:p>
            <a:pPr lvl="1"/>
            <a:r>
              <a:rPr lang="en-US" dirty="0" smtClean="0"/>
              <a:t>That is, in thinking about how to encode a piece of data in a set of bits, we might just as well think about how to encode the data in the smallest set of bits possible</a:t>
            </a:r>
          </a:p>
          <a:p>
            <a:pPr lvl="1"/>
            <a:r>
              <a:rPr lang="en-US" dirty="0" smtClean="0"/>
              <a:t>For example, if you have a block of data that is made up of the 26 symbols A through Z, and if all of these symbols have an equal chance of occurring in the data block you are encoding, then encoding each symbol in 5 bits is the best you can do (since 2</a:t>
            </a:r>
            <a:r>
              <a:rPr lang="en-US" baseline="30000" dirty="0" smtClean="0"/>
              <a:t>5</a:t>
            </a:r>
            <a:r>
              <a:rPr lang="en-US" dirty="0" smtClean="0"/>
              <a:t> = 32 is the lowest power of 2 above 26)</a:t>
            </a:r>
          </a:p>
          <a:p>
            <a:pPr lvl="1"/>
            <a:r>
              <a:rPr lang="en-US" dirty="0" smtClean="0"/>
              <a:t>If, however, the symbol R occurs 50% of the time, then it would be a good idea to use fewer bits to encode the R than any of the other symbols</a:t>
            </a:r>
          </a:p>
          <a:p>
            <a:r>
              <a:rPr lang="en-US" dirty="0" smtClean="0"/>
              <a:t>In general, if you know the relative probability that each symbol will occur in the data, then you can assign a different number of bits to each possible symbol in a way that minimizes the number of bits it takes to encode a given block of data</a:t>
            </a:r>
          </a:p>
          <a:p>
            <a:r>
              <a:rPr lang="en-US" dirty="0" smtClean="0"/>
              <a:t>This is the essential idea of </a:t>
            </a:r>
            <a:r>
              <a:rPr lang="en-US" i="1" dirty="0" smtClean="0"/>
              <a:t>Huffman codes, one of the important early developments in data compression</a:t>
            </a:r>
            <a:endParaRPr lang="en-US" dirty="0"/>
          </a:p>
        </p:txBody>
      </p:sp>
      <p:sp>
        <p:nvSpPr>
          <p:cNvPr id="4" name="Date Placeholder 3"/>
          <p:cNvSpPr>
            <a:spLocks noGrp="1"/>
          </p:cNvSpPr>
          <p:nvPr>
            <p:ph type="dt" sz="half" idx="10"/>
          </p:nvPr>
        </p:nvSpPr>
        <p:spPr/>
        <p:txBody>
          <a:bodyPr/>
          <a:lstStyle/>
          <a:p>
            <a:fld id="{FB99C362-852A-4F17-AED8-9C9664BCCC6B}"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Lossless Compression Techniques – Multimedia Data</a:t>
            </a:r>
            <a:endParaRPr lang="en-US" dirty="0"/>
          </a:p>
        </p:txBody>
      </p:sp>
      <p:sp>
        <p:nvSpPr>
          <p:cNvPr id="3" name="Content Placeholder 2"/>
          <p:cNvSpPr>
            <a:spLocks noGrp="1"/>
          </p:cNvSpPr>
          <p:nvPr>
            <p:ph sz="quarter" idx="1"/>
          </p:nvPr>
        </p:nvSpPr>
        <p:spPr/>
        <p:txBody>
          <a:bodyPr/>
          <a:lstStyle/>
          <a:p>
            <a:r>
              <a:rPr lang="en-US" dirty="0" smtClean="0"/>
              <a:t>Run Length Encoding</a:t>
            </a:r>
          </a:p>
          <a:p>
            <a:pPr lvl="1"/>
            <a:r>
              <a:rPr lang="en-US" dirty="0" smtClean="0"/>
              <a:t>Run length encoding (RLE) is a compression technique with a brute-force simplicity</a:t>
            </a:r>
          </a:p>
          <a:p>
            <a:pPr lvl="1"/>
            <a:r>
              <a:rPr lang="en-US" dirty="0" smtClean="0"/>
              <a:t>The idea is to replace consecutive occurrences of a given symbol with only one copy of the symbol, plus a count of how many times that symbol occurs—hence the name “run length.”</a:t>
            </a:r>
          </a:p>
          <a:p>
            <a:pPr lvl="1"/>
            <a:r>
              <a:rPr lang="en-US" dirty="0" smtClean="0"/>
              <a:t>For example, the string AAABBCDDDD would be encoded as 3A2B1C4D</a:t>
            </a:r>
            <a:endParaRPr lang="en-US" dirty="0"/>
          </a:p>
        </p:txBody>
      </p:sp>
      <p:sp>
        <p:nvSpPr>
          <p:cNvPr id="4" name="Date Placeholder 3"/>
          <p:cNvSpPr>
            <a:spLocks noGrp="1"/>
          </p:cNvSpPr>
          <p:nvPr>
            <p:ph type="dt" sz="half" idx="10"/>
          </p:nvPr>
        </p:nvSpPr>
        <p:spPr/>
        <p:txBody>
          <a:bodyPr/>
          <a:lstStyle/>
          <a:p>
            <a:fld id="{1EA03F48-70CE-4E28-AD83-D13CDC077ABE}"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Lossless Compression Techniques – Multimedia Data</a:t>
            </a:r>
            <a:endParaRPr lang="en-US" dirty="0"/>
          </a:p>
        </p:txBody>
      </p:sp>
      <p:sp>
        <p:nvSpPr>
          <p:cNvPr id="3" name="Content Placeholder 2"/>
          <p:cNvSpPr>
            <a:spLocks noGrp="1"/>
          </p:cNvSpPr>
          <p:nvPr>
            <p:ph sz="quarter" idx="1"/>
          </p:nvPr>
        </p:nvSpPr>
        <p:spPr/>
        <p:txBody>
          <a:bodyPr>
            <a:normAutofit fontScale="92500"/>
          </a:bodyPr>
          <a:lstStyle/>
          <a:p>
            <a:r>
              <a:rPr lang="en-US" dirty="0" smtClean="0"/>
              <a:t>Differential Pulse Code Modulation</a:t>
            </a:r>
          </a:p>
          <a:p>
            <a:pPr lvl="1"/>
            <a:r>
              <a:rPr lang="en-US" dirty="0" smtClean="0"/>
              <a:t>Another simple lossless compression algorithm is Differential Pulse Code Modulation (DPCM)</a:t>
            </a:r>
          </a:p>
          <a:p>
            <a:pPr lvl="1"/>
            <a:r>
              <a:rPr lang="en-US" dirty="0" smtClean="0"/>
              <a:t>The idea here is to first output a reference symbol and then, for each symbol in the data, to output the difference between that symbol and the reference symbol</a:t>
            </a:r>
          </a:p>
          <a:p>
            <a:pPr lvl="1"/>
            <a:r>
              <a:rPr lang="en-US" dirty="0" smtClean="0"/>
              <a:t>For example, using symbol A as the reference symbol, the string AAABBCDDDD would be encoded as A0001123333 since A is the same as the reference symbol, B has a difference of 1 from the reference symbol, and so on</a:t>
            </a:r>
            <a:endParaRPr lang="en-US" dirty="0"/>
          </a:p>
        </p:txBody>
      </p:sp>
      <p:sp>
        <p:nvSpPr>
          <p:cNvPr id="4" name="Date Placeholder 3"/>
          <p:cNvSpPr>
            <a:spLocks noGrp="1"/>
          </p:cNvSpPr>
          <p:nvPr>
            <p:ph type="dt" sz="half" idx="10"/>
          </p:nvPr>
        </p:nvSpPr>
        <p:spPr/>
        <p:txBody>
          <a:bodyPr/>
          <a:lstStyle/>
          <a:p>
            <a:fld id="{29AD9B43-C486-42EB-87FF-70BBC7BA4A3A}"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Lossless Compression Techniques – Multimedia Data</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Dictionary based Methods</a:t>
            </a:r>
          </a:p>
          <a:p>
            <a:pPr lvl="1"/>
            <a:r>
              <a:rPr lang="en-US" dirty="0" smtClean="0"/>
              <a:t>The final lossless compression method we consider is the dictionary-based approach, of which the Lempel-Ziv (LZ) compression algorithm is the best known</a:t>
            </a:r>
          </a:p>
          <a:p>
            <a:pPr lvl="1"/>
            <a:r>
              <a:rPr lang="en-US" dirty="0" smtClean="0"/>
              <a:t>The Unix compress and </a:t>
            </a:r>
            <a:r>
              <a:rPr lang="en-US" dirty="0" err="1" smtClean="0"/>
              <a:t>gzip</a:t>
            </a:r>
            <a:r>
              <a:rPr lang="en-US" dirty="0" smtClean="0"/>
              <a:t> commands use variants of the LZ algorithm</a:t>
            </a:r>
          </a:p>
          <a:p>
            <a:pPr lvl="1"/>
            <a:r>
              <a:rPr lang="en-US" dirty="0" smtClean="0"/>
              <a:t>The idea of a dictionary-based compression algorithm is to build a dictionary (table) of variable-length strings (think of them as common phrases) that you expect to find in the data, and then to replace each of these strings when it appears in the data with the corresponding index to the dictionary</a:t>
            </a:r>
            <a:endParaRPr lang="en-US" dirty="0"/>
          </a:p>
        </p:txBody>
      </p:sp>
      <p:sp>
        <p:nvSpPr>
          <p:cNvPr id="4" name="Date Placeholder 3"/>
          <p:cNvSpPr>
            <a:spLocks noGrp="1"/>
          </p:cNvSpPr>
          <p:nvPr>
            <p:ph type="dt" sz="half" idx="10"/>
          </p:nvPr>
        </p:nvSpPr>
        <p:spPr/>
        <p:txBody>
          <a:bodyPr/>
          <a:lstStyle/>
          <a:p>
            <a:fld id="{8A252907-6168-4FFC-A7AD-98EFF4AA0543}"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Lossless Compression Techniques – Multimedia Data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Dictionary based Methods</a:t>
            </a:r>
          </a:p>
          <a:p>
            <a:pPr lvl="1"/>
            <a:r>
              <a:rPr lang="en-US" dirty="0" smtClean="0"/>
              <a:t>For example, instead of working with individual characters in text data, you could treat each word as a string and output the index in the dictionary for that word</a:t>
            </a:r>
          </a:p>
          <a:p>
            <a:pPr lvl="1"/>
            <a:r>
              <a:rPr lang="en-US" dirty="0" smtClean="0"/>
              <a:t>To further elaborate on this example, the word “compression” has the index 4978 in one particular dictionary; it is the 4978th word in /</a:t>
            </a:r>
            <a:r>
              <a:rPr lang="en-US" dirty="0" err="1" smtClean="0"/>
              <a:t>usr</a:t>
            </a:r>
            <a:r>
              <a:rPr lang="en-US" dirty="0" smtClean="0"/>
              <a:t>/share/</a:t>
            </a:r>
            <a:r>
              <a:rPr lang="en-US" dirty="0" err="1" smtClean="0"/>
              <a:t>dict</a:t>
            </a:r>
            <a:r>
              <a:rPr lang="en-US" dirty="0" smtClean="0"/>
              <a:t>/words</a:t>
            </a:r>
          </a:p>
          <a:p>
            <a:pPr lvl="1"/>
            <a:r>
              <a:rPr lang="en-US" dirty="0" smtClean="0"/>
              <a:t>To compress a body of text, each time the string “compression” appears, it would be replaced by 4978</a:t>
            </a:r>
            <a:endParaRPr lang="en-US" dirty="0"/>
          </a:p>
        </p:txBody>
      </p:sp>
      <p:sp>
        <p:nvSpPr>
          <p:cNvPr id="4" name="Date Placeholder 3"/>
          <p:cNvSpPr>
            <a:spLocks noGrp="1"/>
          </p:cNvSpPr>
          <p:nvPr>
            <p:ph type="dt" sz="half" idx="10"/>
          </p:nvPr>
        </p:nvSpPr>
        <p:spPr/>
        <p:txBody>
          <a:bodyPr/>
          <a:lstStyle/>
          <a:p>
            <a:fld id="{EA265273-5ADC-421F-AE15-56EFD3993DDA}"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Format</a:t>
            </a:r>
            <a:endParaRPr lang="en-US" dirty="0"/>
          </a:p>
        </p:txBody>
      </p:sp>
      <p:sp>
        <p:nvSpPr>
          <p:cNvPr id="3" name="Content Placeholder 2"/>
          <p:cNvSpPr>
            <a:spLocks noGrp="1"/>
          </p:cNvSpPr>
          <p:nvPr>
            <p:ph sz="quarter" idx="1"/>
          </p:nvPr>
        </p:nvSpPr>
        <p:spPr/>
        <p:txBody>
          <a:bodyPr/>
          <a:lstStyle/>
          <a:p>
            <a:r>
              <a:rPr lang="en-US" dirty="0" smtClean="0"/>
              <a:t>One of the most common transformations of network data is from the representation used by the application program into a form that is suitable for transmission over a network and vice versa. </a:t>
            </a:r>
          </a:p>
          <a:p>
            <a:r>
              <a:rPr lang="en-US" dirty="0" smtClean="0"/>
              <a:t>This transformation is typically called </a:t>
            </a:r>
            <a:r>
              <a:rPr lang="en-US" i="1" dirty="0" smtClean="0"/>
              <a:t>presentation formatting.</a:t>
            </a:r>
          </a:p>
          <a:p>
            <a:endParaRPr lang="en-US" dirty="0"/>
          </a:p>
        </p:txBody>
      </p:sp>
      <p:sp>
        <p:nvSpPr>
          <p:cNvPr id="4" name="Date Placeholder 3"/>
          <p:cNvSpPr>
            <a:spLocks noGrp="1"/>
          </p:cNvSpPr>
          <p:nvPr>
            <p:ph type="dt" sz="half" idx="10"/>
          </p:nvPr>
        </p:nvSpPr>
        <p:spPr/>
        <p:txBody>
          <a:bodyPr/>
          <a:lstStyle/>
          <a:p>
            <a:fld id="{ABB2238D-AEB0-4EF0-8D2C-80D136C9A556}"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 Representation and Compression</a:t>
            </a:r>
          </a:p>
        </p:txBody>
      </p:sp>
      <p:sp>
        <p:nvSpPr>
          <p:cNvPr id="3" name="Content Placeholder 2"/>
          <p:cNvSpPr>
            <a:spLocks noGrp="1"/>
          </p:cNvSpPr>
          <p:nvPr>
            <p:ph sz="quarter" idx="1"/>
          </p:nvPr>
        </p:nvSpPr>
        <p:spPr/>
        <p:txBody>
          <a:bodyPr/>
          <a:lstStyle/>
          <a:p>
            <a:r>
              <a:rPr lang="en-US" dirty="0" smtClean="0"/>
              <a:t>Given the increase in the use of digital imagery in recent years—this use was spawned by the invention of graphical displays, not high-speed networks—the need for standard representation formats and compression algorithms for digital imagery data has grown more and more critical</a:t>
            </a:r>
          </a:p>
          <a:p>
            <a:r>
              <a:rPr lang="en-US" dirty="0" smtClean="0"/>
              <a:t>In response to this need, the ISO defined a digital image format known as JPEG, named after the Joint Photographic Experts Group that designed it. (The “Joint” in JPEG stands for a joint ISO/ITU effort.)</a:t>
            </a:r>
            <a:endParaRPr lang="en-US" dirty="0"/>
          </a:p>
        </p:txBody>
      </p:sp>
      <p:sp>
        <p:nvSpPr>
          <p:cNvPr id="4" name="Date Placeholder 3"/>
          <p:cNvSpPr>
            <a:spLocks noGrp="1"/>
          </p:cNvSpPr>
          <p:nvPr>
            <p:ph type="dt" sz="half" idx="10"/>
          </p:nvPr>
        </p:nvSpPr>
        <p:spPr/>
        <p:txBody>
          <a:bodyPr/>
          <a:lstStyle/>
          <a:p>
            <a:fld id="{B4D8771C-EAD7-4D08-80C4-D376F8F73631}"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 Representation and Compression</a:t>
            </a:r>
          </a:p>
        </p:txBody>
      </p:sp>
      <p:sp>
        <p:nvSpPr>
          <p:cNvPr id="3" name="Content Placeholder 2"/>
          <p:cNvSpPr>
            <a:spLocks noGrp="1"/>
          </p:cNvSpPr>
          <p:nvPr>
            <p:ph sz="quarter" idx="1"/>
          </p:nvPr>
        </p:nvSpPr>
        <p:spPr/>
        <p:txBody>
          <a:bodyPr/>
          <a:lstStyle/>
          <a:p>
            <a:r>
              <a:rPr lang="en-US" dirty="0" smtClean="0"/>
              <a:t>JPEG is the most widely used format for still images in use today</a:t>
            </a:r>
          </a:p>
          <a:p>
            <a:r>
              <a:rPr lang="en-US" dirty="0" smtClean="0"/>
              <a:t>At the heart of the definition of the format is a compression algorithm, which we describe below</a:t>
            </a:r>
          </a:p>
          <a:p>
            <a:r>
              <a:rPr lang="en-US" dirty="0" smtClean="0"/>
              <a:t>Many techniques used in JPEG also appear in MPEG, the set of standards for video compression and transmission created by the </a:t>
            </a:r>
            <a:r>
              <a:rPr lang="en-US" i="1" dirty="0" smtClean="0"/>
              <a:t>Moving Picture Experts Group</a:t>
            </a:r>
            <a:endParaRPr lang="en-US" dirty="0"/>
          </a:p>
        </p:txBody>
      </p:sp>
      <p:sp>
        <p:nvSpPr>
          <p:cNvPr id="4" name="Date Placeholder 3"/>
          <p:cNvSpPr>
            <a:spLocks noGrp="1"/>
          </p:cNvSpPr>
          <p:nvPr>
            <p:ph type="dt" sz="half" idx="10"/>
          </p:nvPr>
        </p:nvSpPr>
        <p:spPr/>
        <p:txBody>
          <a:bodyPr/>
          <a:lstStyle/>
          <a:p>
            <a:fld id="{64E130A5-4FFA-4DEF-8B98-DBF6501ABA15}"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 Representation and Compression</a:t>
            </a:r>
            <a:endParaRPr lang="en-US" dirty="0"/>
          </a:p>
        </p:txBody>
      </p:sp>
      <p:sp>
        <p:nvSpPr>
          <p:cNvPr id="3" name="Content Placeholder 2"/>
          <p:cNvSpPr>
            <a:spLocks noGrp="1"/>
          </p:cNvSpPr>
          <p:nvPr>
            <p:ph sz="quarter" idx="1"/>
          </p:nvPr>
        </p:nvSpPr>
        <p:spPr/>
        <p:txBody>
          <a:bodyPr/>
          <a:lstStyle/>
          <a:p>
            <a:r>
              <a:rPr lang="en-US" dirty="0" smtClean="0"/>
              <a:t>Digital images are made up of pixels (hence the megapixels quoted in digital camera advertisements)</a:t>
            </a:r>
          </a:p>
          <a:p>
            <a:r>
              <a:rPr lang="en-US" dirty="0" smtClean="0"/>
              <a:t>Each pixel represents one location in the two-dimensional grid that makes up the image, and for color images, each pixel has some numerical value representing a color</a:t>
            </a:r>
          </a:p>
          <a:p>
            <a:r>
              <a:rPr lang="en-US" dirty="0" smtClean="0"/>
              <a:t>There are lots of ways to represent colors, referred to as </a:t>
            </a:r>
            <a:r>
              <a:rPr lang="en-US" i="1" dirty="0" smtClean="0"/>
              <a:t>color spaces: </a:t>
            </a:r>
            <a:r>
              <a:rPr lang="en-US" dirty="0" smtClean="0"/>
              <a:t>RGB (red, green, blue)</a:t>
            </a:r>
            <a:endParaRPr lang="en-US" dirty="0"/>
          </a:p>
        </p:txBody>
      </p:sp>
      <p:sp>
        <p:nvSpPr>
          <p:cNvPr id="4" name="Date Placeholder 3"/>
          <p:cNvSpPr>
            <a:spLocks noGrp="1"/>
          </p:cNvSpPr>
          <p:nvPr>
            <p:ph type="dt" sz="half" idx="10"/>
          </p:nvPr>
        </p:nvSpPr>
        <p:spPr/>
        <p:txBody>
          <a:bodyPr/>
          <a:lstStyle/>
          <a:p>
            <a:fld id="{2687EA49-FA31-4A24-A837-6EAB95A8CDAB}"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Image Representation and Compression</a:t>
            </a:r>
          </a:p>
        </p:txBody>
      </p:sp>
      <p:sp>
        <p:nvSpPr>
          <p:cNvPr id="3" name="Content Placeholder 2"/>
          <p:cNvSpPr>
            <a:spLocks noGrp="1"/>
          </p:cNvSpPr>
          <p:nvPr>
            <p:ph sz="quarter" idx="1"/>
          </p:nvPr>
        </p:nvSpPr>
        <p:spPr/>
        <p:txBody>
          <a:bodyPr>
            <a:normAutofit fontScale="92500" lnSpcReduction="10000"/>
          </a:bodyPr>
          <a:lstStyle/>
          <a:p>
            <a:r>
              <a:rPr lang="en-US" dirty="0" smtClean="0"/>
              <a:t>You can think of color as being three dimensional quantity—you can make any color out of red, green and blue light in different amounts</a:t>
            </a:r>
          </a:p>
          <a:p>
            <a:r>
              <a:rPr lang="en-US" dirty="0" smtClean="0"/>
              <a:t>In a three-dimensional space, there are lots of different, valid ways to describe a given point (consider Cartesian and polar co-ordinates, for example)</a:t>
            </a:r>
          </a:p>
          <a:p>
            <a:r>
              <a:rPr lang="en-US" dirty="0" smtClean="0"/>
              <a:t>Similarly, there are various ways to describe a color using three quantities, and the most common alternative to RGB is YUV. The Y is luminance, roughly the overall brightness of the pixel, and U and V contain chrominance, or color information</a:t>
            </a:r>
            <a:endParaRPr lang="en-US" dirty="0"/>
          </a:p>
        </p:txBody>
      </p:sp>
      <p:sp>
        <p:nvSpPr>
          <p:cNvPr id="4" name="Date Placeholder 3"/>
          <p:cNvSpPr>
            <a:spLocks noGrp="1"/>
          </p:cNvSpPr>
          <p:nvPr>
            <p:ph type="dt" sz="half" idx="10"/>
          </p:nvPr>
        </p:nvSpPr>
        <p:spPr/>
        <p:txBody>
          <a:bodyPr/>
          <a:lstStyle/>
          <a:p>
            <a:fld id="{FD2A560A-52AF-4EEF-9483-AD91EFF92783}"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Image Representation and Compression</a:t>
            </a:r>
          </a:p>
        </p:txBody>
      </p:sp>
      <p:sp>
        <p:nvSpPr>
          <p:cNvPr id="3" name="Content Placeholder 2"/>
          <p:cNvSpPr>
            <a:spLocks noGrp="1"/>
          </p:cNvSpPr>
          <p:nvPr>
            <p:ph sz="quarter" idx="1"/>
          </p:nvPr>
        </p:nvSpPr>
        <p:spPr/>
        <p:txBody>
          <a:bodyPr>
            <a:normAutofit fontScale="85000" lnSpcReduction="20000"/>
          </a:bodyPr>
          <a:lstStyle/>
          <a:p>
            <a:r>
              <a:rPr lang="en-US" dirty="0" smtClean="0"/>
              <a:t>Let’s look at the example of the Graphical Interchange Format (GIF)</a:t>
            </a:r>
          </a:p>
          <a:p>
            <a:pPr lvl="1"/>
            <a:r>
              <a:rPr lang="en-US" dirty="0" smtClean="0"/>
              <a:t>GIF uses the RGB color space, and starts out with 8 bits to represent each of the three dimensions of color for a total of 24 bits</a:t>
            </a:r>
          </a:p>
          <a:p>
            <a:pPr lvl="1"/>
            <a:r>
              <a:rPr lang="en-US" dirty="0" smtClean="0"/>
              <a:t>Rather than sending those 24 bits per pixel, however, GIF first reduces 24-bit color images to 8-bit color images</a:t>
            </a:r>
          </a:p>
          <a:p>
            <a:pPr lvl="1"/>
            <a:r>
              <a:rPr lang="en-US" dirty="0" smtClean="0"/>
              <a:t>This is done by identifying the colors used in the picture, of which there will typically be considerably fewer than 2</a:t>
            </a:r>
            <a:r>
              <a:rPr lang="en-US" baseline="30000" dirty="0" smtClean="0"/>
              <a:t>24</a:t>
            </a:r>
            <a:r>
              <a:rPr lang="en-US" dirty="0" smtClean="0"/>
              <a:t>, and then picking the 256 colors that most closely approximate the colors used in the picture</a:t>
            </a:r>
          </a:p>
          <a:p>
            <a:pPr lvl="1"/>
            <a:r>
              <a:rPr lang="en-US" dirty="0" smtClean="0"/>
              <a:t>There might be more than 256 colors, however, so the trick is to try not to distort the color too much by picking 256 colors such that no pixel has its color changed too much</a:t>
            </a:r>
            <a:endParaRPr lang="en-US" dirty="0"/>
          </a:p>
        </p:txBody>
      </p:sp>
      <p:sp>
        <p:nvSpPr>
          <p:cNvPr id="4" name="Date Placeholder 3"/>
          <p:cNvSpPr>
            <a:spLocks noGrp="1"/>
          </p:cNvSpPr>
          <p:nvPr>
            <p:ph type="dt" sz="half" idx="10"/>
          </p:nvPr>
        </p:nvSpPr>
        <p:spPr/>
        <p:txBody>
          <a:bodyPr/>
          <a:lstStyle/>
          <a:p>
            <a:fld id="{8A37E841-45E1-4514-AF75-D93D23B79E92}"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 Representation and Compression</a:t>
            </a:r>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268538" y="3429000"/>
            <a:ext cx="4572000" cy="400050"/>
          </a:xfrm>
          <a:prstGeom prst="rect">
            <a:avLst/>
          </a:prstGeom>
        </p:spPr>
        <p:txBody>
          <a:bodyPr>
            <a:spAutoFit/>
          </a:bodyPr>
          <a:lstStyle/>
          <a:p>
            <a:pPr>
              <a:defRPr/>
            </a:pPr>
            <a:r>
              <a:rPr lang="en-US" sz="2000" dirty="0">
                <a:solidFill>
                  <a:srgbClr val="003399"/>
                </a:solidFill>
                <a:latin typeface="+mj-lt"/>
              </a:rPr>
              <a:t>Block diagram of JPEG compression</a:t>
            </a:r>
          </a:p>
        </p:txBody>
      </p:sp>
      <p:pic>
        <p:nvPicPr>
          <p:cNvPr id="5" name="Picture 2" descr="f07-12-9780123850591 copy.jpg"/>
          <p:cNvPicPr>
            <a:picLocks noChangeAspect="1"/>
          </p:cNvPicPr>
          <p:nvPr/>
        </p:nvPicPr>
        <p:blipFill>
          <a:blip r:embed="rId2"/>
          <a:srcRect/>
          <a:stretch>
            <a:fillRect/>
          </a:stretch>
        </p:blipFill>
        <p:spPr bwMode="auto">
          <a:xfrm>
            <a:off x="900113" y="2133600"/>
            <a:ext cx="7285037" cy="100806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F4CCE6E9-914A-4356-A23D-E47403522679}" type="datetime3">
              <a:rPr lang="en-US" smtClean="0"/>
              <a:t>3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163F85C-15A0-4732-B07B-1EA7D60D1BFF}"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JPEG Compression – DCT Phase</a:t>
            </a:r>
            <a:endParaRPr lang="en-US" dirty="0"/>
          </a:p>
        </p:txBody>
      </p:sp>
      <p:sp>
        <p:nvSpPr>
          <p:cNvPr id="3" name="Content Placeholder 2"/>
          <p:cNvSpPr>
            <a:spLocks noGrp="1"/>
          </p:cNvSpPr>
          <p:nvPr>
            <p:ph sz="quarter" idx="1"/>
          </p:nvPr>
        </p:nvSpPr>
        <p:spPr/>
        <p:txBody>
          <a:bodyPr/>
          <a:lstStyle/>
          <a:p>
            <a:r>
              <a:rPr lang="en-US" dirty="0" smtClean="0"/>
              <a:t>DCT is a transformation closely related to the fast Fourier transform (FFT).</a:t>
            </a:r>
          </a:p>
          <a:p>
            <a:r>
              <a:rPr lang="en-US" dirty="0" smtClean="0"/>
              <a:t> It takes an 8 × 8 matrix of pixel values as input and outputs an 8 × 8 matrix of frequency coefficients</a:t>
            </a:r>
          </a:p>
          <a:p>
            <a:r>
              <a:rPr lang="en-US" dirty="0" smtClean="0"/>
              <a:t>You can think of the input matrix as a 64-point signal that is defined in two spatial dimensions (x and y); </a:t>
            </a:r>
          </a:p>
          <a:p>
            <a:r>
              <a:rPr lang="en-US" dirty="0" smtClean="0"/>
              <a:t>DCT breaks this signal into 64 spatial frequencies</a:t>
            </a:r>
            <a:endParaRPr lang="en-US" dirty="0"/>
          </a:p>
        </p:txBody>
      </p:sp>
      <p:sp>
        <p:nvSpPr>
          <p:cNvPr id="4" name="Date Placeholder 3"/>
          <p:cNvSpPr>
            <a:spLocks noGrp="1"/>
          </p:cNvSpPr>
          <p:nvPr>
            <p:ph type="dt" sz="half" idx="10"/>
          </p:nvPr>
        </p:nvSpPr>
        <p:spPr/>
        <p:txBody>
          <a:bodyPr/>
          <a:lstStyle/>
          <a:p>
            <a:fld id="{2123D808-AEE4-4806-B685-0394A1B87C0A}"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JPEG Compression – DCT Phase</a:t>
            </a:r>
          </a:p>
        </p:txBody>
      </p:sp>
      <p:sp>
        <p:nvSpPr>
          <p:cNvPr id="3" name="Content Placeholder 2"/>
          <p:cNvSpPr>
            <a:spLocks noGrp="1"/>
          </p:cNvSpPr>
          <p:nvPr>
            <p:ph sz="quarter" idx="1"/>
          </p:nvPr>
        </p:nvSpPr>
        <p:spPr/>
        <p:txBody>
          <a:bodyPr>
            <a:normAutofit fontScale="85000" lnSpcReduction="10000"/>
          </a:bodyPr>
          <a:lstStyle/>
          <a:p>
            <a:r>
              <a:rPr lang="en-US" dirty="0" smtClean="0"/>
              <a:t>DCT, along with its inverse, which is performed during decompression, is defined by the following formulas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where pixel(x, y) is the grayscale value of the pixel at position (x, y) in the 8×8 block being compressed; N = 8 in this case</a:t>
            </a:r>
            <a:endParaRPr lang="en-US" dirty="0"/>
          </a:p>
        </p:txBody>
      </p:sp>
      <p:pic>
        <p:nvPicPr>
          <p:cNvPr id="4" name="Picture 5"/>
          <p:cNvPicPr>
            <a:picLocks noChangeAspect="1" noChangeArrowheads="1"/>
          </p:cNvPicPr>
          <p:nvPr/>
        </p:nvPicPr>
        <p:blipFill>
          <a:blip r:embed="rId2"/>
          <a:srcRect/>
          <a:stretch>
            <a:fillRect/>
          </a:stretch>
        </p:blipFill>
        <p:spPr bwMode="auto">
          <a:xfrm>
            <a:off x="2133600" y="2438400"/>
            <a:ext cx="3671887" cy="2776538"/>
          </a:xfrm>
          <a:prstGeom prst="rect">
            <a:avLst/>
          </a:prstGeom>
          <a:noFill/>
          <a:ln w="9525" algn="ctr">
            <a:noFill/>
            <a:miter lim="800000"/>
            <a:headEnd/>
            <a:tailEnd/>
          </a:ln>
        </p:spPr>
      </p:pic>
      <p:sp>
        <p:nvSpPr>
          <p:cNvPr id="5" name="Date Placeholder 4"/>
          <p:cNvSpPr>
            <a:spLocks noGrp="1"/>
          </p:cNvSpPr>
          <p:nvPr>
            <p:ph type="dt" sz="half" idx="10"/>
          </p:nvPr>
        </p:nvSpPr>
        <p:spPr/>
        <p:txBody>
          <a:bodyPr/>
          <a:lstStyle/>
          <a:p>
            <a:fld id="{87A31864-AD34-4D7A-841D-C9BBBB4F61CC}" type="datetime3">
              <a:rPr lang="en-US" smtClean="0"/>
              <a:t>3 November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D163F85C-15A0-4732-B07B-1EA7D60D1BFF}"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JPEG Compression – Quantization Phase</a:t>
            </a:r>
            <a:endParaRPr lang="en-US" dirty="0"/>
          </a:p>
        </p:txBody>
      </p:sp>
      <p:sp>
        <p:nvSpPr>
          <p:cNvPr id="3" name="Content Placeholder 2"/>
          <p:cNvSpPr>
            <a:spLocks noGrp="1"/>
          </p:cNvSpPr>
          <p:nvPr>
            <p:ph sz="quarter" idx="1"/>
          </p:nvPr>
        </p:nvSpPr>
        <p:spPr/>
        <p:txBody>
          <a:bodyPr/>
          <a:lstStyle/>
          <a:p>
            <a:r>
              <a:rPr lang="en-US" dirty="0" smtClean="0"/>
              <a:t>The second phase of JPEG is where the compression becomes </a:t>
            </a:r>
            <a:r>
              <a:rPr lang="en-US" dirty="0" err="1" smtClean="0"/>
              <a:t>lossy</a:t>
            </a:r>
            <a:endParaRPr lang="en-US" dirty="0" smtClean="0"/>
          </a:p>
          <a:p>
            <a:r>
              <a:rPr lang="en-US" dirty="0" smtClean="0"/>
              <a:t>DCT does not itself lose information; it just transforms the image into a form that makes it easier to know what information to remove</a:t>
            </a:r>
          </a:p>
          <a:p>
            <a:r>
              <a:rPr lang="en-US" dirty="0" smtClean="0"/>
              <a:t>Quantization is easy to understand—it’s simply a matter of dropping the insignificant bits of the frequency coefficients</a:t>
            </a:r>
            <a:endParaRPr lang="en-US" dirty="0"/>
          </a:p>
        </p:txBody>
      </p:sp>
      <p:sp>
        <p:nvSpPr>
          <p:cNvPr id="4" name="Date Placeholder 3"/>
          <p:cNvSpPr>
            <a:spLocks noGrp="1"/>
          </p:cNvSpPr>
          <p:nvPr>
            <p:ph type="dt" sz="half" idx="10"/>
          </p:nvPr>
        </p:nvSpPr>
        <p:spPr/>
        <p:txBody>
          <a:bodyPr/>
          <a:lstStyle/>
          <a:p>
            <a:fld id="{F27308E1-7651-4B45-9335-2E023E6A15EA}"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JPEG Compression – Quantization Phase</a:t>
            </a:r>
          </a:p>
        </p:txBody>
      </p:sp>
      <p:sp>
        <p:nvSpPr>
          <p:cNvPr id="3" name="Content Placeholder 2"/>
          <p:cNvSpPr>
            <a:spLocks noGrp="1"/>
          </p:cNvSpPr>
          <p:nvPr>
            <p:ph sz="quarter" idx="1"/>
          </p:nvPr>
        </p:nvSpPr>
        <p:spPr/>
        <p:txBody>
          <a:bodyPr/>
          <a:lstStyle/>
          <a:p>
            <a:r>
              <a:rPr lang="en-US" dirty="0" smtClean="0"/>
              <a:t>The basic quantization equation is</a:t>
            </a:r>
          </a:p>
          <a:p>
            <a:pPr>
              <a:buNone/>
            </a:pPr>
            <a:r>
              <a:rPr lang="en-US" sz="1600" dirty="0" smtClean="0"/>
              <a:t>		</a:t>
            </a:r>
            <a:r>
              <a:rPr lang="pt-BR" sz="2000" dirty="0" smtClean="0"/>
              <a:t>QuantizedValue(i, j) = IntegerRound(DCT(i, j)/Quantum(i, j))</a:t>
            </a:r>
          </a:p>
          <a:p>
            <a:pPr lvl="3">
              <a:buFont typeface="Wingdings" pitchFamily="2" charset="2"/>
              <a:buNone/>
            </a:pPr>
            <a:r>
              <a:rPr lang="pt-BR" dirty="0" smtClean="0"/>
              <a:t>Where</a:t>
            </a:r>
          </a:p>
          <a:p>
            <a:endParaRPr lang="en-US" dirty="0" smtClean="0"/>
          </a:p>
          <a:p>
            <a:endParaRPr lang="en-US" dirty="0" smtClean="0"/>
          </a:p>
          <a:p>
            <a:endParaRPr lang="en-US" dirty="0" smtClean="0"/>
          </a:p>
          <a:p>
            <a:endParaRPr lang="en-US" dirty="0" smtClean="0"/>
          </a:p>
          <a:p>
            <a:r>
              <a:rPr lang="en-US" dirty="0" smtClean="0"/>
              <a:t>Decompression is then simply defined as</a:t>
            </a:r>
          </a:p>
          <a:p>
            <a:pPr marL="320040" lvl="3" indent="-320040">
              <a:spcBef>
                <a:spcPts val="700"/>
              </a:spcBef>
              <a:buClr>
                <a:schemeClr val="accent2"/>
              </a:buClr>
              <a:buSzPct val="60000"/>
              <a:buNone/>
            </a:pPr>
            <a:r>
              <a:rPr lang="en-US" sz="1600" dirty="0" smtClean="0"/>
              <a:t>		</a:t>
            </a:r>
            <a:r>
              <a:rPr lang="en-US" dirty="0" smtClean="0"/>
              <a:t>DCT(</a:t>
            </a:r>
            <a:r>
              <a:rPr lang="en-US" dirty="0" err="1" smtClean="0"/>
              <a:t>i</a:t>
            </a:r>
            <a:r>
              <a:rPr lang="en-US" dirty="0" smtClean="0"/>
              <a:t>, j) = </a:t>
            </a:r>
            <a:r>
              <a:rPr lang="en-US" dirty="0" err="1" smtClean="0"/>
              <a:t>QuantizedValue</a:t>
            </a:r>
            <a:r>
              <a:rPr lang="en-US" dirty="0" smtClean="0"/>
              <a:t>(</a:t>
            </a:r>
            <a:r>
              <a:rPr lang="en-US" dirty="0" err="1" smtClean="0"/>
              <a:t>i</a:t>
            </a:r>
            <a:r>
              <a:rPr lang="en-US" dirty="0" smtClean="0"/>
              <a:t>, j) × Quantum(</a:t>
            </a:r>
            <a:r>
              <a:rPr lang="en-US" dirty="0" err="1" smtClean="0"/>
              <a:t>i</a:t>
            </a:r>
            <a:r>
              <a:rPr lang="en-US" dirty="0" smtClean="0"/>
              <a:t>, j)</a:t>
            </a:r>
            <a:endParaRPr lang="en-US" b="1" dirty="0" smtClean="0"/>
          </a:p>
          <a:p>
            <a:endParaRPr lang="en-US" dirty="0" smtClean="0"/>
          </a:p>
          <a:p>
            <a:pPr>
              <a:buNone/>
            </a:pPr>
            <a:endParaRPr lang="en-US" dirty="0"/>
          </a:p>
        </p:txBody>
      </p:sp>
      <p:pic>
        <p:nvPicPr>
          <p:cNvPr id="4" name="Picture 5"/>
          <p:cNvPicPr>
            <a:picLocks noChangeAspect="1" noChangeArrowheads="1"/>
          </p:cNvPicPr>
          <p:nvPr/>
        </p:nvPicPr>
        <p:blipFill>
          <a:blip r:embed="rId2"/>
          <a:srcRect/>
          <a:stretch>
            <a:fillRect/>
          </a:stretch>
        </p:blipFill>
        <p:spPr bwMode="auto">
          <a:xfrm>
            <a:off x="1692275" y="2894012"/>
            <a:ext cx="5975350" cy="1677988"/>
          </a:xfrm>
          <a:prstGeom prst="rect">
            <a:avLst/>
          </a:prstGeom>
          <a:noFill/>
          <a:ln w="9525" algn="ctr">
            <a:noFill/>
            <a:miter lim="800000"/>
            <a:headEnd/>
            <a:tailEnd/>
          </a:ln>
        </p:spPr>
      </p:pic>
      <p:sp>
        <p:nvSpPr>
          <p:cNvPr id="5" name="Date Placeholder 4"/>
          <p:cNvSpPr>
            <a:spLocks noGrp="1"/>
          </p:cNvSpPr>
          <p:nvPr>
            <p:ph type="dt" sz="half" idx="10"/>
          </p:nvPr>
        </p:nvSpPr>
        <p:spPr/>
        <p:txBody>
          <a:bodyPr/>
          <a:lstStyle/>
          <a:p>
            <a:fld id="{31C61C01-316B-4164-956B-86ADE2B0CB1F}" type="datetime3">
              <a:rPr lang="en-US" smtClean="0"/>
              <a:t>3 November 2023</a:t>
            </a:fld>
            <a:endParaRPr lang="en-US"/>
          </a:p>
        </p:txBody>
      </p:sp>
      <p:sp>
        <p:nvSpPr>
          <p:cNvPr id="6" name="Slide Number Placeholder 5"/>
          <p:cNvSpPr>
            <a:spLocks noGrp="1"/>
          </p:cNvSpPr>
          <p:nvPr>
            <p:ph type="sldNum" sz="quarter" idx="11"/>
          </p:nvPr>
        </p:nvSpPr>
        <p:spPr/>
        <p:txBody>
          <a:bodyPr>
            <a:normAutofit fontScale="85000" lnSpcReduction="20000"/>
          </a:bodyPr>
          <a:lstStyle/>
          <a:p>
            <a:fld id="{D163F85C-15A0-4732-B07B-1EA7D60D1BFF}"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Formatting</a:t>
            </a:r>
            <a:endParaRPr lang="en-US" dirty="0"/>
          </a:p>
        </p:txBody>
      </p:sp>
      <p:sp>
        <p:nvSpPr>
          <p:cNvPr id="3" name="Content Placeholder 2"/>
          <p:cNvSpPr>
            <a:spLocks noGrp="1"/>
          </p:cNvSpPr>
          <p:nvPr>
            <p:ph sz="quarter" idx="1"/>
          </p:nvPr>
        </p:nvSpPr>
        <p:spPr/>
        <p:txBody>
          <a:bodyPr>
            <a:normAutofit fontScale="92500" lnSpcReduction="10000"/>
          </a:bodyPr>
          <a:lstStyle/>
          <a:p>
            <a:pPr>
              <a:defRPr/>
            </a:pPr>
            <a:r>
              <a:rPr lang="en-US" dirty="0" smtClean="0"/>
              <a:t>The sending program translates the data it wants to transmit from the representation it uses internally into a message that can be transmitted over the network; </a:t>
            </a:r>
          </a:p>
          <a:p>
            <a:pPr lvl="1">
              <a:defRPr/>
            </a:pPr>
            <a:r>
              <a:rPr lang="en-US" dirty="0" smtClean="0"/>
              <a:t>i.e., the data is </a:t>
            </a:r>
            <a:r>
              <a:rPr lang="en-US" i="1" dirty="0" smtClean="0"/>
              <a:t>encoded in a message. </a:t>
            </a:r>
          </a:p>
          <a:p>
            <a:pPr>
              <a:defRPr/>
            </a:pPr>
            <a:r>
              <a:rPr lang="en-US" dirty="0" smtClean="0"/>
              <a:t>On the receiving side</a:t>
            </a:r>
            <a:r>
              <a:rPr lang="en-US" i="1" dirty="0" smtClean="0"/>
              <a:t>, </a:t>
            </a:r>
            <a:r>
              <a:rPr lang="en-US" dirty="0" smtClean="0"/>
              <a:t>the application</a:t>
            </a:r>
            <a:r>
              <a:rPr lang="en-US" i="1" dirty="0" smtClean="0"/>
              <a:t> </a:t>
            </a:r>
            <a:r>
              <a:rPr lang="en-US" dirty="0" smtClean="0"/>
              <a:t>translates this arriving message into a representation that it can then process; </a:t>
            </a:r>
          </a:p>
          <a:p>
            <a:pPr lvl="1">
              <a:defRPr/>
            </a:pPr>
            <a:r>
              <a:rPr lang="en-US" dirty="0" smtClean="0"/>
              <a:t>i.e., the message is </a:t>
            </a:r>
            <a:r>
              <a:rPr lang="en-US" i="1" dirty="0" smtClean="0"/>
              <a:t>decoded. </a:t>
            </a:r>
          </a:p>
          <a:p>
            <a:pPr>
              <a:defRPr/>
            </a:pPr>
            <a:r>
              <a:rPr lang="en-US" dirty="0" smtClean="0"/>
              <a:t>Encoding is sometimes called argument</a:t>
            </a:r>
            <a:r>
              <a:rPr lang="en-US" i="1" dirty="0" smtClean="0"/>
              <a:t> marshalling, and </a:t>
            </a:r>
            <a:r>
              <a:rPr lang="en-US" dirty="0" smtClean="0"/>
              <a:t>decoding is sometimes called </a:t>
            </a:r>
            <a:r>
              <a:rPr lang="en-US" i="1" dirty="0" err="1" smtClean="0"/>
              <a:t>unmarshalling</a:t>
            </a:r>
            <a:r>
              <a:rPr lang="en-US" i="1" dirty="0" smtClean="0"/>
              <a:t>. </a:t>
            </a:r>
            <a:r>
              <a:rPr lang="en-US" dirty="0" smtClean="0"/>
              <a:t>This terminology comes from the RPC world</a:t>
            </a:r>
            <a:endParaRPr lang="en-US" dirty="0"/>
          </a:p>
        </p:txBody>
      </p:sp>
      <p:sp>
        <p:nvSpPr>
          <p:cNvPr id="4" name="Date Placeholder 3"/>
          <p:cNvSpPr>
            <a:spLocks noGrp="1"/>
          </p:cNvSpPr>
          <p:nvPr>
            <p:ph type="dt" sz="half" idx="10"/>
          </p:nvPr>
        </p:nvSpPr>
        <p:spPr/>
        <p:txBody>
          <a:bodyPr/>
          <a:lstStyle/>
          <a:p>
            <a:fld id="{AAE1AD66-53E2-4D31-A688-73C542210DD7}"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JPEG Compression – Encoding Phase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final phase of JPEG encodes the quantized frequency coefficients in a compact form</a:t>
            </a:r>
          </a:p>
          <a:p>
            <a:r>
              <a:rPr lang="en-US" dirty="0" smtClean="0"/>
              <a:t>This results in additional compression, but this compression is lossless</a:t>
            </a:r>
          </a:p>
          <a:p>
            <a:r>
              <a:rPr lang="en-US" dirty="0" smtClean="0"/>
              <a:t>Starting with the DC coefficient in position (0,0), the coefficients are processed in the zigzag sequence</a:t>
            </a:r>
          </a:p>
          <a:p>
            <a:r>
              <a:rPr lang="en-US" dirty="0" smtClean="0"/>
              <a:t>Along this zigzag, a form of run length encoding is used—RLE is applied to only the 0 coefficients, which is significant because many of the later coefficients are 0</a:t>
            </a:r>
          </a:p>
          <a:p>
            <a:r>
              <a:rPr lang="en-US" dirty="0" smtClean="0"/>
              <a:t>The individual coefficient values are then encoded using a Huffman code</a:t>
            </a:r>
            <a:endParaRPr lang="en-US" dirty="0"/>
          </a:p>
        </p:txBody>
      </p:sp>
      <p:sp>
        <p:nvSpPr>
          <p:cNvPr id="4" name="Date Placeholder 3"/>
          <p:cNvSpPr>
            <a:spLocks noGrp="1"/>
          </p:cNvSpPr>
          <p:nvPr>
            <p:ph type="dt" sz="half" idx="10"/>
          </p:nvPr>
        </p:nvSpPr>
        <p:spPr/>
        <p:txBody>
          <a:bodyPr/>
          <a:lstStyle/>
          <a:p>
            <a:fld id="{85364BEE-8F2F-4612-BC5A-CE9298C1DCDD}"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Compression (MPEG)</a:t>
            </a:r>
            <a:endParaRPr lang="en-US" dirty="0"/>
          </a:p>
        </p:txBody>
      </p:sp>
      <p:sp>
        <p:nvSpPr>
          <p:cNvPr id="3" name="Content Placeholder 2"/>
          <p:cNvSpPr>
            <a:spLocks noGrp="1"/>
          </p:cNvSpPr>
          <p:nvPr>
            <p:ph sz="quarter" idx="1"/>
          </p:nvPr>
        </p:nvSpPr>
        <p:spPr/>
        <p:txBody>
          <a:bodyPr/>
          <a:lstStyle/>
          <a:p>
            <a:r>
              <a:rPr lang="en-US" dirty="0" smtClean="0"/>
              <a:t>We now turn our attention to the MPEG format, named after the Moving Picture Experts Group that defined it</a:t>
            </a:r>
          </a:p>
          <a:p>
            <a:r>
              <a:rPr lang="en-US" dirty="0" smtClean="0"/>
              <a:t>To a first approximation, a moving picture (i.e., video) is simply a succession of still images—also called </a:t>
            </a:r>
            <a:r>
              <a:rPr lang="en-US" i="1" dirty="0" smtClean="0"/>
              <a:t>frames or pictures—displayed at some</a:t>
            </a:r>
            <a:r>
              <a:rPr lang="en-US" dirty="0" smtClean="0"/>
              <a:t> video rate</a:t>
            </a:r>
          </a:p>
          <a:p>
            <a:r>
              <a:rPr lang="en-US" dirty="0" smtClean="0"/>
              <a:t>Each of these frames can be compressed using the same DCT-based technique used in JPEG</a:t>
            </a:r>
            <a:endParaRPr lang="en-US" dirty="0"/>
          </a:p>
        </p:txBody>
      </p:sp>
      <p:sp>
        <p:nvSpPr>
          <p:cNvPr id="4" name="Date Placeholder 3"/>
          <p:cNvSpPr>
            <a:spLocks noGrp="1"/>
          </p:cNvSpPr>
          <p:nvPr>
            <p:ph type="dt" sz="half" idx="10"/>
          </p:nvPr>
        </p:nvSpPr>
        <p:spPr/>
        <p:txBody>
          <a:bodyPr/>
          <a:lstStyle/>
          <a:p>
            <a:fld id="{4115E8CC-D60F-49D3-89FB-BAB96F318888}"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Compression (MPEG)</a:t>
            </a:r>
          </a:p>
        </p:txBody>
      </p:sp>
      <p:sp>
        <p:nvSpPr>
          <p:cNvPr id="3" name="Content Placeholder 2"/>
          <p:cNvSpPr>
            <a:spLocks noGrp="1"/>
          </p:cNvSpPr>
          <p:nvPr>
            <p:ph sz="quarter" idx="1"/>
          </p:nvPr>
        </p:nvSpPr>
        <p:spPr/>
        <p:txBody>
          <a:bodyPr/>
          <a:lstStyle/>
          <a:p>
            <a:endParaRPr lang="en-US"/>
          </a:p>
        </p:txBody>
      </p:sp>
      <p:pic>
        <p:nvPicPr>
          <p:cNvPr id="4" name="Picture 2" descr="f07-14-9780123850591 copy.jpg"/>
          <p:cNvPicPr>
            <a:picLocks noChangeAspect="1"/>
          </p:cNvPicPr>
          <p:nvPr/>
        </p:nvPicPr>
        <p:blipFill>
          <a:blip r:embed="rId2"/>
          <a:srcRect/>
          <a:stretch>
            <a:fillRect/>
          </a:stretch>
        </p:blipFill>
        <p:spPr bwMode="auto">
          <a:xfrm>
            <a:off x="1908175" y="1989138"/>
            <a:ext cx="5229225" cy="2635250"/>
          </a:xfrm>
          <a:prstGeom prst="rect">
            <a:avLst/>
          </a:prstGeom>
          <a:noFill/>
          <a:ln w="9525">
            <a:noFill/>
            <a:miter lim="800000"/>
            <a:headEnd/>
            <a:tailEnd/>
          </a:ln>
        </p:spPr>
      </p:pic>
      <p:sp>
        <p:nvSpPr>
          <p:cNvPr id="5" name="Rectangle 4"/>
          <p:cNvSpPr/>
          <p:nvPr/>
        </p:nvSpPr>
        <p:spPr>
          <a:xfrm>
            <a:off x="2555875" y="4797425"/>
            <a:ext cx="4572000" cy="708025"/>
          </a:xfrm>
          <a:prstGeom prst="rect">
            <a:avLst/>
          </a:prstGeom>
        </p:spPr>
        <p:txBody>
          <a:bodyPr>
            <a:spAutoFit/>
          </a:bodyPr>
          <a:lstStyle/>
          <a:p>
            <a:pPr>
              <a:defRPr/>
            </a:pPr>
            <a:r>
              <a:rPr lang="en-US" sz="2000" dirty="0">
                <a:solidFill>
                  <a:srgbClr val="003399"/>
                </a:solidFill>
                <a:latin typeface="+mj-lt"/>
              </a:rPr>
              <a:t>Sequence of I, P, and B frames generated by MPEG.</a:t>
            </a:r>
          </a:p>
        </p:txBody>
      </p:sp>
      <p:sp>
        <p:nvSpPr>
          <p:cNvPr id="6" name="Date Placeholder 5"/>
          <p:cNvSpPr>
            <a:spLocks noGrp="1"/>
          </p:cNvSpPr>
          <p:nvPr>
            <p:ph type="dt" sz="half" idx="10"/>
          </p:nvPr>
        </p:nvSpPr>
        <p:spPr/>
        <p:txBody>
          <a:bodyPr/>
          <a:lstStyle/>
          <a:p>
            <a:fld id="{9F019936-9C8B-43E0-82AF-2058E0221F9C}" type="datetime3">
              <a:rPr lang="en-US" smtClean="0"/>
              <a:t>3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163F85C-15A0-4732-B07B-1EA7D60D1BFF}"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Video Compression (MPEG) – Frames Types</a:t>
            </a:r>
          </a:p>
        </p:txBody>
      </p:sp>
      <p:sp>
        <p:nvSpPr>
          <p:cNvPr id="3" name="Content Placeholder 2"/>
          <p:cNvSpPr>
            <a:spLocks noGrp="1"/>
          </p:cNvSpPr>
          <p:nvPr>
            <p:ph sz="quarter" idx="1"/>
          </p:nvPr>
        </p:nvSpPr>
        <p:spPr/>
        <p:txBody>
          <a:bodyPr>
            <a:normAutofit lnSpcReduction="10000"/>
          </a:bodyPr>
          <a:lstStyle/>
          <a:p>
            <a:r>
              <a:rPr lang="en-US" dirty="0" smtClean="0"/>
              <a:t>MPEG takes a sequence of video frames as input and compresses them into three types of frames, called</a:t>
            </a:r>
          </a:p>
          <a:p>
            <a:pPr lvl="1"/>
            <a:r>
              <a:rPr lang="en-US" i="1" dirty="0" smtClean="0">
                <a:solidFill>
                  <a:srgbClr val="FF0000"/>
                </a:solidFill>
              </a:rPr>
              <a:t>I frames</a:t>
            </a:r>
            <a:r>
              <a:rPr lang="en-US" i="1" dirty="0" smtClean="0"/>
              <a:t> (</a:t>
            </a:r>
            <a:r>
              <a:rPr lang="en-US" i="1" dirty="0" err="1" smtClean="0"/>
              <a:t>intrapicture</a:t>
            </a:r>
            <a:r>
              <a:rPr lang="en-US" i="1" dirty="0" smtClean="0"/>
              <a:t>), </a:t>
            </a:r>
          </a:p>
          <a:p>
            <a:pPr lvl="1"/>
            <a:r>
              <a:rPr lang="en-US" i="1" dirty="0" smtClean="0">
                <a:solidFill>
                  <a:srgbClr val="FF0000"/>
                </a:solidFill>
              </a:rPr>
              <a:t>P frames</a:t>
            </a:r>
            <a:r>
              <a:rPr lang="en-US" i="1" dirty="0" smtClean="0"/>
              <a:t> (predicted picture), and </a:t>
            </a:r>
          </a:p>
          <a:p>
            <a:pPr lvl="1"/>
            <a:r>
              <a:rPr lang="en-US" i="1" dirty="0" smtClean="0">
                <a:solidFill>
                  <a:srgbClr val="FF0000"/>
                </a:solidFill>
              </a:rPr>
              <a:t>B frames</a:t>
            </a:r>
            <a:r>
              <a:rPr lang="en-US" i="1" dirty="0" smtClean="0"/>
              <a:t> </a:t>
            </a:r>
            <a:r>
              <a:rPr lang="en-US" dirty="0" smtClean="0"/>
              <a:t>(bidirectional predicted picture)</a:t>
            </a:r>
          </a:p>
          <a:p>
            <a:r>
              <a:rPr lang="en-US" dirty="0" smtClean="0"/>
              <a:t>Each frame of input is compressed into one of these three frame types. </a:t>
            </a:r>
          </a:p>
          <a:p>
            <a:r>
              <a:rPr lang="en-US" dirty="0" smtClean="0"/>
              <a:t>I frames can be thought of as reference frames; they are self-contained, depending on neither earlier frames nor later frames</a:t>
            </a:r>
            <a:endParaRPr lang="en-US" dirty="0"/>
          </a:p>
        </p:txBody>
      </p:sp>
      <p:sp>
        <p:nvSpPr>
          <p:cNvPr id="4" name="Date Placeholder 3"/>
          <p:cNvSpPr>
            <a:spLocks noGrp="1"/>
          </p:cNvSpPr>
          <p:nvPr>
            <p:ph type="dt" sz="half" idx="10"/>
          </p:nvPr>
        </p:nvSpPr>
        <p:spPr/>
        <p:txBody>
          <a:bodyPr/>
          <a:lstStyle/>
          <a:p>
            <a:fld id="{9700F310-9EEE-41C2-8EDD-085DB1609F22}"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Compression (MPEG)</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057400" y="4705350"/>
            <a:ext cx="5473700" cy="400050"/>
          </a:xfrm>
          <a:prstGeom prst="rect">
            <a:avLst/>
          </a:prstGeom>
        </p:spPr>
        <p:txBody>
          <a:bodyPr>
            <a:spAutoFit/>
          </a:bodyPr>
          <a:lstStyle/>
          <a:p>
            <a:pPr>
              <a:defRPr/>
            </a:pPr>
            <a:r>
              <a:rPr lang="en-US" sz="2000" dirty="0">
                <a:solidFill>
                  <a:srgbClr val="003399"/>
                </a:solidFill>
                <a:latin typeface="+mj-lt"/>
              </a:rPr>
              <a:t>Each frame as a collection of </a:t>
            </a:r>
            <a:r>
              <a:rPr lang="en-US" sz="2000" dirty="0" err="1">
                <a:solidFill>
                  <a:srgbClr val="003399"/>
                </a:solidFill>
                <a:latin typeface="+mj-lt"/>
              </a:rPr>
              <a:t>macroblocks</a:t>
            </a:r>
            <a:endParaRPr lang="en-US" sz="2000" dirty="0">
              <a:solidFill>
                <a:srgbClr val="003399"/>
              </a:solidFill>
              <a:latin typeface="+mj-lt"/>
            </a:endParaRPr>
          </a:p>
        </p:txBody>
      </p:sp>
      <p:pic>
        <p:nvPicPr>
          <p:cNvPr id="5" name="Picture 2" descr="f07-15-9780123850591 copy.jpg"/>
          <p:cNvPicPr>
            <a:picLocks noChangeAspect="1"/>
          </p:cNvPicPr>
          <p:nvPr/>
        </p:nvPicPr>
        <p:blipFill>
          <a:blip r:embed="rId2"/>
          <a:srcRect/>
          <a:stretch>
            <a:fillRect/>
          </a:stretch>
        </p:blipFill>
        <p:spPr bwMode="auto">
          <a:xfrm>
            <a:off x="2130425" y="1898650"/>
            <a:ext cx="4854575" cy="27019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DDB42EFF-0D8C-4FEB-A369-FAC7C5EB604A}" type="datetime3">
              <a:rPr lang="en-US" smtClean="0"/>
              <a:t>3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163F85C-15A0-4732-B07B-1EA7D60D1BFF}"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Compression (MPEG)</a:t>
            </a:r>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1763713" y="5805488"/>
            <a:ext cx="5472112" cy="400050"/>
          </a:xfrm>
          <a:prstGeom prst="rect">
            <a:avLst/>
          </a:prstGeom>
        </p:spPr>
        <p:txBody>
          <a:bodyPr>
            <a:spAutoFit/>
          </a:bodyPr>
          <a:lstStyle/>
          <a:p>
            <a:pPr>
              <a:defRPr/>
            </a:pPr>
            <a:r>
              <a:rPr lang="en-US" sz="2000" dirty="0">
                <a:solidFill>
                  <a:srgbClr val="003399"/>
                </a:solidFill>
                <a:latin typeface="+mj-lt"/>
              </a:rPr>
              <a:t>Format of an MPEG-compressed video stream</a:t>
            </a:r>
          </a:p>
        </p:txBody>
      </p:sp>
      <p:pic>
        <p:nvPicPr>
          <p:cNvPr id="5" name="Picture 2" descr="f07-16-9780123850591 copy.jpg"/>
          <p:cNvPicPr>
            <a:picLocks noChangeAspect="1"/>
          </p:cNvPicPr>
          <p:nvPr/>
        </p:nvPicPr>
        <p:blipFill>
          <a:blip r:embed="rId2"/>
          <a:srcRect/>
          <a:stretch>
            <a:fillRect/>
          </a:stretch>
        </p:blipFill>
        <p:spPr bwMode="auto">
          <a:xfrm>
            <a:off x="1692275" y="1700213"/>
            <a:ext cx="5472113" cy="3938587"/>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4F4DA74F-3173-4114-A70E-E7B44BEB2C5E}" type="datetime3">
              <a:rPr lang="en-US" smtClean="0"/>
              <a:t>3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163F85C-15A0-4732-B07B-1EA7D60D1BFF}"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We have discussed how to represent data in the network</a:t>
            </a:r>
          </a:p>
          <a:p>
            <a:r>
              <a:rPr lang="en-US" dirty="0" smtClean="0"/>
              <a:t>We have discussed different compression techniques for handling multimedia data in the network</a:t>
            </a:r>
            <a:endParaRPr lang="en-US" sz="2000" dirty="0" smtClean="0"/>
          </a:p>
        </p:txBody>
      </p:sp>
      <p:sp>
        <p:nvSpPr>
          <p:cNvPr id="4" name="Date Placeholder 3"/>
          <p:cNvSpPr>
            <a:spLocks noGrp="1"/>
          </p:cNvSpPr>
          <p:nvPr>
            <p:ph type="dt" sz="half" idx="10"/>
          </p:nvPr>
        </p:nvSpPr>
        <p:spPr/>
        <p:txBody>
          <a:bodyPr/>
          <a:lstStyle/>
          <a:p>
            <a:fld id="{9D365A94-3ED9-470E-B510-9B6D57FE716A}"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r>
              <a:rPr lang="en-US" b="1" dirty="0" smtClean="0"/>
              <a:t>Chapter – 7</a:t>
            </a:r>
            <a:r>
              <a:rPr lang="en-US" dirty="0" smtClean="0"/>
              <a:t>: </a:t>
            </a:r>
            <a:r>
              <a:rPr lang="en-US" b="1" i="1" dirty="0" smtClean="0">
                <a:solidFill>
                  <a:srgbClr val="FF0000"/>
                </a:solidFill>
              </a:rPr>
              <a:t>Computer Networks A Systems Approach</a:t>
            </a:r>
            <a:r>
              <a:rPr lang="en-US" b="1" dirty="0" smtClean="0">
                <a:solidFill>
                  <a:srgbClr val="FF0000"/>
                </a:solidFill>
              </a:rPr>
              <a:t> </a:t>
            </a:r>
            <a:r>
              <a:rPr lang="en-US" dirty="0" smtClean="0"/>
              <a:t>by </a:t>
            </a:r>
            <a:r>
              <a:rPr lang="en-US" b="1" dirty="0" smtClean="0">
                <a:solidFill>
                  <a:srgbClr val="0070C0"/>
                </a:solidFill>
              </a:rPr>
              <a:t>Larry L. Peterson </a:t>
            </a:r>
            <a:r>
              <a:rPr lang="en-US" dirty="0" smtClean="0"/>
              <a:t>and </a:t>
            </a:r>
            <a:r>
              <a:rPr lang="en-US" b="1" dirty="0" smtClean="0">
                <a:solidFill>
                  <a:srgbClr val="0070C0"/>
                </a:solidFill>
              </a:rPr>
              <a:t>Bruce S. Davie</a:t>
            </a:r>
            <a:r>
              <a:rPr lang="en-US" dirty="0" smtClean="0"/>
              <a:t>, 4</a:t>
            </a:r>
            <a:r>
              <a:rPr lang="en-US" baseline="30000" dirty="0" smtClean="0"/>
              <a:t>Th</a:t>
            </a:r>
            <a:r>
              <a:rPr lang="en-US" dirty="0" smtClean="0"/>
              <a:t> Edition, Morgan Kaufmann Publications. </a:t>
            </a:r>
            <a:endParaRPr lang="en-US" dirty="0"/>
          </a:p>
        </p:txBody>
      </p:sp>
      <p:sp>
        <p:nvSpPr>
          <p:cNvPr id="4" name="Date Placeholder 3"/>
          <p:cNvSpPr>
            <a:spLocks noGrp="1"/>
          </p:cNvSpPr>
          <p:nvPr>
            <p:ph type="dt" sz="half" idx="10"/>
          </p:nvPr>
        </p:nvSpPr>
        <p:spPr/>
        <p:txBody>
          <a:bodyPr/>
          <a:lstStyle/>
          <a:p>
            <a:fld id="{049BD6E2-1955-4951-8BD6-EC4C238C8BC1}"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A68E7E62-EA09-4566-ACB3-E305C04EF636}" type="slidenum">
              <a:rPr lang="en-US" smtClean="0"/>
              <a:pPr/>
              <a:t>57</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Formatting</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2268538" y="4927600"/>
            <a:ext cx="4572000" cy="1016000"/>
          </a:xfrm>
          <a:prstGeom prst="rect">
            <a:avLst/>
          </a:prstGeom>
        </p:spPr>
        <p:txBody>
          <a:bodyPr>
            <a:spAutoFit/>
          </a:bodyPr>
          <a:lstStyle/>
          <a:p>
            <a:pPr>
              <a:defRPr/>
            </a:pPr>
            <a:r>
              <a:rPr lang="en-US" sz="2000" dirty="0">
                <a:solidFill>
                  <a:srgbClr val="003399"/>
                </a:solidFill>
                <a:latin typeface="+mj-lt"/>
              </a:rPr>
              <a:t>Presentation formatting involves encoding and decoding application data</a:t>
            </a:r>
          </a:p>
        </p:txBody>
      </p:sp>
      <p:pic>
        <p:nvPicPr>
          <p:cNvPr id="5" name="Picture 2" descr="f07-01-9780123850591 copy.jpg"/>
          <p:cNvPicPr>
            <a:picLocks noChangeAspect="1"/>
          </p:cNvPicPr>
          <p:nvPr/>
        </p:nvPicPr>
        <p:blipFill>
          <a:blip r:embed="rId2"/>
          <a:srcRect/>
          <a:stretch>
            <a:fillRect/>
          </a:stretch>
        </p:blipFill>
        <p:spPr bwMode="auto">
          <a:xfrm>
            <a:off x="1403350" y="1758950"/>
            <a:ext cx="5737225" cy="2808287"/>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17C77C93-2013-4E46-8CB1-8ADAEC8F5862}" type="datetime3">
              <a:rPr lang="en-US" smtClean="0"/>
              <a:t>3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163F85C-15A0-4732-B07B-1EA7D60D1BF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Formatting</a:t>
            </a:r>
            <a:endParaRPr lang="en-US" dirty="0"/>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2195513" y="4702175"/>
            <a:ext cx="4572000" cy="708025"/>
          </a:xfrm>
          <a:prstGeom prst="rect">
            <a:avLst/>
          </a:prstGeom>
        </p:spPr>
        <p:txBody>
          <a:bodyPr>
            <a:spAutoFit/>
          </a:bodyPr>
          <a:lstStyle/>
          <a:p>
            <a:pPr>
              <a:defRPr/>
            </a:pPr>
            <a:r>
              <a:rPr lang="en-US" sz="2000" dirty="0">
                <a:solidFill>
                  <a:srgbClr val="003399"/>
                </a:solidFill>
                <a:latin typeface="+mj-lt"/>
              </a:rPr>
              <a:t>Big-endian and little-endian byte order for the integer 34,677,374.</a:t>
            </a:r>
          </a:p>
        </p:txBody>
      </p:sp>
      <p:pic>
        <p:nvPicPr>
          <p:cNvPr id="5" name="Picture 2" descr="f07-02-9780123850591 copy.jpg"/>
          <p:cNvPicPr>
            <a:picLocks noChangeAspect="1"/>
          </p:cNvPicPr>
          <p:nvPr/>
        </p:nvPicPr>
        <p:blipFill>
          <a:blip r:embed="rId2"/>
          <a:srcRect/>
          <a:stretch>
            <a:fillRect/>
          </a:stretch>
        </p:blipFill>
        <p:spPr bwMode="auto">
          <a:xfrm>
            <a:off x="1692275" y="1966913"/>
            <a:ext cx="5543550" cy="24511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CFA4B6A5-493F-4BD4-8772-1DA52FB8B808}" type="datetime3">
              <a:rPr lang="en-US" smtClean="0"/>
              <a:t>3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163F85C-15A0-4732-B07B-1EA7D60D1BFF}"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 – Data Types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first question is what data types the system is going to support.</a:t>
            </a:r>
          </a:p>
          <a:p>
            <a:r>
              <a:rPr lang="en-US" dirty="0" smtClean="0"/>
              <a:t>In general, we can classify the types supported by an argument marshalling mechanism at three levels</a:t>
            </a:r>
          </a:p>
          <a:p>
            <a:pPr lvl="1"/>
            <a:r>
              <a:rPr lang="en-US" dirty="0" smtClean="0"/>
              <a:t>At the lowest level, a marshalling system operates on some set of </a:t>
            </a:r>
            <a:r>
              <a:rPr lang="en-US" i="1" dirty="0" smtClean="0"/>
              <a:t>base types. Typically, </a:t>
            </a:r>
            <a:r>
              <a:rPr lang="en-US" dirty="0" smtClean="0"/>
              <a:t>the base types include integers, floating-point numbers, and characters. The system might also support ordinal types and </a:t>
            </a:r>
            <a:r>
              <a:rPr lang="en-US" dirty="0" err="1" smtClean="0"/>
              <a:t>booleans</a:t>
            </a:r>
            <a:endParaRPr lang="en-US" dirty="0" smtClean="0"/>
          </a:p>
          <a:p>
            <a:pPr lvl="1"/>
            <a:r>
              <a:rPr lang="en-US" sz="2800" dirty="0" smtClean="0"/>
              <a:t>At the next level are </a:t>
            </a:r>
            <a:r>
              <a:rPr lang="en-US" sz="2800" i="1" dirty="0" smtClean="0"/>
              <a:t>flat types—structures and arrays</a:t>
            </a:r>
          </a:p>
          <a:p>
            <a:pPr lvl="1"/>
            <a:r>
              <a:rPr lang="en-US" sz="2800" dirty="0" smtClean="0"/>
              <a:t>At the highest level, the marshalling system might have to deal with </a:t>
            </a:r>
            <a:r>
              <a:rPr lang="en-US" sz="2800" i="1" dirty="0" smtClean="0"/>
              <a:t>complex types—</a:t>
            </a:r>
            <a:r>
              <a:rPr lang="en-US" sz="2800" dirty="0" smtClean="0"/>
              <a:t>those types that are built using pointers</a:t>
            </a:r>
          </a:p>
          <a:p>
            <a:pPr lvl="1"/>
            <a:r>
              <a:rPr lang="en-US" sz="2800" dirty="0" smtClean="0"/>
              <a:t>In summary, depending on how complicated the type system is, the task of argument marshalling usually involves converting the base types, packing the structures, and </a:t>
            </a:r>
            <a:r>
              <a:rPr lang="en-US" sz="2800" dirty="0" err="1" smtClean="0"/>
              <a:t>linearizing</a:t>
            </a:r>
            <a:r>
              <a:rPr lang="en-US" sz="2800" dirty="0" smtClean="0"/>
              <a:t> the complex data structures, all to form a contiguous message that can be transmitted over the network</a:t>
            </a:r>
          </a:p>
          <a:p>
            <a:pPr lvl="1"/>
            <a:endParaRPr lang="en-US" dirty="0"/>
          </a:p>
        </p:txBody>
      </p:sp>
      <p:sp>
        <p:nvSpPr>
          <p:cNvPr id="4" name="Date Placeholder 3"/>
          <p:cNvSpPr>
            <a:spLocks noGrp="1"/>
          </p:cNvSpPr>
          <p:nvPr>
            <p:ph type="dt" sz="half" idx="10"/>
          </p:nvPr>
        </p:nvSpPr>
        <p:spPr/>
        <p:txBody>
          <a:bodyPr/>
          <a:lstStyle/>
          <a:p>
            <a:fld id="{274DFB48-B79D-4BFF-A05C-38C8B2C0D2B4}" type="datetime3">
              <a:rPr lang="en-US" smtClean="0"/>
              <a:t>3 November 2023</a:t>
            </a:fld>
            <a:endParaRPr lang="en-US"/>
          </a:p>
        </p:txBody>
      </p:sp>
      <p:sp>
        <p:nvSpPr>
          <p:cNvPr id="5" name="Slide Number Placeholder 4"/>
          <p:cNvSpPr>
            <a:spLocks noGrp="1"/>
          </p:cNvSpPr>
          <p:nvPr>
            <p:ph type="sldNum" sz="quarter" idx="11"/>
          </p:nvPr>
        </p:nvSpPr>
        <p:spPr/>
        <p:txBody>
          <a:bodyPr>
            <a:normAutofit fontScale="85000" lnSpcReduction="20000"/>
          </a:bodyPr>
          <a:lstStyle/>
          <a:p>
            <a:fld id="{D163F85C-15A0-4732-B07B-1EA7D60D1BF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Formatting</a:t>
            </a:r>
            <a:endParaRPr lang="en-US" dirty="0"/>
          </a:p>
        </p:txBody>
      </p:sp>
      <p:sp>
        <p:nvSpPr>
          <p:cNvPr id="3" name="Content Placeholder 2"/>
          <p:cNvSpPr>
            <a:spLocks noGrp="1"/>
          </p:cNvSpPr>
          <p:nvPr>
            <p:ph sz="quarter" idx="1"/>
          </p:nvPr>
        </p:nvSpPr>
        <p:spPr/>
        <p:txBody>
          <a:bodyPr/>
          <a:lstStyle/>
          <a:p>
            <a:endParaRPr lang="en-US"/>
          </a:p>
        </p:txBody>
      </p:sp>
      <p:sp>
        <p:nvSpPr>
          <p:cNvPr id="4" name="Rectangle 3"/>
          <p:cNvSpPr/>
          <p:nvPr/>
        </p:nvSpPr>
        <p:spPr>
          <a:xfrm>
            <a:off x="1908175" y="5006975"/>
            <a:ext cx="4572000" cy="708025"/>
          </a:xfrm>
          <a:prstGeom prst="rect">
            <a:avLst/>
          </a:prstGeom>
        </p:spPr>
        <p:txBody>
          <a:bodyPr>
            <a:spAutoFit/>
          </a:bodyPr>
          <a:lstStyle/>
          <a:p>
            <a:pPr>
              <a:defRPr/>
            </a:pPr>
            <a:r>
              <a:rPr lang="en-US" sz="2000" dirty="0">
                <a:solidFill>
                  <a:srgbClr val="003399"/>
                </a:solidFill>
                <a:latin typeface="+mj-lt"/>
              </a:rPr>
              <a:t>Argument marshalling: converting, packing, and </a:t>
            </a:r>
            <a:r>
              <a:rPr lang="en-US" sz="2000" dirty="0" err="1">
                <a:solidFill>
                  <a:srgbClr val="003399"/>
                </a:solidFill>
                <a:latin typeface="+mj-lt"/>
              </a:rPr>
              <a:t>linearizing</a:t>
            </a:r>
            <a:endParaRPr lang="en-US" sz="2000" dirty="0">
              <a:solidFill>
                <a:srgbClr val="003399"/>
              </a:solidFill>
              <a:latin typeface="+mj-lt"/>
            </a:endParaRPr>
          </a:p>
        </p:txBody>
      </p:sp>
      <p:pic>
        <p:nvPicPr>
          <p:cNvPr id="5" name="Picture 2" descr="f07-03-9780123850591 copy.jpg"/>
          <p:cNvPicPr>
            <a:picLocks noChangeAspect="1"/>
          </p:cNvPicPr>
          <p:nvPr/>
        </p:nvPicPr>
        <p:blipFill>
          <a:blip r:embed="rId2"/>
          <a:srcRect/>
          <a:stretch>
            <a:fillRect/>
          </a:stretch>
        </p:blipFill>
        <p:spPr bwMode="auto">
          <a:xfrm>
            <a:off x="1908175" y="1766888"/>
            <a:ext cx="4019550" cy="31337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AD2A2284-D814-42C4-AB5A-443AD742CB07}" type="datetime3">
              <a:rPr lang="en-US" smtClean="0"/>
              <a:t>3 November 2023</a:t>
            </a:fld>
            <a:endParaRPr lang="en-US"/>
          </a:p>
        </p:txBody>
      </p:sp>
      <p:sp>
        <p:nvSpPr>
          <p:cNvPr id="7" name="Slide Number Placeholder 6"/>
          <p:cNvSpPr>
            <a:spLocks noGrp="1"/>
          </p:cNvSpPr>
          <p:nvPr>
            <p:ph type="sldNum" sz="quarter" idx="11"/>
          </p:nvPr>
        </p:nvSpPr>
        <p:spPr/>
        <p:txBody>
          <a:bodyPr>
            <a:normAutofit fontScale="85000" lnSpcReduction="20000"/>
          </a:bodyPr>
          <a:lstStyle/>
          <a:p>
            <a:fld id="{D163F85C-15A0-4732-B07B-1EA7D60D1BFF}"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S030000622">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cn07_noor</Template>
  <TotalTime>2244</TotalTime>
  <Words>3890</Words>
  <Application>Microsoft Office PowerPoint</Application>
  <PresentationFormat>On-screen Show (4:3)</PresentationFormat>
  <Paragraphs>394</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Calibri</vt:lpstr>
      <vt:lpstr>Tw Cen MT</vt:lpstr>
      <vt:lpstr>Wingdings</vt:lpstr>
      <vt:lpstr>Wingdings 2</vt:lpstr>
      <vt:lpstr>TS030000622</vt:lpstr>
      <vt:lpstr>End-to-end data</vt:lpstr>
      <vt:lpstr>Introduction</vt:lpstr>
      <vt:lpstr>Outline</vt:lpstr>
      <vt:lpstr>Presentation Format</vt:lpstr>
      <vt:lpstr>Presentation Formatting</vt:lpstr>
      <vt:lpstr>Presentation Formatting</vt:lpstr>
      <vt:lpstr>Presentation Formatting</vt:lpstr>
      <vt:lpstr>Taxonomy – Data Types</vt:lpstr>
      <vt:lpstr>Presentation Formatting</vt:lpstr>
      <vt:lpstr>Presentation Formatting</vt:lpstr>
      <vt:lpstr>Conversion Strategy</vt:lpstr>
      <vt:lpstr>Tags – Presentation Formatting</vt:lpstr>
      <vt:lpstr>Tags – Presentation Formatting</vt:lpstr>
      <vt:lpstr>Stubs – Presentation Formatting</vt:lpstr>
      <vt:lpstr>Stubs – Presentation Formatting</vt:lpstr>
      <vt:lpstr>Example – Presentation Formatting</vt:lpstr>
      <vt:lpstr>Example – XDR</vt:lpstr>
      <vt:lpstr>Examples - XDR</vt:lpstr>
      <vt:lpstr>Example – XDR </vt:lpstr>
      <vt:lpstr>Examples – ASN.1</vt:lpstr>
      <vt:lpstr>Examples – ASN.1</vt:lpstr>
      <vt:lpstr>Examples – ASN.1</vt:lpstr>
      <vt:lpstr>Examples – NDR </vt:lpstr>
      <vt:lpstr>Examples – NDR </vt:lpstr>
      <vt:lpstr>Markup Languages – XML</vt:lpstr>
      <vt:lpstr>Markup Languages – XML</vt:lpstr>
      <vt:lpstr>Markup Languages – XML</vt:lpstr>
      <vt:lpstr>Markup Languages – XML</vt:lpstr>
      <vt:lpstr>Markup Languages – XML</vt:lpstr>
      <vt:lpstr>Markup Languages – XML</vt:lpstr>
      <vt:lpstr>Markup Languages – XML</vt:lpstr>
      <vt:lpstr>Multimedia Data</vt:lpstr>
      <vt:lpstr>Multimedia Data</vt:lpstr>
      <vt:lpstr>Multimedia Data</vt:lpstr>
      <vt:lpstr>Lossless Compression Techniques – Multimedia Data</vt:lpstr>
      <vt:lpstr>Lossless Compression Techniques – Multimedia Data</vt:lpstr>
      <vt:lpstr>Lossless Compression Techniques – Multimedia Data</vt:lpstr>
      <vt:lpstr>Lossless Compression Techniques – Multimedia Data</vt:lpstr>
      <vt:lpstr>Lossless Compression Techniques – Multimedia Data</vt:lpstr>
      <vt:lpstr>Image Representation and Compression</vt:lpstr>
      <vt:lpstr>Image Representation and Compression</vt:lpstr>
      <vt:lpstr>Image Representation and Compression</vt:lpstr>
      <vt:lpstr>Image Representation and Compression</vt:lpstr>
      <vt:lpstr>Image Representation and Compression</vt:lpstr>
      <vt:lpstr>Image Representation and Compression</vt:lpstr>
      <vt:lpstr>JPEG Compression – DCT Phase</vt:lpstr>
      <vt:lpstr>JPEG Compression – DCT Phase</vt:lpstr>
      <vt:lpstr>JPEG Compression – Quantization Phase</vt:lpstr>
      <vt:lpstr>JPEG Compression – Quantization Phase</vt:lpstr>
      <vt:lpstr>JPEG Compression – Encoding Phase</vt:lpstr>
      <vt:lpstr>Video Compression (MPEG)</vt:lpstr>
      <vt:lpstr>Video Compression (MPEG)</vt:lpstr>
      <vt:lpstr>Video Compression (MPEG) – Frames Types</vt:lpstr>
      <vt:lpstr>Video Compression (MPEG)</vt:lpstr>
      <vt:lpstr>Video Compression (MPEG)</vt:lpstr>
      <vt:lpstr>Summary</vt:lpstr>
      <vt:lpstr>Reference</vt:lpstr>
    </vt:vector>
  </TitlesOfParts>
  <Company>IIITDM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data</dc:title>
  <dc:creator>Admin</dc:creator>
  <cp:lastModifiedBy>acer</cp:lastModifiedBy>
  <cp:revision>48</cp:revision>
  <dcterms:created xsi:type="dcterms:W3CDTF">2011-11-22T07:39:58Z</dcterms:created>
  <dcterms:modified xsi:type="dcterms:W3CDTF">2023-11-03T10:36:24Z</dcterms:modified>
</cp:coreProperties>
</file>