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7" r:id="rId12"/>
    <p:sldId id="276"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30" r:id="rId7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4F41D60-D6A1-42A8-93BD-B9DDD1954FA5}" type="datetimeFigureOut">
              <a:rPr lang="en-US" smtClean="0"/>
              <a:t>11/9/2023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63ECE70-8682-4B20-BF67-23DFFD48A13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3304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3386328"/>
            <a:ext cx="2249424" cy="713232"/>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3377184"/>
            <a:ext cx="6784848" cy="713232"/>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371600"/>
            <a:ext cx="6477000" cy="1828800"/>
          </a:xfrm>
        </p:spPr>
        <p:txBody>
          <a:bodyPr anchor="b"/>
          <a:lstStyle>
            <a:lvl1pP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3383037"/>
            <a:ext cx="6781800" cy="685800"/>
          </a:xfrm>
        </p:spPr>
        <p:style>
          <a:lnRef idx="0">
            <a:schemeClr val="accent1"/>
          </a:lnRef>
          <a:fillRef idx="3">
            <a:schemeClr val="accent1"/>
          </a:fillRef>
          <a:effectRef idx="3">
            <a:schemeClr val="accent1"/>
          </a:effectRef>
          <a:fontRef idx="none"/>
        </p:style>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76200" y="3401699"/>
            <a:ext cx="2057400" cy="685800"/>
          </a:xfrm>
        </p:spPr>
        <p:txBody>
          <a:bodyPr>
            <a:noAutofit/>
          </a:bodyPr>
          <a:lstStyle>
            <a:lvl1pPr algn="ctr">
              <a:defRPr sz="2000">
                <a:solidFill>
                  <a:srgbClr val="FFFFFF"/>
                </a:solidFill>
              </a:defRPr>
            </a:lvl1pPr>
          </a:lstStyle>
          <a:p>
            <a:fld id="{9669944F-AD6B-4856-AC25-33D3D666F002}" type="datetime3">
              <a:rPr lang="en-US" smtClean="0"/>
              <a:t>9 November 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Dr Noor Mahammad Sk</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CB27BEF-D7BC-4BFD-B29E-4D3F3B92E8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D39EBB-518F-46B5-BAF7-0C37D9D97845}" type="datetime3">
              <a:rPr lang="en-US" smtClean="0"/>
              <a:t>9 November 2023</a:t>
            </a:fld>
            <a:endParaRPr lang="en-US"/>
          </a:p>
        </p:txBody>
      </p:sp>
      <p:sp>
        <p:nvSpPr>
          <p:cNvPr id="5" name="Footer Placeholder 4"/>
          <p:cNvSpPr>
            <a:spLocks noGrp="1"/>
          </p:cNvSpPr>
          <p:nvPr>
            <p:ph type="ftr" sz="quarter" idx="11"/>
          </p:nvPr>
        </p:nvSpPr>
        <p:spPr/>
        <p:txBody>
          <a:bodyPr/>
          <a:lstStyle/>
          <a:p>
            <a:r>
              <a:rPr lang="en-US" smtClean="0"/>
              <a:t>Dr Noor Mahammad Sk</a:t>
            </a:r>
            <a:endParaRPr lang="en-US"/>
          </a:p>
        </p:txBody>
      </p:sp>
      <p:sp>
        <p:nvSpPr>
          <p:cNvPr id="6" name="Slide Number Placeholder 5"/>
          <p:cNvSpPr>
            <a:spLocks noGrp="1"/>
          </p:cNvSpPr>
          <p:nvPr>
            <p:ph type="sldNum" sz="quarter" idx="12"/>
          </p:nvPr>
        </p:nvSpPr>
        <p:spPr/>
        <p:txBody>
          <a:bodyPr/>
          <a:lstStyle/>
          <a:p>
            <a:fld id="{DCB27BEF-D7BC-4BFD-B29E-4D3F3B92E8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55B89A5-394B-45DB-86F7-9BF157EA39C3}" type="datetime3">
              <a:rPr lang="en-US" smtClean="0"/>
              <a:t>9 November 2023</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Dr Noor Mahammad Sk</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CB27BEF-D7BC-4BFD-B29E-4D3F3B92E8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pitchFamily="34" charset="0"/>
              </a:defRPr>
            </a:lvl1p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612648" y="1600200"/>
            <a:ext cx="8153400" cy="4495800"/>
          </a:xfrm>
        </p:spPr>
        <p:txBody>
          <a:bodyPr/>
          <a:lstStyle>
            <a:lvl1pPr>
              <a:defRPr sz="2800">
                <a:latin typeface="Calibri" pitchFamily="34" charset="0"/>
              </a:defRPr>
            </a:lvl1pPr>
            <a:lvl2pPr>
              <a:defRPr sz="2600">
                <a:latin typeface="Calibri" pitchFamily="34" charset="0"/>
              </a:defRPr>
            </a:lvl2pPr>
            <a:lvl3pPr>
              <a:defRPr sz="2400">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Date Placeholder 6"/>
          <p:cNvSpPr>
            <a:spLocks noGrp="1"/>
          </p:cNvSpPr>
          <p:nvPr>
            <p:ph type="dt" sz="half" idx="10"/>
          </p:nvPr>
        </p:nvSpPr>
        <p:spPr/>
        <p:txBody>
          <a:bodyPr/>
          <a:lstStyle/>
          <a:p>
            <a:fld id="{70C54EC9-EACC-496D-A6CB-40118D397992}" type="datetime3">
              <a:rPr lang="en-US" smtClean="0"/>
              <a:t>9 November 2023</a:t>
            </a:fld>
            <a:endParaRPr lang="en-US"/>
          </a:p>
        </p:txBody>
      </p:sp>
      <p:sp>
        <p:nvSpPr>
          <p:cNvPr id="9" name="Slide Number Placeholder 8"/>
          <p:cNvSpPr>
            <a:spLocks noGrp="1"/>
          </p:cNvSpPr>
          <p:nvPr>
            <p:ph type="sldNum" sz="quarter" idx="11"/>
          </p:nvPr>
        </p:nvSpPr>
        <p:spPr/>
        <p:txBody>
          <a:bodyPr/>
          <a:lstStyle/>
          <a:p>
            <a:fld id="{DCB27BEF-D7BC-4BFD-B29E-4D3F3B92E8A4}"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Dr Noor Mahammad Sk</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C5DA2B2-A1D7-4FDC-B090-37771C3F266C}" type="datetime3">
              <a:rPr lang="en-US" smtClean="0"/>
              <a:t>9 November 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CB27BEF-D7BC-4BFD-B29E-4D3F3B92E8A4}"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Dr Noor Mahammad Sk</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25A342D-E7C9-44E8-925C-3C5A45366CCF}" type="datetime3">
              <a:rPr lang="en-US" smtClean="0"/>
              <a:t>9 November 2023</a:t>
            </a:fld>
            <a:endParaRPr lang="en-US"/>
          </a:p>
        </p:txBody>
      </p:sp>
      <p:sp>
        <p:nvSpPr>
          <p:cNvPr id="10" name="Slide Number Placeholder 9"/>
          <p:cNvSpPr>
            <a:spLocks noGrp="1"/>
          </p:cNvSpPr>
          <p:nvPr>
            <p:ph type="sldNum" sz="quarter" idx="16"/>
          </p:nvPr>
        </p:nvSpPr>
        <p:spPr/>
        <p:txBody>
          <a:bodyPr rtlCol="0"/>
          <a:lstStyle/>
          <a:p>
            <a:fld id="{DCB27BEF-D7BC-4BFD-B29E-4D3F3B92E8A4}"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Dr Noor Mahammad 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9878228-8798-4CA3-9C6A-FB0FF6634975}" type="datetime3">
              <a:rPr lang="en-US" smtClean="0"/>
              <a:t>9 November 2023</a:t>
            </a:fld>
            <a:endParaRPr lang="en-US"/>
          </a:p>
        </p:txBody>
      </p:sp>
      <p:sp>
        <p:nvSpPr>
          <p:cNvPr id="12" name="Slide Number Placeholder 11"/>
          <p:cNvSpPr>
            <a:spLocks noGrp="1"/>
          </p:cNvSpPr>
          <p:nvPr>
            <p:ph type="sldNum" sz="quarter" idx="16"/>
          </p:nvPr>
        </p:nvSpPr>
        <p:spPr/>
        <p:txBody>
          <a:bodyPr rtlCol="0"/>
          <a:lstStyle/>
          <a:p>
            <a:fld id="{DCB27BEF-D7BC-4BFD-B29E-4D3F3B92E8A4}"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Dr Noor Mahammad Sk</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68C216-176C-4242-905C-20B946AC736D}" type="datetime3">
              <a:rPr lang="en-US" smtClean="0"/>
              <a:t>9 November 2023</a:t>
            </a:fld>
            <a:endParaRPr lang="en-US"/>
          </a:p>
        </p:txBody>
      </p:sp>
      <p:sp>
        <p:nvSpPr>
          <p:cNvPr id="4" name="Footer Placeholder 3"/>
          <p:cNvSpPr>
            <a:spLocks noGrp="1"/>
          </p:cNvSpPr>
          <p:nvPr>
            <p:ph type="ftr" sz="quarter" idx="11"/>
          </p:nvPr>
        </p:nvSpPr>
        <p:spPr/>
        <p:txBody>
          <a:bodyPr/>
          <a:lstStyle/>
          <a:p>
            <a:r>
              <a:rPr lang="en-US" smtClean="0"/>
              <a:t>Dr Noor Mahammad Sk</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CB27BEF-D7BC-4BFD-B29E-4D3F3B92E8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25010-4900-4E8C-9400-C68C0C1FD89B}" type="datetime3">
              <a:rPr lang="en-US" smtClean="0"/>
              <a:t>9 November 2023</a:t>
            </a:fld>
            <a:endParaRPr lang="en-US"/>
          </a:p>
        </p:txBody>
      </p:sp>
      <p:sp>
        <p:nvSpPr>
          <p:cNvPr id="3" name="Footer Placeholder 2"/>
          <p:cNvSpPr>
            <a:spLocks noGrp="1"/>
          </p:cNvSpPr>
          <p:nvPr>
            <p:ph type="ftr" sz="quarter" idx="11"/>
          </p:nvPr>
        </p:nvSpPr>
        <p:spPr/>
        <p:txBody>
          <a:bodyPr/>
          <a:lstStyle/>
          <a:p>
            <a:r>
              <a:rPr lang="en-US" smtClean="0"/>
              <a:t>Dr Noor Mahammad Sk</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CB27BEF-D7BC-4BFD-B29E-4D3F3B92E8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75DD34-CB61-4F44-80EB-6D43538C5CB6}" type="datetime3">
              <a:rPr lang="en-US" smtClean="0"/>
              <a:t>9 November 2023</a:t>
            </a:fld>
            <a:endParaRPr lang="en-US"/>
          </a:p>
        </p:txBody>
      </p:sp>
      <p:sp>
        <p:nvSpPr>
          <p:cNvPr id="6" name="Footer Placeholder 5"/>
          <p:cNvSpPr>
            <a:spLocks noGrp="1"/>
          </p:cNvSpPr>
          <p:nvPr>
            <p:ph type="ftr" sz="quarter" idx="11"/>
          </p:nvPr>
        </p:nvSpPr>
        <p:spPr/>
        <p:txBody>
          <a:bodyPr/>
          <a:lstStyle/>
          <a:p>
            <a:r>
              <a:rPr lang="en-US" smtClean="0"/>
              <a:t>Dr Noor Mahammad Sk</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CB27BEF-D7BC-4BFD-B29E-4D3F3B92E8A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EE10489-F1B4-4F1D-9EFA-52081860EBF8}" type="datetime3">
              <a:rPr lang="en-US" smtClean="0"/>
              <a:t>9 November 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CB27BEF-D7BC-4BFD-B29E-4D3F3B92E8A4}"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Dr Noor Mahammad Sk</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6482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09600" y="6400994"/>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999ACE3-5354-4CB8-AFA4-B97D3C7B699B}" type="datetime3">
              <a:rPr lang="en-US" smtClean="0"/>
              <a:t>9 November 2023</a:t>
            </a:fld>
            <a:endParaRPr lang="en-US"/>
          </a:p>
        </p:txBody>
      </p:sp>
      <p:sp>
        <p:nvSpPr>
          <p:cNvPr id="3" name="Footer Placeholder 2"/>
          <p:cNvSpPr>
            <a:spLocks noGrp="1"/>
          </p:cNvSpPr>
          <p:nvPr>
            <p:ph type="ftr" sz="quarter" idx="3"/>
          </p:nvPr>
        </p:nvSpPr>
        <p:spPr>
          <a:xfrm>
            <a:off x="3352800" y="6400800"/>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Dr Noor Mahammad Sk</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CB27BEF-D7BC-4BFD-B29E-4D3F3B92E8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400" kern="1200">
          <a:solidFill>
            <a:schemeClr val="tx2"/>
          </a:solidFill>
          <a:latin typeface="Calibri"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8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4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security</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C61F9A3C-9683-4CC4-A861-79BDC4B1964B}" type="datetime3">
              <a:rPr lang="en-US" smtClean="0"/>
              <a:t>9 November 2023</a:t>
            </a:fld>
            <a:endParaRPr lang="en-US"/>
          </a:p>
        </p:txBody>
      </p:sp>
      <p:sp>
        <p:nvSpPr>
          <p:cNvPr id="5" name="Slide Number Placeholder 4"/>
          <p:cNvSpPr>
            <a:spLocks noGrp="1"/>
          </p:cNvSpPr>
          <p:nvPr>
            <p:ph type="sldNum" sz="quarter" idx="12"/>
          </p:nvPr>
        </p:nvSpPr>
        <p:spPr/>
        <p:txBody>
          <a:bodyPr/>
          <a:lstStyle/>
          <a:p>
            <a:fld id="{DCB27BEF-D7BC-4BFD-B29E-4D3F3B92E8A4}"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Building Blocks</a:t>
            </a:r>
            <a:endParaRPr lang="en-US" dirty="0"/>
          </a:p>
        </p:txBody>
      </p:sp>
      <p:sp>
        <p:nvSpPr>
          <p:cNvPr id="3" name="Content Placeholder 2"/>
          <p:cNvSpPr>
            <a:spLocks noGrp="1"/>
          </p:cNvSpPr>
          <p:nvPr>
            <p:ph sz="quarter" idx="1"/>
          </p:nvPr>
        </p:nvSpPr>
        <p:spPr/>
        <p:txBody>
          <a:bodyPr/>
          <a:lstStyle/>
          <a:p>
            <a:r>
              <a:rPr lang="en-US" dirty="0" smtClean="0"/>
              <a:t>We introduce the concepts of cryptography-based security step by step</a:t>
            </a:r>
          </a:p>
          <a:p>
            <a:r>
              <a:rPr lang="en-US" dirty="0" smtClean="0"/>
              <a:t>The first step is the cryptographic algorithms—ciphers and cryptographic hashes</a:t>
            </a:r>
          </a:p>
          <a:p>
            <a:r>
              <a:rPr lang="en-US" dirty="0" smtClean="0"/>
              <a:t>Cryptographic algorithms are parameterized by </a:t>
            </a:r>
            <a:r>
              <a:rPr lang="en-US" i="1" dirty="0" smtClean="0"/>
              <a:t>keys</a:t>
            </a:r>
            <a:endParaRPr lang="en-US" dirty="0" smtClean="0"/>
          </a:p>
          <a:p>
            <a:endParaRPr lang="en-US" dirty="0"/>
          </a:p>
        </p:txBody>
      </p:sp>
      <p:sp>
        <p:nvSpPr>
          <p:cNvPr id="4" name="Date Placeholder 3"/>
          <p:cNvSpPr>
            <a:spLocks noGrp="1"/>
          </p:cNvSpPr>
          <p:nvPr>
            <p:ph type="dt" sz="half" idx="10"/>
          </p:nvPr>
        </p:nvSpPr>
        <p:spPr/>
        <p:txBody>
          <a:bodyPr/>
          <a:lstStyle/>
          <a:p>
            <a:fld id="{49A84F98-4795-4D36-9A97-6DB91407A0EA}"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Building Blocks</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411413" y="5540375"/>
            <a:ext cx="4572000" cy="708025"/>
          </a:xfrm>
          <a:prstGeom prst="rect">
            <a:avLst/>
          </a:prstGeom>
        </p:spPr>
        <p:txBody>
          <a:bodyPr>
            <a:spAutoFit/>
          </a:bodyPr>
          <a:lstStyle/>
          <a:p>
            <a:pPr>
              <a:defRPr/>
            </a:pPr>
            <a:r>
              <a:rPr lang="en-US" sz="2000" dirty="0">
                <a:solidFill>
                  <a:srgbClr val="003399"/>
                </a:solidFill>
                <a:latin typeface="+mj-lt"/>
              </a:rPr>
              <a:t>Symmetric-key encryption and decryption</a:t>
            </a:r>
          </a:p>
        </p:txBody>
      </p:sp>
      <p:pic>
        <p:nvPicPr>
          <p:cNvPr id="5" name="Picture 2" descr="f08-01-9780123850591 copy.jpg"/>
          <p:cNvPicPr>
            <a:picLocks noChangeAspect="1"/>
          </p:cNvPicPr>
          <p:nvPr/>
        </p:nvPicPr>
        <p:blipFill>
          <a:blip r:embed="rId2"/>
          <a:srcRect/>
          <a:stretch>
            <a:fillRect/>
          </a:stretch>
        </p:blipFill>
        <p:spPr bwMode="auto">
          <a:xfrm>
            <a:off x="1547813" y="1724025"/>
            <a:ext cx="5903912" cy="3529012"/>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CEB71716-E5E8-4950-AF40-4846AE395D63}"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Ciphers</a:t>
            </a:r>
          </a:p>
        </p:txBody>
      </p:sp>
      <p:sp>
        <p:nvSpPr>
          <p:cNvPr id="3" name="Content Placeholder 2"/>
          <p:cNvSpPr>
            <a:spLocks noGrp="1"/>
          </p:cNvSpPr>
          <p:nvPr>
            <p:ph sz="quarter" idx="1"/>
          </p:nvPr>
        </p:nvSpPr>
        <p:spPr/>
        <p:txBody>
          <a:bodyPr>
            <a:normAutofit/>
          </a:bodyPr>
          <a:lstStyle/>
          <a:p>
            <a:r>
              <a:rPr lang="en-US" dirty="0" smtClean="0"/>
              <a:t>Encryption transforms a message in such a way that it becomes unintelligible to any party that does not have the secret of how to reverse the transformation</a:t>
            </a:r>
          </a:p>
          <a:p>
            <a:r>
              <a:rPr lang="en-US" dirty="0" smtClean="0"/>
              <a:t>The sender applies an </a:t>
            </a:r>
            <a:r>
              <a:rPr lang="en-US" i="1" dirty="0" smtClean="0"/>
              <a:t>encryption function to the original plaintext message, resulting in a </a:t>
            </a:r>
            <a:r>
              <a:rPr lang="en-US" i="1" dirty="0" err="1" smtClean="0"/>
              <a:t>ciphertext</a:t>
            </a:r>
            <a:r>
              <a:rPr lang="en-US" i="1" dirty="0" smtClean="0"/>
              <a:t> </a:t>
            </a:r>
            <a:r>
              <a:rPr lang="en-US" dirty="0" smtClean="0"/>
              <a:t>message that is sent over the network</a:t>
            </a:r>
          </a:p>
          <a:p>
            <a:r>
              <a:rPr lang="en-US" dirty="0" smtClean="0"/>
              <a:t>The receiver applies a secret </a:t>
            </a:r>
            <a:r>
              <a:rPr lang="en-US" i="1" dirty="0" smtClean="0"/>
              <a:t>decryption function–the inverse of the encryption function–to recover the original </a:t>
            </a:r>
            <a:r>
              <a:rPr lang="en-US" dirty="0" smtClean="0"/>
              <a:t>plaintext</a:t>
            </a:r>
          </a:p>
        </p:txBody>
      </p:sp>
      <p:sp>
        <p:nvSpPr>
          <p:cNvPr id="4" name="Date Placeholder 3"/>
          <p:cNvSpPr>
            <a:spLocks noGrp="1"/>
          </p:cNvSpPr>
          <p:nvPr>
            <p:ph type="dt" sz="half" idx="10"/>
          </p:nvPr>
        </p:nvSpPr>
        <p:spPr/>
        <p:txBody>
          <a:bodyPr/>
          <a:lstStyle/>
          <a:p>
            <a:fld id="{5A32428F-DE3D-4292-B50B-8A561526F47F}"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Ciphers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a:t>
            </a:r>
            <a:r>
              <a:rPr lang="en-US" dirty="0" err="1" smtClean="0"/>
              <a:t>ciphertext</a:t>
            </a:r>
            <a:r>
              <a:rPr lang="en-US" dirty="0" smtClean="0"/>
              <a:t> transmitted across the network is unintelligible to any eavesdropper, assuming she doesn’t know the decryption function</a:t>
            </a:r>
          </a:p>
          <a:p>
            <a:r>
              <a:rPr lang="en-US" dirty="0" smtClean="0"/>
              <a:t>The transformation represented by an encryption function and its corresponding decryption function is called a </a:t>
            </a:r>
            <a:r>
              <a:rPr lang="en-US" i="1" dirty="0" smtClean="0"/>
              <a:t>cipher</a:t>
            </a:r>
          </a:p>
          <a:p>
            <a:r>
              <a:rPr lang="en-US" dirty="0" smtClean="0"/>
              <a:t>The basic requirement for an encryption algorithm is that it turn plaintext into </a:t>
            </a:r>
            <a:r>
              <a:rPr lang="en-US" dirty="0" err="1" smtClean="0"/>
              <a:t>ciphertext</a:t>
            </a:r>
            <a:r>
              <a:rPr lang="en-US" dirty="0" smtClean="0"/>
              <a:t> in such a way that only the intended recipient—the holder of the decryption key—can recover the plaintext</a:t>
            </a:r>
            <a:endParaRPr lang="en-US" dirty="0"/>
          </a:p>
        </p:txBody>
      </p:sp>
      <p:sp>
        <p:nvSpPr>
          <p:cNvPr id="4" name="Date Placeholder 3"/>
          <p:cNvSpPr>
            <a:spLocks noGrp="1"/>
          </p:cNvSpPr>
          <p:nvPr>
            <p:ph type="dt" sz="half" idx="10"/>
          </p:nvPr>
        </p:nvSpPr>
        <p:spPr/>
        <p:txBody>
          <a:bodyPr/>
          <a:lstStyle/>
          <a:p>
            <a:fld id="{7C7A7328-0C99-4256-A85B-F2045EBCE973}"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Ciphers</a:t>
            </a:r>
            <a:endParaRPr lang="en-US" dirty="0"/>
          </a:p>
        </p:txBody>
      </p:sp>
      <p:sp>
        <p:nvSpPr>
          <p:cNvPr id="3" name="Content Placeholder 2"/>
          <p:cNvSpPr>
            <a:spLocks noGrp="1"/>
          </p:cNvSpPr>
          <p:nvPr>
            <p:ph sz="quarter" idx="1"/>
          </p:nvPr>
        </p:nvSpPr>
        <p:spPr/>
        <p:txBody>
          <a:bodyPr/>
          <a:lstStyle/>
          <a:p>
            <a:r>
              <a:rPr lang="en-US" dirty="0" smtClean="0"/>
              <a:t>It is important to realize that when a potential attacker receives a piece of </a:t>
            </a:r>
            <a:r>
              <a:rPr lang="en-US" dirty="0" err="1" smtClean="0"/>
              <a:t>ciphertext</a:t>
            </a:r>
            <a:r>
              <a:rPr lang="en-US" dirty="0" smtClean="0"/>
              <a:t>, he may have more information at his disposal than just the </a:t>
            </a:r>
            <a:r>
              <a:rPr lang="en-US" dirty="0" err="1" smtClean="0"/>
              <a:t>ciphertext</a:t>
            </a:r>
            <a:r>
              <a:rPr lang="en-US" dirty="0" smtClean="0"/>
              <a:t> itself</a:t>
            </a:r>
          </a:p>
          <a:p>
            <a:r>
              <a:rPr lang="en-US" dirty="0" smtClean="0"/>
              <a:t>Known plaintext attack</a:t>
            </a:r>
          </a:p>
          <a:p>
            <a:r>
              <a:rPr lang="en-US" dirty="0" err="1" smtClean="0"/>
              <a:t>Ciphetext</a:t>
            </a:r>
            <a:r>
              <a:rPr lang="en-US" dirty="0" smtClean="0"/>
              <a:t> only attack</a:t>
            </a:r>
          </a:p>
          <a:p>
            <a:r>
              <a:rPr lang="en-US" dirty="0" smtClean="0"/>
              <a:t>Chosen plaintext attack</a:t>
            </a:r>
            <a:endParaRPr lang="en-US" dirty="0"/>
          </a:p>
        </p:txBody>
      </p:sp>
      <p:sp>
        <p:nvSpPr>
          <p:cNvPr id="4" name="Date Placeholder 3"/>
          <p:cNvSpPr>
            <a:spLocks noGrp="1"/>
          </p:cNvSpPr>
          <p:nvPr>
            <p:ph type="dt" sz="half" idx="10"/>
          </p:nvPr>
        </p:nvSpPr>
        <p:spPr/>
        <p:txBody>
          <a:bodyPr/>
          <a:lstStyle/>
          <a:p>
            <a:fld id="{BD96F95D-362C-4AB8-BFD1-686B02ACF85B}"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Ciphers</a:t>
            </a:r>
          </a:p>
        </p:txBody>
      </p:sp>
      <p:sp>
        <p:nvSpPr>
          <p:cNvPr id="3" name="Content Placeholder 2"/>
          <p:cNvSpPr>
            <a:spLocks noGrp="1"/>
          </p:cNvSpPr>
          <p:nvPr>
            <p:ph sz="quarter" idx="1"/>
          </p:nvPr>
        </p:nvSpPr>
        <p:spPr/>
        <p:txBody>
          <a:bodyPr>
            <a:normAutofit lnSpcReduction="10000"/>
          </a:bodyPr>
          <a:lstStyle/>
          <a:p>
            <a:r>
              <a:rPr lang="en-US" dirty="0" smtClean="0"/>
              <a:t>Most ciphers are </a:t>
            </a:r>
            <a:r>
              <a:rPr lang="en-US" i="1" dirty="0" smtClean="0"/>
              <a:t>block ciphers: they are defined to take as input a plaintext block </a:t>
            </a:r>
            <a:r>
              <a:rPr lang="en-US" dirty="0" smtClean="0"/>
              <a:t>of a certain fixed size, typically 64 to 128 bits</a:t>
            </a:r>
          </a:p>
          <a:p>
            <a:r>
              <a:rPr lang="en-US" dirty="0" smtClean="0"/>
              <a:t>Using a block cipher to encrypt each block independently—known as </a:t>
            </a:r>
            <a:r>
              <a:rPr lang="en-US" i="1" dirty="0" smtClean="0"/>
              <a:t>electronic codebook (ECB) mode encryption—has the </a:t>
            </a:r>
            <a:r>
              <a:rPr lang="en-US" dirty="0" smtClean="0"/>
              <a:t>weakness that a given plaintext block value will always result in the same </a:t>
            </a:r>
            <a:r>
              <a:rPr lang="en-US" dirty="0" err="1" smtClean="0"/>
              <a:t>ciphertext</a:t>
            </a:r>
            <a:r>
              <a:rPr lang="en-US" dirty="0" smtClean="0"/>
              <a:t> block</a:t>
            </a:r>
          </a:p>
          <a:p>
            <a:r>
              <a:rPr lang="en-US" dirty="0" smtClean="0"/>
              <a:t>Hence recurring block values in the plaintext are recognizable as such in the </a:t>
            </a:r>
            <a:r>
              <a:rPr lang="en-US" dirty="0" err="1" smtClean="0"/>
              <a:t>ciphertext</a:t>
            </a:r>
            <a:r>
              <a:rPr lang="en-US" dirty="0" smtClean="0"/>
              <a:t>, making it much easier for a cryptanalyst to break the cipher</a:t>
            </a:r>
            <a:endParaRPr lang="en-US" dirty="0"/>
          </a:p>
        </p:txBody>
      </p:sp>
      <p:sp>
        <p:nvSpPr>
          <p:cNvPr id="4" name="Date Placeholder 3"/>
          <p:cNvSpPr>
            <a:spLocks noGrp="1"/>
          </p:cNvSpPr>
          <p:nvPr>
            <p:ph type="dt" sz="half" idx="10"/>
          </p:nvPr>
        </p:nvSpPr>
        <p:spPr/>
        <p:txBody>
          <a:bodyPr/>
          <a:lstStyle/>
          <a:p>
            <a:fld id="{755FB42F-8B68-4C29-A72B-15409E784410}"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Ciphers</a:t>
            </a:r>
            <a:endParaRPr lang="en-US" dirty="0"/>
          </a:p>
        </p:txBody>
      </p:sp>
      <p:sp>
        <p:nvSpPr>
          <p:cNvPr id="3" name="Content Placeholder 2"/>
          <p:cNvSpPr>
            <a:spLocks noGrp="1"/>
          </p:cNvSpPr>
          <p:nvPr>
            <p:ph sz="quarter" idx="1"/>
          </p:nvPr>
        </p:nvSpPr>
        <p:spPr/>
        <p:txBody>
          <a:bodyPr/>
          <a:lstStyle/>
          <a:p>
            <a:r>
              <a:rPr lang="en-US" dirty="0" smtClean="0"/>
              <a:t>Block ciphers are always augmented to make the </a:t>
            </a:r>
            <a:r>
              <a:rPr lang="en-US" dirty="0" err="1" smtClean="0"/>
              <a:t>ciphertext</a:t>
            </a:r>
            <a:r>
              <a:rPr lang="en-US" dirty="0" smtClean="0"/>
              <a:t> for a block vary depending on context.</a:t>
            </a:r>
          </a:p>
          <a:p>
            <a:r>
              <a:rPr lang="en-US" dirty="0" smtClean="0"/>
              <a:t>Ways in which a block cipher may be augmented are called </a:t>
            </a:r>
            <a:r>
              <a:rPr lang="en-US" i="1" dirty="0" smtClean="0"/>
              <a:t>modes of operation</a:t>
            </a:r>
            <a:endParaRPr lang="en-US" dirty="0"/>
          </a:p>
        </p:txBody>
      </p:sp>
      <p:sp>
        <p:nvSpPr>
          <p:cNvPr id="4" name="Date Placeholder 3"/>
          <p:cNvSpPr>
            <a:spLocks noGrp="1"/>
          </p:cNvSpPr>
          <p:nvPr>
            <p:ph type="dt" sz="half" idx="10"/>
          </p:nvPr>
        </p:nvSpPr>
        <p:spPr/>
        <p:txBody>
          <a:bodyPr/>
          <a:lstStyle/>
          <a:p>
            <a:fld id="{CA2EDA45-AB4B-4D96-AD3E-7403AC79A5E1}"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Ciphers</a:t>
            </a:r>
            <a:endParaRPr lang="en-US" dirty="0"/>
          </a:p>
        </p:txBody>
      </p:sp>
      <p:sp>
        <p:nvSpPr>
          <p:cNvPr id="3" name="Content Placeholder 2"/>
          <p:cNvSpPr>
            <a:spLocks noGrp="1"/>
          </p:cNvSpPr>
          <p:nvPr>
            <p:ph sz="quarter" idx="1"/>
          </p:nvPr>
        </p:nvSpPr>
        <p:spPr/>
        <p:txBody>
          <a:bodyPr>
            <a:normAutofit lnSpcReduction="10000"/>
          </a:bodyPr>
          <a:lstStyle/>
          <a:p>
            <a:r>
              <a:rPr lang="en-US" i="1" dirty="0" smtClean="0"/>
              <a:t>A common mode of operation is cipher block chaining </a:t>
            </a:r>
            <a:r>
              <a:rPr lang="en-US" dirty="0" smtClean="0"/>
              <a:t>(CBC), in which each plaintext block is </a:t>
            </a:r>
            <a:r>
              <a:rPr lang="en-US" dirty="0" err="1" smtClean="0"/>
              <a:t>XORed</a:t>
            </a:r>
            <a:r>
              <a:rPr lang="en-US" dirty="0" smtClean="0"/>
              <a:t> with the previous block’s </a:t>
            </a:r>
            <a:r>
              <a:rPr lang="en-US" dirty="0" err="1" smtClean="0"/>
              <a:t>ciphertext</a:t>
            </a:r>
            <a:r>
              <a:rPr lang="en-US" dirty="0" smtClean="0"/>
              <a:t> before being encrypted</a:t>
            </a:r>
          </a:p>
          <a:p>
            <a:pPr lvl="1"/>
            <a:r>
              <a:rPr lang="en-US" dirty="0" smtClean="0"/>
              <a:t>The result is that each block’s </a:t>
            </a:r>
            <a:r>
              <a:rPr lang="en-US" dirty="0" err="1" smtClean="0"/>
              <a:t>ciphertext</a:t>
            </a:r>
            <a:r>
              <a:rPr lang="en-US" dirty="0" smtClean="0"/>
              <a:t> depends in part on the preceding blocks, i.e. on its context. Since the first plaintext block has no preceding block, it is </a:t>
            </a:r>
            <a:r>
              <a:rPr lang="en-US" dirty="0" err="1" smtClean="0"/>
              <a:t>XORed</a:t>
            </a:r>
            <a:r>
              <a:rPr lang="en-US" dirty="0" smtClean="0"/>
              <a:t> with a random number</a:t>
            </a:r>
          </a:p>
          <a:p>
            <a:pPr lvl="2"/>
            <a:r>
              <a:rPr lang="en-US" dirty="0" smtClean="0"/>
              <a:t>That random number, called an </a:t>
            </a:r>
            <a:r>
              <a:rPr lang="en-US" i="1" dirty="0" smtClean="0"/>
              <a:t>initialization vector (IV), is included with the series of </a:t>
            </a:r>
            <a:r>
              <a:rPr lang="en-US" i="1" dirty="0" err="1" smtClean="0"/>
              <a:t>ciphertext</a:t>
            </a:r>
            <a:r>
              <a:rPr lang="en-US" i="1" dirty="0" smtClean="0"/>
              <a:t> blocks so that the first </a:t>
            </a:r>
            <a:r>
              <a:rPr lang="en-US" i="1" dirty="0" err="1" smtClean="0"/>
              <a:t>ciphertext</a:t>
            </a:r>
            <a:r>
              <a:rPr lang="en-US" i="1" dirty="0" smtClean="0"/>
              <a:t> </a:t>
            </a:r>
            <a:r>
              <a:rPr lang="en-US" dirty="0" smtClean="0"/>
              <a:t>block can be decrypted</a:t>
            </a:r>
            <a:endParaRPr lang="en-US" dirty="0"/>
          </a:p>
        </p:txBody>
      </p:sp>
      <p:sp>
        <p:nvSpPr>
          <p:cNvPr id="4" name="Date Placeholder 3"/>
          <p:cNvSpPr>
            <a:spLocks noGrp="1"/>
          </p:cNvSpPr>
          <p:nvPr>
            <p:ph type="dt" sz="half" idx="10"/>
          </p:nvPr>
        </p:nvSpPr>
        <p:spPr/>
        <p:txBody>
          <a:bodyPr/>
          <a:lstStyle/>
          <a:p>
            <a:fld id="{22C4D8CA-E861-4E59-B436-024B80D36910}"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Ciphers</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268538" y="5619750"/>
            <a:ext cx="4572000" cy="400050"/>
          </a:xfrm>
          <a:prstGeom prst="rect">
            <a:avLst/>
          </a:prstGeom>
        </p:spPr>
        <p:txBody>
          <a:bodyPr>
            <a:spAutoFit/>
          </a:bodyPr>
          <a:lstStyle/>
          <a:p>
            <a:pPr>
              <a:defRPr/>
            </a:pPr>
            <a:r>
              <a:rPr lang="en-US" sz="2000" dirty="0">
                <a:solidFill>
                  <a:srgbClr val="003399"/>
                </a:solidFill>
                <a:latin typeface="+mj-lt"/>
              </a:rPr>
              <a:t>Cipher block chaining (CBC).</a:t>
            </a:r>
          </a:p>
        </p:txBody>
      </p:sp>
      <p:pic>
        <p:nvPicPr>
          <p:cNvPr id="5" name="Picture 2" descr="f08-02-9780123850591 copy.jpg"/>
          <p:cNvPicPr>
            <a:picLocks noChangeAspect="1"/>
          </p:cNvPicPr>
          <p:nvPr/>
        </p:nvPicPr>
        <p:blipFill>
          <a:blip r:embed="rId2"/>
          <a:srcRect/>
          <a:stretch>
            <a:fillRect/>
          </a:stretch>
        </p:blipFill>
        <p:spPr bwMode="auto">
          <a:xfrm>
            <a:off x="1619250" y="1841500"/>
            <a:ext cx="4470400" cy="37782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6A05EE5B-2310-4D72-9E76-446C39106F1D}"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Key Ciphers</a:t>
            </a:r>
            <a:endParaRPr lang="en-US" dirty="0"/>
          </a:p>
        </p:txBody>
      </p:sp>
      <p:sp>
        <p:nvSpPr>
          <p:cNvPr id="3" name="Content Placeholder 2"/>
          <p:cNvSpPr>
            <a:spLocks noGrp="1"/>
          </p:cNvSpPr>
          <p:nvPr>
            <p:ph sz="quarter" idx="1"/>
          </p:nvPr>
        </p:nvSpPr>
        <p:spPr/>
        <p:txBody>
          <a:bodyPr/>
          <a:lstStyle/>
          <a:p>
            <a:r>
              <a:rPr lang="en-US" dirty="0" smtClean="0"/>
              <a:t>In a symmetric-key cipher, both participants in a communication share the same key. </a:t>
            </a:r>
          </a:p>
          <a:p>
            <a:r>
              <a:rPr lang="en-US" dirty="0" smtClean="0"/>
              <a:t>In other words, if a message is encrypted using a particular key, the same key is required for decrypting the message</a:t>
            </a:r>
            <a:endParaRPr lang="en-US" dirty="0"/>
          </a:p>
        </p:txBody>
      </p:sp>
      <p:sp>
        <p:nvSpPr>
          <p:cNvPr id="4" name="Date Placeholder 3"/>
          <p:cNvSpPr>
            <a:spLocks noGrp="1"/>
          </p:cNvSpPr>
          <p:nvPr>
            <p:ph type="dt" sz="half" idx="10"/>
          </p:nvPr>
        </p:nvSpPr>
        <p:spPr/>
        <p:txBody>
          <a:bodyPr/>
          <a:lstStyle/>
          <a:p>
            <a:fld id="{57009D37-26ED-4BCB-B397-6AD8F163C314}"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Computer networks are typically a shared resource used by many applications representing different interests. </a:t>
            </a:r>
          </a:p>
          <a:p>
            <a:r>
              <a:rPr lang="en-US" dirty="0" smtClean="0"/>
              <a:t>The Internet is particularly widely shared, being used by competing businesses, mutually antagonistic governments, and </a:t>
            </a:r>
            <a:r>
              <a:rPr lang="en-US" dirty="0" smtClean="0">
                <a:solidFill>
                  <a:srgbClr val="FF0000"/>
                </a:solidFill>
              </a:rPr>
              <a:t>opportunistic criminals</a:t>
            </a:r>
            <a:r>
              <a:rPr lang="en-US" dirty="0" smtClean="0"/>
              <a:t>.</a:t>
            </a:r>
          </a:p>
          <a:p>
            <a:r>
              <a:rPr lang="en-US" dirty="0" smtClean="0"/>
              <a:t>Unless security measures are taken, a network conversation or a distributed application may be compromised by an adversary</a:t>
            </a:r>
            <a:endParaRPr lang="en-US" dirty="0"/>
          </a:p>
        </p:txBody>
      </p:sp>
      <p:sp>
        <p:nvSpPr>
          <p:cNvPr id="4" name="Date Placeholder 3"/>
          <p:cNvSpPr>
            <a:spLocks noGrp="1"/>
          </p:cNvSpPr>
          <p:nvPr>
            <p:ph type="dt" sz="half" idx="10"/>
          </p:nvPr>
        </p:nvSpPr>
        <p:spPr/>
        <p:txBody>
          <a:bodyPr/>
          <a:lstStyle/>
          <a:p>
            <a:fld id="{FB1D96F8-A546-4FDC-A1BB-9E8C9D2AF479}"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Key Ciphers</a:t>
            </a:r>
            <a:endParaRPr lang="en-US" sz="8800" dirty="0" smtClean="0"/>
          </a:p>
        </p:txBody>
      </p:sp>
      <p:sp>
        <p:nvSpPr>
          <p:cNvPr id="3" name="Content Placeholder 2"/>
          <p:cNvSpPr>
            <a:spLocks noGrp="1"/>
          </p:cNvSpPr>
          <p:nvPr>
            <p:ph sz="quarter" idx="1"/>
          </p:nvPr>
        </p:nvSpPr>
        <p:spPr/>
        <p:txBody>
          <a:bodyPr>
            <a:normAutofit lnSpcReduction="10000"/>
          </a:bodyPr>
          <a:lstStyle/>
          <a:p>
            <a:r>
              <a:rPr lang="en-US" dirty="0" smtClean="0"/>
              <a:t>The U.S. National Institute of Standards and Technology (NIST) has issued standards for a series of symmetric-key ciphers</a:t>
            </a:r>
          </a:p>
          <a:p>
            <a:r>
              <a:rPr lang="en-US" i="1" dirty="0" smtClean="0"/>
              <a:t>Data Encryption Standard (DES) was the </a:t>
            </a:r>
            <a:r>
              <a:rPr lang="en-US" dirty="0" smtClean="0"/>
              <a:t>first, and it has stood the test of time in that no cryptanalytic attack better than brute force search has been discovered</a:t>
            </a:r>
          </a:p>
          <a:p>
            <a:r>
              <a:rPr lang="en-US" dirty="0" smtClean="0"/>
              <a:t>Brute force search, however, has gotten faster. DES’s keys (56 independent bits) are now too small given current processor speeds</a:t>
            </a:r>
            <a:endParaRPr lang="en-US" dirty="0"/>
          </a:p>
        </p:txBody>
      </p:sp>
      <p:sp>
        <p:nvSpPr>
          <p:cNvPr id="4" name="Date Placeholder 3"/>
          <p:cNvSpPr>
            <a:spLocks noGrp="1"/>
          </p:cNvSpPr>
          <p:nvPr>
            <p:ph type="dt" sz="half" idx="10"/>
          </p:nvPr>
        </p:nvSpPr>
        <p:spPr/>
        <p:txBody>
          <a:bodyPr/>
          <a:lstStyle/>
          <a:p>
            <a:fld id="{A779CE07-BB4F-4270-BC3E-FE2D20FBB44A}"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Symmetric Key Ciphers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NIST also standardized the cipher </a:t>
            </a:r>
            <a:r>
              <a:rPr lang="en-US" i="1" dirty="0" smtClean="0"/>
              <a:t>Triple DES (3DES), which leverages the cryptanalysis resistance </a:t>
            </a:r>
            <a:r>
              <a:rPr lang="en-US" dirty="0" smtClean="0"/>
              <a:t>of DES while in effect increasing the key size</a:t>
            </a:r>
          </a:p>
          <a:p>
            <a:r>
              <a:rPr lang="en-US" dirty="0" smtClean="0"/>
              <a:t>A 3DES key has 168 (= 3256) independent bits, and is used as three DES keys;</a:t>
            </a:r>
          </a:p>
          <a:p>
            <a:pPr lvl="1"/>
            <a:r>
              <a:rPr lang="en-US" dirty="0" smtClean="0"/>
              <a:t>Let’s call them DES-key1, DES-key2, and DES-key3</a:t>
            </a:r>
          </a:p>
          <a:p>
            <a:pPr lvl="1"/>
            <a:r>
              <a:rPr lang="en-US" dirty="0" smtClean="0"/>
              <a:t>3DES-encryption of a block is performed by first DES-encrypting the block using DES-key1, then DES-en</a:t>
            </a:r>
            <a:r>
              <a:rPr lang="en-US" i="1" dirty="0" smtClean="0"/>
              <a:t>crypting the result using DES-key2, and finally </a:t>
            </a:r>
            <a:r>
              <a:rPr lang="en-US" dirty="0" smtClean="0"/>
              <a:t>DES-encrypting that result using DES-key3</a:t>
            </a:r>
          </a:p>
          <a:p>
            <a:pPr lvl="1"/>
            <a:r>
              <a:rPr lang="en-US" dirty="0" smtClean="0"/>
              <a:t>Decryption involves decrypting using DES-key3, then encrypting using DES-key2, then decrypting using DES-key1</a:t>
            </a:r>
            <a:endParaRPr lang="en-US" dirty="0"/>
          </a:p>
        </p:txBody>
      </p:sp>
      <p:sp>
        <p:nvSpPr>
          <p:cNvPr id="4" name="Date Placeholder 3"/>
          <p:cNvSpPr>
            <a:spLocks noGrp="1"/>
          </p:cNvSpPr>
          <p:nvPr>
            <p:ph type="dt" sz="half" idx="10"/>
          </p:nvPr>
        </p:nvSpPr>
        <p:spPr/>
        <p:txBody>
          <a:bodyPr/>
          <a:lstStyle/>
          <a:p>
            <a:fld id="{3E76D34D-C2F8-46F0-83EA-50F6904F868E}"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Symmetric Key Ciphers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3DES is being superseded by the </a:t>
            </a:r>
            <a:r>
              <a:rPr lang="en-US" i="1" dirty="0" smtClean="0"/>
              <a:t>Advanced Encryption Standard (AES) standard </a:t>
            </a:r>
            <a:r>
              <a:rPr lang="en-US" dirty="0" smtClean="0"/>
              <a:t>issued by NIST in 2001</a:t>
            </a:r>
          </a:p>
          <a:p>
            <a:r>
              <a:rPr lang="en-US" dirty="0" smtClean="0"/>
              <a:t>The cipher selected to become that standard (with a few minor modifications) was originally named </a:t>
            </a:r>
            <a:r>
              <a:rPr lang="en-US" dirty="0" err="1" smtClean="0"/>
              <a:t>Rijndael</a:t>
            </a:r>
            <a:r>
              <a:rPr lang="en-US" dirty="0" smtClean="0"/>
              <a:t> (pronounced roughly like “Rhine </a:t>
            </a:r>
            <a:r>
              <a:rPr lang="en-US" dirty="0" err="1" smtClean="0"/>
              <a:t>dahl</a:t>
            </a:r>
            <a:r>
              <a:rPr lang="en-US" dirty="0" smtClean="0"/>
              <a:t>”) based on the names of its inventors, </a:t>
            </a:r>
            <a:r>
              <a:rPr lang="en-US" dirty="0" err="1" smtClean="0"/>
              <a:t>Daemen</a:t>
            </a:r>
            <a:r>
              <a:rPr lang="en-US" dirty="0" smtClean="0"/>
              <a:t> and </a:t>
            </a:r>
            <a:r>
              <a:rPr lang="en-US" dirty="0" err="1" smtClean="0"/>
              <a:t>Rijmen</a:t>
            </a:r>
            <a:endParaRPr lang="en-US" dirty="0" smtClean="0"/>
          </a:p>
          <a:p>
            <a:r>
              <a:rPr lang="en-US" dirty="0" smtClean="0"/>
              <a:t>AES supports key lengths of 128, 192, or 256 bits, and the block length is 128 bits</a:t>
            </a:r>
            <a:endParaRPr lang="en-US" dirty="0"/>
          </a:p>
        </p:txBody>
      </p:sp>
      <p:sp>
        <p:nvSpPr>
          <p:cNvPr id="4" name="Date Placeholder 3"/>
          <p:cNvSpPr>
            <a:spLocks noGrp="1"/>
          </p:cNvSpPr>
          <p:nvPr>
            <p:ph type="dt" sz="half" idx="10"/>
          </p:nvPr>
        </p:nvSpPr>
        <p:spPr/>
        <p:txBody>
          <a:bodyPr/>
          <a:lstStyle/>
          <a:p>
            <a:fld id="{11CA82D1-4C84-472E-8E47-4288443DD794}"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Ciphers</a:t>
            </a:r>
            <a:endParaRPr lang="en-US" dirty="0"/>
          </a:p>
        </p:txBody>
      </p:sp>
      <p:sp>
        <p:nvSpPr>
          <p:cNvPr id="3" name="Content Placeholder 2"/>
          <p:cNvSpPr>
            <a:spLocks noGrp="1"/>
          </p:cNvSpPr>
          <p:nvPr>
            <p:ph sz="quarter" idx="1"/>
          </p:nvPr>
        </p:nvSpPr>
        <p:spPr/>
        <p:txBody>
          <a:bodyPr/>
          <a:lstStyle/>
          <a:p>
            <a:r>
              <a:rPr lang="en-US" dirty="0" smtClean="0"/>
              <a:t>An alternative to symmetric-key ciphers is asymmetric, or public-key, ciphers</a:t>
            </a:r>
          </a:p>
          <a:p>
            <a:r>
              <a:rPr lang="en-US" dirty="0" smtClean="0"/>
              <a:t>Instead of a single key shared by two participants, a public-key cipher uses a pair of related keys, one for encryption and a different one for decryption</a:t>
            </a:r>
          </a:p>
          <a:p>
            <a:r>
              <a:rPr lang="en-US" dirty="0" smtClean="0"/>
              <a:t>The pair of keys is “owned” by just one participant</a:t>
            </a:r>
          </a:p>
          <a:p>
            <a:r>
              <a:rPr lang="en-US" dirty="0" smtClean="0"/>
              <a:t>The owner keeps the decryption key secret so that only the owner can decrypt messages; that key is called the </a:t>
            </a:r>
            <a:r>
              <a:rPr lang="en-US" i="1" dirty="0" smtClean="0"/>
              <a:t>private key</a:t>
            </a:r>
            <a:endParaRPr lang="en-US" dirty="0"/>
          </a:p>
        </p:txBody>
      </p:sp>
      <p:sp>
        <p:nvSpPr>
          <p:cNvPr id="4" name="Date Placeholder 3"/>
          <p:cNvSpPr>
            <a:spLocks noGrp="1"/>
          </p:cNvSpPr>
          <p:nvPr>
            <p:ph type="dt" sz="half" idx="10"/>
          </p:nvPr>
        </p:nvSpPr>
        <p:spPr/>
        <p:txBody>
          <a:bodyPr/>
          <a:lstStyle/>
          <a:p>
            <a:fld id="{0C0BDAC6-9473-4DE1-AFDD-DE1568DF9E6B}"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Ciphers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owner makes </a:t>
            </a:r>
            <a:r>
              <a:rPr lang="en-US" i="1" dirty="0" smtClean="0"/>
              <a:t>the </a:t>
            </a:r>
            <a:r>
              <a:rPr lang="en-US" dirty="0" smtClean="0"/>
              <a:t>encryption key public, so that anyone can encrypt messages for the owner; that key is called the </a:t>
            </a:r>
            <a:r>
              <a:rPr lang="en-US" i="1" dirty="0" smtClean="0"/>
              <a:t>public key</a:t>
            </a:r>
          </a:p>
          <a:p>
            <a:r>
              <a:rPr lang="en-US" dirty="0" smtClean="0"/>
              <a:t>Obviously, for such a scheme to work it must not be possible to deduce the private key from the public key</a:t>
            </a:r>
          </a:p>
          <a:p>
            <a:r>
              <a:rPr lang="en-US" dirty="0" smtClean="0"/>
              <a:t>Consequently any participant can get the public key and send an encrypted message to the owner of the keys, and only the owner has the private key necessary to decrypt it</a:t>
            </a:r>
            <a:endParaRPr lang="en-US" dirty="0"/>
          </a:p>
        </p:txBody>
      </p:sp>
      <p:sp>
        <p:nvSpPr>
          <p:cNvPr id="4" name="Date Placeholder 3"/>
          <p:cNvSpPr>
            <a:spLocks noGrp="1"/>
          </p:cNvSpPr>
          <p:nvPr>
            <p:ph type="dt" sz="half" idx="10"/>
          </p:nvPr>
        </p:nvSpPr>
        <p:spPr/>
        <p:txBody>
          <a:bodyPr/>
          <a:lstStyle/>
          <a:p>
            <a:fld id="{F4B91070-8283-49F2-82CF-B84CAED0DAC9}"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Ciphers</a:t>
            </a:r>
            <a:endParaRPr lang="en-US" sz="8800" dirty="0" smtClean="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3132138" y="5314950"/>
            <a:ext cx="4572000" cy="400050"/>
          </a:xfrm>
          <a:prstGeom prst="rect">
            <a:avLst/>
          </a:prstGeom>
        </p:spPr>
        <p:txBody>
          <a:bodyPr>
            <a:spAutoFit/>
          </a:bodyPr>
          <a:lstStyle/>
          <a:p>
            <a:pPr>
              <a:defRPr/>
            </a:pPr>
            <a:r>
              <a:rPr lang="en-US" sz="2000" dirty="0">
                <a:solidFill>
                  <a:srgbClr val="003399"/>
                </a:solidFill>
                <a:latin typeface="+mj-lt"/>
              </a:rPr>
              <a:t>Public-key encryption</a:t>
            </a:r>
          </a:p>
        </p:txBody>
      </p:sp>
      <p:pic>
        <p:nvPicPr>
          <p:cNvPr id="5" name="Picture 2" descr="f08-03-9780123850591 copy.jpg"/>
          <p:cNvPicPr>
            <a:picLocks noChangeAspect="1"/>
          </p:cNvPicPr>
          <p:nvPr/>
        </p:nvPicPr>
        <p:blipFill>
          <a:blip r:embed="rId2"/>
          <a:srcRect/>
          <a:stretch>
            <a:fillRect/>
          </a:stretch>
        </p:blipFill>
        <p:spPr bwMode="auto">
          <a:xfrm>
            <a:off x="1974850" y="1752600"/>
            <a:ext cx="4829175" cy="36353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F264A350-E722-4B9F-A771-371FC276AFA4}"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Public Key Ciphers</a:t>
            </a:r>
            <a:endParaRPr lang="en-US" sz="8800" dirty="0" smtClean="0"/>
          </a:p>
        </p:txBody>
      </p:sp>
      <p:sp>
        <p:nvSpPr>
          <p:cNvPr id="3" name="Content Placeholder 2"/>
          <p:cNvSpPr>
            <a:spLocks noGrp="1"/>
          </p:cNvSpPr>
          <p:nvPr>
            <p:ph sz="quarter" idx="1"/>
          </p:nvPr>
        </p:nvSpPr>
        <p:spPr/>
        <p:txBody>
          <a:bodyPr>
            <a:normAutofit fontScale="92500"/>
          </a:bodyPr>
          <a:lstStyle/>
          <a:p>
            <a:r>
              <a:rPr lang="en-US" dirty="0" smtClean="0"/>
              <a:t>An important additional property of public-key ciphers is that the private “decryption” key can be used with the encryption algorithm to encrypt messages so that they  can only be decrypted using the public “encryption” key</a:t>
            </a:r>
          </a:p>
          <a:p>
            <a:r>
              <a:rPr lang="en-US" dirty="0" smtClean="0"/>
              <a:t>This property clearly wouldn’t be useful for confidentiality since anyone with the public key could decrypt such a message</a:t>
            </a:r>
          </a:p>
          <a:p>
            <a:r>
              <a:rPr lang="en-US" dirty="0" smtClean="0"/>
              <a:t>This property is, however, useful for authentication since it tells the receiver of such a message that it could only have been created by the owner of the keys</a:t>
            </a:r>
            <a:endParaRPr lang="en-US" dirty="0"/>
          </a:p>
        </p:txBody>
      </p:sp>
      <p:sp>
        <p:nvSpPr>
          <p:cNvPr id="4" name="Date Placeholder 3"/>
          <p:cNvSpPr>
            <a:spLocks noGrp="1"/>
          </p:cNvSpPr>
          <p:nvPr>
            <p:ph type="dt" sz="half" idx="10"/>
          </p:nvPr>
        </p:nvSpPr>
        <p:spPr/>
        <p:txBody>
          <a:bodyPr/>
          <a:lstStyle/>
          <a:p>
            <a:fld id="{040A244B-C399-42C3-8438-00AEE5C67BB6}"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Ciphers</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411413" y="4581525"/>
            <a:ext cx="4572000" cy="400050"/>
          </a:xfrm>
          <a:prstGeom prst="rect">
            <a:avLst/>
          </a:prstGeom>
        </p:spPr>
        <p:txBody>
          <a:bodyPr>
            <a:spAutoFit/>
          </a:bodyPr>
          <a:lstStyle/>
          <a:p>
            <a:pPr>
              <a:defRPr/>
            </a:pPr>
            <a:r>
              <a:rPr lang="en-US" sz="2000" dirty="0">
                <a:solidFill>
                  <a:srgbClr val="003399"/>
                </a:solidFill>
                <a:latin typeface="+mj-lt"/>
              </a:rPr>
              <a:t>Authentication using public keys</a:t>
            </a:r>
          </a:p>
        </p:txBody>
      </p:sp>
      <p:pic>
        <p:nvPicPr>
          <p:cNvPr id="5" name="Picture 2" descr="f08-04-9780123850591 copy.jpg"/>
          <p:cNvPicPr>
            <a:picLocks noChangeAspect="1"/>
          </p:cNvPicPr>
          <p:nvPr/>
        </p:nvPicPr>
        <p:blipFill>
          <a:blip r:embed="rId2"/>
          <a:srcRect/>
          <a:stretch>
            <a:fillRect/>
          </a:stretch>
        </p:blipFill>
        <p:spPr bwMode="auto">
          <a:xfrm>
            <a:off x="1692275" y="2349500"/>
            <a:ext cx="5664200" cy="1797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4F82E41A-3055-4A5B-9A17-095E275FBF81}"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Ciphers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concept of public-key ciphers was first published in 1976 by </a:t>
            </a:r>
            <a:r>
              <a:rPr lang="en-US" dirty="0" err="1" smtClean="0"/>
              <a:t>Diffie</a:t>
            </a:r>
            <a:r>
              <a:rPr lang="en-US" dirty="0" smtClean="0"/>
              <a:t> and Hellman</a:t>
            </a:r>
          </a:p>
          <a:p>
            <a:r>
              <a:rPr lang="en-US" dirty="0" smtClean="0"/>
              <a:t>The best-known public-key cipher is RSA, named after its inventors: </a:t>
            </a:r>
            <a:r>
              <a:rPr lang="en-US" dirty="0" err="1" smtClean="0"/>
              <a:t>Rivest</a:t>
            </a:r>
            <a:r>
              <a:rPr lang="en-US" dirty="0" smtClean="0"/>
              <a:t>, Shamir, and </a:t>
            </a:r>
            <a:r>
              <a:rPr lang="en-US" dirty="0" err="1" smtClean="0"/>
              <a:t>Adleman</a:t>
            </a:r>
            <a:endParaRPr lang="en-US" dirty="0" smtClean="0"/>
          </a:p>
          <a:p>
            <a:pPr lvl="1"/>
            <a:r>
              <a:rPr lang="en-US" dirty="0" smtClean="0"/>
              <a:t>RSA relies on the high computational cost of factoring large numbers</a:t>
            </a:r>
          </a:p>
          <a:p>
            <a:r>
              <a:rPr lang="en-US" dirty="0" smtClean="0"/>
              <a:t>Another public-key cipher is </a:t>
            </a:r>
            <a:r>
              <a:rPr lang="en-US" dirty="0" err="1" smtClean="0"/>
              <a:t>ElGamal</a:t>
            </a:r>
            <a:endParaRPr lang="en-US" dirty="0" smtClean="0"/>
          </a:p>
          <a:p>
            <a:pPr lvl="1"/>
            <a:r>
              <a:rPr lang="en-US" dirty="0" smtClean="0"/>
              <a:t>Like RSA, it relies on a mathematical problem, the discrete logarithm problem, for which no efficient solution has been found, and requires keys of at least 1024 bits</a:t>
            </a:r>
            <a:endParaRPr lang="en-US" dirty="0"/>
          </a:p>
        </p:txBody>
      </p:sp>
      <p:sp>
        <p:nvSpPr>
          <p:cNvPr id="4" name="Date Placeholder 3"/>
          <p:cNvSpPr>
            <a:spLocks noGrp="1"/>
          </p:cNvSpPr>
          <p:nvPr>
            <p:ph type="dt" sz="half" idx="10"/>
          </p:nvPr>
        </p:nvSpPr>
        <p:spPr/>
        <p:txBody>
          <a:bodyPr/>
          <a:lstStyle/>
          <a:p>
            <a:fld id="{06BCCE86-D4FA-4E17-86E7-19BBF69A982F}"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Authenticator</a:t>
            </a:r>
          </a:p>
        </p:txBody>
      </p:sp>
      <p:sp>
        <p:nvSpPr>
          <p:cNvPr id="3" name="Content Placeholder 2"/>
          <p:cNvSpPr>
            <a:spLocks noGrp="1"/>
          </p:cNvSpPr>
          <p:nvPr>
            <p:ph sz="quarter" idx="1"/>
          </p:nvPr>
        </p:nvSpPr>
        <p:spPr/>
        <p:txBody>
          <a:bodyPr>
            <a:normAutofit fontScale="92500" lnSpcReduction="10000"/>
          </a:bodyPr>
          <a:lstStyle/>
          <a:p>
            <a:r>
              <a:rPr lang="en-US" dirty="0" smtClean="0"/>
              <a:t>An </a:t>
            </a:r>
            <a:r>
              <a:rPr lang="en-US" i="1" dirty="0" smtClean="0"/>
              <a:t>authenticator is a value, to be included in a transmitted message, that can be </a:t>
            </a:r>
            <a:r>
              <a:rPr lang="en-US" dirty="0" smtClean="0"/>
              <a:t>used to verify simultaneously the authenticity and the data integrity of a message</a:t>
            </a:r>
          </a:p>
          <a:p>
            <a:r>
              <a:rPr lang="en-US" dirty="0" smtClean="0"/>
              <a:t>One kind of authenticator combines encryption and a </a:t>
            </a:r>
            <a:r>
              <a:rPr lang="en-US" i="1" dirty="0" smtClean="0"/>
              <a:t>cryptographic hash function</a:t>
            </a:r>
          </a:p>
          <a:p>
            <a:pPr lvl="1"/>
            <a:r>
              <a:rPr lang="en-US" dirty="0" smtClean="0"/>
              <a:t>Cryptographic hash algorithms are treated as public knowledge, as with cipher algorithms</a:t>
            </a:r>
          </a:p>
          <a:p>
            <a:pPr lvl="1"/>
            <a:r>
              <a:rPr lang="en-US" dirty="0" smtClean="0"/>
              <a:t>A cryptographic hash function (also known as a cryptographic checksum) is a function that outputs sufficient redundant information about a message to expose any tampering</a:t>
            </a:r>
            <a:endParaRPr lang="en-US" dirty="0"/>
          </a:p>
        </p:txBody>
      </p:sp>
      <p:sp>
        <p:nvSpPr>
          <p:cNvPr id="4" name="Date Placeholder 3"/>
          <p:cNvSpPr>
            <a:spLocks noGrp="1"/>
          </p:cNvSpPr>
          <p:nvPr>
            <p:ph type="dt" sz="half" idx="10"/>
          </p:nvPr>
        </p:nvSpPr>
        <p:spPr/>
        <p:txBody>
          <a:bodyPr/>
          <a:lstStyle/>
          <a:p>
            <a:fld id="{D7F331D8-C8F5-451D-B475-764576E5DD77}"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Consider some threats to secure use of, for example, the World Wide Web</a:t>
            </a:r>
          </a:p>
          <a:p>
            <a:pPr lvl="1"/>
            <a:r>
              <a:rPr lang="en-US" dirty="0" smtClean="0"/>
              <a:t>Suppose you are a customer using a credit card to order an item from a website</a:t>
            </a:r>
          </a:p>
          <a:p>
            <a:pPr lvl="2"/>
            <a:r>
              <a:rPr lang="en-US" dirty="0" smtClean="0"/>
              <a:t>An obvious threat is that an adversary would eavesdrop on your network communication, reading your messages to obtain your credit card information</a:t>
            </a:r>
          </a:p>
          <a:p>
            <a:pPr lvl="2"/>
            <a:r>
              <a:rPr lang="en-US" dirty="0" smtClean="0"/>
              <a:t>It is possible and practical, however, to encrypt messages so as to prevent an adversary from understanding the message contents. A protocol that does so is said to provide </a:t>
            </a:r>
            <a:r>
              <a:rPr lang="en-US" i="1" dirty="0" smtClean="0"/>
              <a:t>confidentiality</a:t>
            </a:r>
          </a:p>
          <a:p>
            <a:pPr lvl="2"/>
            <a:r>
              <a:rPr lang="en-US" dirty="0" smtClean="0"/>
              <a:t>Taking the concept a step farther, concealing the quantity or destination of communication is called </a:t>
            </a:r>
            <a:r>
              <a:rPr lang="en-US" i="1" dirty="0" smtClean="0"/>
              <a:t>traffic confidentiality</a:t>
            </a:r>
            <a:endParaRPr lang="en-US" dirty="0"/>
          </a:p>
        </p:txBody>
      </p:sp>
      <p:sp>
        <p:nvSpPr>
          <p:cNvPr id="4" name="Date Placeholder 3"/>
          <p:cNvSpPr>
            <a:spLocks noGrp="1"/>
          </p:cNvSpPr>
          <p:nvPr>
            <p:ph type="dt" sz="half" idx="10"/>
          </p:nvPr>
        </p:nvSpPr>
        <p:spPr/>
        <p:txBody>
          <a:bodyPr/>
          <a:lstStyle/>
          <a:p>
            <a:fld id="{FF290F9D-2EE8-4296-8389-71E57B9B5D22}"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Authenticator</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Just as a checksum or CRC exposes bit errors introduced by noisy links, a cryptographic checksum is designed to expose deliberate corruption of messages by an adversary</a:t>
            </a:r>
          </a:p>
          <a:p>
            <a:pPr lvl="1"/>
            <a:r>
              <a:rPr lang="en-US" dirty="0" smtClean="0"/>
              <a:t>The value it outputs is called a </a:t>
            </a:r>
            <a:r>
              <a:rPr lang="en-US" i="1" dirty="0" smtClean="0"/>
              <a:t>message digest and, </a:t>
            </a:r>
            <a:r>
              <a:rPr lang="en-US" dirty="0" smtClean="0"/>
              <a:t>like an ordinary</a:t>
            </a:r>
            <a:r>
              <a:rPr lang="en-US" i="1" dirty="0" smtClean="0"/>
              <a:t> checksum, </a:t>
            </a:r>
            <a:r>
              <a:rPr lang="en-US" dirty="0" smtClean="0"/>
              <a:t>is appended to the message</a:t>
            </a:r>
          </a:p>
          <a:p>
            <a:pPr lvl="1"/>
            <a:r>
              <a:rPr lang="en-US" dirty="0" smtClean="0"/>
              <a:t>All the message digests produced by a given hash have the same number of bits regardless of the length of the original message</a:t>
            </a:r>
          </a:p>
          <a:p>
            <a:pPr lvl="1"/>
            <a:r>
              <a:rPr lang="en-US" dirty="0" smtClean="0"/>
              <a:t>Since the space of possible input messages is larger than the space of possible message digests, there will be different input messages that produce the same message digest, like collisions in a hash table</a:t>
            </a:r>
            <a:endParaRPr lang="en-US" dirty="0"/>
          </a:p>
        </p:txBody>
      </p:sp>
      <p:sp>
        <p:nvSpPr>
          <p:cNvPr id="4" name="Date Placeholder 3"/>
          <p:cNvSpPr>
            <a:spLocks noGrp="1"/>
          </p:cNvSpPr>
          <p:nvPr>
            <p:ph type="dt" sz="half" idx="10"/>
          </p:nvPr>
        </p:nvSpPr>
        <p:spPr/>
        <p:txBody>
          <a:bodyPr/>
          <a:lstStyle/>
          <a:p>
            <a:fld id="{A13BCC8B-EE80-42D5-8FF1-E37717AA20CB}"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Authenticator</a:t>
            </a:r>
          </a:p>
        </p:txBody>
      </p:sp>
      <p:sp>
        <p:nvSpPr>
          <p:cNvPr id="3" name="Content Placeholder 2"/>
          <p:cNvSpPr>
            <a:spLocks noGrp="1"/>
          </p:cNvSpPr>
          <p:nvPr>
            <p:ph sz="quarter" idx="1"/>
          </p:nvPr>
        </p:nvSpPr>
        <p:spPr/>
        <p:txBody>
          <a:bodyPr/>
          <a:lstStyle/>
          <a:p>
            <a:r>
              <a:rPr lang="en-US" dirty="0" smtClean="0"/>
              <a:t>There are several common cryptographic hash algorithms, including MD5 (for Message Digest 5) and Secure Hash Algorithm 1 (SHA-1). </a:t>
            </a:r>
          </a:p>
          <a:p>
            <a:r>
              <a:rPr lang="en-US" dirty="0" smtClean="0"/>
              <a:t>MD5 outputs a 128-bit digest, and SHA-1 outputs a 160-bit digest</a:t>
            </a:r>
          </a:p>
          <a:p>
            <a:r>
              <a:rPr lang="en-US" dirty="0" smtClean="0"/>
              <a:t>A digest encrypted with a public key algorithm but using the private key is called a </a:t>
            </a:r>
            <a:r>
              <a:rPr lang="en-US" i="1" dirty="0" smtClean="0"/>
              <a:t>digital signature </a:t>
            </a:r>
            <a:r>
              <a:rPr lang="en-US" dirty="0" smtClean="0"/>
              <a:t>because it provides </a:t>
            </a:r>
            <a:r>
              <a:rPr lang="en-US" dirty="0" err="1" smtClean="0"/>
              <a:t>nonrepudiation</a:t>
            </a:r>
            <a:r>
              <a:rPr lang="en-US" dirty="0" smtClean="0"/>
              <a:t> like a written signature</a:t>
            </a:r>
            <a:endParaRPr lang="en-US" dirty="0"/>
          </a:p>
        </p:txBody>
      </p:sp>
      <p:sp>
        <p:nvSpPr>
          <p:cNvPr id="4" name="Date Placeholder 3"/>
          <p:cNvSpPr>
            <a:spLocks noGrp="1"/>
          </p:cNvSpPr>
          <p:nvPr>
            <p:ph type="dt" sz="half" idx="10"/>
          </p:nvPr>
        </p:nvSpPr>
        <p:spPr/>
        <p:txBody>
          <a:bodyPr/>
          <a:lstStyle/>
          <a:p>
            <a:fld id="{056A36D5-6BBB-42E5-BF6D-D2905C4DCD5D}"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Authenticator</a:t>
            </a:r>
          </a:p>
        </p:txBody>
      </p:sp>
      <p:sp>
        <p:nvSpPr>
          <p:cNvPr id="3" name="Content Placeholder 2"/>
          <p:cNvSpPr>
            <a:spLocks noGrp="1"/>
          </p:cNvSpPr>
          <p:nvPr>
            <p:ph sz="quarter" idx="1"/>
          </p:nvPr>
        </p:nvSpPr>
        <p:spPr/>
        <p:txBody>
          <a:bodyPr>
            <a:normAutofit fontScale="92500"/>
          </a:bodyPr>
          <a:lstStyle/>
          <a:p>
            <a:r>
              <a:rPr lang="en-US" dirty="0" smtClean="0"/>
              <a:t>Another kind of authenticator is similar, but instead of encrypting a hash, it uses a hash-like function that takes a secret value (known to only the sender and the receiver) as a parameter</a:t>
            </a:r>
          </a:p>
          <a:p>
            <a:r>
              <a:rPr lang="en-US" dirty="0" smtClean="0"/>
              <a:t>Such a function outputs an authenticator called a </a:t>
            </a:r>
            <a:r>
              <a:rPr lang="en-US" i="1" dirty="0" smtClean="0"/>
              <a:t>message authentication code (MAC)</a:t>
            </a:r>
          </a:p>
          <a:p>
            <a:r>
              <a:rPr lang="en-US" dirty="0" smtClean="0"/>
              <a:t>The sender appends the MAC to her plaintext message</a:t>
            </a:r>
          </a:p>
          <a:p>
            <a:r>
              <a:rPr lang="en-US" dirty="0" smtClean="0"/>
              <a:t>The receiver </a:t>
            </a:r>
            <a:r>
              <a:rPr lang="en-US" dirty="0" err="1" smtClean="0"/>
              <a:t>recomputes</a:t>
            </a:r>
            <a:r>
              <a:rPr lang="en-US" dirty="0" smtClean="0"/>
              <a:t> the MAC using the plaintext and the secret value, and compares that recomputed MAC to the received MAC</a:t>
            </a:r>
            <a:endParaRPr lang="en-US" dirty="0"/>
          </a:p>
        </p:txBody>
      </p:sp>
      <p:sp>
        <p:nvSpPr>
          <p:cNvPr id="4" name="Date Placeholder 3"/>
          <p:cNvSpPr>
            <a:spLocks noGrp="1"/>
          </p:cNvSpPr>
          <p:nvPr>
            <p:ph type="dt" sz="half" idx="10"/>
          </p:nvPr>
        </p:nvSpPr>
        <p:spPr/>
        <p:txBody>
          <a:bodyPr/>
          <a:lstStyle/>
          <a:p>
            <a:fld id="{96577C1E-A6B8-429B-BC59-988EE0771F98}"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Authenticator</a:t>
            </a:r>
            <a:endParaRPr lang="en-US" dirty="0"/>
          </a:p>
        </p:txBody>
      </p:sp>
      <p:sp>
        <p:nvSpPr>
          <p:cNvPr id="3" name="Content Placeholder 2"/>
          <p:cNvSpPr>
            <a:spLocks noGrp="1"/>
          </p:cNvSpPr>
          <p:nvPr>
            <p:ph sz="quarter" idx="1"/>
          </p:nvPr>
        </p:nvSpPr>
        <p:spPr/>
        <p:txBody>
          <a:bodyPr>
            <a:normAutofit fontScale="92500"/>
          </a:bodyPr>
          <a:lstStyle/>
          <a:p>
            <a:r>
              <a:rPr lang="en-US" dirty="0" smtClean="0"/>
              <a:t>A common variation on MACs is to apply a cryptographic hash (such as MD5 or SHA-1) to the concatenation of the plaintext message and the secret value</a:t>
            </a:r>
          </a:p>
          <a:p>
            <a:r>
              <a:rPr lang="en-US" dirty="0" smtClean="0"/>
              <a:t>The resulting digest is called a </a:t>
            </a:r>
            <a:r>
              <a:rPr lang="en-US" i="1" dirty="0" smtClean="0"/>
              <a:t>hashed message authentication code (HMAC) </a:t>
            </a:r>
            <a:r>
              <a:rPr lang="en-US" dirty="0" smtClean="0"/>
              <a:t>since it is essentially a MAC</a:t>
            </a:r>
          </a:p>
          <a:p>
            <a:r>
              <a:rPr lang="en-US" dirty="0" smtClean="0"/>
              <a:t>The HMAC, but not the secret value, is appended to the plaintext message</a:t>
            </a:r>
          </a:p>
          <a:p>
            <a:r>
              <a:rPr lang="en-US" dirty="0" smtClean="0"/>
              <a:t>Only a receiver who knows the secret value can compute the correct HMAC to compare with the received HMAC</a:t>
            </a:r>
            <a:endParaRPr lang="en-US" dirty="0"/>
          </a:p>
        </p:txBody>
      </p:sp>
      <p:sp>
        <p:nvSpPr>
          <p:cNvPr id="4" name="Date Placeholder 3"/>
          <p:cNvSpPr>
            <a:spLocks noGrp="1"/>
          </p:cNvSpPr>
          <p:nvPr>
            <p:ph type="dt" sz="half" idx="10"/>
          </p:nvPr>
        </p:nvSpPr>
        <p:spPr/>
        <p:txBody>
          <a:bodyPr/>
          <a:lstStyle/>
          <a:p>
            <a:fld id="{ADDA40C7-2ECF-4668-B39C-44FFF0AFE17B}"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Authenticator</a:t>
            </a:r>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339974" y="4941888"/>
            <a:ext cx="4975225" cy="400110"/>
          </a:xfrm>
          <a:prstGeom prst="rect">
            <a:avLst/>
          </a:prstGeom>
        </p:spPr>
        <p:txBody>
          <a:bodyPr wrap="square">
            <a:spAutoFit/>
          </a:bodyPr>
          <a:lstStyle/>
          <a:p>
            <a:pPr>
              <a:defRPr/>
            </a:pPr>
            <a:r>
              <a:rPr lang="en-US" sz="2000" dirty="0">
                <a:solidFill>
                  <a:srgbClr val="003399"/>
                </a:solidFill>
                <a:latin typeface="+mj-lt"/>
              </a:rPr>
              <a:t>Computing a MAC versus computing an HMAC</a:t>
            </a:r>
          </a:p>
        </p:txBody>
      </p:sp>
      <p:pic>
        <p:nvPicPr>
          <p:cNvPr id="5" name="Picture 2" descr="f08-05-9780123850591 copy.jpg"/>
          <p:cNvPicPr>
            <a:picLocks noChangeAspect="1"/>
          </p:cNvPicPr>
          <p:nvPr/>
        </p:nvPicPr>
        <p:blipFill>
          <a:blip r:embed="rId2"/>
          <a:srcRect/>
          <a:stretch>
            <a:fillRect/>
          </a:stretch>
        </p:blipFill>
        <p:spPr bwMode="auto">
          <a:xfrm>
            <a:off x="1619250" y="1916113"/>
            <a:ext cx="5759450" cy="27971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83D42ADC-3240-43CA-904F-7BB1D28DBC25}"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Pre Distribution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To use ciphers and authenticators, the communicating participants need to know what keys to use</a:t>
            </a:r>
          </a:p>
          <a:p>
            <a:r>
              <a:rPr lang="en-US" dirty="0" smtClean="0"/>
              <a:t>In the case of a symmetric-key cipher, how does a pair of participants obtain the key they share?</a:t>
            </a:r>
          </a:p>
          <a:p>
            <a:r>
              <a:rPr lang="en-US" dirty="0" smtClean="0"/>
              <a:t>In the case of a public-key cipher, how do participants know what public key belongs to a certain participant?</a:t>
            </a:r>
          </a:p>
          <a:p>
            <a:r>
              <a:rPr lang="en-US" dirty="0" smtClean="0"/>
              <a:t>The answer differs depending on whether the keys are short-lived </a:t>
            </a:r>
            <a:r>
              <a:rPr lang="en-US" i="1" dirty="0" smtClean="0"/>
              <a:t>session keys or longer-lived pre-distributed keys</a:t>
            </a:r>
            <a:endParaRPr lang="en-US" dirty="0"/>
          </a:p>
        </p:txBody>
      </p:sp>
      <p:sp>
        <p:nvSpPr>
          <p:cNvPr id="4" name="Date Placeholder 3"/>
          <p:cNvSpPr>
            <a:spLocks noGrp="1"/>
          </p:cNvSpPr>
          <p:nvPr>
            <p:ph type="dt" sz="half" idx="10"/>
          </p:nvPr>
        </p:nvSpPr>
        <p:spPr/>
        <p:txBody>
          <a:bodyPr/>
          <a:lstStyle/>
          <a:p>
            <a:fld id="{EF56CA21-9B4C-4D5D-AA04-9612E47E498C}"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Pre Distribution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A session key is a key used to secure a single, relatively short episode of communication: a session</a:t>
            </a:r>
          </a:p>
          <a:p>
            <a:pPr lvl="1"/>
            <a:r>
              <a:rPr lang="en-US" dirty="0" smtClean="0"/>
              <a:t>Each distinct session between a pair of participants uses a new session key, which is always a symmetric-key key for speed</a:t>
            </a:r>
          </a:p>
          <a:p>
            <a:pPr lvl="1"/>
            <a:r>
              <a:rPr lang="en-US" dirty="0" smtClean="0"/>
              <a:t>The participants determine what session key to use by means of a protocol—a session key establishment protocol</a:t>
            </a:r>
          </a:p>
          <a:p>
            <a:pPr lvl="1"/>
            <a:r>
              <a:rPr lang="en-US" dirty="0" smtClean="0"/>
              <a:t>A session key establishment protocol needs its own security (so that, for example, an adversary cannot learn the new session key); that security is based on the longer-lived pre-distributed keys</a:t>
            </a:r>
            <a:endParaRPr lang="en-US" dirty="0"/>
          </a:p>
        </p:txBody>
      </p:sp>
      <p:sp>
        <p:nvSpPr>
          <p:cNvPr id="4" name="Date Placeholder 3"/>
          <p:cNvSpPr>
            <a:spLocks noGrp="1"/>
          </p:cNvSpPr>
          <p:nvPr>
            <p:ph type="dt" sz="half" idx="10"/>
          </p:nvPr>
        </p:nvSpPr>
        <p:spPr/>
        <p:txBody>
          <a:bodyPr/>
          <a:lstStyle/>
          <a:p>
            <a:fld id="{990E7FB6-D8FE-4A44-9F73-5E22ABA65762}"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Pre Distribution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There are several motivations for this division of labor between session keys and pre-distributed keys:</a:t>
            </a:r>
          </a:p>
          <a:p>
            <a:pPr lvl="1"/>
            <a:r>
              <a:rPr lang="en-US" dirty="0" smtClean="0"/>
              <a:t>Limiting the amount of time a key is used results in less time for computationally intensive attacks, less </a:t>
            </a:r>
            <a:r>
              <a:rPr lang="en-US" dirty="0" err="1" smtClean="0"/>
              <a:t>ciphertext</a:t>
            </a:r>
            <a:r>
              <a:rPr lang="en-US" dirty="0" smtClean="0"/>
              <a:t> for cryptanalysis, and less information exposed should the key be broken</a:t>
            </a:r>
          </a:p>
          <a:p>
            <a:pPr lvl="1"/>
            <a:r>
              <a:rPr lang="en-US" dirty="0" smtClean="0"/>
              <a:t>Pre-distribution of symmetric keys is problematic</a:t>
            </a:r>
          </a:p>
          <a:p>
            <a:pPr lvl="1"/>
            <a:r>
              <a:rPr lang="en-US" dirty="0" smtClean="0"/>
              <a:t>Public key ciphers are generally superior for authentication and session key establishment but too slow to use encrypting entire messages for confidentiality</a:t>
            </a:r>
            <a:endParaRPr lang="en-US" dirty="0"/>
          </a:p>
        </p:txBody>
      </p:sp>
      <p:sp>
        <p:nvSpPr>
          <p:cNvPr id="4" name="Date Placeholder 3"/>
          <p:cNvSpPr>
            <a:spLocks noGrp="1"/>
          </p:cNvSpPr>
          <p:nvPr>
            <p:ph type="dt" sz="half" idx="10"/>
          </p:nvPr>
        </p:nvSpPr>
        <p:spPr/>
        <p:txBody>
          <a:bodyPr/>
          <a:lstStyle/>
          <a:p>
            <a:fld id="{9F3F79F5-1B2A-42C8-9CD7-0BD25317B349}"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Pre-Distribution of Public Keys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algorithms to generate a matched pair of public and private keys are publicly known, and software that does it is widely available</a:t>
            </a:r>
          </a:p>
          <a:p>
            <a:r>
              <a:rPr lang="en-US" dirty="0" smtClean="0"/>
              <a:t>So if Alice wanted to use a public key cipher, she could generate her own pair of public and private keys, keep the private key hidden, and publicize the public key</a:t>
            </a:r>
          </a:p>
          <a:p>
            <a:r>
              <a:rPr lang="en-US" dirty="0" smtClean="0"/>
              <a:t>But how can she publicize her public key— assert that it belongs to her—in such a way that other participants can be sure it really belongs to her?</a:t>
            </a:r>
            <a:endParaRPr lang="en-US" dirty="0"/>
          </a:p>
        </p:txBody>
      </p:sp>
      <p:sp>
        <p:nvSpPr>
          <p:cNvPr id="4" name="Date Placeholder 3"/>
          <p:cNvSpPr>
            <a:spLocks noGrp="1"/>
          </p:cNvSpPr>
          <p:nvPr>
            <p:ph type="dt" sz="half" idx="10"/>
          </p:nvPr>
        </p:nvSpPr>
        <p:spPr/>
        <p:txBody>
          <a:bodyPr/>
          <a:lstStyle/>
          <a:p>
            <a:fld id="{03B2FAFC-34C0-4C74-9273-7A596DFE469B}"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Pre-Distribution of Public Keys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 complete scheme for certifying bindings between public keys and identities— what key belongs to who—is called a Public Key Infrastructure (PKI)</a:t>
            </a:r>
          </a:p>
          <a:p>
            <a:r>
              <a:rPr lang="en-US" dirty="0" smtClean="0"/>
              <a:t>A PKI starts with the ability to verify identities and bind them to keys out of band. By “out of band,” we mean something outside the network and the computers that comprise it, such as in the following scenarios</a:t>
            </a:r>
          </a:p>
          <a:p>
            <a:r>
              <a:rPr lang="en-US" dirty="0" smtClean="0"/>
              <a:t>If Alice and Bob are individuals who know each other, then they could get together in the same room and Alice could give her public key to Bob directly, perhaps on a business card</a:t>
            </a:r>
            <a:endParaRPr lang="en-US" dirty="0"/>
          </a:p>
        </p:txBody>
      </p:sp>
      <p:sp>
        <p:nvSpPr>
          <p:cNvPr id="4" name="Date Placeholder 3"/>
          <p:cNvSpPr>
            <a:spLocks noGrp="1"/>
          </p:cNvSpPr>
          <p:nvPr>
            <p:ph type="dt" sz="half" idx="10"/>
          </p:nvPr>
        </p:nvSpPr>
        <p:spPr/>
        <p:txBody>
          <a:bodyPr/>
          <a:lstStyle/>
          <a:p>
            <a:fld id="{33F61A19-4083-420C-807D-719470DBF274}"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Even with confidentiality there still remain threats for the website customer</a:t>
            </a:r>
          </a:p>
          <a:p>
            <a:pPr lvl="1"/>
            <a:r>
              <a:rPr lang="en-US" dirty="0" smtClean="0"/>
              <a:t>An adversary who can’t read the contents of your encrypted message might still be able to change a few bits in it, resulting in a valid order for, say, a completely different item or perhaps 1000 units of the item</a:t>
            </a:r>
          </a:p>
          <a:p>
            <a:pPr lvl="1"/>
            <a:r>
              <a:rPr lang="en-US" dirty="0" smtClean="0"/>
              <a:t>There are techniques to detect, if not prevent, such tampering</a:t>
            </a:r>
          </a:p>
          <a:p>
            <a:pPr lvl="1"/>
            <a:r>
              <a:rPr lang="en-US" dirty="0" smtClean="0"/>
              <a:t>A protocol that detects such message tampering provides </a:t>
            </a:r>
            <a:r>
              <a:rPr lang="en-US" i="1" dirty="0" smtClean="0"/>
              <a:t>data integrity</a:t>
            </a:r>
          </a:p>
          <a:p>
            <a:pPr lvl="1"/>
            <a:r>
              <a:rPr lang="en-US" dirty="0" smtClean="0"/>
              <a:t>The adversary could alternatively transmit an extra copy of your message in a </a:t>
            </a:r>
            <a:r>
              <a:rPr lang="en-US" i="1" dirty="0" smtClean="0"/>
              <a:t>replay attack</a:t>
            </a:r>
            <a:endParaRPr lang="en-US" dirty="0"/>
          </a:p>
        </p:txBody>
      </p:sp>
      <p:sp>
        <p:nvSpPr>
          <p:cNvPr id="4" name="Date Placeholder 3"/>
          <p:cNvSpPr>
            <a:spLocks noGrp="1"/>
          </p:cNvSpPr>
          <p:nvPr>
            <p:ph type="dt" sz="half" idx="10"/>
          </p:nvPr>
        </p:nvSpPr>
        <p:spPr/>
        <p:txBody>
          <a:bodyPr/>
          <a:lstStyle/>
          <a:p>
            <a:fld id="{F9EF8450-D219-4065-A67E-4EB72253835C}"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Public Keys</a:t>
            </a:r>
            <a:endParaRPr lang="en-US" dirty="0"/>
          </a:p>
        </p:txBody>
      </p:sp>
      <p:sp>
        <p:nvSpPr>
          <p:cNvPr id="3" name="Content Placeholder 2"/>
          <p:cNvSpPr>
            <a:spLocks noGrp="1"/>
          </p:cNvSpPr>
          <p:nvPr>
            <p:ph sz="quarter" idx="1"/>
          </p:nvPr>
        </p:nvSpPr>
        <p:spPr/>
        <p:txBody>
          <a:bodyPr/>
          <a:lstStyle/>
          <a:p>
            <a:r>
              <a:rPr lang="en-US" dirty="0" smtClean="0"/>
              <a:t>If Bob is an organization, Alice the individual could present conventional identification, perhaps involving a photograph or fingerprints</a:t>
            </a:r>
          </a:p>
          <a:p>
            <a:r>
              <a:rPr lang="en-US" dirty="0" smtClean="0"/>
              <a:t>If Alice and Bob are computers owned by the same company, then a system administrator could configure Bob with Alice’s public key</a:t>
            </a:r>
          </a:p>
          <a:p>
            <a:r>
              <a:rPr lang="en-US" dirty="0" smtClean="0"/>
              <a:t>A digitally signed statement of a public key binding is called a </a:t>
            </a:r>
            <a:r>
              <a:rPr lang="en-US" i="1" dirty="0" smtClean="0"/>
              <a:t>public key certificate, or simply a certificate</a:t>
            </a:r>
            <a:endParaRPr lang="en-US" dirty="0"/>
          </a:p>
        </p:txBody>
      </p:sp>
      <p:sp>
        <p:nvSpPr>
          <p:cNvPr id="4" name="Date Placeholder 3"/>
          <p:cNvSpPr>
            <a:spLocks noGrp="1"/>
          </p:cNvSpPr>
          <p:nvPr>
            <p:ph type="dt" sz="half" idx="10"/>
          </p:nvPr>
        </p:nvSpPr>
        <p:spPr/>
        <p:txBody>
          <a:bodyPr/>
          <a:lstStyle/>
          <a:p>
            <a:fld id="{FE4DCFCA-237D-4EF3-B597-2B2872F8FCA2}"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Public Keys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One of the major standards for certificates is known as X.509. This standard leaves a lot of details open, but specifies a basic structure. A certificate clearly must include</a:t>
            </a:r>
          </a:p>
          <a:p>
            <a:pPr lvl="1"/>
            <a:r>
              <a:rPr lang="en-US" dirty="0" smtClean="0"/>
              <a:t>the identity of the entity being certified</a:t>
            </a:r>
          </a:p>
          <a:p>
            <a:pPr lvl="1"/>
            <a:r>
              <a:rPr lang="en-US" dirty="0" smtClean="0"/>
              <a:t>the public key of the entity being certified</a:t>
            </a:r>
          </a:p>
          <a:p>
            <a:pPr lvl="1"/>
            <a:r>
              <a:rPr lang="en-US" dirty="0" smtClean="0"/>
              <a:t>the identity of the signer</a:t>
            </a:r>
          </a:p>
          <a:p>
            <a:pPr lvl="1"/>
            <a:r>
              <a:rPr lang="en-US" dirty="0" smtClean="0"/>
              <a:t>the digital signature</a:t>
            </a:r>
          </a:p>
          <a:p>
            <a:pPr lvl="1"/>
            <a:r>
              <a:rPr lang="en-US" dirty="0" smtClean="0"/>
              <a:t>a digital signature algorithm identifier (which cryptographic hash and which cipher)</a:t>
            </a:r>
            <a:endParaRPr lang="en-US" dirty="0"/>
          </a:p>
        </p:txBody>
      </p:sp>
      <p:sp>
        <p:nvSpPr>
          <p:cNvPr id="4" name="Date Placeholder 3"/>
          <p:cNvSpPr>
            <a:spLocks noGrp="1"/>
          </p:cNvSpPr>
          <p:nvPr>
            <p:ph type="dt" sz="half" idx="10"/>
          </p:nvPr>
        </p:nvSpPr>
        <p:spPr/>
        <p:txBody>
          <a:bodyPr/>
          <a:lstStyle/>
          <a:p>
            <a:fld id="{91F5F334-6721-4501-8345-8DC64DB7DB23}"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Pre-Distribution of Public Keys</a:t>
            </a:r>
            <a:endParaRPr lang="en-US" dirty="0"/>
          </a:p>
        </p:txBody>
      </p:sp>
      <p:sp>
        <p:nvSpPr>
          <p:cNvPr id="3" name="Content Placeholder 2"/>
          <p:cNvSpPr>
            <a:spLocks noGrp="1"/>
          </p:cNvSpPr>
          <p:nvPr>
            <p:ph sz="quarter" idx="1"/>
          </p:nvPr>
        </p:nvSpPr>
        <p:spPr/>
        <p:txBody>
          <a:bodyPr>
            <a:normAutofit fontScale="92500"/>
          </a:bodyPr>
          <a:lstStyle/>
          <a:p>
            <a:r>
              <a:rPr lang="en-US" dirty="0" smtClean="0"/>
              <a:t>Certification Authorities</a:t>
            </a:r>
          </a:p>
          <a:p>
            <a:pPr lvl="1"/>
            <a:r>
              <a:rPr lang="en-US" dirty="0" smtClean="0"/>
              <a:t>A </a:t>
            </a:r>
            <a:r>
              <a:rPr lang="en-US" i="1" dirty="0" smtClean="0"/>
              <a:t>certification authority or certificate authority (CA) is an entity claimed (by someone) </a:t>
            </a:r>
            <a:r>
              <a:rPr lang="en-US" dirty="0" smtClean="0"/>
              <a:t>to be trustworthy for verifying identities and issuing public key certificates</a:t>
            </a:r>
          </a:p>
          <a:p>
            <a:pPr lvl="1"/>
            <a:r>
              <a:rPr lang="en-US" dirty="0" smtClean="0"/>
              <a:t>There are commercial CAs, governmental CAs, and even free </a:t>
            </a:r>
            <a:r>
              <a:rPr lang="en-US" dirty="0" err="1" smtClean="0"/>
              <a:t>Cas</a:t>
            </a:r>
            <a:endParaRPr lang="en-US" dirty="0" smtClean="0"/>
          </a:p>
          <a:p>
            <a:pPr lvl="1"/>
            <a:r>
              <a:rPr lang="en-US" dirty="0" smtClean="0"/>
              <a:t>To use a CA, you must know its own key. You can learn that CA’s key, however, if you can obtain a chain of CA-signed certificates that starts with a CA whose key you already know</a:t>
            </a:r>
          </a:p>
          <a:p>
            <a:pPr lvl="1"/>
            <a:r>
              <a:rPr lang="en-US" dirty="0" smtClean="0"/>
              <a:t>Then you can believe any certificate signed by that new CA</a:t>
            </a:r>
            <a:endParaRPr lang="en-US" dirty="0"/>
          </a:p>
        </p:txBody>
      </p:sp>
      <p:sp>
        <p:nvSpPr>
          <p:cNvPr id="4" name="Date Placeholder 3"/>
          <p:cNvSpPr>
            <a:spLocks noGrp="1"/>
          </p:cNvSpPr>
          <p:nvPr>
            <p:ph type="dt" sz="half" idx="10"/>
          </p:nvPr>
        </p:nvSpPr>
        <p:spPr/>
        <p:txBody>
          <a:bodyPr/>
          <a:lstStyle/>
          <a:p>
            <a:fld id="{53B51C4F-B06A-4BD9-83A8-60AC97A14B83}"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If Alice wants to use a secret-key cipher to communicate with Bob, she can’t just pick a key and send it to </a:t>
            </a:r>
            <a:r>
              <a:rPr lang="en-US" dirty="0" err="1" smtClean="0"/>
              <a:t>to</a:t>
            </a:r>
            <a:r>
              <a:rPr lang="en-US" dirty="0" smtClean="0"/>
              <a:t> him because, without already having a key, they can’t encrypt  this key to keep it confidential and they can’t authenticate each other</a:t>
            </a:r>
          </a:p>
          <a:p>
            <a:r>
              <a:rPr lang="en-US" dirty="0" smtClean="0"/>
              <a:t>As with public keys, some pre-distribution scheme is needed</a:t>
            </a:r>
          </a:p>
          <a:p>
            <a:r>
              <a:rPr lang="en-US" dirty="0" smtClean="0"/>
              <a:t>Pre-distribution is harder for symmetric keys than for public keys for two obvious reasons</a:t>
            </a:r>
          </a:p>
          <a:p>
            <a:pPr lvl="1"/>
            <a:r>
              <a:rPr lang="en-US" dirty="0" smtClean="0"/>
              <a:t>While only one public key per entity is sufficient for authentication and confidentiality, there must be a symmetric key for each pair of entities who wish to communicate. If there are N entities, that means N(N − 1)/2 keys</a:t>
            </a:r>
          </a:p>
          <a:p>
            <a:pPr lvl="1"/>
            <a:r>
              <a:rPr lang="en-US" dirty="0" smtClean="0"/>
              <a:t>Unlike public keys, secret keys must be kept secret</a:t>
            </a:r>
            <a:endParaRPr lang="en-US" dirty="0"/>
          </a:p>
        </p:txBody>
      </p:sp>
      <p:sp>
        <p:nvSpPr>
          <p:cNvPr id="4" name="Date Placeholder 3"/>
          <p:cNvSpPr>
            <a:spLocks noGrp="1"/>
          </p:cNvSpPr>
          <p:nvPr>
            <p:ph type="dt" sz="half" idx="10"/>
          </p:nvPr>
        </p:nvSpPr>
        <p:spPr/>
        <p:txBody>
          <a:bodyPr/>
          <a:lstStyle/>
          <a:p>
            <a:fld id="{DBAADB7C-7BFD-42E4-88AE-22BD6117E126}"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lstStyle/>
          <a:p>
            <a:r>
              <a:rPr lang="en-US" dirty="0" smtClean="0"/>
              <a:t>Authentication Protocols</a:t>
            </a:r>
            <a:endParaRPr lang="en-US" dirty="0"/>
          </a:p>
        </p:txBody>
      </p:sp>
      <p:sp>
        <p:nvSpPr>
          <p:cNvPr id="4" name="Rectangle 3"/>
          <p:cNvSpPr/>
          <p:nvPr/>
        </p:nvSpPr>
        <p:spPr>
          <a:xfrm>
            <a:off x="2411413" y="5010150"/>
            <a:ext cx="4572000" cy="400050"/>
          </a:xfrm>
          <a:prstGeom prst="rect">
            <a:avLst/>
          </a:prstGeom>
        </p:spPr>
        <p:txBody>
          <a:bodyPr>
            <a:spAutoFit/>
          </a:bodyPr>
          <a:lstStyle/>
          <a:p>
            <a:pPr algn="ctr">
              <a:defRPr/>
            </a:pPr>
            <a:r>
              <a:rPr lang="en-US" sz="2000" dirty="0">
                <a:solidFill>
                  <a:srgbClr val="003399"/>
                </a:solidFill>
                <a:latin typeface="+mj-lt"/>
              </a:rPr>
              <a:t>A challenge-response protocol</a:t>
            </a:r>
          </a:p>
        </p:txBody>
      </p:sp>
      <p:pic>
        <p:nvPicPr>
          <p:cNvPr id="5" name="Picture 2" descr="f08-07-9780123850591 copy.jpg"/>
          <p:cNvPicPr>
            <a:picLocks noChangeAspect="1"/>
          </p:cNvPicPr>
          <p:nvPr/>
        </p:nvPicPr>
        <p:blipFill>
          <a:blip r:embed="rId2"/>
          <a:srcRect/>
          <a:stretch>
            <a:fillRect/>
          </a:stretch>
        </p:blipFill>
        <p:spPr bwMode="auto">
          <a:xfrm>
            <a:off x="2339975" y="2241550"/>
            <a:ext cx="4622800" cy="25622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6FD0CFCC-5C55-4330-9E3E-2941EFACACB4}"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lstStyle/>
          <a:p>
            <a:r>
              <a:rPr lang="en-US" dirty="0" smtClean="0"/>
              <a:t>Public Key Authentication Protocols</a:t>
            </a:r>
            <a:endParaRPr lang="en-US" dirty="0"/>
          </a:p>
        </p:txBody>
      </p:sp>
      <p:sp>
        <p:nvSpPr>
          <p:cNvPr id="4" name="Rectangle 3"/>
          <p:cNvSpPr/>
          <p:nvPr/>
        </p:nvSpPr>
        <p:spPr>
          <a:xfrm>
            <a:off x="2268538" y="5464175"/>
            <a:ext cx="4572000" cy="708025"/>
          </a:xfrm>
          <a:prstGeom prst="rect">
            <a:avLst/>
          </a:prstGeom>
        </p:spPr>
        <p:txBody>
          <a:bodyPr>
            <a:spAutoFit/>
          </a:bodyPr>
          <a:lstStyle/>
          <a:p>
            <a:pPr>
              <a:defRPr/>
            </a:pPr>
            <a:r>
              <a:rPr lang="en-US" sz="2000" dirty="0">
                <a:solidFill>
                  <a:srgbClr val="003399"/>
                </a:solidFill>
                <a:latin typeface="+mj-lt"/>
              </a:rPr>
              <a:t>A public-key authentication protocol that depends on synchronization</a:t>
            </a:r>
          </a:p>
        </p:txBody>
      </p:sp>
      <p:pic>
        <p:nvPicPr>
          <p:cNvPr id="5" name="Picture 2" descr="f08-08-9780123850591 copy.jpg"/>
          <p:cNvPicPr>
            <a:picLocks noChangeAspect="1"/>
          </p:cNvPicPr>
          <p:nvPr/>
        </p:nvPicPr>
        <p:blipFill>
          <a:blip r:embed="rId2"/>
          <a:srcRect/>
          <a:stretch>
            <a:fillRect/>
          </a:stretch>
        </p:blipFill>
        <p:spPr bwMode="auto">
          <a:xfrm>
            <a:off x="1763713" y="2208213"/>
            <a:ext cx="5213350" cy="31845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45CE9EA8-62D9-4938-874C-8AAB365BBAA7}"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lstStyle/>
          <a:p>
            <a:r>
              <a:rPr lang="en-US" dirty="0" smtClean="0"/>
              <a:t>Public Key Authentication Protocols</a:t>
            </a:r>
            <a:endParaRPr lang="en-US" dirty="0"/>
          </a:p>
        </p:txBody>
      </p:sp>
      <p:sp>
        <p:nvSpPr>
          <p:cNvPr id="4" name="Rectangle 3"/>
          <p:cNvSpPr/>
          <p:nvPr/>
        </p:nvSpPr>
        <p:spPr>
          <a:xfrm>
            <a:off x="755650" y="5622925"/>
            <a:ext cx="8064500" cy="701675"/>
          </a:xfrm>
          <a:prstGeom prst="rect">
            <a:avLst/>
          </a:prstGeom>
        </p:spPr>
        <p:txBody>
          <a:bodyPr>
            <a:spAutoFit/>
          </a:bodyPr>
          <a:lstStyle/>
          <a:p>
            <a:pPr>
              <a:defRPr/>
            </a:pPr>
            <a:r>
              <a:rPr lang="en-US" sz="1800" dirty="0">
                <a:solidFill>
                  <a:srgbClr val="003399"/>
                </a:solidFill>
                <a:latin typeface="+mj-lt"/>
              </a:rPr>
              <a:t>A public-key authentication protocol that does not depend on synchronization.</a:t>
            </a:r>
          </a:p>
          <a:p>
            <a:pPr>
              <a:defRPr/>
            </a:pPr>
            <a:r>
              <a:rPr lang="en-US" sz="1800" dirty="0">
                <a:solidFill>
                  <a:srgbClr val="003399"/>
                </a:solidFill>
                <a:latin typeface="+mj-lt"/>
              </a:rPr>
              <a:t>Alice checks her own timestamp against her own clock, and likewise for Bob.</a:t>
            </a:r>
          </a:p>
        </p:txBody>
      </p:sp>
      <p:pic>
        <p:nvPicPr>
          <p:cNvPr id="5" name="Picture 2" descr="f08-09-9780123850591 copy.jpg"/>
          <p:cNvPicPr>
            <a:picLocks noChangeAspect="1"/>
          </p:cNvPicPr>
          <p:nvPr/>
        </p:nvPicPr>
        <p:blipFill>
          <a:blip r:embed="rId2"/>
          <a:srcRect/>
          <a:stretch>
            <a:fillRect/>
          </a:stretch>
        </p:blipFill>
        <p:spPr bwMode="auto">
          <a:xfrm>
            <a:off x="2195513" y="2166938"/>
            <a:ext cx="4264025" cy="34956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EA41874-7F3C-4F36-AA91-95AAD2C390C6}"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lstStyle/>
          <a:p>
            <a:r>
              <a:rPr lang="en-US" dirty="0" smtClean="0"/>
              <a:t>Symmetric Key Authentication Protocols</a:t>
            </a:r>
            <a:endParaRPr lang="en-US" dirty="0"/>
          </a:p>
        </p:txBody>
      </p:sp>
      <p:sp>
        <p:nvSpPr>
          <p:cNvPr id="4" name="Rectangle 3"/>
          <p:cNvSpPr/>
          <p:nvPr/>
        </p:nvSpPr>
        <p:spPr>
          <a:xfrm>
            <a:off x="1690688" y="6030913"/>
            <a:ext cx="5689600" cy="369887"/>
          </a:xfrm>
          <a:prstGeom prst="rect">
            <a:avLst/>
          </a:prstGeom>
        </p:spPr>
        <p:txBody>
          <a:bodyPr>
            <a:spAutoFit/>
          </a:bodyPr>
          <a:lstStyle/>
          <a:p>
            <a:pPr>
              <a:defRPr/>
            </a:pPr>
            <a:r>
              <a:rPr lang="en-US" sz="1800" dirty="0">
                <a:solidFill>
                  <a:srgbClr val="003399"/>
                </a:solidFill>
                <a:latin typeface="+mj-lt"/>
              </a:rPr>
              <a:t>The Needham-Schroeder authentication protocol</a:t>
            </a:r>
          </a:p>
        </p:txBody>
      </p:sp>
      <p:pic>
        <p:nvPicPr>
          <p:cNvPr id="5" name="Picture 2" descr="f08-10-9780123850591 copy.jpg"/>
          <p:cNvPicPr>
            <a:picLocks noChangeAspect="1"/>
          </p:cNvPicPr>
          <p:nvPr/>
        </p:nvPicPr>
        <p:blipFill>
          <a:blip r:embed="rId2"/>
          <a:srcRect/>
          <a:stretch>
            <a:fillRect/>
          </a:stretch>
        </p:blipFill>
        <p:spPr bwMode="auto">
          <a:xfrm>
            <a:off x="2349500" y="2141538"/>
            <a:ext cx="3662363" cy="38385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0CA25E06-4CD6-42D9-A6D8-A7464385C487}"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lstStyle/>
          <a:p>
            <a:r>
              <a:rPr lang="en-US" dirty="0" smtClean="0"/>
              <a:t>Symmetric Key Authentication Protocols</a:t>
            </a:r>
            <a:endParaRPr lang="en-US" dirty="0"/>
          </a:p>
        </p:txBody>
      </p:sp>
      <p:sp>
        <p:nvSpPr>
          <p:cNvPr id="4" name="Rectangle 3"/>
          <p:cNvSpPr/>
          <p:nvPr/>
        </p:nvSpPr>
        <p:spPr>
          <a:xfrm>
            <a:off x="2411413" y="6183312"/>
            <a:ext cx="3384550" cy="369888"/>
          </a:xfrm>
          <a:prstGeom prst="rect">
            <a:avLst/>
          </a:prstGeom>
        </p:spPr>
        <p:txBody>
          <a:bodyPr>
            <a:spAutoFit/>
          </a:bodyPr>
          <a:lstStyle/>
          <a:p>
            <a:pPr>
              <a:defRPr/>
            </a:pPr>
            <a:r>
              <a:rPr lang="en-US" sz="1800" dirty="0">
                <a:solidFill>
                  <a:srgbClr val="003399"/>
                </a:solidFill>
                <a:latin typeface="+mj-lt"/>
              </a:rPr>
              <a:t>Kerberos Authentication</a:t>
            </a:r>
          </a:p>
        </p:txBody>
      </p:sp>
      <p:pic>
        <p:nvPicPr>
          <p:cNvPr id="5" name="Picture 2" descr="f08-11-9780123850591 copy.jpg"/>
          <p:cNvPicPr>
            <a:picLocks noChangeAspect="1"/>
          </p:cNvPicPr>
          <p:nvPr/>
        </p:nvPicPr>
        <p:blipFill>
          <a:blip r:embed="rId2"/>
          <a:srcRect/>
          <a:stretch>
            <a:fillRect/>
          </a:stretch>
        </p:blipFill>
        <p:spPr bwMode="auto">
          <a:xfrm>
            <a:off x="2306638" y="2092325"/>
            <a:ext cx="3527425" cy="40798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584620EA-0D48-415B-A566-D22135C53D88}"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err="1" smtClean="0"/>
              <a:t>Diffie</a:t>
            </a:r>
            <a:r>
              <a:rPr lang="en-US" dirty="0" smtClean="0"/>
              <a:t>-Hellman Key Agreement</a:t>
            </a:r>
          </a:p>
          <a:p>
            <a:pPr lvl="1"/>
            <a:r>
              <a:rPr lang="en-US" dirty="0" smtClean="0"/>
              <a:t>The </a:t>
            </a:r>
            <a:r>
              <a:rPr lang="en-US" dirty="0" err="1" smtClean="0"/>
              <a:t>Diffie</a:t>
            </a:r>
            <a:r>
              <a:rPr lang="en-US" dirty="0" smtClean="0"/>
              <a:t>-Hellman key agreement protocol establishes a session key without using any pre-distributed keys</a:t>
            </a:r>
          </a:p>
          <a:p>
            <a:pPr lvl="1"/>
            <a:r>
              <a:rPr lang="en-US" dirty="0" smtClean="0"/>
              <a:t>The messages exchanged between Alice and Bob can be read by anyone able to eavesdrop, and yet the eavesdropper won’t know the session key that Alice and Bob end up with</a:t>
            </a:r>
          </a:p>
          <a:p>
            <a:pPr lvl="1"/>
            <a:r>
              <a:rPr lang="en-US" dirty="0" smtClean="0"/>
              <a:t>On the other hand, </a:t>
            </a:r>
            <a:r>
              <a:rPr lang="en-US" dirty="0" err="1" smtClean="0"/>
              <a:t>Diffie</a:t>
            </a:r>
            <a:r>
              <a:rPr lang="en-US" dirty="0" smtClean="0"/>
              <a:t>-Hellman doesn’t authenticate the participants</a:t>
            </a:r>
          </a:p>
          <a:p>
            <a:pPr lvl="1"/>
            <a:r>
              <a:rPr lang="en-US" dirty="0" smtClean="0"/>
              <a:t>Since it is rarely useful to communicate securely without being sure whom you’re communicating with, </a:t>
            </a:r>
            <a:r>
              <a:rPr lang="en-US" dirty="0" err="1" smtClean="0"/>
              <a:t>Diffie</a:t>
            </a:r>
            <a:r>
              <a:rPr lang="en-US" dirty="0" smtClean="0"/>
              <a:t>-Hellman is usually augmented in some way to provide authentication</a:t>
            </a:r>
          </a:p>
          <a:p>
            <a:pPr lvl="1"/>
            <a:r>
              <a:rPr lang="en-US" dirty="0" smtClean="0"/>
              <a:t>One of the main uses of </a:t>
            </a:r>
            <a:r>
              <a:rPr lang="en-US" dirty="0" err="1" smtClean="0"/>
              <a:t>Diffie</a:t>
            </a:r>
            <a:r>
              <a:rPr lang="en-US" dirty="0" smtClean="0"/>
              <a:t>-Hellman is in the Internet Key Exchange (IKE) protocol, a central part of the IP Security (IPSEC) architecture</a:t>
            </a:r>
            <a:endParaRPr lang="en-US" dirty="0"/>
          </a:p>
        </p:txBody>
      </p:sp>
      <p:sp>
        <p:nvSpPr>
          <p:cNvPr id="4" name="Date Placeholder 3"/>
          <p:cNvSpPr>
            <a:spLocks noGrp="1"/>
          </p:cNvSpPr>
          <p:nvPr>
            <p:ph type="dt" sz="half" idx="10"/>
          </p:nvPr>
        </p:nvSpPr>
        <p:spPr/>
        <p:txBody>
          <a:bodyPr/>
          <a:lstStyle/>
          <a:p>
            <a:fld id="{E4EBBE4D-E66B-4EB0-A43D-6BD9AB42DD97}"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To the website, it would appear as though you had simply ordered another of the same item you ordered the first time</a:t>
            </a:r>
          </a:p>
          <a:p>
            <a:pPr lvl="1"/>
            <a:r>
              <a:rPr lang="en-US" dirty="0" smtClean="0"/>
              <a:t>A protocol that detects replays provides </a:t>
            </a:r>
            <a:r>
              <a:rPr lang="en-US" i="1" dirty="0" smtClean="0"/>
              <a:t>originality</a:t>
            </a:r>
          </a:p>
          <a:p>
            <a:pPr lvl="1"/>
            <a:r>
              <a:rPr lang="en-US" dirty="0" smtClean="0"/>
              <a:t>Originality would not, however, preclude the adversary intercepting your order, waiting a while, then transmitting it—in effect, delaying your order</a:t>
            </a:r>
          </a:p>
          <a:p>
            <a:pPr lvl="1"/>
            <a:r>
              <a:rPr lang="en-US" dirty="0" smtClean="0"/>
              <a:t>The adversary could thereby arrange for the item to arrive on your doorstep while you are away on vacation, when it can be easily snatched. A protocol that detects such delaying tactics is said to provide </a:t>
            </a:r>
            <a:r>
              <a:rPr lang="en-US" i="1" dirty="0" smtClean="0"/>
              <a:t>timeliness</a:t>
            </a:r>
          </a:p>
          <a:p>
            <a:r>
              <a:rPr lang="en-US" dirty="0" smtClean="0"/>
              <a:t>Data integrity, originality, and timeliness are considered aspects of the more general property of integrity</a:t>
            </a:r>
            <a:endParaRPr lang="en-US" dirty="0"/>
          </a:p>
        </p:txBody>
      </p:sp>
      <p:sp>
        <p:nvSpPr>
          <p:cNvPr id="4" name="Date Placeholder 3"/>
          <p:cNvSpPr>
            <a:spLocks noGrp="1"/>
          </p:cNvSpPr>
          <p:nvPr>
            <p:ph type="dt" sz="half" idx="10"/>
          </p:nvPr>
        </p:nvSpPr>
        <p:spPr/>
        <p:txBody>
          <a:bodyPr/>
          <a:lstStyle/>
          <a:p>
            <a:fld id="{6393090C-5DD8-49FC-BA12-9347D37DA56A}"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normAutofit fontScale="92500"/>
          </a:bodyPr>
          <a:lstStyle/>
          <a:p>
            <a:r>
              <a:rPr lang="en-US" dirty="0" err="1" smtClean="0"/>
              <a:t>Diffie</a:t>
            </a:r>
            <a:r>
              <a:rPr lang="en-US" dirty="0" smtClean="0"/>
              <a:t>-Hellman Key Agreement</a:t>
            </a:r>
          </a:p>
          <a:p>
            <a:pPr lvl="1"/>
            <a:r>
              <a:rPr lang="en-US" dirty="0" smtClean="0"/>
              <a:t>The </a:t>
            </a:r>
            <a:r>
              <a:rPr lang="en-US" dirty="0" err="1" smtClean="0"/>
              <a:t>Diffie</a:t>
            </a:r>
            <a:r>
              <a:rPr lang="en-US" dirty="0" smtClean="0"/>
              <a:t>-Hellman protocol has two parameters, p and g, both of which are public and may be used by all the users in a particular system</a:t>
            </a:r>
          </a:p>
          <a:p>
            <a:pPr lvl="1"/>
            <a:r>
              <a:rPr lang="en-US" dirty="0" smtClean="0"/>
              <a:t>Parameter p must be a prime number. The integers mod p (short for modulo p) are 0 through p − 1, since x mod p is the remainder after x is divided by p, and form what mathematicians call a </a:t>
            </a:r>
            <a:r>
              <a:rPr lang="en-US" i="1" dirty="0" smtClean="0"/>
              <a:t>group </a:t>
            </a:r>
            <a:r>
              <a:rPr lang="en-US" dirty="0" smtClean="0"/>
              <a:t>under multiplication</a:t>
            </a:r>
          </a:p>
          <a:p>
            <a:pPr lvl="1"/>
            <a:r>
              <a:rPr lang="en-US" dirty="0" smtClean="0"/>
              <a:t>Parameter g (usually called a generator) must be a </a:t>
            </a:r>
            <a:r>
              <a:rPr lang="en-US" i="1" dirty="0" smtClean="0"/>
              <a:t>primitive root </a:t>
            </a:r>
            <a:r>
              <a:rPr lang="en-US" dirty="0" smtClean="0"/>
              <a:t>of p: for every number n from 1 through p − 1 there must be some value k such that n = </a:t>
            </a:r>
            <a:r>
              <a:rPr lang="en-US" dirty="0" err="1" smtClean="0"/>
              <a:t>g</a:t>
            </a:r>
            <a:r>
              <a:rPr lang="en-US" baseline="30000" dirty="0" err="1" smtClean="0"/>
              <a:t>k</a:t>
            </a:r>
            <a:r>
              <a:rPr lang="en-US" dirty="0" smtClean="0"/>
              <a:t> mod p</a:t>
            </a:r>
            <a:endParaRPr lang="en-US" dirty="0"/>
          </a:p>
        </p:txBody>
      </p:sp>
      <p:sp>
        <p:nvSpPr>
          <p:cNvPr id="4" name="Date Placeholder 3"/>
          <p:cNvSpPr>
            <a:spLocks noGrp="1"/>
          </p:cNvSpPr>
          <p:nvPr>
            <p:ph type="dt" sz="half" idx="10"/>
          </p:nvPr>
        </p:nvSpPr>
        <p:spPr/>
        <p:txBody>
          <a:bodyPr/>
          <a:lstStyle/>
          <a:p>
            <a:fld id="{231C90EF-746D-4A42-B7E4-27356FE582AF}"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lstStyle/>
          <a:p>
            <a:r>
              <a:rPr lang="en-US" dirty="0" err="1" smtClean="0"/>
              <a:t>Diffie</a:t>
            </a:r>
            <a:r>
              <a:rPr lang="en-US" dirty="0" smtClean="0"/>
              <a:t>-Hellman Key Agreement</a:t>
            </a:r>
          </a:p>
          <a:p>
            <a:pPr lvl="1"/>
            <a:r>
              <a:rPr lang="en-US" dirty="0" smtClean="0"/>
              <a:t>For example, if p were the prime number 5 (a real system would use a much larger number), then we might choose 2 to be the generator g since:</a:t>
            </a:r>
          </a:p>
          <a:p>
            <a:pPr lvl="1">
              <a:buFont typeface="Wingdings" pitchFamily="2" charset="2"/>
              <a:buNone/>
            </a:pPr>
            <a:r>
              <a:rPr lang="en-US" sz="2800" dirty="0" smtClean="0"/>
              <a:t>				1 = 2</a:t>
            </a:r>
            <a:r>
              <a:rPr lang="en-US" sz="2800" baseline="30000" dirty="0" smtClean="0"/>
              <a:t>0</a:t>
            </a:r>
            <a:r>
              <a:rPr lang="en-US" sz="2800" dirty="0" smtClean="0"/>
              <a:t> mod p</a:t>
            </a:r>
          </a:p>
          <a:p>
            <a:pPr lvl="1">
              <a:buFont typeface="Wingdings" pitchFamily="2" charset="2"/>
              <a:buNone/>
            </a:pPr>
            <a:r>
              <a:rPr lang="en-US" sz="2800" dirty="0" smtClean="0"/>
              <a:t>				2 = 2</a:t>
            </a:r>
            <a:r>
              <a:rPr lang="en-US" sz="2800" baseline="30000" dirty="0" smtClean="0"/>
              <a:t>1</a:t>
            </a:r>
            <a:r>
              <a:rPr lang="en-US" sz="2800" dirty="0" smtClean="0"/>
              <a:t> mod p</a:t>
            </a:r>
          </a:p>
          <a:p>
            <a:pPr lvl="1">
              <a:buFont typeface="Wingdings" pitchFamily="2" charset="2"/>
              <a:buNone/>
            </a:pPr>
            <a:r>
              <a:rPr lang="en-US" sz="2800" dirty="0" smtClean="0"/>
              <a:t>				3 = 2</a:t>
            </a:r>
            <a:r>
              <a:rPr lang="en-US" sz="2800" baseline="30000" dirty="0" smtClean="0"/>
              <a:t>3</a:t>
            </a:r>
            <a:r>
              <a:rPr lang="en-US" sz="2800" dirty="0" smtClean="0"/>
              <a:t> mod p</a:t>
            </a:r>
          </a:p>
          <a:p>
            <a:pPr lvl="1">
              <a:buFont typeface="Wingdings" pitchFamily="2" charset="2"/>
              <a:buNone/>
            </a:pPr>
            <a:r>
              <a:rPr lang="en-US" sz="2800" dirty="0" smtClean="0"/>
              <a:t>				4 = 2</a:t>
            </a:r>
            <a:r>
              <a:rPr lang="en-US" sz="2800" baseline="30000" dirty="0" smtClean="0"/>
              <a:t>2</a:t>
            </a:r>
            <a:r>
              <a:rPr lang="en-US" sz="2800" dirty="0" smtClean="0"/>
              <a:t> mod p</a:t>
            </a:r>
          </a:p>
          <a:p>
            <a:pPr lvl="1"/>
            <a:endParaRPr lang="en-US" dirty="0"/>
          </a:p>
        </p:txBody>
      </p:sp>
      <p:sp>
        <p:nvSpPr>
          <p:cNvPr id="4" name="Date Placeholder 3"/>
          <p:cNvSpPr>
            <a:spLocks noGrp="1"/>
          </p:cNvSpPr>
          <p:nvPr>
            <p:ph type="dt" sz="half" idx="10"/>
          </p:nvPr>
        </p:nvSpPr>
        <p:spPr/>
        <p:txBody>
          <a:bodyPr/>
          <a:lstStyle/>
          <a:p>
            <a:fld id="{8B8FAD15-FD9C-435D-98CC-6D817200762C}"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err="1" smtClean="0"/>
              <a:t>Diffie</a:t>
            </a:r>
            <a:r>
              <a:rPr lang="en-US" dirty="0" smtClean="0"/>
              <a:t>-Hellman Key Agreement</a:t>
            </a:r>
          </a:p>
          <a:p>
            <a:pPr lvl="1"/>
            <a:r>
              <a:rPr lang="en-US" dirty="0" smtClean="0"/>
              <a:t>Suppose Alice and Bob want to agree on a shared symmetric key. Alice and Bob, and everyone else, already know the values of p and g</a:t>
            </a:r>
          </a:p>
          <a:p>
            <a:pPr lvl="1"/>
            <a:r>
              <a:rPr lang="en-US" dirty="0" smtClean="0"/>
              <a:t>Alice generates a random private value a and Bob generates a random private value b</a:t>
            </a:r>
          </a:p>
          <a:p>
            <a:pPr lvl="1"/>
            <a:r>
              <a:rPr lang="en-US" dirty="0" smtClean="0"/>
              <a:t>Both a and b are drawn from the set of integers {1, ..., p−1}</a:t>
            </a:r>
          </a:p>
          <a:p>
            <a:pPr lvl="1"/>
            <a:r>
              <a:rPr lang="en-US" dirty="0" smtClean="0"/>
              <a:t>Alice and Bob derive their corresponding public values—the values they will send to each other unencrypted—as follows</a:t>
            </a:r>
          </a:p>
          <a:p>
            <a:pPr lvl="1"/>
            <a:r>
              <a:rPr lang="en-US" dirty="0" smtClean="0"/>
              <a:t>Alice’s public value is </a:t>
            </a:r>
            <a:r>
              <a:rPr lang="en-US" dirty="0" err="1" smtClean="0"/>
              <a:t>g</a:t>
            </a:r>
            <a:r>
              <a:rPr lang="en-US" baseline="30000" dirty="0" err="1" smtClean="0"/>
              <a:t>a</a:t>
            </a:r>
            <a:r>
              <a:rPr lang="en-US" dirty="0" smtClean="0"/>
              <a:t> mod p</a:t>
            </a:r>
          </a:p>
          <a:p>
            <a:pPr lvl="1"/>
            <a:r>
              <a:rPr lang="en-US" dirty="0" smtClean="0"/>
              <a:t>and Bob’s public value is </a:t>
            </a:r>
            <a:r>
              <a:rPr lang="en-US" dirty="0" err="1" smtClean="0"/>
              <a:t>g</a:t>
            </a:r>
            <a:r>
              <a:rPr lang="en-US" baseline="30000" dirty="0" err="1" smtClean="0"/>
              <a:t>b</a:t>
            </a:r>
            <a:r>
              <a:rPr lang="en-US" dirty="0" smtClean="0"/>
              <a:t> mod p</a:t>
            </a:r>
          </a:p>
          <a:p>
            <a:pPr lvl="1"/>
            <a:r>
              <a:rPr lang="en-US" dirty="0" smtClean="0"/>
              <a:t>They then exchange their public values. Finally, Alice computes</a:t>
            </a:r>
          </a:p>
          <a:p>
            <a:pPr lvl="1"/>
            <a:r>
              <a:rPr lang="da-DK" dirty="0" smtClean="0"/>
              <a:t>g</a:t>
            </a:r>
            <a:r>
              <a:rPr lang="da-DK" baseline="30000" dirty="0" smtClean="0"/>
              <a:t>ab</a:t>
            </a:r>
            <a:r>
              <a:rPr lang="da-DK" dirty="0" smtClean="0"/>
              <a:t> mod p = (g</a:t>
            </a:r>
            <a:r>
              <a:rPr lang="da-DK" baseline="30000" dirty="0" smtClean="0"/>
              <a:t>b</a:t>
            </a:r>
            <a:r>
              <a:rPr lang="da-DK" dirty="0" smtClean="0"/>
              <a:t> mod p)</a:t>
            </a:r>
            <a:r>
              <a:rPr lang="da-DK" baseline="30000" dirty="0" smtClean="0"/>
              <a:t>a</a:t>
            </a:r>
            <a:r>
              <a:rPr lang="da-DK" dirty="0" smtClean="0"/>
              <a:t> mod p</a:t>
            </a:r>
          </a:p>
          <a:p>
            <a:pPr lvl="1"/>
            <a:r>
              <a:rPr lang="en-US" dirty="0" smtClean="0"/>
              <a:t>and Bob computes</a:t>
            </a:r>
          </a:p>
          <a:p>
            <a:pPr lvl="1"/>
            <a:r>
              <a:rPr lang="da-DK" dirty="0" smtClean="0"/>
              <a:t>g</a:t>
            </a:r>
            <a:r>
              <a:rPr lang="da-DK" baseline="30000" dirty="0" smtClean="0"/>
              <a:t>ba</a:t>
            </a:r>
            <a:r>
              <a:rPr lang="da-DK" dirty="0" smtClean="0"/>
              <a:t> mod p = (g</a:t>
            </a:r>
            <a:r>
              <a:rPr lang="da-DK" baseline="30000" dirty="0" smtClean="0"/>
              <a:t>a</a:t>
            </a:r>
            <a:r>
              <a:rPr lang="da-DK" dirty="0" smtClean="0"/>
              <a:t> mod p)</a:t>
            </a:r>
            <a:r>
              <a:rPr lang="da-DK" baseline="30000" dirty="0" smtClean="0"/>
              <a:t>b</a:t>
            </a:r>
            <a:r>
              <a:rPr lang="da-DK" dirty="0" smtClean="0"/>
              <a:t> mod p</a:t>
            </a:r>
            <a:endParaRPr lang="en-US" dirty="0" smtClean="0"/>
          </a:p>
          <a:p>
            <a:endParaRPr lang="en-US" dirty="0"/>
          </a:p>
        </p:txBody>
      </p:sp>
      <p:sp>
        <p:nvSpPr>
          <p:cNvPr id="4" name="Date Placeholder 3"/>
          <p:cNvSpPr>
            <a:spLocks noGrp="1"/>
          </p:cNvSpPr>
          <p:nvPr>
            <p:ph type="dt" sz="half" idx="10"/>
          </p:nvPr>
        </p:nvSpPr>
        <p:spPr/>
        <p:txBody>
          <a:bodyPr/>
          <a:lstStyle/>
          <a:p>
            <a:fld id="{7F65B8CB-4BF0-45B1-85D4-C70F8F1776CA}"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Diffie</a:t>
            </a:r>
            <a:r>
              <a:rPr lang="en-US" dirty="0" smtClean="0"/>
              <a:t>-Hellman Key Agreement</a:t>
            </a:r>
          </a:p>
          <a:p>
            <a:pPr lvl="1"/>
            <a:r>
              <a:rPr lang="en-US" dirty="0" smtClean="0"/>
              <a:t>Alice and Bob derive their corresponding public values—the values they will send to each other unencrypted—as follows</a:t>
            </a:r>
          </a:p>
          <a:p>
            <a:pPr lvl="1"/>
            <a:r>
              <a:rPr lang="en-US" dirty="0" smtClean="0"/>
              <a:t>Alice’s public value is </a:t>
            </a:r>
            <a:r>
              <a:rPr lang="en-US" dirty="0" err="1" smtClean="0"/>
              <a:t>ga</a:t>
            </a:r>
            <a:r>
              <a:rPr lang="en-US" dirty="0" smtClean="0"/>
              <a:t> mod p</a:t>
            </a:r>
          </a:p>
          <a:p>
            <a:pPr lvl="1"/>
            <a:r>
              <a:rPr lang="en-US" dirty="0" smtClean="0"/>
              <a:t>and Bob’s public value is </a:t>
            </a:r>
            <a:r>
              <a:rPr lang="en-US" dirty="0" err="1" smtClean="0"/>
              <a:t>gb</a:t>
            </a:r>
            <a:r>
              <a:rPr lang="en-US" dirty="0" smtClean="0"/>
              <a:t> mod p</a:t>
            </a:r>
          </a:p>
          <a:p>
            <a:pPr lvl="1"/>
            <a:r>
              <a:rPr lang="en-US" dirty="0" smtClean="0"/>
              <a:t>They then exchange their public values. Finally, Alice computes</a:t>
            </a:r>
          </a:p>
          <a:p>
            <a:pPr lvl="1"/>
            <a:r>
              <a:rPr lang="da-DK" dirty="0" smtClean="0"/>
              <a:t>gab mod p = (gb mod p)a mod p</a:t>
            </a:r>
          </a:p>
          <a:p>
            <a:pPr lvl="1"/>
            <a:r>
              <a:rPr lang="en-US" dirty="0" smtClean="0"/>
              <a:t>and Bob computes</a:t>
            </a:r>
          </a:p>
          <a:p>
            <a:pPr lvl="1"/>
            <a:r>
              <a:rPr lang="da-DK" dirty="0" smtClean="0"/>
              <a:t>gba mod p = (ga mod p)b mod p</a:t>
            </a:r>
            <a:endParaRPr lang="en-US" dirty="0"/>
          </a:p>
        </p:txBody>
      </p:sp>
      <p:sp>
        <p:nvSpPr>
          <p:cNvPr id="4" name="Date Placeholder 3"/>
          <p:cNvSpPr>
            <a:spLocks noGrp="1"/>
          </p:cNvSpPr>
          <p:nvPr>
            <p:ph type="dt" sz="half" idx="10"/>
          </p:nvPr>
        </p:nvSpPr>
        <p:spPr/>
        <p:txBody>
          <a:bodyPr/>
          <a:lstStyle/>
          <a:p>
            <a:fld id="{A14A51E1-27F4-4FF5-9B3D-55EE0C30C09F}"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Pre-Distribution of Symmetric Keys</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160588" y="4757738"/>
            <a:ext cx="4572000" cy="400050"/>
          </a:xfrm>
          <a:prstGeom prst="rect">
            <a:avLst/>
          </a:prstGeom>
        </p:spPr>
        <p:txBody>
          <a:bodyPr>
            <a:spAutoFit/>
          </a:bodyPr>
          <a:lstStyle/>
          <a:p>
            <a:pPr algn="ctr">
              <a:defRPr/>
            </a:pPr>
            <a:r>
              <a:rPr lang="en-US" sz="2000" dirty="0">
                <a:solidFill>
                  <a:srgbClr val="003399"/>
                </a:solidFill>
                <a:latin typeface="+mj-lt"/>
              </a:rPr>
              <a:t>A man-in-the-middle attack</a:t>
            </a:r>
          </a:p>
        </p:txBody>
      </p:sp>
      <p:pic>
        <p:nvPicPr>
          <p:cNvPr id="5" name="Picture 2" descr="f08-12-9780123850591 copy.jpg"/>
          <p:cNvPicPr>
            <a:picLocks noChangeAspect="1"/>
          </p:cNvPicPr>
          <p:nvPr/>
        </p:nvPicPr>
        <p:blipFill>
          <a:blip r:embed="rId2"/>
          <a:srcRect/>
          <a:stretch>
            <a:fillRect/>
          </a:stretch>
        </p:blipFill>
        <p:spPr bwMode="auto">
          <a:xfrm>
            <a:off x="2700338" y="1989138"/>
            <a:ext cx="3441700" cy="25336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9750DBBE-8D7F-46B8-9756-36E95FFBD46C}"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Pretty Good Privacy (PGP)</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Pretty Good Privacy (PGP) is a widely used approach to providing security for electronic mail. It provides authentication, confidentiality, data integrity, and </a:t>
            </a:r>
            <a:r>
              <a:rPr lang="en-US" dirty="0" err="1" smtClean="0"/>
              <a:t>nonrepudiation</a:t>
            </a:r>
            <a:endParaRPr lang="en-US" dirty="0" smtClean="0"/>
          </a:p>
          <a:p>
            <a:r>
              <a:rPr lang="en-US" dirty="0" smtClean="0"/>
              <a:t>Originally devised by Phil Zimmerman, it has evolved into an IETF standard known as </a:t>
            </a:r>
            <a:r>
              <a:rPr lang="en-US" dirty="0" err="1" smtClean="0"/>
              <a:t>OpenPGP</a:t>
            </a:r>
            <a:endParaRPr lang="en-US" dirty="0" smtClean="0"/>
          </a:p>
          <a:p>
            <a:r>
              <a:rPr lang="en-US" dirty="0" smtClean="0"/>
              <a:t>PGP’s confidentiality and receiver authentication depend on the receiver of an email message having a public key that is known to the sender</a:t>
            </a:r>
          </a:p>
          <a:p>
            <a:r>
              <a:rPr lang="en-US" dirty="0" smtClean="0"/>
              <a:t>To provide sender authentication and </a:t>
            </a:r>
            <a:r>
              <a:rPr lang="en-US" dirty="0" err="1" smtClean="0"/>
              <a:t>nonrepudiation</a:t>
            </a:r>
            <a:r>
              <a:rPr lang="en-US" dirty="0" smtClean="0"/>
              <a:t>, the sender must have a public key that is known by the receiver</a:t>
            </a:r>
          </a:p>
          <a:p>
            <a:r>
              <a:rPr lang="en-US" dirty="0" smtClean="0"/>
              <a:t>These public keys are pre-distributed using certificates and a web-of-trust PKI</a:t>
            </a:r>
          </a:p>
          <a:p>
            <a:r>
              <a:rPr lang="en-US" dirty="0" smtClean="0"/>
              <a:t>PGP supports RSA and DSS for public key certificates</a:t>
            </a:r>
            <a:endParaRPr lang="en-US" dirty="0"/>
          </a:p>
        </p:txBody>
      </p:sp>
      <p:sp>
        <p:nvSpPr>
          <p:cNvPr id="4" name="Date Placeholder 3"/>
          <p:cNvSpPr>
            <a:spLocks noGrp="1"/>
          </p:cNvSpPr>
          <p:nvPr>
            <p:ph type="dt" sz="half" idx="10"/>
          </p:nvPr>
        </p:nvSpPr>
        <p:spPr/>
        <p:txBody>
          <a:bodyPr/>
          <a:lstStyle/>
          <a:p>
            <a:fld id="{EF8FD509-C813-4847-8642-0FFA148551E2}"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Pretty Good Privacy (PGP)</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411413" y="5732463"/>
            <a:ext cx="4572000" cy="708025"/>
          </a:xfrm>
          <a:prstGeom prst="rect">
            <a:avLst/>
          </a:prstGeom>
        </p:spPr>
        <p:txBody>
          <a:bodyPr>
            <a:spAutoFit/>
          </a:bodyPr>
          <a:lstStyle/>
          <a:p>
            <a:pPr>
              <a:defRPr/>
            </a:pPr>
            <a:r>
              <a:rPr lang="en-US" sz="2000" dirty="0">
                <a:solidFill>
                  <a:srgbClr val="003399"/>
                </a:solidFill>
                <a:latin typeface="+mj-lt"/>
              </a:rPr>
              <a:t>PGP’s steps to prepare a message for emailing from Alice to Bob</a:t>
            </a:r>
          </a:p>
        </p:txBody>
      </p:sp>
      <p:pic>
        <p:nvPicPr>
          <p:cNvPr id="5" name="Picture 2" descr="f08-13-9780123850591 copy.jpg"/>
          <p:cNvPicPr>
            <a:picLocks noChangeAspect="1"/>
          </p:cNvPicPr>
          <p:nvPr/>
        </p:nvPicPr>
        <p:blipFill>
          <a:blip r:embed="rId2"/>
          <a:srcRect/>
          <a:stretch>
            <a:fillRect/>
          </a:stretch>
        </p:blipFill>
        <p:spPr bwMode="auto">
          <a:xfrm>
            <a:off x="2916238" y="1676400"/>
            <a:ext cx="3384550" cy="405606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22063935-443D-4938-9C36-03A528770B67}"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Secure Shell (SSH)</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Secure Shell (SSH) protocol is used to provide a remote login service, and is intended to replace the less-secure Telnet and rlogin programs used in the early days of the Internet</a:t>
            </a:r>
          </a:p>
          <a:p>
            <a:r>
              <a:rPr lang="en-US" dirty="0" smtClean="0"/>
              <a:t>SSH is most often used to provide strong client/server authentication/ message integrity—where the SSH client runs on the user’s desktop machine and the SSH server runs on some remote machine that the user wants to log into—but it also supports confidentiality</a:t>
            </a:r>
          </a:p>
          <a:p>
            <a:r>
              <a:rPr lang="en-US" dirty="0" smtClean="0"/>
              <a:t>Telnet and rlogin provide none of these capabilities</a:t>
            </a:r>
          </a:p>
          <a:p>
            <a:r>
              <a:rPr lang="en-US" dirty="0" smtClean="0"/>
              <a:t>Note that “SSH” is often used to refer to both the SSH protocol and applications that use it; you need to figure out which from the context</a:t>
            </a:r>
            <a:endParaRPr lang="en-US" dirty="0"/>
          </a:p>
        </p:txBody>
      </p:sp>
      <p:sp>
        <p:nvSpPr>
          <p:cNvPr id="4" name="Date Placeholder 3"/>
          <p:cNvSpPr>
            <a:spLocks noGrp="1"/>
          </p:cNvSpPr>
          <p:nvPr>
            <p:ph type="dt" sz="half" idx="10"/>
          </p:nvPr>
        </p:nvSpPr>
        <p:spPr/>
        <p:txBody>
          <a:bodyPr/>
          <a:lstStyle/>
          <a:p>
            <a:fld id="{CFD04B09-CE5A-47C9-AE41-292CD81405FF}"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Secure Shell (SSH)</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339975" y="4868863"/>
            <a:ext cx="4572000" cy="708025"/>
          </a:xfrm>
          <a:prstGeom prst="rect">
            <a:avLst/>
          </a:prstGeom>
        </p:spPr>
        <p:txBody>
          <a:bodyPr>
            <a:spAutoFit/>
          </a:bodyPr>
          <a:lstStyle/>
          <a:p>
            <a:pPr>
              <a:defRPr/>
            </a:pPr>
            <a:r>
              <a:rPr lang="en-US" sz="2000" dirty="0">
                <a:solidFill>
                  <a:srgbClr val="003399"/>
                </a:solidFill>
                <a:latin typeface="+mj-lt"/>
              </a:rPr>
              <a:t>Using SSH port forwarding to secure other TCP-based applications</a:t>
            </a:r>
          </a:p>
        </p:txBody>
      </p:sp>
      <p:pic>
        <p:nvPicPr>
          <p:cNvPr id="5" name="Picture 2" descr="f08-14-9780123850591 copy.jpg"/>
          <p:cNvPicPr>
            <a:picLocks noChangeAspect="1"/>
          </p:cNvPicPr>
          <p:nvPr/>
        </p:nvPicPr>
        <p:blipFill>
          <a:blip r:embed="rId2"/>
          <a:srcRect/>
          <a:stretch>
            <a:fillRect/>
          </a:stretch>
        </p:blipFill>
        <p:spPr bwMode="auto">
          <a:xfrm>
            <a:off x="1619250" y="1989138"/>
            <a:ext cx="6196013" cy="24479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F5680D7-D594-4F1E-A28A-1BB1D11350D6}"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Transport Layer Security (TLS, SSL, HTTPS)</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339975" y="5387975"/>
            <a:ext cx="5040313" cy="708025"/>
          </a:xfrm>
          <a:prstGeom prst="rect">
            <a:avLst/>
          </a:prstGeom>
        </p:spPr>
        <p:txBody>
          <a:bodyPr>
            <a:spAutoFit/>
          </a:bodyPr>
          <a:lstStyle/>
          <a:p>
            <a:pPr>
              <a:defRPr/>
            </a:pPr>
            <a:r>
              <a:rPr lang="en-US" sz="2000" dirty="0">
                <a:solidFill>
                  <a:srgbClr val="003399"/>
                </a:solidFill>
                <a:latin typeface="+mj-lt"/>
              </a:rPr>
              <a:t>Handshake protocol to establish TLS session</a:t>
            </a:r>
          </a:p>
        </p:txBody>
      </p:sp>
      <p:pic>
        <p:nvPicPr>
          <p:cNvPr id="5" name="Picture 2" descr="f08-16-9780123850591 copy.jpg"/>
          <p:cNvPicPr>
            <a:picLocks noChangeAspect="1"/>
          </p:cNvPicPr>
          <p:nvPr/>
        </p:nvPicPr>
        <p:blipFill>
          <a:blip r:embed="rId2"/>
          <a:srcRect/>
          <a:stretch>
            <a:fillRect/>
          </a:stretch>
        </p:blipFill>
        <p:spPr bwMode="auto">
          <a:xfrm>
            <a:off x="3419475" y="1643063"/>
            <a:ext cx="1655763" cy="3582987"/>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FA664987-346D-4324-8AE0-939554109A6F}"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Another threat to the customer is unknowingly being directed to a false website</a:t>
            </a:r>
          </a:p>
          <a:p>
            <a:pPr lvl="1"/>
            <a:r>
              <a:rPr lang="en-US" dirty="0" smtClean="0"/>
              <a:t>This can result from a DNS attack, in which false information is entered in a Domain Name Server or the name service cache of the customer’s computer</a:t>
            </a:r>
          </a:p>
          <a:p>
            <a:pPr lvl="1"/>
            <a:r>
              <a:rPr lang="en-US" dirty="0" smtClean="0"/>
              <a:t>This leads to translating a correct URL into an incorrect IP address—the address of a false website</a:t>
            </a:r>
          </a:p>
          <a:p>
            <a:pPr lvl="1"/>
            <a:r>
              <a:rPr lang="en-US" dirty="0" smtClean="0"/>
              <a:t>A protocol that ensures that you really are talking to whom you think you’re talking is said to provide </a:t>
            </a:r>
            <a:r>
              <a:rPr lang="en-US" i="1" dirty="0" smtClean="0"/>
              <a:t>authentication</a:t>
            </a:r>
          </a:p>
          <a:p>
            <a:pPr lvl="1"/>
            <a:r>
              <a:rPr lang="en-US" i="1" dirty="0" smtClean="0"/>
              <a:t>Authentication entails integrity since it is meaningless </a:t>
            </a:r>
            <a:r>
              <a:rPr lang="en-US" dirty="0" smtClean="0"/>
              <a:t>to say that a message came from a certain participant if it is no longer the same message</a:t>
            </a:r>
            <a:endParaRPr lang="en-US" dirty="0"/>
          </a:p>
        </p:txBody>
      </p:sp>
      <p:sp>
        <p:nvSpPr>
          <p:cNvPr id="4" name="Date Placeholder 3"/>
          <p:cNvSpPr>
            <a:spLocks noGrp="1"/>
          </p:cNvSpPr>
          <p:nvPr>
            <p:ph type="dt" sz="half" idx="10"/>
          </p:nvPr>
        </p:nvSpPr>
        <p:spPr/>
        <p:txBody>
          <a:bodyPr/>
          <a:lstStyle/>
          <a:p>
            <a:fld id="{C5021FC0-328D-4D0E-B778-F55E1619BF64}"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IP Security (IPSec)</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Support for </a:t>
            </a:r>
            <a:r>
              <a:rPr lang="en-US" dirty="0" err="1" smtClean="0"/>
              <a:t>IPsec</a:t>
            </a:r>
            <a:r>
              <a:rPr lang="en-US" dirty="0" smtClean="0"/>
              <a:t>, as the architecture is called, is optional in IPv4 but mandatory in IPv6</a:t>
            </a:r>
          </a:p>
          <a:p>
            <a:r>
              <a:rPr lang="en-US" dirty="0" err="1" smtClean="0"/>
              <a:t>IPsec</a:t>
            </a:r>
            <a:r>
              <a:rPr lang="en-US" dirty="0" smtClean="0"/>
              <a:t> is really a framework (as opposed to a single protocol or system) for providing all the security services discussed throughout this chapter</a:t>
            </a:r>
          </a:p>
          <a:p>
            <a:r>
              <a:rPr lang="en-US" dirty="0" err="1" smtClean="0"/>
              <a:t>IPsec</a:t>
            </a:r>
            <a:r>
              <a:rPr lang="en-US" dirty="0" smtClean="0"/>
              <a:t> provides three degrees of freedom</a:t>
            </a:r>
          </a:p>
          <a:p>
            <a:pPr lvl="1"/>
            <a:r>
              <a:rPr lang="en-US" dirty="0" smtClean="0"/>
              <a:t>First, it is highly modular, allowing users (or more likely, system administrators) to select from a variety of cryptographic algorithms and specialized security protocols</a:t>
            </a:r>
          </a:p>
          <a:p>
            <a:pPr lvl="1"/>
            <a:r>
              <a:rPr lang="en-US" dirty="0" smtClean="0"/>
              <a:t>Second, </a:t>
            </a:r>
            <a:r>
              <a:rPr lang="en-US" dirty="0" err="1" smtClean="0"/>
              <a:t>IPsec</a:t>
            </a:r>
            <a:r>
              <a:rPr lang="en-US" dirty="0" smtClean="0"/>
              <a:t> allows users to select from a large menu of security properties, including access control, integrity, authentication, originality, and confidentiality</a:t>
            </a:r>
          </a:p>
          <a:p>
            <a:pPr lvl="1"/>
            <a:r>
              <a:rPr lang="en-US" dirty="0" smtClean="0"/>
              <a:t>Third, </a:t>
            </a:r>
            <a:r>
              <a:rPr lang="en-US" dirty="0" err="1" smtClean="0"/>
              <a:t>IPsec</a:t>
            </a:r>
            <a:r>
              <a:rPr lang="en-US" dirty="0" smtClean="0"/>
              <a:t> can be used to protect “narrow” streams (e.g., packets belonging to a particular TCP connection being sent between a pair of hosts) or “wide” streams (e.g., all packets flowing between a pair of routers)</a:t>
            </a:r>
            <a:endParaRPr lang="en-US" dirty="0"/>
          </a:p>
        </p:txBody>
      </p:sp>
      <p:sp>
        <p:nvSpPr>
          <p:cNvPr id="4" name="Date Placeholder 3"/>
          <p:cNvSpPr>
            <a:spLocks noGrp="1"/>
          </p:cNvSpPr>
          <p:nvPr>
            <p:ph type="dt" sz="half" idx="10"/>
          </p:nvPr>
        </p:nvSpPr>
        <p:spPr/>
        <p:txBody>
          <a:bodyPr/>
          <a:lstStyle/>
          <a:p>
            <a:fld id="{E237D781-292F-4978-9713-F6FE582C1B5C}"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IP Security (IPSec)</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When viewed from a high level, </a:t>
            </a:r>
            <a:r>
              <a:rPr lang="en-US" dirty="0" err="1" smtClean="0"/>
              <a:t>IPsec</a:t>
            </a:r>
            <a:r>
              <a:rPr lang="en-US" dirty="0" smtClean="0"/>
              <a:t> consists of two parts</a:t>
            </a:r>
          </a:p>
          <a:p>
            <a:r>
              <a:rPr lang="en-US" dirty="0" smtClean="0"/>
              <a:t>The first part is a pair of protocols that implement the available security services</a:t>
            </a:r>
          </a:p>
          <a:p>
            <a:pPr lvl="1"/>
            <a:r>
              <a:rPr lang="en-US" dirty="0" smtClean="0"/>
              <a:t>They are the Authentication Header (AH), which provides access control, connectionless message integrity, authentication, and </a:t>
            </a:r>
            <a:r>
              <a:rPr lang="en-US" dirty="0" err="1" smtClean="0"/>
              <a:t>antireplay</a:t>
            </a:r>
            <a:r>
              <a:rPr lang="en-US" dirty="0" smtClean="0"/>
              <a:t> protection, and the Encapsulating Security Payload (ESP), which supports these same services, plus confidentiality</a:t>
            </a:r>
          </a:p>
          <a:p>
            <a:pPr lvl="1"/>
            <a:r>
              <a:rPr lang="en-US" dirty="0" smtClean="0"/>
              <a:t>AH is rarely used so we focus on ESP here</a:t>
            </a:r>
          </a:p>
          <a:p>
            <a:r>
              <a:rPr lang="en-US" dirty="0" smtClean="0"/>
              <a:t>The second part is support for key management, which fits under an umbrella protocol known as ISAKMP:</a:t>
            </a:r>
          </a:p>
          <a:p>
            <a:pPr lvl="1"/>
            <a:r>
              <a:rPr lang="en-US" dirty="0" smtClean="0"/>
              <a:t>Internet Security Association and Key Management Protocol</a:t>
            </a:r>
            <a:endParaRPr lang="en-US" dirty="0"/>
          </a:p>
        </p:txBody>
      </p:sp>
      <p:sp>
        <p:nvSpPr>
          <p:cNvPr id="4" name="Date Placeholder 3"/>
          <p:cNvSpPr>
            <a:spLocks noGrp="1"/>
          </p:cNvSpPr>
          <p:nvPr>
            <p:ph type="dt" sz="half" idx="10"/>
          </p:nvPr>
        </p:nvSpPr>
        <p:spPr/>
        <p:txBody>
          <a:bodyPr/>
          <a:lstStyle/>
          <a:p>
            <a:fld id="{BE65EE00-8999-4B8D-A06A-FCFE541206A0}"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IP Security (IPSec)</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abstraction that binds these two pieces together is the </a:t>
            </a:r>
            <a:r>
              <a:rPr lang="en-US" i="1" dirty="0" smtClean="0"/>
              <a:t>security association (SA)</a:t>
            </a:r>
          </a:p>
          <a:p>
            <a:r>
              <a:rPr lang="en-US" i="1" dirty="0" smtClean="0"/>
              <a:t>An SA is a simplex (one-way) connection with one or more of the available </a:t>
            </a:r>
            <a:r>
              <a:rPr lang="en-US" dirty="0" smtClean="0"/>
              <a:t>security properties</a:t>
            </a:r>
          </a:p>
          <a:p>
            <a:r>
              <a:rPr lang="en-US" dirty="0" smtClean="0"/>
              <a:t>Securing a bidirectional communication between a pair of hosts— corresponding to a TCP connection, for example—requires two SAs, one in each direction</a:t>
            </a:r>
          </a:p>
          <a:p>
            <a:r>
              <a:rPr lang="en-US" dirty="0" smtClean="0"/>
              <a:t>Although IP is a connectionless protocol, security depends on connection state information such as keys and sequence numbers</a:t>
            </a:r>
          </a:p>
          <a:p>
            <a:r>
              <a:rPr lang="en-US" dirty="0" smtClean="0"/>
              <a:t>When created, an SA is assigned an ID number called a </a:t>
            </a:r>
            <a:r>
              <a:rPr lang="en-US" i="1" dirty="0" smtClean="0"/>
              <a:t>security parameters index (SPI) by the receiving machine</a:t>
            </a:r>
            <a:endParaRPr lang="en-US" dirty="0"/>
          </a:p>
        </p:txBody>
      </p:sp>
      <p:sp>
        <p:nvSpPr>
          <p:cNvPr id="4" name="Date Placeholder 3"/>
          <p:cNvSpPr>
            <a:spLocks noGrp="1"/>
          </p:cNvSpPr>
          <p:nvPr>
            <p:ph type="dt" sz="half" idx="10"/>
          </p:nvPr>
        </p:nvSpPr>
        <p:spPr/>
        <p:txBody>
          <a:bodyPr/>
          <a:lstStyle/>
          <a:p>
            <a:fld id="{B26A89A6-D4CB-4F6F-AF9F-42336DC36533}"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IP Security (IPSec)</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IPsec</a:t>
            </a:r>
            <a:r>
              <a:rPr lang="en-US" dirty="0" smtClean="0"/>
              <a:t> supports a </a:t>
            </a:r>
            <a:r>
              <a:rPr lang="en-US" i="1" dirty="0" smtClean="0"/>
              <a:t>tunnel mode as well as the more straightforward transport mode</a:t>
            </a:r>
          </a:p>
          <a:p>
            <a:r>
              <a:rPr lang="en-US" dirty="0" smtClean="0"/>
              <a:t>Each SA operates in one or the other mode</a:t>
            </a:r>
          </a:p>
          <a:p>
            <a:r>
              <a:rPr lang="en-US" dirty="0" smtClean="0"/>
              <a:t>In a transport mode SA, ESP’s payload data is simply a message for a higher layer such as UDP or TCP</a:t>
            </a:r>
          </a:p>
          <a:p>
            <a:pPr lvl="1"/>
            <a:r>
              <a:rPr lang="en-US" dirty="0" smtClean="0"/>
              <a:t>In this mode, </a:t>
            </a:r>
            <a:r>
              <a:rPr lang="en-US" dirty="0" err="1" smtClean="0"/>
              <a:t>IPsec</a:t>
            </a:r>
            <a:r>
              <a:rPr lang="en-US" dirty="0" smtClean="0"/>
              <a:t> acts as an intermediate protocol layer, much like SSL/TLS does between TCP and a higher layer</a:t>
            </a:r>
          </a:p>
          <a:p>
            <a:pPr lvl="1"/>
            <a:r>
              <a:rPr lang="en-US" dirty="0" smtClean="0"/>
              <a:t>When an ESP message is received, its payload is passed to the higher level protocol</a:t>
            </a:r>
          </a:p>
          <a:p>
            <a:r>
              <a:rPr lang="en-US" dirty="0" smtClean="0"/>
              <a:t>In a tunnel mode SA, however, ESP’s payload data is itself an IP packet</a:t>
            </a:r>
            <a:endParaRPr lang="en-US" dirty="0"/>
          </a:p>
        </p:txBody>
      </p:sp>
      <p:sp>
        <p:nvSpPr>
          <p:cNvPr id="4" name="Date Placeholder 3"/>
          <p:cNvSpPr>
            <a:spLocks noGrp="1"/>
          </p:cNvSpPr>
          <p:nvPr>
            <p:ph type="dt" sz="half" idx="10"/>
          </p:nvPr>
        </p:nvSpPr>
        <p:spPr/>
        <p:txBody>
          <a:bodyPr/>
          <a:lstStyle/>
          <a:p>
            <a:fld id="{33723376-DA54-455D-8B0C-1B2D72974134}"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IP Security (IPSec)</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3492500" y="4797425"/>
            <a:ext cx="2382838" cy="400050"/>
          </a:xfrm>
          <a:prstGeom prst="rect">
            <a:avLst/>
          </a:prstGeom>
        </p:spPr>
        <p:txBody>
          <a:bodyPr wrap="none">
            <a:spAutoFit/>
          </a:bodyPr>
          <a:lstStyle/>
          <a:p>
            <a:pPr>
              <a:defRPr/>
            </a:pPr>
            <a:r>
              <a:rPr lang="en-US" sz="2000" dirty="0" err="1">
                <a:solidFill>
                  <a:srgbClr val="003399"/>
                </a:solidFill>
                <a:latin typeface="+mj-lt"/>
              </a:rPr>
              <a:t>IPsec’s</a:t>
            </a:r>
            <a:r>
              <a:rPr lang="en-US" sz="2000" dirty="0">
                <a:solidFill>
                  <a:srgbClr val="003399"/>
                </a:solidFill>
                <a:latin typeface="+mj-lt"/>
              </a:rPr>
              <a:t> ESP format</a:t>
            </a:r>
          </a:p>
        </p:txBody>
      </p:sp>
      <p:pic>
        <p:nvPicPr>
          <p:cNvPr id="5" name="Picture 2" descr="f08-17-9780123850591 copy.jpg"/>
          <p:cNvPicPr>
            <a:picLocks noChangeAspect="1"/>
          </p:cNvPicPr>
          <p:nvPr/>
        </p:nvPicPr>
        <p:blipFill>
          <a:blip r:embed="rId2"/>
          <a:srcRect/>
          <a:stretch>
            <a:fillRect/>
          </a:stretch>
        </p:blipFill>
        <p:spPr bwMode="auto">
          <a:xfrm>
            <a:off x="2268538" y="2133600"/>
            <a:ext cx="4972050" cy="22574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CF00F28C-0B2D-45F5-8A97-E1068FF5CAD2}"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IP Security (IPSec)</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268538" y="4076700"/>
            <a:ext cx="4572000" cy="1255713"/>
          </a:xfrm>
          <a:prstGeom prst="rect">
            <a:avLst/>
          </a:prstGeom>
        </p:spPr>
        <p:txBody>
          <a:bodyPr>
            <a:spAutoFit/>
          </a:bodyPr>
          <a:lstStyle/>
          <a:p>
            <a:pPr>
              <a:defRPr/>
            </a:pPr>
            <a:r>
              <a:rPr lang="en-US" sz="1800" dirty="0">
                <a:solidFill>
                  <a:srgbClr val="003399"/>
                </a:solidFill>
                <a:latin typeface="+mj-lt"/>
              </a:rPr>
              <a:t>An IP packet with a nested IP packet encapsulated using ESP in tunnel</a:t>
            </a:r>
          </a:p>
          <a:p>
            <a:pPr>
              <a:defRPr/>
            </a:pPr>
            <a:r>
              <a:rPr lang="en-US" sz="1800" dirty="0">
                <a:solidFill>
                  <a:srgbClr val="003399"/>
                </a:solidFill>
                <a:latin typeface="+mj-lt"/>
              </a:rPr>
              <a:t>mode. Note that the inner and outer packets have different addresses</a:t>
            </a:r>
          </a:p>
        </p:txBody>
      </p:sp>
      <p:pic>
        <p:nvPicPr>
          <p:cNvPr id="5" name="Picture 2" descr="f08-18-9780123850591 copy.jpg"/>
          <p:cNvPicPr>
            <a:picLocks noChangeAspect="1"/>
          </p:cNvPicPr>
          <p:nvPr/>
        </p:nvPicPr>
        <p:blipFill>
          <a:blip r:embed="rId2"/>
          <a:srcRect/>
          <a:stretch>
            <a:fillRect/>
          </a:stretch>
        </p:blipFill>
        <p:spPr bwMode="auto">
          <a:xfrm>
            <a:off x="900113" y="2492375"/>
            <a:ext cx="7000875" cy="10191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5CC9712-90A6-47B7-BA23-5B3797357153}"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Wireless Security (IEEE 802.11i)</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The IEEE 802.11i standard provides authentication, message integrity, and confidentiality to 802.11 (Wi-Fi) at the link layer</a:t>
            </a:r>
          </a:p>
          <a:p>
            <a:r>
              <a:rPr lang="en-US" i="1" dirty="0" smtClean="0"/>
              <a:t>WPA2 (Wi-Fi Protected Access 2) is often </a:t>
            </a:r>
            <a:r>
              <a:rPr lang="en-US" dirty="0" smtClean="0"/>
              <a:t>used as a synonym for 802.11i, although it is technically a trademark of The Wi-Fi Alliance that certifies product compliance with 802.11i</a:t>
            </a:r>
          </a:p>
          <a:p>
            <a:r>
              <a:rPr lang="en-US" dirty="0" smtClean="0"/>
              <a:t>802.11i authentication supports two modes. In either mode, the end result of successful authentication is a shared </a:t>
            </a:r>
            <a:r>
              <a:rPr lang="en-US" dirty="0" err="1" smtClean="0"/>
              <a:t>Pairwise</a:t>
            </a:r>
            <a:r>
              <a:rPr lang="en-US" dirty="0" smtClean="0"/>
              <a:t> Master Key</a:t>
            </a:r>
          </a:p>
          <a:p>
            <a:pPr lvl="1"/>
            <a:r>
              <a:rPr lang="en-US" i="1" dirty="0" smtClean="0"/>
              <a:t>Personal mode, also known </a:t>
            </a:r>
            <a:r>
              <a:rPr lang="en-US" dirty="0" smtClean="0"/>
              <a:t>as </a:t>
            </a:r>
            <a:r>
              <a:rPr lang="en-US" i="1" dirty="0" smtClean="0"/>
              <a:t>Pre-Shared Key (PSK) mode, provides weaker security but is more convenient and </a:t>
            </a:r>
            <a:r>
              <a:rPr lang="en-US" dirty="0" smtClean="0"/>
              <a:t>economical for situations like a home 802.11 network</a:t>
            </a:r>
          </a:p>
          <a:p>
            <a:pPr lvl="1"/>
            <a:r>
              <a:rPr lang="en-US" dirty="0" smtClean="0"/>
              <a:t>The wireless device and the Access Point (AP) are preconfigured with a shared </a:t>
            </a:r>
            <a:r>
              <a:rPr lang="en-US" i="1" dirty="0" smtClean="0"/>
              <a:t>passphrase—essentially a very long </a:t>
            </a:r>
            <a:r>
              <a:rPr lang="en-US" dirty="0" smtClean="0"/>
              <a:t>password—from with the </a:t>
            </a:r>
            <a:r>
              <a:rPr lang="en-US" dirty="0" err="1" smtClean="0"/>
              <a:t>Pairwise</a:t>
            </a:r>
            <a:r>
              <a:rPr lang="en-US" dirty="0" smtClean="0"/>
              <a:t> Master Key is cryptographically derived</a:t>
            </a:r>
            <a:endParaRPr lang="en-US" dirty="0"/>
          </a:p>
        </p:txBody>
      </p:sp>
      <p:sp>
        <p:nvSpPr>
          <p:cNvPr id="4" name="Date Placeholder 3"/>
          <p:cNvSpPr>
            <a:spLocks noGrp="1"/>
          </p:cNvSpPr>
          <p:nvPr>
            <p:ph type="dt" sz="half" idx="10"/>
          </p:nvPr>
        </p:nvSpPr>
        <p:spPr/>
        <p:txBody>
          <a:bodyPr/>
          <a:lstStyle/>
          <a:p>
            <a:fld id="{F6C240DC-66CB-45A6-8AE3-B5A0C4595F82}"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Systems: Wireless Security (IEEE 802.11i)</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2376488" y="5097463"/>
            <a:ext cx="4572000" cy="708025"/>
          </a:xfrm>
          <a:prstGeom prst="rect">
            <a:avLst/>
          </a:prstGeom>
        </p:spPr>
        <p:txBody>
          <a:bodyPr>
            <a:spAutoFit/>
          </a:bodyPr>
          <a:lstStyle/>
          <a:p>
            <a:pPr>
              <a:defRPr/>
            </a:pPr>
            <a:r>
              <a:rPr lang="en-US" sz="2000" dirty="0">
                <a:solidFill>
                  <a:srgbClr val="003399"/>
                </a:solidFill>
                <a:latin typeface="+mj-lt"/>
              </a:rPr>
              <a:t>Use of an Authentication Server in 802.11i</a:t>
            </a:r>
          </a:p>
        </p:txBody>
      </p:sp>
      <p:pic>
        <p:nvPicPr>
          <p:cNvPr id="5" name="Picture 2" descr="f08-19-9780123850591 copy.jpg"/>
          <p:cNvPicPr>
            <a:picLocks noChangeAspect="1"/>
          </p:cNvPicPr>
          <p:nvPr/>
        </p:nvPicPr>
        <p:blipFill>
          <a:blip r:embed="rId2"/>
          <a:srcRect/>
          <a:stretch>
            <a:fillRect/>
          </a:stretch>
        </p:blipFill>
        <p:spPr bwMode="auto">
          <a:xfrm>
            <a:off x="2124075" y="1700213"/>
            <a:ext cx="4667250" cy="33147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574B6F38-CFA8-487C-BC1B-53DFBA20FDA4}"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firewall is a system that typically sits at some point of connectivity between a site it protects and the rest of the network</a:t>
            </a:r>
          </a:p>
          <a:p>
            <a:r>
              <a:rPr lang="en-US" dirty="0" smtClean="0"/>
              <a:t>It is usually implemented as an “appliance” or part of a router, although a “personal firewall” may be implemented on an end user machine</a:t>
            </a:r>
          </a:p>
          <a:p>
            <a:r>
              <a:rPr lang="en-US" dirty="0" smtClean="0"/>
              <a:t>Firewall-based security depends on the firewall being the only connectivity to the site from outside; there should be no way to bypass the firewall via other gateways, wireless connections, or dial-up connections</a:t>
            </a:r>
            <a:endParaRPr lang="en-US" dirty="0"/>
          </a:p>
        </p:txBody>
      </p:sp>
      <p:sp>
        <p:nvSpPr>
          <p:cNvPr id="4" name="Date Placeholder 3"/>
          <p:cNvSpPr>
            <a:spLocks noGrp="1"/>
          </p:cNvSpPr>
          <p:nvPr>
            <p:ph type="dt" sz="half" idx="10"/>
          </p:nvPr>
        </p:nvSpPr>
        <p:spPr/>
        <p:txBody>
          <a:bodyPr/>
          <a:lstStyle/>
          <a:p>
            <a:fld id="{F708FCAC-C36F-4266-B188-09BF03600B93}"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a:t>
            </a:r>
            <a:endParaRPr lang="en-US" dirty="0"/>
          </a:p>
        </p:txBody>
      </p:sp>
      <p:sp>
        <p:nvSpPr>
          <p:cNvPr id="3" name="Content Placeholder 2"/>
          <p:cNvSpPr>
            <a:spLocks noGrp="1"/>
          </p:cNvSpPr>
          <p:nvPr>
            <p:ph sz="quarter" idx="1"/>
          </p:nvPr>
        </p:nvSpPr>
        <p:spPr/>
        <p:txBody>
          <a:bodyPr>
            <a:normAutofit fontScale="92500"/>
          </a:bodyPr>
          <a:lstStyle/>
          <a:p>
            <a:r>
              <a:rPr lang="en-US" dirty="0" smtClean="0"/>
              <a:t>In effect, a firewall divides a network into a more-trusted zone internal to the firewall, and a less-trusted zone external to the firewall</a:t>
            </a:r>
          </a:p>
          <a:p>
            <a:r>
              <a:rPr lang="en-US" dirty="0" smtClean="0"/>
              <a:t>This is useful if you do not want external users to access a particular host or service within your site</a:t>
            </a:r>
          </a:p>
          <a:p>
            <a:r>
              <a:rPr lang="en-US" dirty="0" smtClean="0"/>
              <a:t>Firewalls may be used to create multiple </a:t>
            </a:r>
            <a:r>
              <a:rPr lang="en-US" i="1" dirty="0" smtClean="0"/>
              <a:t>zones of trust, such as a hierarchy of </a:t>
            </a:r>
            <a:r>
              <a:rPr lang="en-US" dirty="0" smtClean="0"/>
              <a:t>increasingly trusted zones</a:t>
            </a:r>
          </a:p>
          <a:p>
            <a:r>
              <a:rPr lang="en-US" dirty="0" smtClean="0"/>
              <a:t>A common arrangement involves three zones of trust: the internal network; the </a:t>
            </a:r>
            <a:r>
              <a:rPr lang="en-US" i="1" dirty="0" smtClean="0"/>
              <a:t>DMZ (“demilitarized zone”); </a:t>
            </a:r>
            <a:r>
              <a:rPr lang="en-US" dirty="0" smtClean="0"/>
              <a:t>and the rest of the Internet</a:t>
            </a:r>
            <a:endParaRPr lang="en-US" dirty="0"/>
          </a:p>
        </p:txBody>
      </p:sp>
      <p:sp>
        <p:nvSpPr>
          <p:cNvPr id="4" name="Date Placeholder 3"/>
          <p:cNvSpPr>
            <a:spLocks noGrp="1"/>
          </p:cNvSpPr>
          <p:nvPr>
            <p:ph type="dt" sz="half" idx="10"/>
          </p:nvPr>
        </p:nvSpPr>
        <p:spPr/>
        <p:txBody>
          <a:bodyPr/>
          <a:lstStyle/>
          <a:p>
            <a:fld id="{F9AB073C-5C14-47F2-B844-8CC38A7FFEB7}"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owner of the website can be attacked as well. Some websites have been defaced; the files that make up the website content have been remotely accessed and modified without authorization</a:t>
            </a:r>
          </a:p>
          <a:p>
            <a:r>
              <a:rPr lang="en-US" dirty="0" smtClean="0"/>
              <a:t>That is an issue of </a:t>
            </a:r>
            <a:r>
              <a:rPr lang="en-US" i="1" dirty="0" smtClean="0"/>
              <a:t>access control: enforcing the rules </a:t>
            </a:r>
            <a:r>
              <a:rPr lang="en-US" dirty="0" smtClean="0"/>
              <a:t>regarding who is allowed to do what. Websites have also been subject to Denial of Service (</a:t>
            </a:r>
            <a:r>
              <a:rPr lang="en-US" dirty="0" err="1" smtClean="0"/>
              <a:t>DoS</a:t>
            </a:r>
            <a:r>
              <a:rPr lang="en-US" dirty="0" smtClean="0"/>
              <a:t>) attacks, during which would-be customers are unable to access the website because it is being overwhelmed by bogus requests</a:t>
            </a:r>
          </a:p>
          <a:p>
            <a:r>
              <a:rPr lang="en-US" dirty="0" smtClean="0"/>
              <a:t>Ensuring a degree of access is called </a:t>
            </a:r>
            <a:r>
              <a:rPr lang="en-US" i="1" dirty="0" smtClean="0"/>
              <a:t>availability</a:t>
            </a:r>
            <a:endParaRPr lang="en-US" dirty="0"/>
          </a:p>
        </p:txBody>
      </p:sp>
      <p:sp>
        <p:nvSpPr>
          <p:cNvPr id="4" name="Date Placeholder 3"/>
          <p:cNvSpPr>
            <a:spLocks noGrp="1"/>
          </p:cNvSpPr>
          <p:nvPr>
            <p:ph type="dt" sz="half" idx="10"/>
          </p:nvPr>
        </p:nvSpPr>
        <p:spPr/>
        <p:txBody>
          <a:bodyPr/>
          <a:lstStyle/>
          <a:p>
            <a:fld id="{0FD99E06-4F2A-46EA-9ED9-57E25AC0C5D6}"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a:t>
            </a:r>
            <a:endParaRPr lang="en-US" dirty="0"/>
          </a:p>
        </p:txBody>
      </p:sp>
      <p:sp>
        <p:nvSpPr>
          <p:cNvPr id="3" name="Content Placeholder 2"/>
          <p:cNvSpPr>
            <a:spLocks noGrp="1"/>
          </p:cNvSpPr>
          <p:nvPr>
            <p:ph sz="quarter" idx="1"/>
          </p:nvPr>
        </p:nvSpPr>
        <p:spPr/>
        <p:txBody>
          <a:bodyPr>
            <a:normAutofit fontScale="92500"/>
          </a:bodyPr>
          <a:lstStyle/>
          <a:p>
            <a:r>
              <a:rPr lang="en-US" dirty="0" smtClean="0"/>
              <a:t>Firewalls filter based on IP, TCP, and UDP information, among other things</a:t>
            </a:r>
          </a:p>
          <a:p>
            <a:r>
              <a:rPr lang="en-US" dirty="0" smtClean="0"/>
              <a:t>They are configured with a table of addresses that characterize the packets they will, and will not, forward</a:t>
            </a:r>
          </a:p>
          <a:p>
            <a:r>
              <a:rPr lang="en-US" dirty="0" smtClean="0"/>
              <a:t>By addresses, we mean more than just the destination’s IP address, although that is one possibility</a:t>
            </a:r>
          </a:p>
          <a:p>
            <a:r>
              <a:rPr lang="en-US" dirty="0" smtClean="0"/>
              <a:t>Generally, each entry in the table is a 4-tuple: It gives the IP address and TCP (or UDP) port number for both the source and destination</a:t>
            </a:r>
            <a:endParaRPr lang="en-US" dirty="0"/>
          </a:p>
        </p:txBody>
      </p:sp>
      <p:sp>
        <p:nvSpPr>
          <p:cNvPr id="4" name="Date Placeholder 3"/>
          <p:cNvSpPr>
            <a:spLocks noGrp="1"/>
          </p:cNvSpPr>
          <p:nvPr>
            <p:ph type="dt" sz="half" idx="10"/>
          </p:nvPr>
        </p:nvSpPr>
        <p:spPr/>
        <p:txBody>
          <a:bodyPr/>
          <a:lstStyle/>
          <a:p>
            <a:fld id="{12779B97-C493-4103-A157-DB3DCC202C50}"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2057400" y="4797425"/>
            <a:ext cx="5486400" cy="707886"/>
          </a:xfrm>
          <a:prstGeom prst="rect">
            <a:avLst/>
          </a:prstGeom>
        </p:spPr>
        <p:txBody>
          <a:bodyPr wrap="square">
            <a:spAutoFit/>
          </a:bodyPr>
          <a:lstStyle/>
          <a:p>
            <a:pPr>
              <a:defRPr/>
            </a:pPr>
            <a:r>
              <a:rPr lang="en-US" sz="2000" dirty="0">
                <a:solidFill>
                  <a:srgbClr val="003399"/>
                </a:solidFill>
                <a:latin typeface="+mj-lt"/>
              </a:rPr>
              <a:t>A firewall filters packets flowing between a site and the rest of the Internet</a:t>
            </a:r>
          </a:p>
        </p:txBody>
      </p:sp>
      <p:pic>
        <p:nvPicPr>
          <p:cNvPr id="5" name="Picture 2" descr="f08-20-9780123850591 copy.jpg"/>
          <p:cNvPicPr>
            <a:picLocks noChangeAspect="1"/>
          </p:cNvPicPr>
          <p:nvPr/>
        </p:nvPicPr>
        <p:blipFill>
          <a:blip r:embed="rId2"/>
          <a:srcRect/>
          <a:stretch>
            <a:fillRect/>
          </a:stretch>
        </p:blipFill>
        <p:spPr bwMode="auto">
          <a:xfrm>
            <a:off x="1476375" y="1628775"/>
            <a:ext cx="6329363" cy="27368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91A7EBC-B2C5-476D-8200-5FE75F0F896A}" type="datetime3">
              <a:rPr lang="en-US" smtClean="0"/>
              <a:t>9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CB27BEF-D7BC-4BFD-B29E-4D3F3B92E8A4}"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fontScale="92500"/>
          </a:bodyPr>
          <a:lstStyle/>
          <a:p>
            <a:r>
              <a:rPr lang="en-US" dirty="0" smtClean="0"/>
              <a:t>We have discussed privacy and security issues in the network</a:t>
            </a:r>
          </a:p>
          <a:p>
            <a:r>
              <a:rPr lang="en-US" dirty="0" smtClean="0"/>
              <a:t>We have discussed different authentication protocols</a:t>
            </a:r>
          </a:p>
          <a:p>
            <a:r>
              <a:rPr lang="en-US" dirty="0" smtClean="0"/>
              <a:t>We have discussed different key distribution protocols</a:t>
            </a:r>
          </a:p>
          <a:p>
            <a:r>
              <a:rPr lang="en-US" dirty="0" smtClean="0"/>
              <a:t>We have discussed different cipher techniques</a:t>
            </a:r>
          </a:p>
          <a:p>
            <a:pPr lvl="1"/>
            <a:r>
              <a:rPr lang="en-US" dirty="0" smtClean="0"/>
              <a:t>Classical and Public-Key</a:t>
            </a:r>
          </a:p>
          <a:p>
            <a:r>
              <a:rPr lang="en-US" dirty="0" smtClean="0"/>
              <a:t>We have discussed some examples of secured systems</a:t>
            </a:r>
          </a:p>
          <a:p>
            <a:pPr lvl="1"/>
            <a:r>
              <a:rPr lang="en-US" dirty="0" smtClean="0"/>
              <a:t>PGP, SSH, IPSec</a:t>
            </a:r>
            <a:endParaRPr lang="en-US" dirty="0"/>
          </a:p>
        </p:txBody>
      </p:sp>
      <p:sp>
        <p:nvSpPr>
          <p:cNvPr id="4" name="Date Placeholder 3"/>
          <p:cNvSpPr>
            <a:spLocks noGrp="1"/>
          </p:cNvSpPr>
          <p:nvPr>
            <p:ph type="dt" sz="half" idx="10"/>
          </p:nvPr>
        </p:nvSpPr>
        <p:spPr/>
        <p:txBody>
          <a:bodyPr/>
          <a:lstStyle/>
          <a:p>
            <a:fld id="{BF26F0F6-8B3F-48B5-8F7E-627C07006DAE}"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b="1" dirty="0" smtClean="0"/>
              <a:t>Chapter – 8</a:t>
            </a:r>
            <a:r>
              <a:rPr lang="en-US" dirty="0" smtClean="0"/>
              <a:t>: </a:t>
            </a:r>
            <a:r>
              <a:rPr lang="en-US" b="1" i="1" dirty="0" smtClean="0">
                <a:solidFill>
                  <a:srgbClr val="FF0000"/>
                </a:solidFill>
              </a:rPr>
              <a:t>Computer Networks A Systems Approach</a:t>
            </a:r>
            <a:r>
              <a:rPr lang="en-US" b="1" dirty="0" smtClean="0">
                <a:solidFill>
                  <a:srgbClr val="FF0000"/>
                </a:solidFill>
              </a:rPr>
              <a:t> </a:t>
            </a:r>
            <a:r>
              <a:rPr lang="en-US" dirty="0" smtClean="0"/>
              <a:t>by </a:t>
            </a:r>
            <a:r>
              <a:rPr lang="en-US" b="1" dirty="0" smtClean="0">
                <a:solidFill>
                  <a:srgbClr val="0070C0"/>
                </a:solidFill>
              </a:rPr>
              <a:t>Larry L. Peterson </a:t>
            </a:r>
            <a:r>
              <a:rPr lang="en-US" dirty="0" smtClean="0"/>
              <a:t>and </a:t>
            </a:r>
            <a:r>
              <a:rPr lang="en-US" b="1" dirty="0" smtClean="0">
                <a:solidFill>
                  <a:srgbClr val="0070C0"/>
                </a:solidFill>
              </a:rPr>
              <a:t>Bruce S. Davie</a:t>
            </a:r>
            <a:r>
              <a:rPr lang="en-US" dirty="0" smtClean="0"/>
              <a:t>, 4</a:t>
            </a:r>
            <a:r>
              <a:rPr lang="en-US" baseline="30000" dirty="0" smtClean="0"/>
              <a:t>Th</a:t>
            </a:r>
            <a:r>
              <a:rPr lang="en-US" dirty="0" smtClean="0"/>
              <a:t> Edition, Morgan Kaufmann Publications. </a:t>
            </a:r>
            <a:endParaRPr lang="en-US" dirty="0"/>
          </a:p>
        </p:txBody>
      </p:sp>
      <p:sp>
        <p:nvSpPr>
          <p:cNvPr id="4" name="Date Placeholder 3"/>
          <p:cNvSpPr>
            <a:spLocks noGrp="1"/>
          </p:cNvSpPr>
          <p:nvPr>
            <p:ph type="dt" sz="half" idx="10"/>
          </p:nvPr>
        </p:nvSpPr>
        <p:spPr/>
        <p:txBody>
          <a:bodyPr/>
          <a:lstStyle/>
          <a:p>
            <a:fld id="{5264D60B-2B6F-4213-9426-D6E38DEF1681}"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A68E7E62-EA09-4566-ACB3-E305C04EF636}" type="slidenum">
              <a:rPr lang="en-US" smtClean="0"/>
              <a:pPr/>
              <a:t>73</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In addition to these issues, the Internet has notably been used as a means for deploying malicious code that exploits vulnerabilities in end-systems</a:t>
            </a:r>
          </a:p>
          <a:p>
            <a:r>
              <a:rPr lang="en-US" i="1" dirty="0" smtClean="0"/>
              <a:t>Worms, pieces of </a:t>
            </a:r>
            <a:r>
              <a:rPr lang="en-US" dirty="0" smtClean="0"/>
              <a:t>self-replicating code that spread over networks, have been known for several decades and continue to cause problems, as do their relatives,  </a:t>
            </a:r>
            <a:r>
              <a:rPr lang="en-US" i="1" dirty="0" smtClean="0"/>
              <a:t>viruses, which are spread by the </a:t>
            </a:r>
            <a:r>
              <a:rPr lang="en-US" dirty="0" smtClean="0"/>
              <a:t>transmission of “infected” files</a:t>
            </a:r>
          </a:p>
          <a:p>
            <a:r>
              <a:rPr lang="en-US" dirty="0" smtClean="0"/>
              <a:t>Infected machines can then be arranged into </a:t>
            </a:r>
            <a:r>
              <a:rPr lang="en-US" i="1" dirty="0" err="1" smtClean="0"/>
              <a:t>botnets</a:t>
            </a:r>
            <a:r>
              <a:rPr lang="en-US" i="1" dirty="0" smtClean="0"/>
              <a:t> </a:t>
            </a:r>
            <a:r>
              <a:rPr lang="en-US" dirty="0" smtClean="0"/>
              <a:t>which can be used to inflict further harm, such as launching </a:t>
            </a:r>
            <a:r>
              <a:rPr lang="en-US" dirty="0" err="1" smtClean="0"/>
              <a:t>DoS</a:t>
            </a:r>
            <a:r>
              <a:rPr lang="en-US" dirty="0" smtClean="0"/>
              <a:t> attacks</a:t>
            </a:r>
            <a:endParaRPr lang="en-US" dirty="0"/>
          </a:p>
        </p:txBody>
      </p:sp>
      <p:sp>
        <p:nvSpPr>
          <p:cNvPr id="4" name="Date Placeholder 3"/>
          <p:cNvSpPr>
            <a:spLocks noGrp="1"/>
          </p:cNvSpPr>
          <p:nvPr>
            <p:ph type="dt" sz="half" idx="10"/>
          </p:nvPr>
        </p:nvSpPr>
        <p:spPr/>
        <p:txBody>
          <a:bodyPr/>
          <a:lstStyle/>
          <a:p>
            <a:fld id="{B2308BE6-4632-4595-9CDF-E39452883B0C}"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Cryptographic Building Blocks</a:t>
            </a:r>
          </a:p>
          <a:p>
            <a:r>
              <a:rPr lang="en-US" dirty="0" smtClean="0"/>
              <a:t>Key Pre Distribution</a:t>
            </a:r>
          </a:p>
          <a:p>
            <a:r>
              <a:rPr lang="en-US" dirty="0" smtClean="0"/>
              <a:t>Authentication Protocols</a:t>
            </a:r>
          </a:p>
          <a:p>
            <a:r>
              <a:rPr lang="en-US" dirty="0" smtClean="0"/>
              <a:t>Example Systems</a:t>
            </a:r>
          </a:p>
          <a:p>
            <a:r>
              <a:rPr lang="en-US" dirty="0" smtClean="0"/>
              <a:t>Firewalls</a:t>
            </a:r>
            <a:endParaRPr lang="en-US" dirty="0"/>
          </a:p>
        </p:txBody>
      </p:sp>
      <p:sp>
        <p:nvSpPr>
          <p:cNvPr id="4" name="Date Placeholder 3"/>
          <p:cNvSpPr>
            <a:spLocks noGrp="1"/>
          </p:cNvSpPr>
          <p:nvPr>
            <p:ph type="dt" sz="half" idx="10"/>
          </p:nvPr>
        </p:nvSpPr>
        <p:spPr/>
        <p:txBody>
          <a:bodyPr/>
          <a:lstStyle/>
          <a:p>
            <a:fld id="{90ABF54E-ABB5-47FB-9A71-498B95F95CEC}" type="datetime3">
              <a:rPr lang="en-US" smtClean="0"/>
              <a:t>9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CB27BEF-D7BC-4BFD-B29E-4D3F3B92E8A4}"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030000622">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cn08_noor</Template>
  <TotalTime>407</TotalTime>
  <Words>5087</Words>
  <Application>Microsoft Office PowerPoint</Application>
  <PresentationFormat>On-screen Show (4:3)</PresentationFormat>
  <Paragraphs>475</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Calibri</vt:lpstr>
      <vt:lpstr>Tw Cen MT</vt:lpstr>
      <vt:lpstr>Wingdings</vt:lpstr>
      <vt:lpstr>Wingdings 2</vt:lpstr>
      <vt:lpstr>TS030000622</vt:lpstr>
      <vt:lpstr>Network security</vt:lpstr>
      <vt:lpstr>Introduction</vt:lpstr>
      <vt:lpstr>Introduction </vt:lpstr>
      <vt:lpstr>Introduction</vt:lpstr>
      <vt:lpstr>Introduction</vt:lpstr>
      <vt:lpstr>Introduction</vt:lpstr>
      <vt:lpstr>Introduction </vt:lpstr>
      <vt:lpstr>Introduction</vt:lpstr>
      <vt:lpstr>Outline</vt:lpstr>
      <vt:lpstr>Cryptographic Building Blocks</vt:lpstr>
      <vt:lpstr>Cryptographic Building Blocks</vt:lpstr>
      <vt:lpstr>Principles of Ciphers</vt:lpstr>
      <vt:lpstr>Principles of Ciphers</vt:lpstr>
      <vt:lpstr>Principles of Ciphers</vt:lpstr>
      <vt:lpstr>Principles of Ciphers</vt:lpstr>
      <vt:lpstr>Principles of Ciphers</vt:lpstr>
      <vt:lpstr>Block Ciphers</vt:lpstr>
      <vt:lpstr>Block Ciphers</vt:lpstr>
      <vt:lpstr>Symmetric Key Ciphers</vt:lpstr>
      <vt:lpstr>Symmetric Key Ciphers</vt:lpstr>
      <vt:lpstr>Symmetric Key Ciphers</vt:lpstr>
      <vt:lpstr>Symmetric Key Ciphers</vt:lpstr>
      <vt:lpstr>Public Key Ciphers</vt:lpstr>
      <vt:lpstr>Public Key Ciphers</vt:lpstr>
      <vt:lpstr>Public Key Ciphers</vt:lpstr>
      <vt:lpstr>Public Key Ciphers</vt:lpstr>
      <vt:lpstr>Public Key Ciphers</vt:lpstr>
      <vt:lpstr>Public Key Ciphers</vt:lpstr>
      <vt:lpstr>Authenticator</vt:lpstr>
      <vt:lpstr>Authenticator</vt:lpstr>
      <vt:lpstr>Authenticator</vt:lpstr>
      <vt:lpstr>Authenticator</vt:lpstr>
      <vt:lpstr>Authenticator</vt:lpstr>
      <vt:lpstr>Authenticator</vt:lpstr>
      <vt:lpstr>Key Pre Distribution</vt:lpstr>
      <vt:lpstr>Key Pre Distribution</vt:lpstr>
      <vt:lpstr>Key Pre Distribution</vt:lpstr>
      <vt:lpstr>Pre-Distribution of Public Keys</vt:lpstr>
      <vt:lpstr>Pre-Distribution of Public Keys</vt:lpstr>
      <vt:lpstr>Pre-Distribution of Public Keys</vt:lpstr>
      <vt:lpstr>Pre-Distribution of Public Keys</vt:lpstr>
      <vt:lpstr>Pre-Distribution of Public Keys</vt:lpstr>
      <vt:lpstr>Pre-Distribution of Symmetric Keys</vt:lpstr>
      <vt:lpstr>Pre-Distribution of Symmetric Keys</vt:lpstr>
      <vt:lpstr>Pre-Distribution of Symmetric Keys</vt:lpstr>
      <vt:lpstr>Pre-Distribution of Symmetric Keys</vt:lpstr>
      <vt:lpstr>Pre-Distribution of Symmetric Keys</vt:lpstr>
      <vt:lpstr>Pre-Distribution of Symmetric Keys</vt:lpstr>
      <vt:lpstr>Pre-Distribution of Symmetric Keys</vt:lpstr>
      <vt:lpstr>Pre-Distribution of Symmetric Keys</vt:lpstr>
      <vt:lpstr>Pre-Distribution of Symmetric Keys</vt:lpstr>
      <vt:lpstr>Pre-Distribution of Symmetric Keys</vt:lpstr>
      <vt:lpstr>Pre-Distribution of Symmetric Keys</vt:lpstr>
      <vt:lpstr>Pre-Distribution of Symmetric Keys</vt:lpstr>
      <vt:lpstr>Example Systems: Pretty Good Privacy (PGP)</vt:lpstr>
      <vt:lpstr>Example Systems: Pretty Good Privacy (PGP)</vt:lpstr>
      <vt:lpstr>Example Systems: Secure Shell (SSH)</vt:lpstr>
      <vt:lpstr>Example Systems: Secure Shell (SSH)</vt:lpstr>
      <vt:lpstr>Example Systems: Transport Layer Security (TLS, SSL, HTTPS)</vt:lpstr>
      <vt:lpstr>Example Systems: IP Security (IPSec)</vt:lpstr>
      <vt:lpstr>Example Systems: IP Security (IPSec)</vt:lpstr>
      <vt:lpstr>Example Systems: IP Security (IPSec)</vt:lpstr>
      <vt:lpstr>Example Systems: IP Security (IPSec)</vt:lpstr>
      <vt:lpstr>Example Systems: IP Security (IPSec)</vt:lpstr>
      <vt:lpstr>Example Systems: IP Security (IPSec)</vt:lpstr>
      <vt:lpstr>Example Systems: Wireless Security (IEEE 802.11i)</vt:lpstr>
      <vt:lpstr>Example Systems: Wireless Security (IEEE 802.11i)</vt:lpstr>
      <vt:lpstr>Firewalls</vt:lpstr>
      <vt:lpstr>Firewalls</vt:lpstr>
      <vt:lpstr>Firewalls</vt:lpstr>
      <vt:lpstr>Firewalls</vt:lpstr>
      <vt:lpstr>Summary</vt:lpstr>
      <vt:lpstr>Reference</vt:lpstr>
    </vt:vector>
  </TitlesOfParts>
  <Company>IIITDM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Admin</dc:creator>
  <cp:lastModifiedBy>acer</cp:lastModifiedBy>
  <cp:revision>47</cp:revision>
  <dcterms:created xsi:type="dcterms:W3CDTF">2011-11-23T11:54:25Z</dcterms:created>
  <dcterms:modified xsi:type="dcterms:W3CDTF">2023-11-08T22:48:35Z</dcterms:modified>
</cp:coreProperties>
</file>