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63" r:id="rId4"/>
    <p:sldId id="264" r:id="rId5"/>
    <p:sldId id="266" r:id="rId6"/>
    <p:sldId id="267" r:id="rId7"/>
    <p:sldId id="265" r:id="rId8"/>
    <p:sldId id="275" r:id="rId9"/>
    <p:sldId id="270" r:id="rId10"/>
    <p:sldId id="273" r:id="rId11"/>
    <p:sldId id="271" r:id="rId12"/>
    <p:sldId id="268" r:id="rId13"/>
    <p:sldId id="280" r:id="rId14"/>
    <p:sldId id="260" r:id="rId15"/>
    <p:sldId id="279" r:id="rId16"/>
    <p:sldId id="277" r:id="rId17"/>
    <p:sldId id="276" r:id="rId18"/>
    <p:sldId id="278" r:id="rId19"/>
    <p:sldId id="25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6FFBE12-C396-4F8F-B89B-80922AD7ECFA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C05989-EFAC-41FA-BA71-7D8F0692E8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BE12-C396-4F8F-B89B-80922AD7ECFA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5989-EFAC-41FA-BA71-7D8F0692E8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6FFBE12-C396-4F8F-B89B-80922AD7ECFA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CC05989-EFAC-41FA-BA71-7D8F0692E8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BE12-C396-4F8F-B89B-80922AD7ECFA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CC05989-EFAC-41FA-BA71-7D8F0692E8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BE12-C396-4F8F-B89B-80922AD7ECFA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CC05989-EFAC-41FA-BA71-7D8F0692E8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6FFBE12-C396-4F8F-B89B-80922AD7ECFA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CC05989-EFAC-41FA-BA71-7D8F0692E8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6FFBE12-C396-4F8F-B89B-80922AD7ECFA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CC05989-EFAC-41FA-BA71-7D8F0692E8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BE12-C396-4F8F-B89B-80922AD7ECFA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CC05989-EFAC-41FA-BA71-7D8F0692E8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BE12-C396-4F8F-B89B-80922AD7ECFA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C05989-EFAC-41FA-BA71-7D8F0692E8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BE12-C396-4F8F-B89B-80922AD7ECFA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CC05989-EFAC-41FA-BA71-7D8F0692E83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6FFBE12-C396-4F8F-B89B-80922AD7ECFA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CC05989-EFAC-41FA-BA71-7D8F0692E8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6FFBE12-C396-4F8F-B89B-80922AD7ECFA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CC05989-EFAC-41FA-BA71-7D8F0692E8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eremykun.com/2017/06/05/formulating-the-support-vector-machine-optimization-proble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057400"/>
            <a:ext cx="64770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Design of </a:t>
            </a:r>
            <a:r>
              <a:rPr lang="en-US" dirty="0" smtClean="0"/>
              <a:t>Classifiers- Different approaches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Umarani</a:t>
            </a:r>
            <a:r>
              <a:rPr lang="en-US" dirty="0" smtClean="0"/>
              <a:t> </a:t>
            </a:r>
            <a:r>
              <a:rPr lang="en-US" dirty="0" err="1" smtClean="0"/>
              <a:t>Jayaraman</a:t>
            </a:r>
            <a:r>
              <a:rPr lang="en-US" dirty="0" smtClean="0"/>
              <a:t>    7</a:t>
            </a:r>
            <a:r>
              <a:rPr lang="en-US" baseline="30000" dirty="0" smtClean="0"/>
              <a:t>th</a:t>
            </a:r>
            <a:r>
              <a:rPr lang="en-US" dirty="0" smtClean="0"/>
              <a:t> April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9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Approach 3 </a:t>
            </a:r>
            <a:r>
              <a:rPr lang="en-US" dirty="0" smtClean="0"/>
              <a:t>:</a:t>
            </a:r>
            <a:r>
              <a:rPr lang="en-US" b="1" dirty="0"/>
              <a:t> Nonparametric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rgbClr val="C00000"/>
                </a:solidFill>
              </a:rPr>
              <a:t>Parzen</a:t>
            </a:r>
            <a:r>
              <a:rPr lang="en-US" sz="3200" b="1" dirty="0" smtClean="0">
                <a:solidFill>
                  <a:srgbClr val="C00000"/>
                </a:solidFill>
              </a:rPr>
              <a:t> Window:</a:t>
            </a:r>
          </a:p>
          <a:p>
            <a:r>
              <a:rPr lang="en-US" sz="3200" dirty="0" smtClean="0"/>
              <a:t>Estimating </a:t>
            </a:r>
            <a:r>
              <a:rPr lang="en-US" sz="3200" dirty="0"/>
              <a:t>the PDF p(x) based on a given set of training samples D= {x</a:t>
            </a:r>
            <a:r>
              <a:rPr lang="en-US" sz="3200" baseline="-25000" dirty="0"/>
              <a:t>1</a:t>
            </a:r>
            <a:r>
              <a:rPr lang="en-US" sz="3200" dirty="0"/>
              <a:t>,x</a:t>
            </a:r>
            <a:r>
              <a:rPr lang="en-US" sz="3200" baseline="-25000" dirty="0"/>
              <a:t>2</a:t>
            </a:r>
            <a:r>
              <a:rPr lang="en-US" sz="3200" dirty="0"/>
              <a:t>,x</a:t>
            </a:r>
            <a:r>
              <a:rPr lang="en-US" sz="3200" baseline="-25000" dirty="0"/>
              <a:t>3</a:t>
            </a:r>
            <a:r>
              <a:rPr lang="en-US" sz="3200" dirty="0"/>
              <a:t>…,</a:t>
            </a:r>
            <a:r>
              <a:rPr lang="en-US" sz="3200" dirty="0" err="1"/>
              <a:t>x</a:t>
            </a:r>
            <a:r>
              <a:rPr lang="en-US" sz="3200" baseline="-25000" dirty="0" err="1"/>
              <a:t>n</a:t>
            </a:r>
            <a:r>
              <a:rPr lang="en-US" sz="3200" dirty="0"/>
              <a:t>}</a:t>
            </a:r>
          </a:p>
          <a:p>
            <a:r>
              <a:rPr lang="en-US" sz="3200" dirty="0"/>
              <a:t>Histograms are the simplest way to density estimation p(x) = </a:t>
            </a:r>
            <a:r>
              <a:rPr lang="en-US" sz="3200" dirty="0" err="1" smtClean="0"/>
              <a:t>n</a:t>
            </a:r>
            <a:r>
              <a:rPr lang="en-US" sz="3200" baseline="-25000" dirty="0" err="1" smtClean="0"/>
              <a:t>i</a:t>
            </a:r>
            <a:r>
              <a:rPr lang="en-US" sz="3200" dirty="0" smtClean="0"/>
              <a:t>/</a:t>
            </a:r>
            <a:r>
              <a:rPr lang="en-US" sz="3200" dirty="0" err="1" smtClean="0"/>
              <a:t>v</a:t>
            </a:r>
            <a:r>
              <a:rPr lang="en-US" sz="3200" baseline="-25000" dirty="0" err="1" smtClean="0"/>
              <a:t>n</a:t>
            </a:r>
            <a:r>
              <a:rPr lang="en-US" sz="3200" baseline="-25000" dirty="0" smtClean="0"/>
              <a:t> 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where </a:t>
            </a:r>
            <a:r>
              <a:rPr lang="en-US" sz="3200" dirty="0" err="1"/>
              <a:t>n</a:t>
            </a:r>
            <a:r>
              <a:rPr lang="en-US" sz="3200" baseline="-25000" dirty="0" err="1"/>
              <a:t>i</a:t>
            </a:r>
            <a:r>
              <a:rPr lang="en-US" sz="3200" dirty="0"/>
              <a:t> is the number of training samples and </a:t>
            </a:r>
            <a:r>
              <a:rPr lang="en-US" sz="3200" dirty="0" err="1"/>
              <a:t>v</a:t>
            </a:r>
            <a:r>
              <a:rPr lang="en-US" sz="3200" baseline="-25000" dirty="0" err="1"/>
              <a:t>n</a:t>
            </a:r>
            <a:r>
              <a:rPr lang="en-US" sz="3200" dirty="0"/>
              <a:t> is the volume of the cell/ </a:t>
            </a:r>
            <a:r>
              <a:rPr lang="en-US" sz="3200" dirty="0" smtClean="0"/>
              <a:t>bin</a:t>
            </a:r>
          </a:p>
          <a:p>
            <a:endParaRPr lang="en-US" sz="2800" dirty="0">
              <a:latin typeface="Constantia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497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Approach 3 </a:t>
            </a:r>
            <a:r>
              <a:rPr lang="en-US" dirty="0" smtClean="0"/>
              <a:t>: </a:t>
            </a:r>
            <a:r>
              <a:rPr lang="en-US" b="1" dirty="0"/>
              <a:t>Nonparametric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C00000"/>
                </a:solidFill>
              </a:rPr>
              <a:t>Parzen</a:t>
            </a:r>
            <a:r>
              <a:rPr lang="en-US" sz="2800" b="1" dirty="0">
                <a:solidFill>
                  <a:srgbClr val="C00000"/>
                </a:solidFill>
              </a:rPr>
              <a:t> Window</a:t>
            </a:r>
            <a:r>
              <a:rPr lang="en-US" sz="2800" b="1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US" sz="2800" b="1" dirty="0"/>
              <a:t>But this method is not good for </a:t>
            </a:r>
            <a:r>
              <a:rPr lang="en-US" sz="2800" b="1" dirty="0" smtClean="0"/>
              <a:t>too many </a:t>
            </a:r>
            <a:r>
              <a:rPr lang="en-US" sz="2800" b="1" dirty="0"/>
              <a:t>features</a:t>
            </a:r>
          </a:p>
          <a:p>
            <a:endParaRPr lang="en-US" sz="2800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71800"/>
            <a:ext cx="7420309" cy="2176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78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Approach 3 </a:t>
            </a:r>
            <a:r>
              <a:rPr lang="en-US" dirty="0" smtClean="0"/>
              <a:t>: </a:t>
            </a:r>
            <a:r>
              <a:rPr lang="en-US" b="1" dirty="0"/>
              <a:t>Nonparametric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Nonparametric Technique (Chapter 4)</a:t>
            </a:r>
          </a:p>
          <a:p>
            <a:pPr lvl="1"/>
            <a:r>
              <a:rPr lang="en-US" b="1" dirty="0" smtClean="0"/>
              <a:t>K-NN search: Alternate approach</a:t>
            </a:r>
          </a:p>
          <a:p>
            <a:pPr lvl="2"/>
            <a:r>
              <a:rPr lang="en-US" dirty="0" smtClean="0"/>
              <a:t>Another approach is directly estimating the  a posteriori  probabilities P(</a:t>
            </a:r>
            <a:r>
              <a:rPr lang="el-GR" dirty="0"/>
              <a:t>ω</a:t>
            </a:r>
            <a:r>
              <a:rPr lang="en-US" baseline="-25000" dirty="0"/>
              <a:t>i </a:t>
            </a:r>
            <a:r>
              <a:rPr lang="en-US" dirty="0" smtClean="0"/>
              <a:t>/x). 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Nearest-neighbor rule,</a:t>
            </a:r>
            <a:r>
              <a:rPr lang="en-US" dirty="0" smtClean="0"/>
              <a:t> which bypass probability estimation and go directly to decision function (</a:t>
            </a:r>
            <a:r>
              <a:rPr lang="en-US" dirty="0" err="1" smtClean="0"/>
              <a:t>i.e</a:t>
            </a:r>
            <a:r>
              <a:rPr lang="en-US" dirty="0" smtClean="0"/>
              <a:t>) </a:t>
            </a:r>
            <a:r>
              <a:rPr lang="en-US" dirty="0"/>
              <a:t>P(</a:t>
            </a:r>
            <a:r>
              <a:rPr lang="el-GR" dirty="0"/>
              <a:t>ω</a:t>
            </a:r>
            <a:r>
              <a:rPr lang="en-US" baseline="-25000" dirty="0"/>
              <a:t>i </a:t>
            </a:r>
            <a:r>
              <a:rPr lang="en-US" dirty="0"/>
              <a:t>/x).</a:t>
            </a:r>
            <a:endParaRPr lang="en-US" dirty="0" smtClean="0"/>
          </a:p>
          <a:p>
            <a:pPr lvl="2"/>
            <a:endParaRPr lang="en-US" dirty="0" smtClean="0">
              <a:solidFill>
                <a:srgbClr val="C00000"/>
              </a:solidFill>
            </a:endParaRPr>
          </a:p>
          <a:p>
            <a:pPr marL="914400" lvl="2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78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Approach 3 </a:t>
            </a:r>
            <a:r>
              <a:rPr lang="en-US" dirty="0" smtClean="0"/>
              <a:t>: </a:t>
            </a:r>
            <a:r>
              <a:rPr lang="en-US" b="1" dirty="0"/>
              <a:t>Nonparametric Technique</a:t>
            </a:r>
            <a:endParaRPr lang="en-US" dirty="0"/>
          </a:p>
        </p:txBody>
      </p:sp>
      <p:pic>
        <p:nvPicPr>
          <p:cNvPr id="2051" name="Picture 3" descr="C:\Users\HP\Desktop\KNN-Classification.gif"/>
          <p:cNvPicPr>
            <a:picLocks noGrp="1" noChangeAspect="1" noChangeArrowheads="1" noCro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0" y="1752600"/>
            <a:ext cx="6466416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76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Approach 3 </a:t>
            </a:r>
            <a:r>
              <a:rPr lang="en-US" dirty="0" smtClean="0"/>
              <a:t>: </a:t>
            </a:r>
            <a:r>
              <a:rPr lang="en-US" b="1" dirty="0"/>
              <a:t>Nonparametric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K- Nearest Neighbor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036" y="2476500"/>
            <a:ext cx="445770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96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Approach 3 </a:t>
            </a:r>
            <a:r>
              <a:rPr lang="en-US" dirty="0" smtClean="0"/>
              <a:t>: </a:t>
            </a:r>
            <a:r>
              <a:rPr lang="en-US" b="1" dirty="0"/>
              <a:t>Nonparametric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Nearest Neighbor Search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14600"/>
            <a:ext cx="4429125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01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>
            <a:noAutofit/>
          </a:bodyPr>
          <a:lstStyle/>
          <a:p>
            <a:r>
              <a:rPr lang="en-US" sz="3200" dirty="0"/>
              <a:t>Approach 3 : </a:t>
            </a:r>
            <a:r>
              <a:rPr lang="en-US" sz="3200" b="1" dirty="0" smtClean="0"/>
              <a:t>Nonparametric Technique based on discriminant function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Linear Discriminant Functions / </a:t>
            </a:r>
            <a:r>
              <a:rPr lang="en-US" dirty="0">
                <a:solidFill>
                  <a:srgbClr val="C00000"/>
                </a:solidFill>
              </a:rPr>
              <a:t>Linear Classifiers </a:t>
            </a:r>
            <a:r>
              <a:rPr lang="en-US" dirty="0"/>
              <a:t>(Chapter 5)</a:t>
            </a:r>
          </a:p>
          <a:p>
            <a:endParaRPr lang="en-US" dirty="0"/>
          </a:p>
        </p:txBody>
      </p:sp>
      <p:pic>
        <p:nvPicPr>
          <p:cNvPr id="5" name="Picture 2" descr="svm_lots_of_choices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88" y="2743200"/>
            <a:ext cx="7431312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58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://jeremykun.com/2017/06/05/formulating-the-support-vector-machine-optimization-problem/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7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r>
              <a:rPr lang="en-US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3683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3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Classifier: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Approach 1: </a:t>
            </a:r>
          </a:p>
          <a:p>
            <a:pPr lvl="1"/>
            <a:r>
              <a:rPr lang="en-US" dirty="0" smtClean="0"/>
              <a:t>Assumption: known probabilities</a:t>
            </a:r>
          </a:p>
          <a:p>
            <a:pPr lvl="1"/>
            <a:r>
              <a:rPr lang="en-US" dirty="0" smtClean="0"/>
              <a:t>Parameters are known</a:t>
            </a:r>
          </a:p>
          <a:p>
            <a:r>
              <a:rPr lang="en-US" dirty="0" smtClean="0"/>
              <a:t>Approach 2: </a:t>
            </a:r>
          </a:p>
          <a:p>
            <a:pPr lvl="1"/>
            <a:r>
              <a:rPr lang="en-US" dirty="0"/>
              <a:t>Assumption: known probabilities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Parameter Estimation:</a:t>
            </a:r>
            <a:r>
              <a:rPr lang="en-US" dirty="0" smtClean="0"/>
              <a:t> Parameter </a:t>
            </a:r>
            <a:r>
              <a:rPr lang="en-US" dirty="0"/>
              <a:t>are unknown and try to estimate from </a:t>
            </a:r>
            <a:r>
              <a:rPr lang="en-US" dirty="0" smtClean="0"/>
              <a:t>samples</a:t>
            </a:r>
          </a:p>
          <a:p>
            <a:pPr lvl="1"/>
            <a:r>
              <a:rPr lang="en-US" dirty="0" smtClean="0"/>
              <a:t>MLE and Bayesian Estimation methods</a:t>
            </a:r>
            <a:endParaRPr lang="en-US" dirty="0"/>
          </a:p>
          <a:p>
            <a:r>
              <a:rPr lang="en-US" dirty="0" smtClean="0"/>
              <a:t>Approach 3:</a:t>
            </a:r>
          </a:p>
          <a:p>
            <a:pPr lvl="1"/>
            <a:r>
              <a:rPr lang="en-US" dirty="0" smtClean="0"/>
              <a:t>No Assumption: </a:t>
            </a:r>
            <a:r>
              <a:rPr lang="en-US" dirty="0" smtClean="0">
                <a:solidFill>
                  <a:srgbClr val="C00000"/>
                </a:solidFill>
              </a:rPr>
              <a:t>No probability is assumed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Non-parameter Estimation:</a:t>
            </a:r>
            <a:r>
              <a:rPr lang="en-US" dirty="0" smtClean="0"/>
              <a:t> </a:t>
            </a:r>
          </a:p>
          <a:p>
            <a:pPr lvl="1"/>
            <a:r>
              <a:rPr lang="en-US" b="1" dirty="0" err="1" smtClean="0"/>
              <a:t>Parzen</a:t>
            </a:r>
            <a:r>
              <a:rPr lang="en-US" b="1" dirty="0" smtClean="0"/>
              <a:t> Window</a:t>
            </a:r>
            <a:r>
              <a:rPr lang="en-US" dirty="0" smtClean="0"/>
              <a:t>: </a:t>
            </a:r>
            <a:r>
              <a:rPr lang="en-US" sz="2800" dirty="0"/>
              <a:t>Estimation of density function P(x/</a:t>
            </a:r>
            <a:r>
              <a:rPr lang="el-GR" sz="2800" dirty="0">
                <a:latin typeface="Constantia"/>
              </a:rPr>
              <a:t>ω</a:t>
            </a:r>
            <a:r>
              <a:rPr lang="en-US" sz="2800" dirty="0">
                <a:latin typeface="Constantia"/>
              </a:rPr>
              <a:t>i) using sample patterns</a:t>
            </a:r>
          </a:p>
          <a:p>
            <a:pPr lvl="1"/>
            <a:r>
              <a:rPr lang="en-US" b="1" dirty="0" smtClean="0"/>
              <a:t>K-NN</a:t>
            </a:r>
            <a:r>
              <a:rPr lang="en-US" dirty="0" smtClean="0"/>
              <a:t>: </a:t>
            </a:r>
            <a:r>
              <a:rPr lang="en-US" sz="2800" dirty="0">
                <a:latin typeface="Constantia"/>
              </a:rPr>
              <a:t>Estimation of a posteriori probability </a:t>
            </a:r>
            <a:r>
              <a:rPr lang="en-US" sz="2800" dirty="0"/>
              <a:t>P(</a:t>
            </a:r>
            <a:r>
              <a:rPr lang="el-GR" sz="2800" dirty="0">
                <a:latin typeface="Constantia"/>
              </a:rPr>
              <a:t>ω</a:t>
            </a:r>
            <a:r>
              <a:rPr lang="en-US" sz="2800" dirty="0">
                <a:latin typeface="Constantia"/>
              </a:rPr>
              <a:t>i/x) directly based on sample </a:t>
            </a:r>
            <a:r>
              <a:rPr lang="en-US" sz="2800" dirty="0" smtClean="0">
                <a:latin typeface="Constantia"/>
              </a:rPr>
              <a:t>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7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 1 </a:t>
            </a:r>
            <a:r>
              <a:rPr lang="en-US" dirty="0"/>
              <a:t>: known probabilities Minimum </a:t>
            </a:r>
            <a:r>
              <a:rPr lang="en-US" dirty="0" smtClean="0"/>
              <a:t>Distance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Case 1 of Bayes classifier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Euclidean Distance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45172"/>
            <a:ext cx="6751374" cy="3555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974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Approach 1 : known probabilities </a:t>
            </a:r>
            <a:r>
              <a:rPr lang="en-US" dirty="0" smtClean="0"/>
              <a:t>Minimum Distance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Case </a:t>
            </a:r>
            <a:r>
              <a:rPr lang="en-US" dirty="0" smtClean="0"/>
              <a:t>2 </a:t>
            </a:r>
            <a:r>
              <a:rPr lang="en-US" dirty="0"/>
              <a:t>of Bayes </a:t>
            </a:r>
            <a:r>
              <a:rPr lang="en-US" dirty="0" smtClean="0"/>
              <a:t>classifier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Mahalanobis</a:t>
            </a:r>
            <a:r>
              <a:rPr lang="en-US" dirty="0" smtClean="0">
                <a:solidFill>
                  <a:srgbClr val="C00000"/>
                </a:solidFill>
              </a:rPr>
              <a:t> Distance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67874"/>
            <a:ext cx="6307188" cy="331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164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Approach 1 </a:t>
            </a:r>
            <a:r>
              <a:rPr lang="en-US" dirty="0" smtClean="0"/>
              <a:t>: </a:t>
            </a:r>
            <a:r>
              <a:rPr lang="en-US" dirty="0"/>
              <a:t>known </a:t>
            </a:r>
            <a:r>
              <a:rPr lang="en-US" dirty="0" smtClean="0"/>
              <a:t>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Bayes Classifier</a:t>
            </a:r>
          </a:p>
          <a:p>
            <a:r>
              <a:rPr lang="en-US" dirty="0" smtClean="0"/>
              <a:t>In Bayes classifier, it is assumed that both </a:t>
            </a:r>
            <a:r>
              <a:rPr lang="en-US" dirty="0" smtClean="0">
                <a:solidFill>
                  <a:srgbClr val="C00000"/>
                </a:solidFill>
              </a:rPr>
              <a:t>prior probabilities and class-conditional densities are known.</a:t>
            </a:r>
          </a:p>
          <a:p>
            <a:r>
              <a:rPr lang="en-US" dirty="0" smtClean="0"/>
              <a:t>But, in pattern recognition applications, we rarely have this kind of complete knowledge about the probabilities. </a:t>
            </a:r>
          </a:p>
        </p:txBody>
      </p:sp>
    </p:spTree>
    <p:extLst>
      <p:ext uri="{BB962C8B-B14F-4D97-AF65-F5344CB8AC3E}">
        <p14:creationId xmlns:p14="http://schemas.microsoft.com/office/powerpoint/2010/main" val="21018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Approach </a:t>
            </a:r>
            <a:r>
              <a:rPr lang="en-US" dirty="0" smtClean="0"/>
              <a:t>2 : </a:t>
            </a:r>
            <a:r>
              <a:rPr lang="en-US" b="1" dirty="0"/>
              <a:t>Parameter Estimation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Parameter </a:t>
            </a:r>
            <a:r>
              <a:rPr lang="en-US" b="1" dirty="0" smtClean="0"/>
              <a:t>Estimation </a:t>
            </a:r>
            <a:r>
              <a:rPr lang="en-US" dirty="0" smtClean="0"/>
              <a:t>(Chapter 3)</a:t>
            </a:r>
            <a:endParaRPr lang="en-US" dirty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It is also assumed that forms of the underlying density functions are known, but actual parameters are not known</a:t>
            </a:r>
          </a:p>
          <a:p>
            <a:pPr lvl="1"/>
            <a:r>
              <a:rPr lang="en-US" dirty="0" smtClean="0"/>
              <a:t>One approach is to use the samples (class labels) to estimate the unknown probabilities and then use these estimates as if they are true values.</a:t>
            </a:r>
          </a:p>
          <a:p>
            <a:pPr lvl="1"/>
            <a:r>
              <a:rPr lang="en-US" dirty="0" smtClean="0"/>
              <a:t>Suppose, for example, if we assume that class conditional density is a </a:t>
            </a:r>
            <a:r>
              <a:rPr lang="en-US" dirty="0" smtClean="0">
                <a:solidFill>
                  <a:srgbClr val="FF0000"/>
                </a:solidFill>
              </a:rPr>
              <a:t>normal density</a:t>
            </a:r>
            <a:r>
              <a:rPr lang="en-US" dirty="0" smtClean="0"/>
              <a:t> with mean and covariance matrix </a:t>
            </a:r>
          </a:p>
          <a:p>
            <a:pPr lvl="1"/>
            <a:r>
              <a:rPr lang="en-US" dirty="0" smtClean="0"/>
              <a:t>Now, the problem simplifies to estimating the parameters </a:t>
            </a:r>
            <a:r>
              <a:rPr lang="en-US" dirty="0" smtClean="0">
                <a:solidFill>
                  <a:srgbClr val="FF0000"/>
                </a:solidFill>
              </a:rPr>
              <a:t>mean and covariance matrix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12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Approach </a:t>
            </a:r>
            <a:r>
              <a:rPr lang="en-US" dirty="0" smtClean="0"/>
              <a:t>2 : </a:t>
            </a:r>
            <a:r>
              <a:rPr lang="en-US" b="1" dirty="0"/>
              <a:t>Parameter Estimation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Parameter Estimation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Maximum Likelihood Estimation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Bayesian Estimation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56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Approach </a:t>
            </a:r>
            <a:r>
              <a:rPr lang="en-US" dirty="0" smtClean="0"/>
              <a:t>3 : </a:t>
            </a:r>
            <a:r>
              <a:rPr lang="en-US" b="1" dirty="0"/>
              <a:t>Nonparametric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900" b="1" dirty="0"/>
              <a:t>Nonparametric </a:t>
            </a:r>
            <a:r>
              <a:rPr lang="en-US" sz="2900" b="1" dirty="0" smtClean="0"/>
              <a:t>Technique:</a:t>
            </a:r>
            <a:endParaRPr lang="en-US" sz="2900" b="1" dirty="0" smtClean="0">
              <a:solidFill>
                <a:srgbClr val="C00000"/>
              </a:solidFill>
            </a:endParaRP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900" b="1" dirty="0" smtClean="0">
                <a:solidFill>
                  <a:srgbClr val="C00000"/>
                </a:solidFill>
              </a:rPr>
              <a:t>There is no assumption about the probability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sz="2900" dirty="0"/>
              <a:t>Without the assumption that the forms of the underlying densities are known (or) It is not assumed any forms of the densities</a:t>
            </a:r>
          </a:p>
          <a:p>
            <a:r>
              <a:rPr lang="en-US" dirty="0" smtClean="0"/>
              <a:t>Non-parametric Methods </a:t>
            </a:r>
          </a:p>
          <a:p>
            <a:pPr lvl="1"/>
            <a:r>
              <a:rPr lang="en-US" dirty="0" err="1" smtClean="0"/>
              <a:t>Parzen</a:t>
            </a:r>
            <a:r>
              <a:rPr lang="en-US" dirty="0" smtClean="0"/>
              <a:t> Window</a:t>
            </a:r>
          </a:p>
          <a:p>
            <a:pPr lvl="1"/>
            <a:r>
              <a:rPr lang="en-US" dirty="0" smtClean="0"/>
              <a:t>k-NN rule </a:t>
            </a:r>
          </a:p>
          <a:p>
            <a:pPr lvl="1"/>
            <a:r>
              <a:rPr lang="en-US" dirty="0" smtClean="0"/>
              <a:t>Linear Discriminant function (Linear classifiers)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10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Approach 3 </a:t>
            </a:r>
            <a:r>
              <a:rPr lang="en-US" dirty="0" smtClean="0"/>
              <a:t>: </a:t>
            </a:r>
            <a:r>
              <a:rPr lang="en-US" b="1" dirty="0"/>
              <a:t>Nonparametric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Nonparametric Technique </a:t>
            </a:r>
            <a:r>
              <a:rPr lang="en-US" dirty="0"/>
              <a:t>(Chapter 4)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samples to estimate the density functions P(x/</a:t>
            </a:r>
            <a:r>
              <a:rPr lang="el-GR" dirty="0"/>
              <a:t>ω</a:t>
            </a:r>
            <a:r>
              <a:rPr lang="en-US" baseline="-25000" dirty="0"/>
              <a:t>i</a:t>
            </a:r>
            <a:r>
              <a:rPr lang="en-US" dirty="0"/>
              <a:t>) by the method </a:t>
            </a:r>
            <a:r>
              <a:rPr lang="en-US" dirty="0" smtClean="0"/>
              <a:t>called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Parzen</a:t>
            </a:r>
            <a:r>
              <a:rPr lang="en-US" b="1" dirty="0" smtClean="0">
                <a:solidFill>
                  <a:srgbClr val="C00000"/>
                </a:solidFill>
              </a:rPr>
              <a:t> Windows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a kind of density Estimation</a:t>
            </a:r>
          </a:p>
          <a:p>
            <a:endParaRPr lang="en-US" dirty="0"/>
          </a:p>
        </p:txBody>
      </p:sp>
      <p:pic>
        <p:nvPicPr>
          <p:cNvPr id="5" name="Picture 2" descr="Kernel density estimation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86200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61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261</TotalTime>
  <Words>531</Words>
  <Application>Microsoft Office PowerPoint</Application>
  <PresentationFormat>On-screen Show (4:3)</PresentationFormat>
  <Paragraphs>72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Median</vt:lpstr>
      <vt:lpstr>   Design of Classifiers- Different approaches </vt:lpstr>
      <vt:lpstr>Design of Classifier: Approaches</vt:lpstr>
      <vt:lpstr>Approach 1 : known probabilities Minimum Distance Classifier</vt:lpstr>
      <vt:lpstr>Approach 1 : known probabilities Minimum Distance Classifier</vt:lpstr>
      <vt:lpstr>Approach 1 : known probabilities</vt:lpstr>
      <vt:lpstr>Approach 2 : Parameter Estimation </vt:lpstr>
      <vt:lpstr>Approach 2 : Parameter Estimation </vt:lpstr>
      <vt:lpstr>Approach 3 : Nonparametric Technique</vt:lpstr>
      <vt:lpstr>Approach 3 : Nonparametric Technique</vt:lpstr>
      <vt:lpstr>Approach 3 : Nonparametric Technique</vt:lpstr>
      <vt:lpstr>Approach 3 : Nonparametric Technique</vt:lpstr>
      <vt:lpstr>Approach 3 : Nonparametric Technique</vt:lpstr>
      <vt:lpstr>Approach 3 : Nonparametric Technique</vt:lpstr>
      <vt:lpstr>Approach 3 : Nonparametric Technique</vt:lpstr>
      <vt:lpstr>Approach 3 : Nonparametric Technique</vt:lpstr>
      <vt:lpstr>Approach 3 : Nonparametric Technique based on discriminant function</vt:lpstr>
      <vt:lpstr>Source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110</cp:revision>
  <dcterms:created xsi:type="dcterms:W3CDTF">2020-02-10T06:05:48Z</dcterms:created>
  <dcterms:modified xsi:type="dcterms:W3CDTF">2022-04-07T09:53:04Z</dcterms:modified>
</cp:coreProperties>
</file>