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29" r:id="rId3"/>
    <p:sldId id="293" r:id="rId4"/>
    <p:sldId id="294" r:id="rId5"/>
    <p:sldId id="295" r:id="rId6"/>
    <p:sldId id="298" r:id="rId7"/>
    <p:sldId id="312" r:id="rId8"/>
    <p:sldId id="297" r:id="rId9"/>
    <p:sldId id="296" r:id="rId10"/>
    <p:sldId id="317" r:id="rId11"/>
    <p:sldId id="327" r:id="rId12"/>
    <p:sldId id="330" r:id="rId13"/>
    <p:sldId id="319" r:id="rId14"/>
    <p:sldId id="320" r:id="rId15"/>
    <p:sldId id="313" r:id="rId16"/>
    <p:sldId id="321" r:id="rId17"/>
    <p:sldId id="301" r:id="rId18"/>
    <p:sldId id="331" r:id="rId19"/>
    <p:sldId id="302" r:id="rId20"/>
    <p:sldId id="303" r:id="rId21"/>
    <p:sldId id="305" r:id="rId22"/>
    <p:sldId id="304" r:id="rId23"/>
    <p:sldId id="306" r:id="rId24"/>
    <p:sldId id="307" r:id="rId25"/>
    <p:sldId id="308" r:id="rId26"/>
    <p:sldId id="309" r:id="rId27"/>
    <p:sldId id="284" r:id="rId28"/>
    <p:sldId id="325" r:id="rId29"/>
    <p:sldId id="261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576" autoAdjust="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CD5522F-6E59-4C3A-B512-099CF3B09021}" type="datetimeFigureOut">
              <a:rPr lang="en-US" smtClean="0"/>
              <a:pPr/>
              <a:t>1/2/2023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522F-6E59-4C3A-B512-099CF3B09021}" type="datetimeFigureOut">
              <a:rPr lang="en-US" smtClean="0"/>
              <a:pPr/>
              <a:t>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CD5522F-6E59-4C3A-B512-099CF3B09021}" type="datetimeFigureOut">
              <a:rPr lang="en-US" smtClean="0"/>
              <a:pPr/>
              <a:t>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522F-6E59-4C3A-B512-099CF3B09021}" type="datetimeFigureOut">
              <a:rPr lang="en-US" smtClean="0"/>
              <a:pPr/>
              <a:t>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522F-6E59-4C3A-B512-099CF3B09021}" type="datetimeFigureOut">
              <a:rPr lang="en-US" smtClean="0"/>
              <a:pPr/>
              <a:t>1/2/2023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CD5522F-6E59-4C3A-B512-099CF3B09021}" type="datetimeFigureOut">
              <a:rPr lang="en-US" smtClean="0"/>
              <a:pPr/>
              <a:t>1/2/2023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CD5522F-6E59-4C3A-B512-099CF3B09021}" type="datetimeFigureOut">
              <a:rPr lang="en-US" smtClean="0"/>
              <a:pPr/>
              <a:t>1/2/2023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522F-6E59-4C3A-B512-099CF3B09021}" type="datetimeFigureOut">
              <a:rPr lang="en-US" smtClean="0"/>
              <a:pPr/>
              <a:t>1/2/2023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522F-6E59-4C3A-B512-099CF3B09021}" type="datetimeFigureOut">
              <a:rPr lang="en-US" smtClean="0"/>
              <a:pPr/>
              <a:t>1/2/2023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522F-6E59-4C3A-B512-099CF3B09021}" type="datetimeFigureOut">
              <a:rPr lang="en-US" smtClean="0"/>
              <a:pPr/>
              <a:t>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CD5522F-6E59-4C3A-B512-099CF3B09021}" type="datetimeFigureOut">
              <a:rPr lang="en-US" smtClean="0"/>
              <a:pPr/>
              <a:t>1/2/2023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CD5522F-6E59-4C3A-B512-099CF3B09021}" type="datetimeFigureOut">
              <a:rPr lang="en-US" smtClean="0"/>
              <a:pPr/>
              <a:t>1/2/2023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762000"/>
            <a:ext cx="7467600" cy="236220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PATTERN RECOGNITION</a:t>
            </a:r>
            <a:br>
              <a:rPr lang="en-US" sz="4000" dirty="0"/>
            </a:br>
            <a:r>
              <a:rPr lang="en-US" sz="4000" dirty="0"/>
              <a:t>LECTURE 1</a:t>
            </a:r>
            <a:br>
              <a:rPr lang="en-US" sz="4000" dirty="0"/>
            </a:br>
            <a:r>
              <a:rPr lang="en-US" sz="4000" dirty="0"/>
              <a:t>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1200" y="3364468"/>
            <a:ext cx="579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Dr. </a:t>
            </a:r>
            <a:r>
              <a:rPr lang="en-US" sz="2400" dirty="0" err="1" smtClean="0"/>
              <a:t>Umarani</a:t>
            </a:r>
            <a:r>
              <a:rPr lang="en-US" sz="2400" dirty="0" smtClean="0"/>
              <a:t> </a:t>
            </a:r>
            <a:r>
              <a:rPr lang="en-US" sz="2400" dirty="0" err="1" smtClean="0"/>
              <a:t>Jayaraman</a:t>
            </a:r>
            <a:r>
              <a:rPr lang="en-US" sz="2400" dirty="0" smtClean="0"/>
              <a:t>  </a:t>
            </a:r>
          </a:p>
          <a:p>
            <a:pPr algn="ctr"/>
            <a:r>
              <a:rPr lang="en-US" sz="2400" dirty="0" smtClean="0"/>
              <a:t>Assistant Professor</a:t>
            </a:r>
            <a:endParaRPr lang="en-US" sz="2400" dirty="0"/>
          </a:p>
        </p:txBody>
      </p:sp>
      <p:sp>
        <p:nvSpPr>
          <p:cNvPr id="6" name="AutoShape 5" descr="Brand Book of IIITDM Kancheepu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98028"/>
            <a:ext cx="49815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Cognition is the act of </a:t>
            </a:r>
            <a:r>
              <a:rPr lang="en-US" i="1" dirty="0" smtClean="0"/>
              <a:t>seeing or perceiving</a:t>
            </a:r>
            <a:r>
              <a:rPr lang="en-US" dirty="0" smtClean="0"/>
              <a:t>, whereas recognition means as </a:t>
            </a:r>
            <a:r>
              <a:rPr lang="en-US" i="1" dirty="0" smtClean="0"/>
              <a:t>having seen or perceived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3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Sripuram Golden lakshmi Temple (Vellore) built using 15000 kg pure gold  Golden lakshmi Temple: 15 हजार किलो शुद्ध सोने से बना है ये मंदिर, कहलाता  है साउथ इंडिया का गोल्‍डन टेम्पल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132856"/>
            <a:ext cx="5328592" cy="399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15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AutoShape 2" descr="Behind the Scenes of the Taj Maha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060848"/>
            <a:ext cx="3747729" cy="3747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595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of pattern recognition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Reading facial expression</a:t>
            </a:r>
          </a:p>
          <a:p>
            <a:r>
              <a:rPr lang="en-US" dirty="0"/>
              <a:t>Recognizing speech</a:t>
            </a:r>
          </a:p>
          <a:p>
            <a:r>
              <a:rPr lang="en-US" dirty="0"/>
              <a:t>Reading a document</a:t>
            </a:r>
          </a:p>
          <a:p>
            <a:r>
              <a:rPr lang="en-US" dirty="0"/>
              <a:t>Identifying a person by fingerprints</a:t>
            </a:r>
          </a:p>
          <a:p>
            <a:r>
              <a:rPr lang="en-US" dirty="0"/>
              <a:t>Diagnosis from medical images</a:t>
            </a:r>
          </a:p>
          <a:p>
            <a:r>
              <a:rPr lang="en-US" dirty="0" smtClean="0"/>
              <a:t>Wine tasting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45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recognition of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basic attribute of people/human is categorization of sensory input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752600" y="3276600"/>
            <a:ext cx="5562600" cy="2170331"/>
            <a:chOff x="1752600" y="3276600"/>
            <a:chExt cx="5562600" cy="2170331"/>
          </a:xfrm>
        </p:grpSpPr>
        <p:sp>
          <p:nvSpPr>
            <p:cNvPr id="4" name="Rectangle 3"/>
            <p:cNvSpPr/>
            <p:nvPr/>
          </p:nvSpPr>
          <p:spPr>
            <a:xfrm>
              <a:off x="3581400" y="3276600"/>
              <a:ext cx="1676400" cy="685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 System</a:t>
              </a:r>
              <a:endParaRPr lang="en-US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5334000" y="3619500"/>
              <a:ext cx="685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2743200" y="3619500"/>
              <a:ext cx="685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752600" y="3440668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Pattern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96000" y="3429000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Class Label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419600" y="4038600"/>
              <a:ext cx="0" cy="685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124200" y="4800600"/>
              <a:ext cx="2895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Neural </a:t>
              </a:r>
              <a:r>
                <a:rPr lang="en-IN" dirty="0"/>
                <a:t>and cognitive </a:t>
              </a:r>
              <a:r>
                <a:rPr lang="en-IN" dirty="0" smtClean="0"/>
                <a:t>systems      (</a:t>
              </a:r>
              <a:r>
                <a:rPr lang="en-IN" dirty="0" smtClean="0">
                  <a:solidFill>
                    <a:srgbClr val="C00000"/>
                  </a:solidFill>
                </a:rPr>
                <a:t>Natural Intelligence</a:t>
              </a:r>
              <a:r>
                <a:rPr lang="en-IN" dirty="0" smtClean="0"/>
                <a:t>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1875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21F9CA1-8555-4C69-A2AC-9B2F6956C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recognition of pattern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54765D0-85E5-4E5A-BC68-829434B69C5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sz="2800" dirty="0"/>
              <a:t>We recognize a face, understand spoken words, read handwritten </a:t>
            </a:r>
            <a:r>
              <a:rPr lang="en-IN" sz="2800" dirty="0" smtClean="0"/>
              <a:t>characters, decide whether a banana is ripe by its smell- all these complex processes that underlie the acts of pattern recognition.</a:t>
            </a:r>
          </a:p>
          <a:p>
            <a:pPr algn="just"/>
            <a:r>
              <a:rPr lang="en-IN" sz="2800" dirty="0" smtClean="0">
                <a:solidFill>
                  <a:srgbClr val="C00000"/>
                </a:solidFill>
              </a:rPr>
              <a:t>Pattern recognition- The act of taking in raw data and making an action based on the “category” of the pattern- has been crucial for our survival and</a:t>
            </a:r>
          </a:p>
          <a:p>
            <a:pPr algn="just"/>
            <a:r>
              <a:rPr lang="en-IN" sz="2800" dirty="0"/>
              <a:t>Over the past tens of millions of years we have evolved highly sophisticated neural and cognitive systems for such tasks.</a:t>
            </a:r>
          </a:p>
          <a:p>
            <a:pPr algn="just"/>
            <a:endParaRPr lang="en-IN" sz="2800" dirty="0" smtClean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1449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recognition of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Artificial Intelligence</a:t>
            </a:r>
            <a:r>
              <a:rPr lang="en-US" dirty="0" smtClean="0"/>
              <a:t>: It tries to transfer the natural intelligence of human to machine by using algorithms/theory/models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752600" y="3276600"/>
            <a:ext cx="5562600" cy="2170331"/>
            <a:chOff x="1752600" y="3276600"/>
            <a:chExt cx="5562600" cy="2170331"/>
          </a:xfrm>
        </p:grpSpPr>
        <p:sp>
          <p:nvSpPr>
            <p:cNvPr id="5" name="Rectangle 4"/>
            <p:cNvSpPr/>
            <p:nvPr/>
          </p:nvSpPr>
          <p:spPr>
            <a:xfrm>
              <a:off x="3581400" y="3276600"/>
              <a:ext cx="1676400" cy="685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 System</a:t>
              </a:r>
              <a:endParaRPr lang="en-US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5334000" y="3619500"/>
              <a:ext cx="685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2743200" y="3619500"/>
              <a:ext cx="685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752600" y="3440668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Pattern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0" y="3429000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Class Label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4419600" y="4038600"/>
              <a:ext cx="0" cy="685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6600" y="4800600"/>
              <a:ext cx="2895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Algorithms/Theory/Models</a:t>
              </a:r>
            </a:p>
            <a:p>
              <a:r>
                <a:rPr lang="en-IN" dirty="0" smtClean="0"/>
                <a:t>(</a:t>
              </a:r>
              <a:r>
                <a:rPr lang="en-IN" dirty="0" smtClean="0">
                  <a:solidFill>
                    <a:srgbClr val="C00000"/>
                  </a:solidFill>
                </a:rPr>
                <a:t>Artificial Intelligence</a:t>
              </a:r>
              <a:r>
                <a:rPr lang="en-IN" dirty="0" smtClean="0"/>
                <a:t>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2317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recognition of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Feature extractor </a:t>
            </a:r>
            <a:r>
              <a:rPr lang="en-US" dirty="0" smtClean="0"/>
              <a:t>makes some measurements on the input pattern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X</a:t>
            </a:r>
            <a:r>
              <a:rPr lang="en-US" dirty="0" smtClean="0"/>
              <a:t> is called feature vector, often X </a:t>
            </a:r>
            <a:r>
              <a:rPr lang="el-GR" dirty="0" smtClean="0">
                <a:latin typeface="Calibri"/>
                <a:cs typeface="Calibri"/>
              </a:rPr>
              <a:t>ϵ</a:t>
            </a:r>
            <a:r>
              <a:rPr lang="en-US" dirty="0" smtClean="0">
                <a:latin typeface="Calibri"/>
                <a:cs typeface="Calibri"/>
              </a:rPr>
              <a:t> R</a:t>
            </a:r>
            <a:r>
              <a:rPr lang="en-US" baseline="30000" dirty="0" smtClean="0">
                <a:latin typeface="Calibri"/>
                <a:cs typeface="Calibri"/>
              </a:rPr>
              <a:t>d</a:t>
            </a:r>
          </a:p>
          <a:p>
            <a:r>
              <a:rPr lang="en-US" dirty="0" smtClean="0">
                <a:solidFill>
                  <a:srgbClr val="C00000"/>
                </a:solidFill>
                <a:latin typeface="Calibri"/>
                <a:cs typeface="Calibri"/>
              </a:rPr>
              <a:t>Classifier</a:t>
            </a:r>
            <a:r>
              <a:rPr lang="en-US" dirty="0" smtClean="0">
                <a:latin typeface="Calibri"/>
                <a:cs typeface="Calibri"/>
              </a:rPr>
              <a:t> maps each feature vector to a class label</a:t>
            </a:r>
          </a:p>
          <a:p>
            <a:r>
              <a:rPr lang="en-US" dirty="0" smtClean="0">
                <a:latin typeface="Calibri"/>
                <a:cs typeface="Calibri"/>
              </a:rPr>
              <a:t>Features to be used are problem specific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90800" y="5334000"/>
            <a:ext cx="1676400" cy="6858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Extractor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81600" y="5323114"/>
            <a:ext cx="1676400" cy="6858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Classifier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858000" y="5666014"/>
            <a:ext cx="685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828800" y="5666014"/>
            <a:ext cx="685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14400" y="548718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Pattern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96200" y="547551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Label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343400" y="5671458"/>
            <a:ext cx="685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19600" y="5246914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11955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 with other 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machine+learning+in+medical+field cheap buy on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00201"/>
            <a:ext cx="5410200" cy="490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5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examples of PR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1. Character recognition (OCR)</a:t>
            </a:r>
          </a:p>
          <a:p>
            <a:pPr lvl="1"/>
            <a:r>
              <a:rPr lang="en-US" dirty="0" smtClean="0"/>
              <a:t>Pattern-Image</a:t>
            </a:r>
          </a:p>
          <a:p>
            <a:pPr lvl="1"/>
            <a:r>
              <a:rPr lang="en-US" dirty="0" smtClean="0"/>
              <a:t>Class- Identifying of character</a:t>
            </a:r>
          </a:p>
          <a:p>
            <a:pPr lvl="1"/>
            <a:r>
              <a:rPr lang="en-US" dirty="0" smtClean="0"/>
              <a:t>Features- binary image, projects, moments,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419600"/>
            <a:ext cx="540067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 descr="Optical Character Recognition (OCR) Market Survey Report 202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338368"/>
            <a:ext cx="2590800" cy="1747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821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pattern?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 </a:t>
            </a:r>
            <a:r>
              <a:rPr lang="en-IN" dirty="0"/>
              <a:t>pattern </a:t>
            </a:r>
            <a:r>
              <a:rPr lang="en-IN" dirty="0" smtClean="0"/>
              <a:t>is either a physical object or an abstract notion</a:t>
            </a:r>
          </a:p>
          <a:p>
            <a:pPr lvl="1"/>
            <a:r>
              <a:rPr lang="en-IN" dirty="0" smtClean="0"/>
              <a:t>A book, chair, biometric fingerprints are physical object</a:t>
            </a:r>
          </a:p>
          <a:p>
            <a:pPr lvl="1"/>
            <a:r>
              <a:rPr lang="en-US" dirty="0" smtClean="0"/>
              <a:t>Style </a:t>
            </a:r>
            <a:r>
              <a:rPr lang="en-US" dirty="0"/>
              <a:t>of </a:t>
            </a:r>
            <a:r>
              <a:rPr lang="en-US" dirty="0" smtClean="0"/>
              <a:t>walking/talking/ writing and </a:t>
            </a:r>
            <a:r>
              <a:rPr lang="en-IN" dirty="0" smtClean="0"/>
              <a:t>hand </a:t>
            </a:r>
            <a:r>
              <a:rPr lang="en-IN" dirty="0"/>
              <a:t>gesture pattern </a:t>
            </a:r>
            <a:r>
              <a:rPr lang="en-IN" dirty="0" smtClean="0"/>
              <a:t>corresponds to</a:t>
            </a:r>
            <a:r>
              <a:rPr lang="en-US" dirty="0" smtClean="0"/>
              <a:t> an abstract notion.</a:t>
            </a:r>
          </a:p>
          <a:p>
            <a:pPr lvl="1"/>
            <a:r>
              <a:rPr lang="en-US" dirty="0" smtClean="0"/>
              <a:t>Abstract notion is also called as an event or a process.</a:t>
            </a:r>
            <a:endParaRPr lang="en-I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3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examples of PR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2. Speech recognition</a:t>
            </a:r>
          </a:p>
          <a:p>
            <a:pPr lvl="1"/>
            <a:r>
              <a:rPr lang="en-US" dirty="0" smtClean="0"/>
              <a:t>Pattern- 1D signal</a:t>
            </a:r>
          </a:p>
          <a:p>
            <a:pPr lvl="1"/>
            <a:r>
              <a:rPr lang="en-US" dirty="0" smtClean="0"/>
              <a:t>Class-Identifying of speech units</a:t>
            </a:r>
          </a:p>
          <a:p>
            <a:pPr lvl="1"/>
            <a:r>
              <a:rPr lang="en-US" dirty="0" smtClean="0"/>
              <a:t>Features- spectral info, </a:t>
            </a:r>
            <a:r>
              <a:rPr lang="en-US" dirty="0" err="1" smtClean="0"/>
              <a:t>cepstrum</a:t>
            </a:r>
            <a:r>
              <a:rPr lang="en-US" dirty="0" smtClean="0"/>
              <a:t>, etc.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Patterns can become a sequence of features vectors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2050" name="Picture 2" descr="Automatic speech recognition syst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036116"/>
            <a:ext cx="4953000" cy="2745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71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examples of PR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3. fingerprint based Identity verification</a:t>
            </a:r>
          </a:p>
          <a:p>
            <a:pPr lvl="1"/>
            <a:r>
              <a:rPr lang="en-US" dirty="0" smtClean="0"/>
              <a:t>Pattern- Image + Identity claim [login ID]</a:t>
            </a:r>
          </a:p>
          <a:p>
            <a:pPr lvl="1"/>
            <a:r>
              <a:rPr lang="en-US" dirty="0" smtClean="0"/>
              <a:t>Class- yes/ no</a:t>
            </a:r>
          </a:p>
          <a:p>
            <a:pPr lvl="1"/>
            <a:r>
              <a:rPr lang="en-US" dirty="0" smtClean="0"/>
              <a:t>Features- minutiae, orientation of ridge lines, pores, </a:t>
            </a:r>
            <a:r>
              <a:rPr lang="en-US" dirty="0" err="1" smtClean="0"/>
              <a:t>etc</a:t>
            </a:r>
            <a:endParaRPr lang="en-US" dirty="0"/>
          </a:p>
        </p:txBody>
      </p:sp>
      <p:sp>
        <p:nvSpPr>
          <p:cNvPr id="4" name="AutoShape 2" descr="Why Do We Have Fingerprints? | The Swadd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229100"/>
            <a:ext cx="28575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514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examples of PR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4. video based surveillance </a:t>
            </a:r>
          </a:p>
          <a:p>
            <a:pPr lvl="1"/>
            <a:r>
              <a:rPr lang="en-US" dirty="0" smtClean="0"/>
              <a:t>Pattern- Video sequence</a:t>
            </a:r>
          </a:p>
          <a:p>
            <a:pPr lvl="1"/>
            <a:r>
              <a:rPr lang="en-US" dirty="0" smtClean="0"/>
              <a:t>Class- level of alertness</a:t>
            </a:r>
          </a:p>
          <a:p>
            <a:pPr lvl="1"/>
            <a:r>
              <a:rPr lang="en-US" dirty="0" smtClean="0"/>
              <a:t>Features – motion trajectories, parameters if pre fixed models,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825" y="4038600"/>
            <a:ext cx="4829175" cy="2270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477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examples of PR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5. Credit screening</a:t>
            </a:r>
          </a:p>
          <a:p>
            <a:pPr lvl="1"/>
            <a:r>
              <a:rPr lang="en-US" dirty="0" smtClean="0"/>
              <a:t>Pattern –details of an applicant (</a:t>
            </a:r>
            <a:r>
              <a:rPr lang="en-US" dirty="0" err="1" smtClean="0"/>
              <a:t>eg</a:t>
            </a:r>
            <a:r>
              <a:rPr lang="en-US" dirty="0" smtClean="0"/>
              <a:t>. credit card)</a:t>
            </a:r>
          </a:p>
          <a:p>
            <a:pPr lvl="1"/>
            <a:r>
              <a:rPr lang="en-US" dirty="0" smtClean="0"/>
              <a:t>Class- yes/no</a:t>
            </a:r>
          </a:p>
          <a:p>
            <a:pPr lvl="1"/>
            <a:r>
              <a:rPr lang="en-US" dirty="0" smtClean="0"/>
              <a:t>Features- Income, job history, credit history,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8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examples of PR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6. Imposter detection</a:t>
            </a:r>
          </a:p>
          <a:p>
            <a:pPr lvl="1"/>
            <a:r>
              <a:rPr lang="en-US" dirty="0" smtClean="0"/>
              <a:t>Pattern- A sequence of transaction (credit card)</a:t>
            </a:r>
          </a:p>
          <a:p>
            <a:pPr lvl="1"/>
            <a:r>
              <a:rPr lang="en-US" dirty="0" smtClean="0"/>
              <a:t>Class – yes/ no</a:t>
            </a:r>
          </a:p>
          <a:p>
            <a:pPr lvl="1"/>
            <a:r>
              <a:rPr lang="en-US" dirty="0" smtClean="0"/>
              <a:t>Features- amount of money, location of transaction, etc.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41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examples of PR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7. Document Classification</a:t>
            </a:r>
          </a:p>
          <a:p>
            <a:pPr lvl="1"/>
            <a:r>
              <a:rPr lang="en-US" dirty="0" smtClean="0"/>
              <a:t>Pattern- A documents and a query</a:t>
            </a:r>
          </a:p>
          <a:p>
            <a:pPr lvl="1"/>
            <a:r>
              <a:rPr lang="en-US" dirty="0" smtClean="0"/>
              <a:t>Class- relevant or not (rank them)</a:t>
            </a:r>
          </a:p>
          <a:p>
            <a:pPr lvl="1"/>
            <a:r>
              <a:rPr lang="en-US" dirty="0" smtClean="0"/>
              <a:t>Features – word occurrences, word context,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34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examples of PR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8. Spam filtering</a:t>
            </a:r>
          </a:p>
          <a:p>
            <a:pPr lvl="1"/>
            <a:r>
              <a:rPr lang="en-US" dirty="0"/>
              <a:t>Pattern- A </a:t>
            </a:r>
            <a:r>
              <a:rPr lang="en-US" dirty="0" smtClean="0"/>
              <a:t>sequence of mail</a:t>
            </a:r>
          </a:p>
          <a:p>
            <a:pPr lvl="1"/>
            <a:r>
              <a:rPr lang="en-US" dirty="0" smtClean="0"/>
              <a:t>Class- </a:t>
            </a:r>
            <a:r>
              <a:rPr lang="en-US" dirty="0"/>
              <a:t>relevant or not </a:t>
            </a:r>
            <a:r>
              <a:rPr lang="en-US" dirty="0" smtClean="0"/>
              <a:t>(important mail)</a:t>
            </a:r>
          </a:p>
          <a:p>
            <a:pPr lvl="1"/>
            <a:r>
              <a:rPr lang="en-US" dirty="0" smtClean="0"/>
              <a:t>Features </a:t>
            </a:r>
            <a:r>
              <a:rPr lang="en-US" dirty="0"/>
              <a:t>– </a:t>
            </a:r>
            <a:r>
              <a:rPr lang="en-US" dirty="0" smtClean="0"/>
              <a:t>source address, content of mail, word </a:t>
            </a:r>
            <a:r>
              <a:rPr lang="en-US" dirty="0"/>
              <a:t>context, word occurrences, </a:t>
            </a:r>
            <a:r>
              <a:rPr lang="en-US" dirty="0" smtClean="0"/>
              <a:t>etc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15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A791CD-C552-4D84-9B9A-46E0AED3C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Examples </a:t>
            </a:r>
            <a:r>
              <a:rPr lang="en-IN" dirty="0" smtClean="0"/>
              <a:t>of more </a:t>
            </a:r>
            <a:r>
              <a:rPr lang="en-IN" dirty="0"/>
              <a:t>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1962150"/>
            <a:ext cx="7791450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929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0DF4D7-4ED4-49D4-954F-E05948EA1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Summary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340E1A0-8FB4-4DDA-AED3-CA54CAF16B0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IN" dirty="0" smtClean="0"/>
              <a:t>Natural Intelligence: The </a:t>
            </a:r>
            <a:r>
              <a:rPr lang="en-IN" dirty="0"/>
              <a:t>real power of human thinking is based on </a:t>
            </a:r>
            <a:r>
              <a:rPr lang="en-IN" dirty="0">
                <a:solidFill>
                  <a:srgbClr val="C00000"/>
                </a:solidFill>
              </a:rPr>
              <a:t>recognizing patterns</a:t>
            </a:r>
            <a:r>
              <a:rPr lang="en-IN" dirty="0"/>
              <a:t>. </a:t>
            </a:r>
            <a:endParaRPr lang="en-IN" dirty="0" smtClean="0"/>
          </a:p>
          <a:p>
            <a:pPr algn="just"/>
            <a:r>
              <a:rPr lang="en-IN" dirty="0" smtClean="0"/>
              <a:t>Artificial Intelligence: The </a:t>
            </a:r>
            <a:r>
              <a:rPr lang="en-IN" dirty="0"/>
              <a:t>better </a:t>
            </a:r>
            <a:r>
              <a:rPr lang="en-IN" dirty="0" smtClean="0">
                <a:solidFill>
                  <a:srgbClr val="C00000"/>
                </a:solidFill>
              </a:rPr>
              <a:t>machine/computers</a:t>
            </a:r>
            <a:r>
              <a:rPr lang="en-IN" dirty="0" smtClean="0"/>
              <a:t> </a:t>
            </a:r>
            <a:r>
              <a:rPr lang="en-IN" dirty="0"/>
              <a:t>get at ‘</a:t>
            </a:r>
            <a:r>
              <a:rPr lang="en-IN" dirty="0" smtClean="0"/>
              <a:t>pattern </a:t>
            </a:r>
            <a:r>
              <a:rPr lang="en-IN" dirty="0"/>
              <a:t>recognition’, </a:t>
            </a:r>
            <a:r>
              <a:rPr lang="en-IN" dirty="0" smtClean="0"/>
              <a:t>they </a:t>
            </a:r>
            <a:r>
              <a:rPr lang="en-IN" dirty="0"/>
              <a:t>will </a:t>
            </a:r>
            <a:r>
              <a:rPr lang="en-IN" dirty="0" smtClean="0"/>
              <a:t>act like human.</a:t>
            </a:r>
          </a:p>
          <a:p>
            <a:pPr algn="just"/>
            <a:r>
              <a:rPr lang="en-IN" dirty="0"/>
              <a:t>Artificial Intelligence </a:t>
            </a:r>
            <a:r>
              <a:rPr lang="en-IN" dirty="0" smtClean="0"/>
              <a:t>(AI) is the field of transferring the natural intelligence </a:t>
            </a:r>
            <a:r>
              <a:rPr lang="en-IN" dirty="0"/>
              <a:t>o</a:t>
            </a:r>
            <a:r>
              <a:rPr lang="en-IN" dirty="0" smtClean="0"/>
              <a:t>f human into machine so that it take decision as like human.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666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0" y="1905000"/>
            <a:ext cx="3352800" cy="18288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dirty="0" smtClean="0"/>
              <a:t>pattern?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pattern is a physical object or an abstract notion</a:t>
            </a:r>
          </a:p>
          <a:p>
            <a:r>
              <a:rPr lang="en-US" dirty="0"/>
              <a:t>If we are talking about the classes of animals then a description of an animal would be a </a:t>
            </a:r>
            <a:r>
              <a:rPr lang="en-US" dirty="0">
                <a:solidFill>
                  <a:srgbClr val="C00000"/>
                </a:solidFill>
              </a:rPr>
              <a:t>pattern</a:t>
            </a:r>
          </a:p>
          <a:p>
            <a:endParaRPr lang="en-US" dirty="0" smtClean="0"/>
          </a:p>
          <a:p>
            <a:r>
              <a:rPr lang="en-US" dirty="0" smtClean="0"/>
              <a:t>Big animal</a:t>
            </a:r>
          </a:p>
          <a:p>
            <a:r>
              <a:rPr lang="en-US" dirty="0" smtClean="0"/>
              <a:t>Has four legs</a:t>
            </a:r>
          </a:p>
          <a:p>
            <a:r>
              <a:rPr lang="en-US" dirty="0" smtClean="0"/>
              <a:t>Big ears</a:t>
            </a:r>
          </a:p>
          <a:p>
            <a:r>
              <a:rPr lang="en-US" dirty="0" smtClean="0"/>
              <a:t>Long trunk</a:t>
            </a:r>
          </a:p>
          <a:p>
            <a:r>
              <a:rPr lang="en-US" dirty="0" smtClean="0"/>
              <a:t>A pair of tusks</a:t>
            </a:r>
          </a:p>
          <a:p>
            <a:r>
              <a:rPr lang="en-US" dirty="0" smtClean="0"/>
              <a:t>……</a:t>
            </a:r>
          </a:p>
          <a:p>
            <a:endParaRPr lang="en-US" dirty="0" smtClean="0"/>
          </a:p>
        </p:txBody>
      </p:sp>
      <p:sp>
        <p:nvSpPr>
          <p:cNvPr id="4" name="AutoShape 2" descr="A “complexity” approach to human-elephant coexiste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A “complexity” approach to human-elephant coexistenc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A “complexity” approach to human-elephant coexistenc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475" y="3406833"/>
            <a:ext cx="3010525" cy="2003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4675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pattern?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If we are talking about classes of balls, then a description of a ball is a </a:t>
            </a:r>
            <a:r>
              <a:rPr lang="en-US" dirty="0" smtClean="0">
                <a:solidFill>
                  <a:srgbClr val="C00000"/>
                </a:solidFill>
              </a:rPr>
              <a:t>pattern</a:t>
            </a:r>
          </a:p>
          <a:p>
            <a:endParaRPr lang="en-US" dirty="0" smtClean="0"/>
          </a:p>
          <a:p>
            <a:r>
              <a:rPr lang="en-US" dirty="0" smtClean="0"/>
              <a:t>Size</a:t>
            </a:r>
          </a:p>
          <a:p>
            <a:r>
              <a:rPr lang="en-US" dirty="0" smtClean="0"/>
              <a:t>Color</a:t>
            </a:r>
          </a:p>
          <a:p>
            <a:r>
              <a:rPr lang="en-US" dirty="0" smtClean="0"/>
              <a:t>Shape</a:t>
            </a:r>
          </a:p>
          <a:p>
            <a:r>
              <a:rPr lang="en-US" dirty="0"/>
              <a:t>W</a:t>
            </a:r>
            <a:r>
              <a:rPr lang="en-US" dirty="0" smtClean="0"/>
              <a:t>eight</a:t>
            </a:r>
          </a:p>
          <a:p>
            <a:r>
              <a:rPr lang="en-US" dirty="0" smtClean="0"/>
              <a:t>….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650" y="2847975"/>
            <a:ext cx="2419350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9086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pattern?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These patterns are represented by a </a:t>
            </a:r>
            <a:r>
              <a:rPr lang="en-US" dirty="0" smtClean="0">
                <a:solidFill>
                  <a:srgbClr val="C00000"/>
                </a:solidFill>
              </a:rPr>
              <a:t>set of descriptions</a:t>
            </a:r>
            <a:r>
              <a:rPr lang="en-US" dirty="0" smtClean="0"/>
              <a:t> also known as </a:t>
            </a:r>
            <a:r>
              <a:rPr lang="en-US" dirty="0" smtClean="0">
                <a:solidFill>
                  <a:srgbClr val="C00000"/>
                </a:solidFill>
              </a:rPr>
              <a:t>attributes and features</a:t>
            </a:r>
          </a:p>
          <a:p>
            <a:r>
              <a:rPr lang="en-US" dirty="0" smtClean="0"/>
              <a:t>If we want to distinguish the animals from balls </a:t>
            </a:r>
            <a:r>
              <a:rPr lang="en-US" dirty="0" smtClean="0">
                <a:solidFill>
                  <a:srgbClr val="C00000"/>
                </a:solidFill>
              </a:rPr>
              <a:t>features of the patterns</a:t>
            </a:r>
            <a:r>
              <a:rPr lang="en-US" dirty="0" smtClean="0"/>
              <a:t> are used.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81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</a:t>
            </a:r>
            <a:r>
              <a:rPr lang="en-US" dirty="0" smtClean="0"/>
              <a:t>– </a:t>
            </a:r>
            <a:r>
              <a:rPr lang="en-US" dirty="0" smtClean="0"/>
              <a:t>Book </a:t>
            </a:r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pattern is the representation of an object by the values taken by the set of </a:t>
            </a:r>
            <a:r>
              <a:rPr lang="en-US" dirty="0" smtClean="0">
                <a:solidFill>
                  <a:srgbClr val="C00000"/>
                </a:solidFill>
              </a:rPr>
              <a:t>attributes/features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22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44DC24-C6C8-49B8-B765-C2637B1A0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Pattern Recognition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8A8CBE4-16A1-4B12-9420-7BD543C1389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IN" dirty="0" smtClean="0">
                <a:solidFill>
                  <a:srgbClr val="C00000"/>
                </a:solidFill>
              </a:rPr>
              <a:t>Input</a:t>
            </a:r>
            <a:r>
              <a:rPr lang="en-IN" dirty="0" smtClean="0"/>
              <a:t>: Given a pattern</a:t>
            </a:r>
          </a:p>
          <a:p>
            <a:pPr algn="just"/>
            <a:r>
              <a:rPr lang="en-IN" dirty="0" smtClean="0">
                <a:solidFill>
                  <a:srgbClr val="C00000"/>
                </a:solidFill>
              </a:rPr>
              <a:t>Output</a:t>
            </a:r>
            <a:r>
              <a:rPr lang="en-IN" dirty="0" smtClean="0"/>
              <a:t>: Identification </a:t>
            </a:r>
            <a:r>
              <a:rPr lang="en-IN" dirty="0"/>
              <a:t>of a pattern as a member of a </a:t>
            </a:r>
            <a:r>
              <a:rPr lang="en-IN" dirty="0" smtClean="0"/>
              <a:t>category/class </a:t>
            </a:r>
            <a:r>
              <a:rPr lang="en-IN" dirty="0"/>
              <a:t>we already know or we are familiar with.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IN" dirty="0"/>
              <a:t> </a:t>
            </a:r>
            <a:r>
              <a:rPr lang="en-IN" dirty="0" smtClean="0"/>
              <a:t>Classification (</a:t>
            </a:r>
            <a:r>
              <a:rPr lang="en-IN" dirty="0">
                <a:solidFill>
                  <a:srgbClr val="C00000"/>
                </a:solidFill>
              </a:rPr>
              <a:t>known categories</a:t>
            </a:r>
            <a:r>
              <a:rPr lang="en-IN" dirty="0"/>
              <a:t>)    </a:t>
            </a:r>
          </a:p>
          <a:p>
            <a:pPr marL="685800" lvl="2" indent="0" algn="just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EA635DF-F152-49BA-A281-3BA7E0DCAD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50" y="4124325"/>
            <a:ext cx="462915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51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 classification problem, we have a set of objects for which the values of the </a:t>
            </a:r>
            <a:r>
              <a:rPr lang="en-US" dirty="0" smtClean="0">
                <a:solidFill>
                  <a:srgbClr val="C00000"/>
                </a:solidFill>
              </a:rPr>
              <a:t>features/attributes</a:t>
            </a:r>
            <a:r>
              <a:rPr lang="en-US" dirty="0" smtClean="0"/>
              <a:t> are known.</a:t>
            </a:r>
          </a:p>
          <a:p>
            <a:r>
              <a:rPr lang="en-US" dirty="0" smtClean="0"/>
              <a:t>We have a set of classes and each object belongs to one of these classes</a:t>
            </a:r>
          </a:p>
          <a:p>
            <a:r>
              <a:rPr lang="en-US" dirty="0" smtClean="0"/>
              <a:t>The classes for the case of animal and balls the patterns are known </a:t>
            </a:r>
            <a:r>
              <a:rPr lang="en-US" dirty="0" smtClean="0">
                <a:solidFill>
                  <a:srgbClr val="C00000"/>
                </a:solidFill>
              </a:rPr>
              <a:t>and it is different</a:t>
            </a:r>
          </a:p>
          <a:p>
            <a:r>
              <a:rPr lang="en-US" dirty="0" smtClean="0"/>
              <a:t>Given a new pattern, the class of the pattern is to be </a:t>
            </a:r>
            <a:r>
              <a:rPr lang="en-US" dirty="0" smtClean="0">
                <a:solidFill>
                  <a:srgbClr val="C00000"/>
                </a:solidFill>
              </a:rPr>
              <a:t>determined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6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-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representation of </a:t>
            </a:r>
            <a:r>
              <a:rPr lang="en-US" dirty="0"/>
              <a:t>patterns (</a:t>
            </a:r>
            <a:r>
              <a:rPr lang="en-US" dirty="0">
                <a:solidFill>
                  <a:srgbClr val="C00000"/>
                </a:solidFill>
              </a:rPr>
              <a:t>choice of </a:t>
            </a:r>
            <a:r>
              <a:rPr lang="en-US" dirty="0" smtClean="0">
                <a:solidFill>
                  <a:srgbClr val="C00000"/>
                </a:solidFill>
              </a:rPr>
              <a:t>attributes</a:t>
            </a:r>
            <a:r>
              <a:rPr lang="en-US" dirty="0" smtClean="0"/>
              <a:t>) is a very important step in pattern classification</a:t>
            </a:r>
          </a:p>
          <a:p>
            <a:r>
              <a:rPr lang="en-US" dirty="0" smtClean="0"/>
              <a:t>A good representation is one which makes use of </a:t>
            </a:r>
            <a:r>
              <a:rPr lang="en-US" dirty="0" smtClean="0">
                <a:solidFill>
                  <a:srgbClr val="C00000"/>
                </a:solidFill>
              </a:rPr>
              <a:t>discriminating attribute </a:t>
            </a:r>
            <a:r>
              <a:rPr lang="en-US" dirty="0" smtClean="0"/>
              <a:t>and also reduces the </a:t>
            </a:r>
            <a:r>
              <a:rPr lang="en-US" dirty="0" smtClean="0">
                <a:solidFill>
                  <a:srgbClr val="C00000"/>
                </a:solidFill>
              </a:rPr>
              <a:t>computational cost </a:t>
            </a:r>
            <a:r>
              <a:rPr lang="en-US" dirty="0" smtClean="0"/>
              <a:t>in pattern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9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1362</TotalTime>
  <Words>911</Words>
  <Application>Microsoft Office PowerPoint</Application>
  <PresentationFormat>On-screen Show (4:3)</PresentationFormat>
  <Paragraphs>132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Median</vt:lpstr>
      <vt:lpstr>PATTERN RECOGNITION LECTURE 1 introduction</vt:lpstr>
      <vt:lpstr>What is a pattern?</vt:lpstr>
      <vt:lpstr>What is a pattern?</vt:lpstr>
      <vt:lpstr>What is a pattern?</vt:lpstr>
      <vt:lpstr>What is a pattern?</vt:lpstr>
      <vt:lpstr>Pattern – Book Definition</vt:lpstr>
      <vt:lpstr>Pattern Recognition</vt:lpstr>
      <vt:lpstr>Classification</vt:lpstr>
      <vt:lpstr>Classification - challenges</vt:lpstr>
      <vt:lpstr>Pattern Recognition</vt:lpstr>
      <vt:lpstr>Example of cognition</vt:lpstr>
      <vt:lpstr>Example of recognition</vt:lpstr>
      <vt:lpstr>Example of pattern recognition tasks</vt:lpstr>
      <vt:lpstr>Human recognition of pattern</vt:lpstr>
      <vt:lpstr>Human recognition of pattern</vt:lpstr>
      <vt:lpstr>Machine recognition of patterns</vt:lpstr>
      <vt:lpstr>Machine recognition of patterns</vt:lpstr>
      <vt:lpstr>Relationship with other field</vt:lpstr>
      <vt:lpstr>Some examples of PR Tasks</vt:lpstr>
      <vt:lpstr>Some examples of PR Tasks</vt:lpstr>
      <vt:lpstr>Some examples of PR Tasks</vt:lpstr>
      <vt:lpstr>Some examples of PR Tasks</vt:lpstr>
      <vt:lpstr>Some examples of PR Tasks</vt:lpstr>
      <vt:lpstr>Some examples of PR Tasks</vt:lpstr>
      <vt:lpstr>Some examples of PR Tasks</vt:lpstr>
      <vt:lpstr>Some examples of PR Tasks</vt:lpstr>
      <vt:lpstr>Examples of more patterns</vt:lpstr>
      <vt:lpstr>Summary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CBIR using fusion of color, texture and shape features</dc:title>
  <dc:creator>Aneesh</dc:creator>
  <cp:lastModifiedBy>HP</cp:lastModifiedBy>
  <cp:revision>324</cp:revision>
  <dcterms:created xsi:type="dcterms:W3CDTF">2014-03-05T03:13:52Z</dcterms:created>
  <dcterms:modified xsi:type="dcterms:W3CDTF">2023-01-02T05:22:12Z</dcterms:modified>
</cp:coreProperties>
</file>